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1" r:id="rId2"/>
    <p:sldId id="439" r:id="rId3"/>
    <p:sldId id="512" r:id="rId4"/>
    <p:sldId id="449" r:id="rId5"/>
    <p:sldId id="519" r:id="rId6"/>
    <p:sldId id="469" r:id="rId7"/>
    <p:sldId id="520" r:id="rId8"/>
    <p:sldId id="487" r:id="rId9"/>
    <p:sldId id="496" r:id="rId10"/>
    <p:sldId id="522" r:id="rId11"/>
    <p:sldId id="516" r:id="rId12"/>
    <p:sldId id="518" r:id="rId13"/>
    <p:sldId id="521" r:id="rId14"/>
    <p:sldId id="375" r:id="rId15"/>
    <p:sldId id="478" r:id="rId16"/>
    <p:sldId id="471" r:id="rId17"/>
    <p:sldId id="453" r:id="rId18"/>
    <p:sldId id="468" r:id="rId19"/>
    <p:sldId id="481" r:id="rId20"/>
    <p:sldId id="490" r:id="rId21"/>
    <p:sldId id="457" r:id="rId22"/>
    <p:sldId id="480" r:id="rId23"/>
    <p:sldId id="479" r:id="rId24"/>
    <p:sldId id="337" r:id="rId25"/>
    <p:sldId id="515" r:id="rId26"/>
  </p:sldIdLst>
  <p:sldSz cx="9144000" cy="6858000" type="screen4x3"/>
  <p:notesSz cx="6810375" cy="99425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FFFF"/>
    <a:srgbClr val="FFFF00"/>
    <a:srgbClr val="80FF00"/>
    <a:srgbClr val="CC66FF"/>
    <a:srgbClr val="FFCC66"/>
    <a:srgbClr val="FF8000"/>
    <a:srgbClr val="66FF66"/>
    <a:srgbClr val="FF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4034" autoAdjust="0"/>
  </p:normalViewPr>
  <p:slideViewPr>
    <p:cSldViewPr snapToGrid="0" snapToObjects="1">
      <p:cViewPr>
        <p:scale>
          <a:sx n="71" d="100"/>
          <a:sy n="71" d="100"/>
        </p:scale>
        <p:origin x="-218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2E099C09-0B46-094D-9A56-7ADC2A9FB661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1"/>
            <a:ext cx="2951162" cy="497126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1"/>
            <a:ext cx="2951162" cy="497126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1660298D-3BF2-B744-A9BD-49340AEC256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29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092" y="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9E93715D-E944-4617-9AD4-3541D2A3B2C7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3330"/>
            <a:ext cx="5448300" cy="4473813"/>
          </a:xfrm>
          <a:prstGeom prst="rect">
            <a:avLst/>
          </a:prstGeom>
        </p:spPr>
        <p:txBody>
          <a:bodyPr vert="horz" lIns="91586" tIns="45793" rIns="91586" bIns="457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48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092" y="9443480"/>
            <a:ext cx="2951693" cy="49744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EC67F78C-D660-46A5-ACC0-BED576A3752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41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7F78C-D660-46A5-ACC0-BED576A3752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VIESTISEINÄ: DIGINATIIVI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7F78C-D660-46A5-ACC0-BED576A3752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28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VIESTISEINÄ: PERUSTELUT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7F78C-D660-46A5-ACC0-BED576A3752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20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VIESTISEINÄ: PERUSTELUT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7F78C-D660-46A5-ACC0-BED576A3752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20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894"/>
            <a:fld id="{14C421C2-8293-4968-AB4F-F3EC9F7CD258}" type="slidenum">
              <a:rPr lang="fi-FI"/>
              <a:pPr defTabSz="915894"/>
              <a:t>9</a:t>
            </a:fld>
            <a:endParaRPr lang="fi-FI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7F78C-D660-46A5-ACC0-BED576A3752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6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VIESTISEINÄ:</a:t>
            </a:r>
            <a:r>
              <a:rPr lang="fi-FI" baseline="0" dirty="0" smtClean="0"/>
              <a:t> YKSILÖ - RYHMÄ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7F78C-D660-46A5-ACC0-BED576A37522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52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B8D62B-1298-3D45-B606-B8DB04D78DA3}" type="datetimeFigureOut">
              <a:rPr lang="fi-FI" smtClean="0"/>
              <a:pPr/>
              <a:t>4.12.2014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52E9E-1BFF-2E46-B790-3141EF8CAFD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TL-rakennus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 rot="16200000">
            <a:off x="6074174" y="3788173"/>
            <a:ext cx="583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Finnish Institute for Educational Research, University of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Jyväskylä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, Finland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aot.fi/author/ppeura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r_color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62275" y="4124940"/>
            <a:ext cx="3219450" cy="2254183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6139" y="1529117"/>
            <a:ext cx="9051721" cy="33138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1" algn="ctr">
              <a:spcBef>
                <a:spcPct val="0"/>
              </a:spcBef>
              <a:defRPr/>
            </a:pPr>
            <a:endParaRPr kumimoji="0" lang="fi-FI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ctr">
              <a:spcBef>
                <a:spcPct val="0"/>
              </a:spcBef>
              <a:defRPr/>
            </a:pPr>
            <a:endParaRPr lang="fi-FI" sz="28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ctr">
              <a:spcBef>
                <a:spcPct val="0"/>
              </a:spcBef>
              <a:defRPr/>
            </a:pPr>
            <a:endParaRPr kumimoji="0" lang="fi-FI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ctr">
              <a:spcBef>
                <a:spcPct val="0"/>
              </a:spcBef>
              <a:defRPr/>
            </a:pPr>
            <a:endParaRPr lang="fi-FI" sz="28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ctr">
              <a:spcBef>
                <a:spcPct val="0"/>
              </a:spcBef>
              <a:defRPr/>
            </a:pPr>
            <a:endParaRPr kumimoji="0" lang="fi-FI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ctr">
              <a:spcBef>
                <a:spcPct val="0"/>
              </a:spcBef>
              <a:defRPr/>
            </a:pPr>
            <a:r>
              <a:rPr lang="fi-FI" sz="2800" b="1" i="1" noProof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TULEVAISUUDEN OPPIMISYMPÄRISTÖT:</a:t>
            </a:r>
          </a:p>
          <a:p>
            <a:pPr lvl="1" algn="ctr">
              <a:spcBef>
                <a:spcPct val="0"/>
              </a:spcBef>
              <a:defRPr/>
            </a:pPr>
            <a:endParaRPr kumimoji="0" lang="fi-FI" sz="2800" b="1" i="1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ctr">
              <a:spcBef>
                <a:spcPct val="0"/>
              </a:spcBef>
              <a:defRPr/>
            </a:pPr>
            <a:r>
              <a:rPr kumimoji="0" lang="fi-FI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MOBIILI OPPIJA</a:t>
            </a:r>
            <a:r>
              <a:rPr kumimoji="0" lang="fi-FI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JA</a:t>
            </a:r>
          </a:p>
          <a:p>
            <a:pPr lvl="1" algn="ctr">
              <a:spcBef>
                <a:spcPct val="0"/>
              </a:spcBef>
              <a:defRPr/>
            </a:pPr>
            <a:r>
              <a:rPr lang="fi-FI" sz="2800" b="1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AKTIVOIVA PEDAGOGIIKKA</a:t>
            </a:r>
            <a:endParaRPr lang="fi-FI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noProof="0" dirty="0" smtClean="0">
                <a:latin typeface="Arial" pitchFamily="34" charset="0"/>
                <a:ea typeface="+mj-ea"/>
                <a:cs typeface="Arial" pitchFamily="34" charset="0"/>
              </a:rPr>
              <a:t>Päivi Häkkinen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dirty="0" err="1" smtClean="0">
                <a:latin typeface="Arial" pitchFamily="34" charset="0"/>
                <a:ea typeface="+mj-ea"/>
                <a:cs typeface="Arial" pitchFamily="34" charset="0"/>
              </a:rPr>
              <a:t>mOppijat</a:t>
            </a:r>
            <a:r>
              <a:rPr lang="fi-FI" sz="2400" dirty="0" err="1"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fi-FI" sz="2400" dirty="0" err="1" smtClean="0">
                <a:latin typeface="Arial" pitchFamily="34" charset="0"/>
                <a:ea typeface="+mj-ea"/>
                <a:cs typeface="Arial" pitchFamily="34" charset="0"/>
              </a:rPr>
              <a:t>yhteenvetoseminaari</a:t>
            </a:r>
            <a:endParaRPr kumimoji="0" lang="fi-FI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noProof="0" dirty="0" smtClean="0">
                <a:latin typeface="Arial" pitchFamily="34" charset="0"/>
                <a:ea typeface="+mj-ea"/>
                <a:cs typeface="Arial" pitchFamily="34" charset="0"/>
              </a:rPr>
              <a:t>4.12.2014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29" y="611842"/>
            <a:ext cx="8229600" cy="1143000"/>
          </a:xfrm>
        </p:spPr>
        <p:txBody>
          <a:bodyPr/>
          <a:lstStyle/>
          <a:p>
            <a:r>
              <a:rPr lang="fi-FI" sz="3200" b="1" dirty="0" smtClean="0"/>
              <a:t>”UBIIKKI TEKNOLOGIA”</a:t>
            </a:r>
            <a:endParaRPr lang="fi-FI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29" y="118334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fi-FI" altLang="fi-FI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i-FI" altLang="fi-FI" sz="2400" dirty="0" smtClean="0"/>
              <a:t>Ihmiset</a:t>
            </a:r>
            <a:r>
              <a:rPr lang="fi-FI" altLang="fi-FI" sz="2400" dirty="0"/>
              <a:t>, esineet ja paikat jatkuvassa vuorovaikutuksessa </a:t>
            </a:r>
            <a:r>
              <a:rPr lang="fi-FI" altLang="fi-FI" sz="2400" dirty="0" smtClean="0"/>
              <a:t>keskenään, sulautuneena yhteen </a:t>
            </a:r>
            <a:r>
              <a:rPr lang="fi-FI" altLang="fi-FI" sz="2400" dirty="0"/>
              <a:t>(</a:t>
            </a:r>
            <a:r>
              <a:rPr lang="fi-FI" altLang="fi-FI" sz="2400" dirty="0" err="1"/>
              <a:t>ubiquitous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computing</a:t>
            </a:r>
            <a:r>
              <a:rPr lang="fi-FI" altLang="fi-FI" sz="2400" dirty="0"/>
              <a:t>; </a:t>
            </a:r>
            <a:r>
              <a:rPr lang="fi-FI" altLang="fi-FI" sz="2400" dirty="0" err="1"/>
              <a:t>Weiser</a:t>
            </a:r>
            <a:r>
              <a:rPr lang="fi-FI" altLang="fi-FI" sz="2400" dirty="0"/>
              <a:t>, 1991)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400" dirty="0" smtClean="0"/>
              <a:t>Tulevaisuuden </a:t>
            </a:r>
            <a:r>
              <a:rPr lang="fi-FI" sz="2400" dirty="0" err="1" smtClean="0"/>
              <a:t>mobiilioppimisen</a:t>
            </a:r>
            <a:r>
              <a:rPr lang="fi-FI" sz="2400" dirty="0" smtClean="0"/>
              <a:t> </a:t>
            </a:r>
            <a:r>
              <a:rPr lang="fi-FI" sz="2400" dirty="0" smtClean="0"/>
              <a:t>muodot/edut </a:t>
            </a:r>
            <a:r>
              <a:rPr lang="fi-FI" sz="2400" dirty="0" smtClean="0"/>
              <a:t>(</a:t>
            </a:r>
            <a:r>
              <a:rPr lang="fi-FI" sz="2400" dirty="0" err="1" smtClean="0"/>
              <a:t>Roschelle</a:t>
            </a:r>
            <a:r>
              <a:rPr lang="fi-FI" sz="2400" dirty="0" smtClean="0"/>
              <a:t> &amp; </a:t>
            </a:r>
            <a:r>
              <a:rPr lang="fi-FI" sz="2400" dirty="0" err="1" smtClean="0"/>
              <a:t>Pea</a:t>
            </a:r>
            <a:r>
              <a:rPr lang="fi-FI" sz="2400" dirty="0" smtClean="0"/>
              <a:t> (2002):</a:t>
            </a:r>
          </a:p>
          <a:p>
            <a:pPr marL="857250" lvl="1" indent="-457200">
              <a:buFont typeface="+mj-lt"/>
              <a:buAutoNum type="arabicPeriod"/>
            </a:pPr>
            <a:r>
              <a:rPr lang="fi-FI" sz="2000" dirty="0" smtClean="0"/>
              <a:t>tiedon </a:t>
            </a:r>
            <a:r>
              <a:rPr lang="fi-FI" sz="2000" dirty="0"/>
              <a:t>kytkeminen (</a:t>
            </a:r>
            <a:r>
              <a:rPr lang="fi-FI" sz="2000" dirty="0" err="1" smtClean="0"/>
              <a:t>augmentation</a:t>
            </a:r>
            <a:r>
              <a:rPr lang="fi-FI" sz="2000" dirty="0"/>
              <a:t>) fyysiseen </a:t>
            </a:r>
            <a:r>
              <a:rPr lang="fi-FI" sz="2000" dirty="0" smtClean="0"/>
              <a:t>sijaintiin</a:t>
            </a:r>
          </a:p>
          <a:p>
            <a:pPr marL="857250" lvl="1" indent="-457200">
              <a:buFont typeface="+mj-lt"/>
              <a:buAutoNum type="arabicPeriod"/>
            </a:pPr>
            <a:r>
              <a:rPr lang="fi-FI" sz="2000" dirty="0" smtClean="0"/>
              <a:t>oppimisen </a:t>
            </a:r>
            <a:r>
              <a:rPr lang="fi-FI" sz="2000" dirty="0"/>
              <a:t>(ryhmät, paikat</a:t>
            </a:r>
            <a:r>
              <a:rPr lang="fi-FI" sz="2000" dirty="0" smtClean="0"/>
              <a:t>) koordinointi </a:t>
            </a:r>
          </a:p>
          <a:p>
            <a:pPr marL="857250" lvl="1" indent="-457200">
              <a:buFont typeface="+mj-lt"/>
              <a:buAutoNum type="arabicPeriod"/>
            </a:pPr>
            <a:r>
              <a:rPr lang="fi-FI" sz="2000" dirty="0" smtClean="0"/>
              <a:t>tuotosten </a:t>
            </a:r>
            <a:r>
              <a:rPr lang="fi-FI" sz="2000" dirty="0"/>
              <a:t>yhdistäminen ryhmän </a:t>
            </a:r>
            <a:r>
              <a:rPr lang="fi-FI" sz="2000" dirty="0" err="1" smtClean="0"/>
              <a:t>reflektiota</a:t>
            </a:r>
            <a:r>
              <a:rPr lang="fi-FI" sz="2000" dirty="0" smtClean="0"/>
              <a:t> ja yhteistä keskustelua varten</a:t>
            </a:r>
          </a:p>
          <a:p>
            <a:pPr marL="857250" lvl="1" indent="-457200">
              <a:buFont typeface="+mj-lt"/>
              <a:buAutoNum type="arabicPeriod"/>
            </a:pPr>
            <a:r>
              <a:rPr lang="fi-FI" sz="2000" dirty="0" smtClean="0"/>
              <a:t>opettajan siirtyminen ohjaajaksi</a:t>
            </a:r>
          </a:p>
        </p:txBody>
      </p:sp>
    </p:spTree>
    <p:extLst>
      <p:ext uri="{BB962C8B-B14F-4D97-AF65-F5344CB8AC3E}">
        <p14:creationId xmlns:p14="http://schemas.microsoft.com/office/powerpoint/2010/main" val="376457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-94130" y="1774700"/>
            <a:ext cx="9051721" cy="33138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i="1" dirty="0" smtClean="0">
                <a:latin typeface="Arial Black"/>
                <a:ea typeface="+mj-ea"/>
                <a:cs typeface="Arial Black"/>
              </a:rPr>
              <a:t>MILLAINEN ON MOBIILI OPPIJA?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800" i="1" dirty="0" smtClean="0">
              <a:latin typeface="Arial Black"/>
              <a:ea typeface="+mj-ea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i="1" dirty="0" smtClean="0">
              <a:latin typeface="Arial Black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8401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706503" y="340885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fi-FI" sz="3200" b="1" dirty="0" smtClean="0">
                <a:solidFill>
                  <a:schemeClr val="tx1"/>
                </a:solidFill>
                <a:latin typeface="+mj-lt"/>
              </a:rPr>
              <a:t>MOBIILI OPPIJA</a:t>
            </a:r>
            <a:endParaRPr kumimoji="0" lang="en-US" altLang="fi-FI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287067" y="1454390"/>
            <a:ext cx="4420436" cy="504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621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003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857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14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7719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29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2000" dirty="0" smtClean="0"/>
              <a:t>Olennaista mitä oppija </a:t>
            </a:r>
            <a:r>
              <a:rPr lang="fi-FI" sz="2000" dirty="0" err="1" smtClean="0"/>
              <a:t>mobiililaitteella</a:t>
            </a:r>
            <a:r>
              <a:rPr lang="fi-FI" sz="2000" dirty="0" smtClean="0"/>
              <a:t> tekee, millaisia älyllisiä, sosiaalisia ja luovia toimintoja saadaan aikaan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i-FI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2000" dirty="0" smtClean="0"/>
              <a:t>Oppimisen taidot, sitkeys, uskallus </a:t>
            </a:r>
            <a:r>
              <a:rPr lang="fi-FI" sz="2000" dirty="0"/>
              <a:t>yrittää ja </a:t>
            </a:r>
            <a:r>
              <a:rPr lang="fi-FI" sz="2000" dirty="0" smtClean="0"/>
              <a:t>erehtyä korostuvat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2000" dirty="0" smtClean="0"/>
              <a:t>Omien </a:t>
            </a:r>
            <a:r>
              <a:rPr lang="fi-FI" sz="2000" dirty="0"/>
              <a:t>vahvuuksien hyödyntäminen innostaa, omakohtaisen kokemuksen ja kiinnostuksen kytkeminen paremmin osaksi oppimistehtäviä</a:t>
            </a:r>
          </a:p>
          <a:p>
            <a:pPr>
              <a:buNone/>
            </a:pPr>
            <a:endParaRPr lang="fi-FI" sz="1800" dirty="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 rot="-468081">
            <a:off x="1025733" y="1608466"/>
            <a:ext cx="299738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rgbClr val="FF8000"/>
                </a:solidFill>
                <a:latin typeface="Arial" charset="0"/>
              </a:rPr>
              <a:t>OPPILAS PÄÄOSAAN</a:t>
            </a:r>
          </a:p>
          <a:p>
            <a:endParaRPr lang="fr-FR" sz="2000" b="1" i="1" dirty="0" smtClean="0">
              <a:solidFill>
                <a:srgbClr val="FF8000"/>
              </a:solidFill>
              <a:latin typeface="Arial" charset="0"/>
            </a:endParaRPr>
          </a:p>
          <a:p>
            <a:r>
              <a:rPr lang="fr-FR" sz="2000" b="1" i="1" dirty="0" smtClean="0">
                <a:solidFill>
                  <a:srgbClr val="FF8000"/>
                </a:solidFill>
                <a:latin typeface="Arial" charset="0"/>
              </a:rPr>
              <a:t>OPPIMISEN KAIKKIALLISUUS</a:t>
            </a:r>
          </a:p>
          <a:p>
            <a:endParaRPr lang="fr-FR" sz="2000" b="1" i="1" dirty="0" smtClean="0">
              <a:solidFill>
                <a:srgbClr val="FF8000"/>
              </a:solidFill>
              <a:latin typeface="Arial" charset="0"/>
            </a:endParaRPr>
          </a:p>
          <a:p>
            <a:r>
              <a:rPr lang="fr-FR" sz="2000" b="1" i="1" dirty="0" smtClean="0">
                <a:solidFill>
                  <a:srgbClr val="FF8000"/>
                </a:solidFill>
                <a:latin typeface="Arial" charset="0"/>
              </a:rPr>
              <a:t>TEKNOLOGIA LÄSNÄ SIELLÄ MISSÄ SITÄ TARVITAAN, AJATTELUN JATKEENA</a:t>
            </a:r>
          </a:p>
          <a:p>
            <a:endParaRPr lang="fr-FR" sz="2000" b="1" i="1" dirty="0">
              <a:solidFill>
                <a:srgbClr val="FF8000"/>
              </a:solidFill>
              <a:latin typeface="Arial" charset="0"/>
            </a:endParaRPr>
          </a:p>
          <a:p>
            <a:r>
              <a:rPr lang="fr-FR" sz="2000" b="1" i="1" dirty="0" smtClean="0">
                <a:solidFill>
                  <a:srgbClr val="FF8000"/>
                </a:solidFill>
                <a:latin typeface="Arial" charset="0"/>
              </a:rPr>
              <a:t>AKTIIVINEN MIELI  KAIKEN PERUSTANA</a:t>
            </a:r>
            <a:endParaRPr lang="en-GB" sz="2000" b="1" i="1" dirty="0">
              <a:solidFill>
                <a:srgbClr val="FF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29" y="457200"/>
            <a:ext cx="8229600" cy="1143000"/>
          </a:xfrm>
        </p:spPr>
        <p:txBody>
          <a:bodyPr/>
          <a:lstStyle/>
          <a:p>
            <a:r>
              <a:rPr lang="fi-FI" sz="3200" b="1" dirty="0" smtClean="0"/>
              <a:t>MIHIN (MOBIILIA) TEKNOLOGIAA?</a:t>
            </a:r>
            <a:endParaRPr lang="fi-FI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424084"/>
            <a:ext cx="8229600" cy="1667435"/>
          </a:xfrm>
        </p:spPr>
        <p:txBody>
          <a:bodyPr/>
          <a:lstStyle/>
          <a:p>
            <a:pPr algn="ctr">
              <a:buFontTx/>
              <a:buNone/>
            </a:pPr>
            <a:r>
              <a:rPr lang="fi-FI" altLang="fi-FI" sz="2000" b="1" dirty="0" smtClean="0"/>
              <a:t>Yksittäisen sovelluksen sijasta tärkeintä opiskelun ja työskentelyn tuki, joka muodostuu useiden eri välineiden, ohjelmistojen ja henkilöiden muodostamasta kokonaisuudesta</a:t>
            </a:r>
          </a:p>
          <a:p>
            <a:pPr algn="ctr">
              <a:buFontTx/>
              <a:buNone/>
            </a:pPr>
            <a:r>
              <a:rPr lang="fi-FI" altLang="fi-FI" sz="2000" b="1" dirty="0" smtClean="0"/>
              <a:t>-&gt; pedagoginen struktuuri korostuu -&gt; opettajasta suunnittelija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 rot="-468081">
            <a:off x="514703" y="1604070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smtClean="0">
                <a:solidFill>
                  <a:schemeClr val="hlink"/>
                </a:solidFill>
                <a:latin typeface="Arial" charset="0"/>
              </a:rPr>
              <a:t>TIEDONHANKINTA</a:t>
            </a:r>
          </a:p>
          <a:p>
            <a:r>
              <a:rPr lang="fr-FR" sz="1600" b="1" i="1" dirty="0" smtClean="0">
                <a:solidFill>
                  <a:schemeClr val="hlink"/>
                </a:solidFill>
                <a:latin typeface="Arial" charset="0"/>
              </a:rPr>
              <a:t>ANALYSOINTI</a:t>
            </a:r>
          </a:p>
          <a:p>
            <a:r>
              <a:rPr lang="fr-FR" sz="1600" b="1" i="1" dirty="0" smtClean="0">
                <a:solidFill>
                  <a:schemeClr val="hlink"/>
                </a:solidFill>
                <a:latin typeface="Arial" charset="0"/>
              </a:rPr>
              <a:t>HALLINTA, VARASTOINTI</a:t>
            </a:r>
            <a:endParaRPr lang="en-GB" sz="1600" b="1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 rot="-468081">
            <a:off x="3502898" y="1443654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smtClean="0">
                <a:solidFill>
                  <a:schemeClr val="hlink"/>
                </a:solidFill>
                <a:latin typeface="Arial" charset="0"/>
              </a:rPr>
              <a:t>TIEDONRAKENTELU</a:t>
            </a:r>
          </a:p>
          <a:p>
            <a:r>
              <a:rPr lang="fr-FR" sz="1600" b="1" i="1" dirty="0" smtClean="0">
                <a:solidFill>
                  <a:schemeClr val="hlink"/>
                </a:solidFill>
                <a:latin typeface="Arial" charset="0"/>
              </a:rPr>
              <a:t>OPPIMISPROSESSIN TUKI</a:t>
            </a:r>
            <a:endParaRPr lang="en-GB" sz="1600" b="1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 rot="-468081">
            <a:off x="5992453" y="1566766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smtClean="0">
                <a:solidFill>
                  <a:schemeClr val="hlink"/>
                </a:solidFill>
                <a:latin typeface="Arial" charset="0"/>
              </a:rPr>
              <a:t>KOMMUNIKOINTI</a:t>
            </a:r>
          </a:p>
          <a:p>
            <a:r>
              <a:rPr lang="fr-FR" sz="1600" b="1" i="1" dirty="0" smtClean="0">
                <a:solidFill>
                  <a:schemeClr val="hlink"/>
                </a:solidFill>
                <a:latin typeface="Arial" charset="0"/>
              </a:rPr>
              <a:t>JAKAMINEN</a:t>
            </a:r>
            <a:endParaRPr lang="en-GB" sz="1600" b="1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183341" y="2649071"/>
            <a:ext cx="6602506" cy="13312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5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0"/>
          <p:cNvSpPr txBox="1">
            <a:spLocks noChangeArrowheads="1"/>
          </p:cNvSpPr>
          <p:nvPr/>
        </p:nvSpPr>
        <p:spPr bwMode="auto">
          <a:xfrm rot="-468081">
            <a:off x="769755" y="2151144"/>
            <a:ext cx="2667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>
                <a:solidFill>
                  <a:schemeClr val="hlink"/>
                </a:solidFill>
                <a:latin typeface="Arial" charset="0"/>
              </a:rPr>
              <a:t>KESTÄVÄT OPPIMISTEOREETTISET PERUSTEET…</a:t>
            </a:r>
            <a:endParaRPr lang="en-GB" sz="1600" b="1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 rot="-468081">
            <a:off x="2388321" y="4745612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>
                <a:solidFill>
                  <a:srgbClr val="800000"/>
                </a:solidFill>
              </a:rPr>
              <a:t>YHTEISÖLLINEN TIEDONRAKENTAMINEN</a:t>
            </a:r>
            <a:endParaRPr lang="en-GB" sz="1600" b="1" i="1" dirty="0">
              <a:solidFill>
                <a:srgbClr val="800000"/>
              </a:solidFill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 rot="-468081">
            <a:off x="784964" y="410788"/>
            <a:ext cx="31525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Kuinka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luoda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monimuotoisia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pedagogisia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ratkaisuja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,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jotka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auttavat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syvälliseen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ymmärrykseen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pyrkiviin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ja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merkityksellisiin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opiskelun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800000"/>
                </a:solidFill>
                <a:latin typeface="+mj-lt"/>
              </a:rPr>
              <a:t>käytänteisiin</a:t>
            </a:r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?</a:t>
            </a:r>
            <a:endParaRPr lang="en-GB" sz="1600" b="1" i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 rot="-468081">
            <a:off x="2146939" y="3645939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>
                <a:solidFill>
                  <a:srgbClr val="800000"/>
                </a:solidFill>
                <a:latin typeface="+mj-lt"/>
              </a:rPr>
              <a:t>AJATUKSELLINEN AKTIIVISUUS</a:t>
            </a:r>
            <a:endParaRPr lang="en-GB" sz="1600" b="1" i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rot="-468081">
            <a:off x="6116442" y="4030974"/>
            <a:ext cx="25248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ONGELMAPERUSTAISUUS</a:t>
            </a:r>
          </a:p>
          <a:p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TUTKIVA OPPIMINEN</a:t>
            </a:r>
          </a:p>
          <a:p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ILMIÖPOHJAISUUS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 rot="-468081">
            <a:off x="2080842" y="2767717"/>
            <a:ext cx="2667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>
                <a:solidFill>
                  <a:schemeClr val="hlink"/>
                </a:solidFill>
                <a:latin typeface="Arial" charset="0"/>
              </a:rPr>
              <a:t>JA NIISTÄ JOHDETUT PEDAGOGISET PERIAATTEET…</a:t>
            </a:r>
            <a:endParaRPr lang="en-GB" sz="1600" b="1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 rot="-468081">
            <a:off x="4017501" y="4398015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MERKITYKSELLISYYS</a:t>
            </a:r>
            <a:endParaRPr lang="en-GB" sz="1600" b="1" i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21" name="Picture 35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1727" y="470420"/>
            <a:ext cx="17954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6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198477" y="470420"/>
            <a:ext cx="19018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7" descr="j0292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1002" y="1694382"/>
            <a:ext cx="186848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898847" y="5504957"/>
            <a:ext cx="4904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i-FI" b="1" dirty="0" smtClean="0"/>
              <a:t>OPPIMISYMPÄRISTÖISSÄ INTEGROITUVAT: </a:t>
            </a:r>
          </a:p>
          <a:p>
            <a:pPr marL="285750" indent="-285750" algn="ctr" fontAlgn="base">
              <a:buFont typeface="Arial" panose="020B0604020202020204" pitchFamily="34" charset="0"/>
              <a:buChar char="•"/>
            </a:pPr>
            <a:r>
              <a:rPr lang="fi-FI" b="1" dirty="0" smtClean="0"/>
              <a:t>HENKILÖKOHTAINEN – JAETTU</a:t>
            </a:r>
          </a:p>
          <a:p>
            <a:pPr marL="285750" indent="-285750" algn="ctr" fontAlgn="base">
              <a:buFont typeface="Arial" panose="020B0604020202020204" pitchFamily="34" charset="0"/>
              <a:buChar char="•"/>
            </a:pPr>
            <a:r>
              <a:rPr lang="fi-FI" b="1" dirty="0"/>
              <a:t>FYYSINEN – </a:t>
            </a:r>
            <a:r>
              <a:rPr lang="fi-FI" b="1" dirty="0" smtClean="0"/>
              <a:t>VIRTUAALINEN</a:t>
            </a:r>
            <a:endParaRPr lang="fi-FI" b="1" dirty="0"/>
          </a:p>
          <a:p>
            <a:pPr marL="285750" indent="-285750" algn="ctr" fontAlgn="base">
              <a:buFont typeface="Arial" panose="020B0604020202020204" pitchFamily="34" charset="0"/>
              <a:buChar char="•"/>
            </a:pPr>
            <a:r>
              <a:rPr lang="fi-FI" b="1" dirty="0" smtClean="0"/>
              <a:t>FORMAALI – INFORMAALI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 rot="-468081">
            <a:off x="1899340" y="4398017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STRATEGISET TAIDOT</a:t>
            </a:r>
            <a:endParaRPr lang="en-GB" sz="1600" b="1" i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 rot="-468081">
            <a:off x="3815888" y="3642206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HYVIN ORGANISOITUNEET</a:t>
            </a:r>
          </a:p>
          <a:p>
            <a:r>
              <a:rPr lang="fr-FR" sz="1600" b="1" i="1" dirty="0" smtClean="0">
                <a:solidFill>
                  <a:srgbClr val="800000"/>
                </a:solidFill>
                <a:latin typeface="+mj-lt"/>
              </a:rPr>
              <a:t>TIEDONRAKENTEET</a:t>
            </a:r>
            <a:endParaRPr lang="en-GB" sz="1600" b="1" i="1" dirty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00680" y="2809226"/>
            <a:ext cx="7903641" cy="343708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i="1" dirty="0" smtClean="0">
                <a:latin typeface="Arial Black"/>
                <a:ea typeface="+mj-ea"/>
                <a:cs typeface="Arial Black"/>
              </a:rPr>
              <a:t>TEKNOLOGIAN VAIKUTUS OPPIMISEN EPÄSUORA</a:t>
            </a:r>
          </a:p>
          <a:p>
            <a:pPr lvl="0" algn="ctr">
              <a:spcBef>
                <a:spcPct val="0"/>
              </a:spcBef>
              <a:defRPr/>
            </a:pPr>
            <a:endParaRPr lang="fi-FI" sz="2400" dirty="0" smtClean="0"/>
          </a:p>
          <a:p>
            <a:pPr lvl="0" algn="ctr">
              <a:spcBef>
                <a:spcPct val="0"/>
              </a:spcBef>
              <a:defRPr/>
            </a:pPr>
            <a:r>
              <a:rPr lang="fi-FI" sz="2000" b="1" i="1" dirty="0" smtClean="0">
                <a:ea typeface="+mj-ea"/>
                <a:cs typeface="Arial Black"/>
              </a:rPr>
              <a:t>Teknologia voi auttaa käytännöllisesti  </a:t>
            </a:r>
          </a:p>
          <a:p>
            <a:pPr lvl="0" algn="ctr">
              <a:spcBef>
                <a:spcPct val="0"/>
              </a:spcBef>
              <a:defRPr/>
            </a:pPr>
            <a:r>
              <a:rPr lang="fi-FI" sz="2000" b="1" i="1" dirty="0" smtClean="0">
                <a:ea typeface="+mj-ea"/>
                <a:cs typeface="Arial Black"/>
              </a:rPr>
              <a:t>(joustavuus, saavutettavuus, oppimisympäristön laajentuminen)</a:t>
            </a:r>
          </a:p>
          <a:p>
            <a:pPr lvl="0" algn="ctr">
              <a:spcBef>
                <a:spcPct val="0"/>
              </a:spcBef>
              <a:defRPr/>
            </a:pPr>
            <a:endParaRPr lang="fi-FI" sz="2000" b="1" i="1" dirty="0">
              <a:ea typeface="+mj-ea"/>
              <a:cs typeface="Arial Black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i-FI" sz="2000" b="1" i="1" smtClean="0">
                <a:ea typeface="+mj-ea"/>
                <a:cs typeface="Arial Black"/>
              </a:rPr>
              <a:t>Positiiviset o</a:t>
            </a:r>
            <a:r>
              <a:rPr lang="fi-FI" sz="2000" b="1" i="1" smtClean="0">
                <a:ea typeface="+mj-ea"/>
                <a:cs typeface="Arial Black"/>
              </a:rPr>
              <a:t>ppimisvaikutukset </a:t>
            </a:r>
            <a:r>
              <a:rPr lang="fi-FI" sz="2000" b="1" i="1" dirty="0" smtClean="0">
                <a:ea typeface="+mj-ea"/>
                <a:cs typeface="Arial Black"/>
              </a:rPr>
              <a:t>kuitenkin realisoituvat vasta silloin kun teknologiaa käytetään </a:t>
            </a:r>
            <a:r>
              <a:rPr kumimoji="0" lang="fi-FI" sz="2000" b="1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 Black"/>
              </a:rPr>
              <a:t>aktivoivan</a:t>
            </a:r>
            <a:r>
              <a:rPr kumimoji="0" lang="fi-FI" sz="2000" b="1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 Black"/>
              </a:rPr>
              <a:t> pedagogiikan mahdollistajana </a:t>
            </a:r>
            <a:endParaRPr lang="fi-FI" sz="2000" b="1" i="1" dirty="0">
              <a:ea typeface="+mj-ea"/>
              <a:cs typeface="Arial Black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fi-FI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 Black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i-FI" sz="2000" dirty="0"/>
              <a:t>Tietoa ei tänä päivänä omaksuta valmiina </a:t>
            </a:r>
            <a:r>
              <a:rPr lang="fi-FI" sz="2000" dirty="0" smtClean="0"/>
              <a:t>oppikirjasta (ei myöskään </a:t>
            </a:r>
            <a:r>
              <a:rPr lang="fi-FI" sz="2000" dirty="0" err="1" smtClean="0"/>
              <a:t>digikirjasta</a:t>
            </a:r>
            <a:r>
              <a:rPr lang="fi-FI" sz="2000" dirty="0" smtClean="0"/>
              <a:t> tai verkkomateriaalista) </a:t>
            </a:r>
            <a:r>
              <a:rPr lang="fi-FI" sz="2000" dirty="0"/>
              <a:t>tai opettajalta!! 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i-FI" sz="2000" dirty="0" smtClean="0"/>
              <a:t>Intohimoisesti </a:t>
            </a:r>
            <a:r>
              <a:rPr lang="fi-FI" sz="2000" dirty="0"/>
              <a:t>tietoon suhtautuva opiskelija toteuttaa aktiivisena toimijana itsenäisesti ja yhdessä muiden kanssa oppimistehtäviä ja –</a:t>
            </a:r>
            <a:r>
              <a:rPr lang="fi-FI" sz="2000" dirty="0" smtClean="0"/>
              <a:t>projekteja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i-FI" sz="2000" i="1" dirty="0" smtClean="0"/>
              <a:t>Tilaa ajatukselliselle aktiivisuudelle!!</a:t>
            </a:r>
            <a:endParaRPr lang="fi-FI" sz="2000" i="1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898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2279" y="967877"/>
            <a:ext cx="9051721" cy="33138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i="1" dirty="0" smtClean="0">
                <a:latin typeface="Arial Black"/>
                <a:ea typeface="+mj-ea"/>
                <a:cs typeface="Arial Black"/>
              </a:rPr>
              <a:t>MIKÄ MOBIILISSA OPPIMISYMPÄRISTÖSSÄ ON TÄRKEÄÄ?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223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68438" y="58764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en-GB" altLang="fi-FI" sz="2400" b="1" dirty="0" smtClean="0">
                <a:solidFill>
                  <a:schemeClr val="tx1"/>
                </a:solidFill>
                <a:latin typeface="+mj-lt"/>
              </a:rPr>
              <a:t>YKSILÖLLISEN OPPIMISEN EDELLYTYKSET</a:t>
            </a:r>
            <a:endParaRPr kumimoji="0" lang="en-US" altLang="fi-FI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832284" y="1470437"/>
            <a:ext cx="7966276" cy="204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621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003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857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14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7719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29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0500" lvl="1" indent="0">
              <a:buNone/>
            </a:pPr>
            <a:r>
              <a:rPr lang="fi-FI" altLang="fi-FI" sz="1800" dirty="0" smtClean="0">
                <a:latin typeface="Calibri" panose="020F0502020204030204" pitchFamily="34" charset="0"/>
              </a:rPr>
              <a:t>Teknologia </a:t>
            </a:r>
            <a:r>
              <a:rPr lang="fi-FI" altLang="fi-FI" sz="1800" dirty="0">
                <a:latin typeface="Calibri" panose="020F0502020204030204" pitchFamily="34" charset="0"/>
              </a:rPr>
              <a:t>ei tee tavoitteen asettelua, suunnittelua ja arviointia vaan oppilas itse </a:t>
            </a:r>
            <a:r>
              <a:rPr lang="fi-FI" altLang="fi-FI" sz="1800" dirty="0" smtClean="0">
                <a:latin typeface="Calibri" panose="020F0502020204030204" pitchFamily="34" charset="0"/>
              </a:rPr>
              <a:t>-&gt; k</a:t>
            </a:r>
            <a:r>
              <a:rPr lang="en-GB" altLang="fi-FI" sz="1800" dirty="0" err="1" smtClean="0">
                <a:latin typeface="+mn-lt"/>
              </a:rPr>
              <a:t>ehittyneet</a:t>
            </a:r>
            <a:r>
              <a:rPr lang="en-GB" altLang="fi-FI" sz="1800" dirty="0" smtClean="0">
                <a:latin typeface="+mn-lt"/>
              </a:rPr>
              <a:t> </a:t>
            </a:r>
            <a:r>
              <a:rPr lang="en-GB" altLang="fi-FI" sz="1800" dirty="0" err="1">
                <a:latin typeface="+mn-lt"/>
              </a:rPr>
              <a:t>tiedonkäsittelyn</a:t>
            </a:r>
            <a:r>
              <a:rPr lang="en-GB" altLang="fi-FI" sz="1800" dirty="0">
                <a:latin typeface="+mn-lt"/>
              </a:rPr>
              <a:t> </a:t>
            </a:r>
            <a:r>
              <a:rPr lang="en-GB" altLang="fi-FI" sz="1800" dirty="0" err="1">
                <a:latin typeface="+mn-lt"/>
              </a:rPr>
              <a:t>taidot</a:t>
            </a:r>
            <a:r>
              <a:rPr lang="en-GB" altLang="fi-FI" sz="1800" dirty="0">
                <a:latin typeface="+mn-lt"/>
              </a:rPr>
              <a:t>, </a:t>
            </a:r>
            <a:r>
              <a:rPr lang="en-GB" altLang="fi-FI" sz="1800" dirty="0" err="1">
                <a:latin typeface="+mn-lt"/>
              </a:rPr>
              <a:t>metakognitiiviset</a:t>
            </a:r>
            <a:r>
              <a:rPr lang="en-GB" altLang="fi-FI" sz="1800" dirty="0">
                <a:latin typeface="+mn-lt"/>
              </a:rPr>
              <a:t> </a:t>
            </a:r>
            <a:r>
              <a:rPr lang="en-GB" altLang="fi-FI" sz="1800" dirty="0" err="1">
                <a:latin typeface="+mn-lt"/>
              </a:rPr>
              <a:t>taidot</a:t>
            </a:r>
            <a:r>
              <a:rPr lang="en-GB" altLang="fi-FI" sz="1800" dirty="0">
                <a:latin typeface="+mn-lt"/>
              </a:rPr>
              <a:t> ja </a:t>
            </a:r>
            <a:r>
              <a:rPr lang="en-GB" altLang="fi-FI" sz="1800" dirty="0" err="1">
                <a:latin typeface="+mn-lt"/>
              </a:rPr>
              <a:t>kriittisen</a:t>
            </a:r>
            <a:r>
              <a:rPr lang="en-GB" altLang="fi-FI" sz="1800" dirty="0">
                <a:latin typeface="+mn-lt"/>
              </a:rPr>
              <a:t> </a:t>
            </a:r>
            <a:r>
              <a:rPr lang="en-GB" altLang="fi-FI" sz="1800" dirty="0" err="1">
                <a:latin typeface="+mn-lt"/>
              </a:rPr>
              <a:t>arvioinnin</a:t>
            </a:r>
            <a:r>
              <a:rPr lang="en-GB" altLang="fi-FI" sz="1800" dirty="0">
                <a:latin typeface="+mn-lt"/>
              </a:rPr>
              <a:t> </a:t>
            </a:r>
            <a:r>
              <a:rPr lang="en-GB" altLang="fi-FI" sz="1800" dirty="0" err="1" smtClean="0">
                <a:latin typeface="+mn-lt"/>
              </a:rPr>
              <a:t>taidot</a:t>
            </a:r>
            <a:r>
              <a:rPr lang="en-GB" altLang="fi-FI" sz="1800" dirty="0">
                <a:latin typeface="+mn-lt"/>
              </a:rPr>
              <a:t>,</a:t>
            </a:r>
            <a:r>
              <a:rPr lang="en-GB" altLang="fi-FI" sz="1800" dirty="0" smtClean="0">
                <a:latin typeface="+mn-lt"/>
              </a:rPr>
              <a:t> </a:t>
            </a:r>
            <a:r>
              <a:rPr lang="en-GB" altLang="fi-FI" sz="1800" dirty="0" err="1" smtClean="0">
                <a:latin typeface="+mn-lt"/>
              </a:rPr>
              <a:t>oman</a:t>
            </a:r>
            <a:r>
              <a:rPr lang="en-GB" altLang="fi-FI" sz="1800" dirty="0" smtClean="0">
                <a:latin typeface="+mn-lt"/>
              </a:rPr>
              <a:t> </a:t>
            </a:r>
            <a:r>
              <a:rPr lang="en-GB" altLang="fi-FI" sz="1800" dirty="0" err="1" smtClean="0">
                <a:latin typeface="+mn-lt"/>
              </a:rPr>
              <a:t>oppimisen</a:t>
            </a:r>
            <a:r>
              <a:rPr lang="en-GB" altLang="fi-FI" sz="1800" dirty="0" smtClean="0">
                <a:latin typeface="+mn-lt"/>
              </a:rPr>
              <a:t> </a:t>
            </a:r>
            <a:r>
              <a:rPr lang="en-GB" altLang="fi-FI" sz="1800" dirty="0" err="1" smtClean="0">
                <a:latin typeface="+mn-lt"/>
              </a:rPr>
              <a:t>ohjaaminen</a:t>
            </a:r>
            <a:r>
              <a:rPr lang="en-GB" altLang="fi-FI" sz="1800" dirty="0" smtClean="0">
                <a:latin typeface="+mn-lt"/>
              </a:rPr>
              <a:t> ja </a:t>
            </a:r>
            <a:r>
              <a:rPr lang="en-GB" altLang="fi-FI" sz="1800" dirty="0" err="1" smtClean="0">
                <a:latin typeface="+mn-lt"/>
              </a:rPr>
              <a:t>säätely</a:t>
            </a:r>
            <a:r>
              <a:rPr lang="en-GB" altLang="fi-FI" sz="1800" dirty="0">
                <a:latin typeface="+mn-lt"/>
              </a:rPr>
              <a:t>,</a:t>
            </a:r>
            <a:r>
              <a:rPr lang="en-GB" altLang="fi-FI" sz="1800" dirty="0" smtClean="0">
                <a:latin typeface="+mn-lt"/>
              </a:rPr>
              <a:t> </a:t>
            </a:r>
            <a:r>
              <a:rPr lang="en-GB" altLang="fi-FI" sz="1800" dirty="0" err="1" smtClean="0">
                <a:latin typeface="+mn-lt"/>
              </a:rPr>
              <a:t>oppimisen</a:t>
            </a:r>
            <a:r>
              <a:rPr lang="en-GB" altLang="fi-FI" sz="1800" dirty="0" smtClean="0">
                <a:latin typeface="+mn-lt"/>
              </a:rPr>
              <a:t> </a:t>
            </a:r>
            <a:r>
              <a:rPr lang="en-GB" altLang="fi-FI" sz="1800" dirty="0" err="1" smtClean="0">
                <a:latin typeface="+mn-lt"/>
              </a:rPr>
              <a:t>strategiat</a:t>
            </a:r>
            <a:r>
              <a:rPr lang="en-GB" altLang="fi-FI" sz="1800" dirty="0" smtClean="0">
                <a:latin typeface="+mn-lt"/>
              </a:rPr>
              <a:t>.</a:t>
            </a:r>
            <a:endParaRPr lang="en-GB" altLang="fi-FI" sz="1800" dirty="0"/>
          </a:p>
          <a:p>
            <a:pPr lvl="1">
              <a:buFont typeface="Wingdings" panose="05000000000000000000" pitchFamily="2" charset="2"/>
              <a:buChar char="q"/>
            </a:pPr>
            <a:endParaRPr lang="fi-FI" altLang="fi-FI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68438" y="2284798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fi-FI" sz="2400" b="1" dirty="0" smtClean="0">
                <a:solidFill>
                  <a:schemeClr val="tx1"/>
                </a:solidFill>
                <a:latin typeface="+mj-lt"/>
              </a:rPr>
              <a:t>OPPIMISEN MERKITYKSELLISYYS</a:t>
            </a:r>
            <a:endParaRPr kumimoji="0" lang="en-US" altLang="fi-FI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832284" y="3131281"/>
            <a:ext cx="7966276" cy="204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621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003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857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14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7719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29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0500" lvl="1" indent="0">
              <a:buNone/>
            </a:pPr>
            <a:r>
              <a:rPr lang="fi-FI" altLang="fi-FI" sz="1800" dirty="0" smtClean="0">
                <a:latin typeface="Calibri" panose="020F0502020204030204" pitchFamily="34" charset="0"/>
              </a:rPr>
              <a:t>Ongelmakeskeinen työskentelyote mallintaa asiantuntijakulttuurien tapaa toimia, edistää tiedon soveltamista ja oppimistilanteiden merkityksellisyyttä mahdollistamalla omakohtaisten, mielekkäiden ja riittävän monimutkaisten ongelmien tutkimisen.</a:t>
            </a:r>
            <a:endParaRPr lang="en-GB" altLang="fi-FI" sz="1800" dirty="0" smtClean="0">
              <a:latin typeface="+mn-lt"/>
            </a:endParaRPr>
          </a:p>
          <a:p>
            <a:pPr marL="647700" lvl="1" indent="-457200">
              <a:buFont typeface="+mj-lt"/>
              <a:buAutoNum type="arabicPeriod" startAt="2"/>
            </a:pPr>
            <a:endParaRPr lang="en-GB" altLang="fi-FI" sz="20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fi-FI" altLang="fi-FI" sz="2000" dirty="0" smtClean="0">
              <a:latin typeface="Calibri" panose="020F0502020204030204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51076" y="4229231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fi-FI" sz="2400" b="1" dirty="0" smtClean="0">
                <a:solidFill>
                  <a:schemeClr val="tx1"/>
                </a:solidFill>
                <a:latin typeface="+mj-lt"/>
              </a:rPr>
              <a:t>OPPIMINEN ON SOSIAALISTA</a:t>
            </a:r>
            <a:endParaRPr kumimoji="0" lang="en-US" altLang="fi-FI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832284" y="4854617"/>
            <a:ext cx="7966276" cy="204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621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003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857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14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7719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29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90500" lvl="1" indent="0">
              <a:buNone/>
            </a:pPr>
            <a:r>
              <a:rPr lang="fi-FI" altLang="fi-FI" sz="1800" dirty="0" smtClean="0">
                <a:latin typeface="Calibri" panose="020F0502020204030204" pitchFamily="34" charset="0"/>
              </a:rPr>
              <a:t>Tiedonrakentelu sosiaalinen luonne: tiimien ja verkostojen yhteisöllistä tietoa ja osaamista, ”enemmän kuin osiensa summa”, koordinoitua yhdessä työskentelyä, sitoutumista yhteisiin tavoitteisiin ja toiminnan arviointiin.</a:t>
            </a:r>
            <a:endParaRPr lang="en-GB" altLang="fi-FI" sz="1800" dirty="0" smtClean="0">
              <a:latin typeface="+mn-lt"/>
            </a:endParaRPr>
          </a:p>
          <a:p>
            <a:pPr marL="647700" lvl="1" indent="-457200">
              <a:buFont typeface="+mj-lt"/>
              <a:buAutoNum type="arabicPeriod" startAt="2"/>
            </a:pPr>
            <a:endParaRPr lang="en-GB" altLang="fi-FI" sz="20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fi-FI" altLang="fi-FI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-2" y="2851316"/>
            <a:ext cx="9051721" cy="33138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i="1" dirty="0" smtClean="0">
                <a:latin typeface="Arial Black"/>
                <a:ea typeface="+mj-ea"/>
                <a:cs typeface="Arial Black"/>
              </a:rPr>
              <a:t>Olennaista ymmärtävää oppimista tavoittelevissa oppimisympäristöissä?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800" dirty="0">
              <a:latin typeface="Arial Black"/>
              <a:ea typeface="+mj-ea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dirty="0" err="1" smtClean="0">
                <a:cs typeface="Times New Roman" panose="02020603050405020304" pitchFamily="18" charset="0"/>
              </a:rPr>
              <a:t>Oppijoiden</a:t>
            </a:r>
            <a:r>
              <a:rPr lang="fi-FI" sz="2400" dirty="0" smtClean="0">
                <a:cs typeface="Times New Roman" panose="02020603050405020304" pitchFamily="18" charset="0"/>
              </a:rPr>
              <a:t> kannustaminen: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dirty="0" smtClean="0"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i-FI" sz="2400" dirty="0" smtClean="0">
                <a:cs typeface="Times New Roman" panose="02020603050405020304" pitchFamily="18" charset="0"/>
              </a:rPr>
              <a:t>Kysymiseen, selittämiseen ja tutkimiseen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i-FI" sz="2400" dirty="0" smtClean="0">
                <a:cs typeface="Times New Roman" panose="02020603050405020304" pitchFamily="18" charset="0"/>
              </a:rPr>
              <a:t>Aktiiviseen </a:t>
            </a:r>
            <a:r>
              <a:rPr lang="fi-FI" sz="2400" dirty="0" err="1" smtClean="0">
                <a:cs typeface="Times New Roman" panose="02020603050405020304" pitchFamily="18" charset="0"/>
              </a:rPr>
              <a:t>toimijuuteen</a:t>
            </a:r>
            <a:endParaRPr lang="fi-FI" sz="2400" dirty="0" smtClean="0"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i-FI" sz="2400" dirty="0" smtClean="0">
                <a:cs typeface="Times New Roman" panose="02020603050405020304" pitchFamily="18" charset="0"/>
              </a:rPr>
              <a:t>Yhteistyöhön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fi-FI" sz="2400" dirty="0"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i-FI" sz="2400" dirty="0" smtClean="0">
                <a:cs typeface="Times New Roman" panose="02020603050405020304" pitchFamily="18" charset="0"/>
              </a:rPr>
              <a:t>Ts. älyllisiin, yhteisöllisiin ja luoviin toimintoihin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1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1" i="1" dirty="0" smtClean="0">
                <a:ea typeface="+mj-ea"/>
                <a:cs typeface="Arial Black"/>
              </a:rPr>
              <a:t>Teknologia vaivaton osa arjen, ml. opiskelun toimintoja, läsnä kun tarvitaan!</a:t>
            </a:r>
            <a:endParaRPr kumimoji="0" lang="fi-FI" sz="2400" b="1" i="1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052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197738" y="476672"/>
            <a:ext cx="0" cy="1397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81" name="Line 9"/>
          <p:cNvSpPr>
            <a:spLocks noChangeShapeType="1"/>
          </p:cNvSpPr>
          <p:nvPr/>
        </p:nvSpPr>
        <p:spPr bwMode="auto">
          <a:xfrm>
            <a:off x="4197738" y="605264"/>
            <a:ext cx="0" cy="1397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477" y="1589518"/>
            <a:ext cx="1525610" cy="1200329"/>
          </a:xfrm>
          <a:prstGeom prst="rect">
            <a:avLst/>
          </a:prstGeom>
          <a:noFill/>
          <a:ln>
            <a:solidFill>
              <a:schemeClr val="accent1">
                <a:alpha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1</a:t>
            </a:r>
          </a:p>
          <a:p>
            <a:r>
              <a:rPr lang="fi-FI" dirty="0" smtClean="0"/>
              <a:t>Teoreettinen /</a:t>
            </a:r>
          </a:p>
          <a:p>
            <a:r>
              <a:rPr lang="fi-FI" dirty="0"/>
              <a:t>k</a:t>
            </a:r>
            <a:r>
              <a:rPr lang="fi-FI" dirty="0" smtClean="0"/>
              <a:t>äsitteellinen</a:t>
            </a:r>
          </a:p>
          <a:p>
            <a:r>
              <a:rPr lang="fi-FI" dirty="0" smtClean="0"/>
              <a:t>tieto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71047" y="1569963"/>
            <a:ext cx="1180323" cy="646331"/>
          </a:xfrm>
          <a:prstGeom prst="rect">
            <a:avLst/>
          </a:prstGeom>
          <a:noFill/>
          <a:ln>
            <a:solidFill>
              <a:schemeClr val="accent1">
                <a:alpha val="9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4</a:t>
            </a:r>
          </a:p>
          <a:p>
            <a:r>
              <a:rPr lang="fi-FI" dirty="0" smtClean="0"/>
              <a:t>Itsesäätely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34854" y="1589517"/>
            <a:ext cx="1837145" cy="1200329"/>
          </a:xfrm>
          <a:prstGeom prst="rect">
            <a:avLst/>
          </a:prstGeom>
          <a:noFill/>
          <a:ln>
            <a:solidFill>
              <a:schemeClr val="accent1">
                <a:alpha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2</a:t>
            </a:r>
          </a:p>
          <a:p>
            <a:r>
              <a:rPr lang="fi-FI" dirty="0" smtClean="0"/>
              <a:t>Käytännöllinen / kokemuksellinen</a:t>
            </a:r>
          </a:p>
          <a:p>
            <a:r>
              <a:rPr lang="fi-FI" dirty="0" smtClean="0"/>
              <a:t>tieto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1416" y="1589516"/>
            <a:ext cx="1948707" cy="923330"/>
          </a:xfrm>
          <a:prstGeom prst="rect">
            <a:avLst/>
          </a:prstGeom>
          <a:noFill/>
          <a:ln>
            <a:solidFill>
              <a:schemeClr val="accent1">
                <a:alpha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3</a:t>
            </a:r>
          </a:p>
          <a:p>
            <a:r>
              <a:rPr lang="fi-FI" dirty="0" smtClean="0"/>
              <a:t>Sosiokulttuurinen tieto</a:t>
            </a:r>
            <a:endParaRPr lang="en-US" dirty="0"/>
          </a:p>
        </p:txBody>
      </p:sp>
      <p:pic>
        <p:nvPicPr>
          <p:cNvPr id="4098" name="Picture 2" descr="http://www.jackson.army.mil/sites/bct/images/2817/1/Soldiers-in-Class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8298"/>
            <a:ext cx="2340093" cy="20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3461" y="4982198"/>
            <a:ext cx="23743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http://www.jackson.army.mil/sites/bct/</a:t>
            </a:r>
          </a:p>
        </p:txBody>
      </p:sp>
      <p:pic>
        <p:nvPicPr>
          <p:cNvPr id="4100" name="Picture 4" descr="http://2.bp.blogspot.com/-H-24PKBPdxg/To6rHkLKD8I/AAAAAAAARVY/Zstfz4Hi3Hs/s1600/American+War+in+Afghanistan+Photo+%25284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68" y="2948298"/>
            <a:ext cx="2602572" cy="16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12709" y="4649590"/>
            <a:ext cx="2353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afghan-trends.blogspot.com/2011/10/american-soldiers-in-afghanistan.html</a:t>
            </a:r>
            <a:endParaRPr lang="en-US" sz="800" dirty="0"/>
          </a:p>
        </p:txBody>
      </p:sp>
      <p:pic>
        <p:nvPicPr>
          <p:cNvPr id="4102" name="Picture 6" descr="http://4.bp.blogspot.com/_aEzXyJ2PIBg/SxUD1wfRLPI/AAAAAAAABas/4faCt2yYDUU/s1600/sold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58" y="2948298"/>
            <a:ext cx="1251434" cy="16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66459" y="4649590"/>
            <a:ext cx="1711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http://blog.richmond.edu/heroes/2011/02/11/the-invisible-heroes-among-us/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477" y="5580404"/>
            <a:ext cx="1336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LUOKKA / </a:t>
            </a:r>
          </a:p>
          <a:p>
            <a:r>
              <a:rPr lang="fi-FI" dirty="0" smtClean="0"/>
              <a:t>LUENTOSALI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12709" y="5626570"/>
            <a:ext cx="421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KÄYTÄNNÖN HARJOITUKSET, SIMULAATIOT,</a:t>
            </a:r>
          </a:p>
          <a:p>
            <a:r>
              <a:rPr lang="fi-FI" dirty="0" smtClean="0"/>
              <a:t>TODELLISEN ELÄMÄN KOKEMUKSET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71047" y="5491604"/>
            <a:ext cx="1665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KEHITTYY </a:t>
            </a:r>
          </a:p>
          <a:p>
            <a:r>
              <a:rPr lang="fi-FI" dirty="0" smtClean="0"/>
              <a:t>ITSESTÄÄN ????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572284" y="1478422"/>
            <a:ext cx="59821" cy="465745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48030" y="1446274"/>
            <a:ext cx="59821" cy="465745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55477" y="476672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en-GB" altLang="fi-FI" sz="2800" b="1" dirty="0" smtClean="0">
                <a:solidFill>
                  <a:schemeClr val="tx1"/>
                </a:solidFill>
                <a:latin typeface="+mj-lt"/>
              </a:rPr>
              <a:t>OPPIMISEN TILANNESIDONNAISUUS JA MERKITYKSELLISYYS</a:t>
            </a:r>
            <a:endParaRPr kumimoji="0" lang="en-US" altLang="fi-FI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4854" y="6303957"/>
            <a:ext cx="607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 smtClean="0"/>
              <a:t>Tynjälä: </a:t>
            </a:r>
            <a:r>
              <a:rPr lang="fi-FI" b="1" dirty="0" err="1" smtClean="0"/>
              <a:t>Integratiivinen</a:t>
            </a:r>
            <a:r>
              <a:rPr lang="fi-FI" b="1" dirty="0" smtClean="0"/>
              <a:t> pedagogiikka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33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2093" y="-822091"/>
            <a:ext cx="4482449" cy="6126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98" y="0"/>
            <a:ext cx="4648202" cy="6332770"/>
          </a:xfrm>
          <a:prstGeom prst="rect">
            <a:avLst/>
          </a:prstGeom>
        </p:spPr>
      </p:pic>
      <p:pic>
        <p:nvPicPr>
          <p:cNvPr id="9" name="Picture 4" descr="https://fbcdn-sphotos-d-a.akamaihd.net/hphotos-ak-xpa1/v/t1.0-9/10481168_10152600596282390_3965064247254180107_n.jpg?oh=7681cb1ea8305bbb0717318b9e969ddc&amp;oe=54CFD394&amp;__gda__=1422358658_706c1d409bd9846b7ca190e356e0e5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978"/>
            <a:ext cx="4356847" cy="319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42" y="2314681"/>
            <a:ext cx="5377158" cy="459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183030"/>
            <a:ext cx="9051721" cy="33138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i="1" dirty="0" smtClean="0">
                <a:latin typeface="Arial Black"/>
                <a:ea typeface="+mj-ea"/>
                <a:cs typeface="Arial Black"/>
              </a:rPr>
              <a:t>PEDAGOGISIA MALLEJA</a:t>
            </a:r>
            <a:endParaRPr lang="fi-FI" sz="2400" i="1" dirty="0" smtClean="0">
              <a:latin typeface="Arial Black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346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685800" y="3048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en-GB" altLang="fi-FI" sz="2800" b="1" dirty="0">
                <a:solidFill>
                  <a:schemeClr val="tx1"/>
                </a:solidFill>
                <a:latin typeface="+mj-lt"/>
              </a:rPr>
              <a:t>PEDAGOGISIA MALLEJA</a:t>
            </a:r>
            <a:endParaRPr kumimoji="0" lang="en-US" altLang="fi-FI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13716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621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003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857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14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7719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29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kumimoji="0" lang="fi-FI" altLang="fi-FI" sz="2400" b="1" dirty="0">
                <a:latin typeface="Calibri" panose="020F0502020204030204" pitchFamily="34" charset="0"/>
              </a:rPr>
              <a:t>Tutkiva oppiminen</a:t>
            </a:r>
          </a:p>
          <a:p>
            <a:pPr algn="ctr">
              <a:buFontTx/>
              <a:buNone/>
            </a:pPr>
            <a:r>
              <a:rPr kumimoji="0" lang="fi-FI" altLang="fi-FI" sz="2400" b="0" dirty="0">
                <a:latin typeface="Calibri" panose="020F0502020204030204" pitchFamily="34" charset="0"/>
              </a:rPr>
              <a:t>(Hakkarainen, Lonka &amp; Lipponen, 1999; </a:t>
            </a:r>
            <a:r>
              <a:rPr kumimoji="0" lang="fi-FI" altLang="fi-FI" sz="2400" b="0" dirty="0" err="1">
                <a:latin typeface="Calibri" panose="020F0502020204030204" pitchFamily="34" charset="0"/>
              </a:rPr>
              <a:t>Scardamalia</a:t>
            </a:r>
            <a:r>
              <a:rPr kumimoji="0" lang="fi-FI" altLang="fi-FI" sz="2400" b="0" dirty="0">
                <a:latin typeface="Calibri" panose="020F0502020204030204" pitchFamily="34" charset="0"/>
              </a:rPr>
              <a:t> &amp; </a:t>
            </a:r>
            <a:r>
              <a:rPr kumimoji="0" lang="fi-FI" altLang="fi-FI" sz="2400" b="0" dirty="0" err="1">
                <a:latin typeface="Calibri" panose="020F0502020204030204" pitchFamily="34" charset="0"/>
              </a:rPr>
              <a:t>Bereiter</a:t>
            </a:r>
            <a:r>
              <a:rPr kumimoji="0" lang="fi-FI" altLang="fi-FI" sz="2400" b="0" dirty="0">
                <a:latin typeface="Calibri" panose="020F0502020204030204" pitchFamily="34" charset="0"/>
              </a:rPr>
              <a:t>, 1994)</a:t>
            </a:r>
          </a:p>
          <a:p>
            <a:pPr algn="ctr">
              <a:buFontTx/>
              <a:buNone/>
            </a:pPr>
            <a:endParaRPr kumimoji="0" lang="fi-FI" altLang="fi-FI" sz="2400" b="0" dirty="0"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kumimoji="0" lang="fi-FI" altLang="fi-FI" sz="2400" b="1" dirty="0">
                <a:latin typeface="Calibri" panose="020F0502020204030204" pitchFamily="34" charset="0"/>
              </a:rPr>
              <a:t>Ongelmakeskeinen oppiminen</a:t>
            </a:r>
          </a:p>
          <a:p>
            <a:pPr algn="ctr">
              <a:buFontTx/>
              <a:buNone/>
            </a:pPr>
            <a:r>
              <a:rPr kumimoji="0" lang="fi-FI" altLang="fi-FI" sz="2400" b="0" dirty="0">
                <a:latin typeface="Calibri" panose="020F0502020204030204" pitchFamily="34" charset="0"/>
              </a:rPr>
              <a:t>(Walton &amp; </a:t>
            </a:r>
            <a:r>
              <a:rPr kumimoji="0" lang="fi-FI" altLang="fi-FI" sz="2400" b="0" dirty="0" err="1">
                <a:latin typeface="Calibri" panose="020F0502020204030204" pitchFamily="34" charset="0"/>
              </a:rPr>
              <a:t>Matthews</a:t>
            </a:r>
            <a:r>
              <a:rPr kumimoji="0" lang="fi-FI" altLang="fi-FI" sz="2400" b="0" dirty="0">
                <a:latin typeface="Calibri" panose="020F0502020204030204" pitchFamily="34" charset="0"/>
              </a:rPr>
              <a:t>, 1989) </a:t>
            </a:r>
          </a:p>
          <a:p>
            <a:pPr algn="ctr">
              <a:buFontTx/>
              <a:buNone/>
            </a:pPr>
            <a:endParaRPr lang="fi-FI" altLang="fi-FI" sz="2400" dirty="0"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fi-FI" altLang="fi-FI" sz="2400" b="1" dirty="0">
                <a:latin typeface="Calibri" panose="020F0502020204030204" pitchFamily="34" charset="0"/>
              </a:rPr>
              <a:t>Vastavuoroinen opettaminen</a:t>
            </a:r>
          </a:p>
          <a:p>
            <a:pPr algn="ctr">
              <a:buFontTx/>
              <a:buNone/>
            </a:pPr>
            <a:r>
              <a:rPr lang="fi-FI" altLang="fi-FI" sz="2400" dirty="0">
                <a:latin typeface="Calibri" panose="020F0502020204030204" pitchFamily="34" charset="0"/>
              </a:rPr>
              <a:t>(</a:t>
            </a:r>
            <a:r>
              <a:rPr lang="fi-FI" altLang="fi-FI" sz="2400" dirty="0" err="1">
                <a:latin typeface="Calibri" panose="020F0502020204030204" pitchFamily="34" charset="0"/>
              </a:rPr>
              <a:t>Palincsar</a:t>
            </a:r>
            <a:r>
              <a:rPr lang="fi-FI" altLang="fi-FI" sz="2400" dirty="0">
                <a:latin typeface="Calibri" panose="020F0502020204030204" pitchFamily="34" charset="0"/>
              </a:rPr>
              <a:t> &amp; Brown, 1984</a:t>
            </a:r>
            <a:r>
              <a:rPr lang="fi-FI" altLang="fi-FI" sz="2400" dirty="0" smtClean="0">
                <a:latin typeface="Calibri" panose="020F0502020204030204" pitchFamily="34" charset="0"/>
              </a:rPr>
              <a:t>)</a:t>
            </a:r>
          </a:p>
          <a:p>
            <a:pPr algn="ctr">
              <a:buFontTx/>
              <a:buNone/>
            </a:pPr>
            <a:endParaRPr lang="fi-FI" altLang="fi-FI" sz="2400" dirty="0"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fi-FI" altLang="fi-FI" sz="2400" b="1" dirty="0" err="1" smtClean="0">
                <a:latin typeface="Calibri" panose="020F0502020204030204" pitchFamily="34" charset="0"/>
              </a:rPr>
              <a:t>Jigsaw</a:t>
            </a:r>
            <a:endParaRPr lang="fi-FI" altLang="fi-FI" sz="2400" b="1" dirty="0"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fi-FI" altLang="fi-FI" sz="2400" dirty="0" smtClean="0">
                <a:latin typeface="Calibri" panose="020F0502020204030204" pitchFamily="34" charset="0"/>
              </a:rPr>
              <a:t>(</a:t>
            </a:r>
            <a:r>
              <a:rPr lang="fi-FI" altLang="fi-FI" sz="2400" dirty="0" err="1" smtClean="0">
                <a:latin typeface="Calibri" panose="020F0502020204030204" pitchFamily="34" charset="0"/>
              </a:rPr>
              <a:t>Aronson</a:t>
            </a:r>
            <a:r>
              <a:rPr lang="fi-FI" altLang="fi-FI" sz="2400" dirty="0" smtClean="0">
                <a:latin typeface="Calibri" panose="020F0502020204030204" pitchFamily="34" charset="0"/>
              </a:rPr>
              <a:t> &amp; </a:t>
            </a:r>
            <a:r>
              <a:rPr lang="fi-FI" altLang="fi-FI" sz="2400" dirty="0" err="1" smtClean="0">
                <a:latin typeface="Calibri" panose="020F0502020204030204" pitchFamily="34" charset="0"/>
              </a:rPr>
              <a:t>Patnoe</a:t>
            </a:r>
            <a:r>
              <a:rPr lang="fi-FI" altLang="fi-FI" sz="2400" dirty="0" smtClean="0">
                <a:latin typeface="Calibri" panose="020F0502020204030204" pitchFamily="34" charset="0"/>
              </a:rPr>
              <a:t>, 1997)</a:t>
            </a:r>
            <a:endParaRPr lang="en-GB" altLang="fi-FI" sz="2400" dirty="0"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en-GB" altLang="fi-FI" sz="2400" dirty="0"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endParaRPr kumimoji="0" lang="en-GB" altLang="fi-FI" sz="2400" b="0" dirty="0"/>
          </a:p>
        </p:txBody>
      </p:sp>
    </p:spTree>
    <p:extLst>
      <p:ext uri="{BB962C8B-B14F-4D97-AF65-F5344CB8AC3E}">
        <p14:creationId xmlns:p14="http://schemas.microsoft.com/office/powerpoint/2010/main" val="38615098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197738" y="476672"/>
            <a:ext cx="0" cy="1397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81" name="Line 9"/>
          <p:cNvSpPr>
            <a:spLocks noChangeShapeType="1"/>
          </p:cNvSpPr>
          <p:nvPr/>
        </p:nvSpPr>
        <p:spPr bwMode="auto">
          <a:xfrm>
            <a:off x="4197738" y="605264"/>
            <a:ext cx="0" cy="1397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i-FI">
              <a:latin typeface="+mn-l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33601"/>
            <a:ext cx="6324600" cy="429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1659" y="546522"/>
            <a:ext cx="7773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i-FI" sz="2000" b="1" dirty="0" smtClean="0"/>
              <a:t>    </a:t>
            </a:r>
            <a:r>
              <a:rPr lang="fi-FI" sz="2400" b="1" dirty="0" smtClean="0"/>
              <a:t>TUTKIVA OPPIMINEN</a:t>
            </a:r>
            <a:endParaRPr lang="fi-FI" sz="2400" b="1" dirty="0"/>
          </a:p>
          <a:p>
            <a:pPr algn="ctr"/>
            <a:r>
              <a:rPr lang="fi-FI" sz="2400" b="1" dirty="0" smtClean="0"/>
              <a:t>(Hakkarainen ym., 2004; 2005)</a:t>
            </a:r>
            <a:endParaRPr lang="en-US" sz="1400" b="1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47900" y="1716101"/>
            <a:ext cx="183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i-FI" dirty="0"/>
              <a:t>   </a:t>
            </a:r>
            <a:r>
              <a:rPr lang="fi-FI" dirty="0" err="1"/>
              <a:t>Setting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  <a:p>
            <a:pPr marL="342900" indent="-342900"/>
            <a:r>
              <a:rPr lang="fi-FI" dirty="0"/>
              <a:t>   </a:t>
            </a:r>
            <a:r>
              <a:rPr lang="fi-FI" dirty="0" err="1"/>
              <a:t>questions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479925" y="1716101"/>
            <a:ext cx="1684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/>
              <a:t>Initial hypothesis</a:t>
            </a:r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48350" y="2581288"/>
            <a:ext cx="3127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/>
              <a:t>Evaluation of existing knowledge</a:t>
            </a:r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711950" y="5100651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/>
              <a:t>Acquiring new</a:t>
            </a:r>
          </a:p>
          <a:p>
            <a:r>
              <a:rPr lang="fi-FI"/>
              <a:t>knowledge</a:t>
            </a:r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08400" y="6065851"/>
            <a:ext cx="159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/>
              <a:t>Setting more</a:t>
            </a:r>
          </a:p>
          <a:p>
            <a:r>
              <a:rPr lang="fi-FI"/>
              <a:t>exact questions</a:t>
            </a:r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384300" y="5821376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/>
              <a:t>New theory</a:t>
            </a:r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63575" y="2652726"/>
            <a:ext cx="952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dirty="0"/>
              <a:t>Case </a:t>
            </a:r>
            <a:r>
              <a:rPr lang="fi-FI" dirty="0" err="1"/>
              <a:t>or</a:t>
            </a:r>
            <a:r>
              <a:rPr lang="fi-FI" dirty="0"/>
              <a:t> </a:t>
            </a:r>
          </a:p>
          <a:p>
            <a:r>
              <a:rPr lang="fi-FI" dirty="0" err="1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3" y="691497"/>
            <a:ext cx="8229600" cy="1143000"/>
          </a:xfrm>
        </p:spPr>
        <p:txBody>
          <a:bodyPr/>
          <a:lstStyle/>
          <a:p>
            <a:r>
              <a:rPr lang="fi-FI" b="1" dirty="0" smtClean="0"/>
              <a:t>FLIPPED CLASSROOM</a:t>
            </a:r>
            <a:endParaRPr lang="fi-FI" b="1" dirty="0"/>
          </a:p>
        </p:txBody>
      </p:sp>
      <p:pic>
        <p:nvPicPr>
          <p:cNvPr id="2050" name="Picture 2" descr="fli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4" y="1834497"/>
            <a:ext cx="7372675" cy="36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5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094" y="1363717"/>
            <a:ext cx="7905642" cy="415848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i-FI" sz="2400" dirty="0" smtClean="0"/>
              <a:t>Opiskelutehtävät usein liian rajattuja ja ”valmiiksi pureskeltuja” ja siksi eivät älyllisesti haastavia.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Huom</a:t>
            </a:r>
            <a:r>
              <a:rPr lang="en-GB" altLang="fi-FI" sz="2400" dirty="0" smtClean="0">
                <a:latin typeface="Calibri" panose="020F0502020204030204" pitchFamily="34" charset="0"/>
              </a:rPr>
              <a:t>.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Oppimisen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ilon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palauttaminen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ei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tarkoita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opetuksen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viihteellistämistä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vaan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opiskelijoita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kiinnostavien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ongelmien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ottamista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oppimistilanteiden</a:t>
            </a:r>
            <a:r>
              <a:rPr lang="en-GB" altLang="fi-FI" sz="2400" dirty="0" smtClean="0">
                <a:latin typeface="Calibri" panose="020F0502020204030204" pitchFamily="34" charset="0"/>
              </a:rPr>
              <a:t> </a:t>
            </a:r>
            <a:r>
              <a:rPr lang="en-GB" altLang="fi-FI" sz="2400" dirty="0" err="1" smtClean="0">
                <a:latin typeface="Calibri" panose="020F0502020204030204" pitchFamily="34" charset="0"/>
              </a:rPr>
              <a:t>lähtökohdiksi</a:t>
            </a:r>
            <a:r>
              <a:rPr lang="en-GB" altLang="fi-FI" sz="2400" dirty="0" smtClean="0">
                <a:latin typeface="Calibri" panose="020F0502020204030204" pitchFamily="34" charset="0"/>
              </a:rPr>
              <a:t>.</a:t>
            </a:r>
            <a:endParaRPr lang="fi-FI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fi-FI" sz="2400" dirty="0" smtClean="0"/>
              <a:t>Arviointimenetelmät voimakas ohjaava tekijä, liian kapea-alaiset ja helposti mitattavat tiedot ja taidot -&gt; nykymaailman ongelmat monimutkaisia ja väljästi määriteltyjä -&gt; ongelmien ratkominen yksilöllisesti ja yhteisöllisesti, siihen liittyvä tiedon etsiminen, tuottaminen, jäsentäminen, jakaminen, oppimisen strategiset taidot… Prosessiin kohdistuva ja oppijalähtöinen arviointi korostuu</a:t>
            </a:r>
            <a:r>
              <a:rPr lang="fi-FI" sz="2400" dirty="0"/>
              <a:t>… (ks. </a:t>
            </a:r>
            <a:r>
              <a:rPr lang="fi-FI" sz="2400" dirty="0">
                <a:hlinkClick r:id="rId2"/>
              </a:rPr>
              <a:t>http://maot.fi/author/ppeura</a:t>
            </a:r>
            <a:r>
              <a:rPr lang="fi-FI" sz="2400" dirty="0" smtClean="0">
                <a:hlinkClick r:id="rId2"/>
              </a:rPr>
              <a:t>/</a:t>
            </a:r>
            <a:r>
              <a:rPr lang="fi-FI" sz="2400" dirty="0" smtClean="0"/>
              <a:t>)</a:t>
            </a:r>
          </a:p>
        </p:txBody>
      </p:sp>
      <p:sp>
        <p:nvSpPr>
          <p:cNvPr id="7" name="Otsikko 1"/>
          <p:cNvSpPr>
            <a:spLocks/>
          </p:cNvSpPr>
          <p:nvPr/>
        </p:nvSpPr>
        <p:spPr bwMode="auto">
          <a:xfrm>
            <a:off x="1137942" y="220717"/>
            <a:ext cx="68976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i-FI" sz="3200" b="1" dirty="0" smtClean="0"/>
              <a:t>HAASTEITA… JA MAHDOLLISUUKSIA…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8" y="1869142"/>
            <a:ext cx="8229600" cy="3052482"/>
          </a:xfrm>
        </p:spPr>
        <p:txBody>
          <a:bodyPr/>
          <a:lstStyle/>
          <a:p>
            <a:pPr marL="0" indent="0" algn="ctr">
              <a:buNone/>
            </a:pPr>
            <a:endParaRPr lang="fi-FI" sz="2400" i="1" dirty="0"/>
          </a:p>
          <a:p>
            <a:pPr marL="0" indent="0" algn="ctr">
              <a:buNone/>
            </a:pPr>
            <a:r>
              <a:rPr lang="fi-FI" sz="4000" b="1" i="1" dirty="0" smtClean="0"/>
              <a:t>KIITOS!!!</a:t>
            </a:r>
            <a:endParaRPr lang="fi-FI" sz="4000" b="1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655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686" cy="43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7325287C-262B-48FA-8B8B-A1A0F46B5EA8" descr="58A174FD-CBA6-4DC8-90DC-D4ADCC789E9D@sy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53" y="416861"/>
            <a:ext cx="6005515" cy="510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t="6719" r="39363" b="5272"/>
          <a:stretch/>
        </p:blipFill>
        <p:spPr bwMode="auto">
          <a:xfrm>
            <a:off x="0" y="1879652"/>
            <a:ext cx="5567083" cy="48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6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381000" y="461683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fi-FI" sz="3200" b="1" dirty="0" smtClean="0">
                <a:solidFill>
                  <a:schemeClr val="tx1"/>
                </a:solidFill>
                <a:latin typeface="+mj-lt"/>
              </a:rPr>
              <a:t>TEKNOLOGIAN OPETUSKÄYTÖN</a:t>
            </a:r>
            <a:r>
              <a:rPr kumimoji="0" lang="en-GB" altLang="fi-FI" sz="3200" b="1" dirty="0" smtClean="0">
                <a:solidFill>
                  <a:schemeClr val="tx1"/>
                </a:solidFill>
                <a:latin typeface="+mj-lt"/>
              </a:rPr>
              <a:t> HAASTEITA</a:t>
            </a:r>
            <a:endParaRPr kumimoji="0" lang="en-US" altLang="fi-FI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609600" y="1649506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0500" indent="-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6667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621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003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857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14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7719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29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GB" sz="2400" dirty="0" err="1"/>
              <a:t>TVT:n</a:t>
            </a:r>
            <a:r>
              <a:rPr lang="en-GB" sz="2400" dirty="0"/>
              <a:t> </a:t>
            </a:r>
            <a:r>
              <a:rPr lang="en-GB" sz="2400" dirty="0" err="1"/>
              <a:t>pedagogisen</a:t>
            </a:r>
            <a:r>
              <a:rPr lang="en-GB" sz="2400" dirty="0"/>
              <a:t> </a:t>
            </a:r>
            <a:r>
              <a:rPr lang="en-GB" sz="2400" dirty="0" err="1"/>
              <a:t>käytön</a:t>
            </a:r>
            <a:r>
              <a:rPr lang="en-GB" sz="2400" dirty="0"/>
              <a:t> </a:t>
            </a:r>
            <a:r>
              <a:rPr lang="en-GB" sz="2400" dirty="0" err="1"/>
              <a:t>tila</a:t>
            </a:r>
            <a:r>
              <a:rPr lang="en-GB" sz="2400" dirty="0"/>
              <a:t> </a:t>
            </a:r>
            <a:r>
              <a:rPr lang="en-GB" sz="2400" dirty="0" err="1"/>
              <a:t>vaihtelee</a:t>
            </a:r>
            <a:r>
              <a:rPr lang="en-GB" sz="2400" dirty="0"/>
              <a:t> </a:t>
            </a:r>
            <a:r>
              <a:rPr lang="en-GB" sz="2400" dirty="0" err="1"/>
              <a:t>huimasti</a:t>
            </a:r>
            <a:r>
              <a:rPr lang="en-GB" sz="2400" dirty="0"/>
              <a:t> </a:t>
            </a:r>
            <a:r>
              <a:rPr lang="en-GB" sz="2400" dirty="0" err="1"/>
              <a:t>oppilaitosten</a:t>
            </a:r>
            <a:r>
              <a:rPr lang="en-GB" sz="2400" dirty="0"/>
              <a:t> </a:t>
            </a:r>
            <a:r>
              <a:rPr lang="en-GB" sz="2400" dirty="0" err="1"/>
              <a:t>välillä</a:t>
            </a:r>
            <a:r>
              <a:rPr lang="en-GB" sz="2400" dirty="0"/>
              <a:t> ja on </a:t>
            </a:r>
            <a:r>
              <a:rPr lang="en-GB" sz="2400" dirty="0" err="1"/>
              <a:t>heikosti</a:t>
            </a:r>
            <a:r>
              <a:rPr lang="en-GB" sz="2400" dirty="0"/>
              <a:t> </a:t>
            </a:r>
            <a:r>
              <a:rPr lang="en-GB" sz="2400" dirty="0" err="1"/>
              <a:t>osa</a:t>
            </a:r>
            <a:r>
              <a:rPr lang="en-GB" sz="2400" dirty="0"/>
              <a:t> </a:t>
            </a:r>
            <a:r>
              <a:rPr lang="en-GB" sz="2400" dirty="0" err="1" smtClean="0"/>
              <a:t>esim</a:t>
            </a:r>
            <a:r>
              <a:rPr lang="en-GB" sz="2400" dirty="0" smtClean="0"/>
              <a:t>. </a:t>
            </a:r>
            <a:r>
              <a:rPr lang="en-GB" sz="2400" dirty="0" err="1" smtClean="0"/>
              <a:t>opettajankoulutuksen</a:t>
            </a:r>
            <a:r>
              <a:rPr lang="en-GB" sz="2400" dirty="0" smtClean="0"/>
              <a:t> </a:t>
            </a:r>
            <a:r>
              <a:rPr lang="en-GB" sz="2400" dirty="0" err="1"/>
              <a:t>arkea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kumimoji="0" lang="fi-FI" altLang="fi-FI" sz="2400" b="0" dirty="0" smtClean="0">
                <a:cs typeface="Times New Roman" panose="02020603050405020304" pitchFamily="18" charset="0"/>
              </a:rPr>
              <a:t>Edelleen teknologiavetoisuutta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altLang="fi-FI" sz="2400" dirty="0"/>
              <a:t>Avoimet, oppijalähtöiset oppimisympäristöt -&gt; s</a:t>
            </a:r>
            <a:r>
              <a:rPr lang="fi-FI" sz="2400" dirty="0"/>
              <a:t>uorituserot kasvavat, oppimisen strategisiin taitoihin, itsesäätelyyn, motivaatioon ja yhteistyötaitoihin liittyvät erot </a:t>
            </a:r>
            <a:r>
              <a:rPr lang="fi-FI" sz="2400" dirty="0" smtClean="0"/>
              <a:t>korostuvat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400" dirty="0"/>
              <a:t>Ns. 2000-luvun </a:t>
            </a:r>
            <a:r>
              <a:rPr lang="en-GB" sz="2400" dirty="0" err="1"/>
              <a:t>taidot</a:t>
            </a:r>
            <a:r>
              <a:rPr lang="en-GB" sz="2400" dirty="0"/>
              <a:t> (Binkley </a:t>
            </a:r>
            <a:r>
              <a:rPr lang="en-GB" sz="2400" dirty="0" err="1"/>
              <a:t>ym</a:t>
            </a:r>
            <a:r>
              <a:rPr lang="en-GB" sz="2400" dirty="0"/>
              <a:t>., 2012): </a:t>
            </a:r>
            <a:r>
              <a:rPr lang="en-GB" sz="2400" dirty="0" err="1"/>
              <a:t>ajattelu</a:t>
            </a:r>
            <a:r>
              <a:rPr lang="en-GB" sz="2400" dirty="0"/>
              <a:t>- ja </a:t>
            </a:r>
            <a:r>
              <a:rPr lang="en-GB" sz="2400" dirty="0" err="1"/>
              <a:t>työskentelytaidot</a:t>
            </a:r>
            <a:r>
              <a:rPr lang="en-GB" sz="2400" dirty="0"/>
              <a:t> ja –</a:t>
            </a:r>
            <a:r>
              <a:rPr lang="en-GB" sz="2400" dirty="0" err="1"/>
              <a:t>välineet</a:t>
            </a:r>
            <a:endParaRPr lang="en-GB" sz="2400" dirty="0"/>
          </a:p>
          <a:p>
            <a:pPr lvl="2">
              <a:buFont typeface="Wingdings" panose="05000000000000000000" pitchFamily="2" charset="2"/>
              <a:buChar char="q"/>
            </a:pPr>
            <a:endParaRPr lang="en-GB" sz="8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kumimoji="0" lang="fi-FI" altLang="fi-FI" sz="2400" b="0" dirty="0"/>
          </a:p>
          <a:p>
            <a:pPr lvl="1">
              <a:buFont typeface="Symbol" pitchFamily="18" charset="2"/>
              <a:buChar char="·"/>
            </a:pPr>
            <a:endParaRPr kumimoji="0" lang="en-GB" altLang="fi-FI" sz="2400" b="0" dirty="0"/>
          </a:p>
        </p:txBody>
      </p:sp>
    </p:spTree>
    <p:extLst>
      <p:ext uri="{BB962C8B-B14F-4D97-AF65-F5344CB8AC3E}">
        <p14:creationId xmlns:p14="http://schemas.microsoft.com/office/powerpoint/2010/main" val="37412547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-1" y="1936065"/>
            <a:ext cx="9051721" cy="33138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i="1" dirty="0" smtClean="0">
                <a:latin typeface="Arial Black"/>
                <a:ea typeface="+mj-ea"/>
                <a:cs typeface="Arial Black"/>
              </a:rPr>
              <a:t>ONKO OPISKELIJASUKUPOLVI MUUTTUNUT?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800" i="1" dirty="0" smtClean="0">
              <a:latin typeface="Arial Black"/>
              <a:ea typeface="+mj-ea"/>
              <a:cs typeface="Arial Black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2800" i="1" dirty="0" smtClean="0">
                <a:latin typeface="Arial Black"/>
                <a:ea typeface="+mj-ea"/>
                <a:cs typeface="Arial Black"/>
              </a:rPr>
              <a:t>Ajattelun taidot?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2800" i="1" dirty="0" smtClean="0">
                <a:latin typeface="Arial Black"/>
                <a:ea typeface="+mj-ea"/>
                <a:cs typeface="Arial Black"/>
              </a:rPr>
              <a:t>Työskentelyn taidot?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2800" i="1" dirty="0" smtClean="0">
                <a:latin typeface="Arial Black"/>
                <a:ea typeface="+mj-ea"/>
                <a:cs typeface="Arial Black"/>
              </a:rPr>
              <a:t>Teknologian käytön taidot?</a:t>
            </a:r>
            <a:endParaRPr lang="fi-FI" sz="2400" i="1" dirty="0" smtClean="0">
              <a:latin typeface="Arial Black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838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13009" r="4371" b="6891"/>
          <a:stretch/>
        </p:blipFill>
        <p:spPr bwMode="auto">
          <a:xfrm>
            <a:off x="-1" y="0"/>
            <a:ext cx="6333565" cy="500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26324" r="49174" b="8676"/>
          <a:stretch/>
        </p:blipFill>
        <p:spPr bwMode="auto">
          <a:xfrm>
            <a:off x="3327360" y="1210235"/>
            <a:ext cx="5816640" cy="565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1220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950" y="1423489"/>
            <a:ext cx="7590910" cy="435077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fi-FI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fi-FI" sz="2000" dirty="0" smtClean="0"/>
              <a:t>”Heinäsirkkamieli”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fi-FI" sz="2000" dirty="0" smtClean="0"/>
              <a:t>Yhtäältä tehokas tapa saada nopeasti tietoa uusista asioista ja hypätä uusille asiantuntijuuden alueille ilman tyypillistä asteittaista etenemistä perustiedoista kohti merkityksellistä, soveltavaa tietoa?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fi-FI" sz="2000" dirty="0" smtClean="0"/>
              <a:t>Toisaalta</a:t>
            </a:r>
            <a:r>
              <a:rPr lang="fi-FI" sz="2000" dirty="0"/>
              <a:t>: </a:t>
            </a:r>
            <a:r>
              <a:rPr lang="fi-FI" sz="2000" dirty="0" smtClean="0"/>
              <a:t>tiedon </a:t>
            </a:r>
            <a:r>
              <a:rPr lang="fi-FI" sz="2000" dirty="0"/>
              <a:t>silmäily ja suurten tietomäärien pinnallinen </a:t>
            </a:r>
            <a:r>
              <a:rPr lang="fi-FI" sz="2000" dirty="0" smtClean="0"/>
              <a:t>käsittely, keskittymisen lyhytjännitteisyys, sinnikkyyden puute?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fi-FI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fi-FI" sz="2000" dirty="0" smtClean="0"/>
              <a:t>Ovatko oppilaitokset valmiita tällaisiin </a:t>
            </a:r>
            <a:r>
              <a:rPr lang="fi-FI" sz="2000" dirty="0" err="1" smtClean="0"/>
              <a:t>oppijoihin</a:t>
            </a:r>
            <a:r>
              <a:rPr lang="fi-FI" sz="2000" dirty="0" smtClean="0"/>
              <a:t>?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fi-FI" sz="2000" dirty="0" smtClean="0"/>
              <a:t>Yhtäältä: Institutionaalisen koulutuksen oikeutus - hyvin jäsentyneiden tietorakenteiden ja ajattelutapojen välittäminen – ei opita arjen oppimistilanteissa!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fi-FI" sz="2000" dirty="0" smtClean="0"/>
              <a:t>Toisaalta: tulisi paremmin hyödyntää myös opiskelijoiden uusia valmiuksia sekä tieto- ja sosiaalisia käytäntöjä.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i-FI" sz="2000" dirty="0"/>
          </a:p>
        </p:txBody>
      </p:sp>
      <p:sp>
        <p:nvSpPr>
          <p:cNvPr id="7" name="Otsikko 1"/>
          <p:cNvSpPr>
            <a:spLocks/>
          </p:cNvSpPr>
          <p:nvPr/>
        </p:nvSpPr>
        <p:spPr bwMode="auto">
          <a:xfrm>
            <a:off x="826950" y="482195"/>
            <a:ext cx="74521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lvl="2" algn="ctr">
              <a:lnSpc>
                <a:spcPct val="80000"/>
              </a:lnSpc>
            </a:pPr>
            <a:r>
              <a:rPr lang="en-GB" sz="2400" b="1" dirty="0" smtClean="0"/>
              <a:t>NETTISUKUPOLVI </a:t>
            </a:r>
            <a:r>
              <a:rPr lang="en-GB" sz="2400" b="1" dirty="0"/>
              <a:t>(</a:t>
            </a:r>
            <a:r>
              <a:rPr lang="en-GB" sz="2400" b="1" dirty="0" err="1"/>
              <a:t>Tapscott</a:t>
            </a:r>
            <a:r>
              <a:rPr lang="en-GB" sz="2400" b="1" dirty="0"/>
              <a:t>, 2009) </a:t>
            </a:r>
            <a:r>
              <a:rPr lang="en-GB" sz="2400" b="1" dirty="0" smtClean="0"/>
              <a:t>TAI DIGINATIIVIT (</a:t>
            </a:r>
            <a:r>
              <a:rPr lang="en-GB" sz="2400" b="1" dirty="0" err="1" smtClean="0"/>
              <a:t>Prensky</a:t>
            </a:r>
            <a:r>
              <a:rPr lang="en-GB" sz="2400" b="1" dirty="0"/>
              <a:t>, 2001) – </a:t>
            </a:r>
            <a:r>
              <a:rPr lang="en-GB" sz="2400" b="1" dirty="0" smtClean="0"/>
              <a:t>TOTTA VAI TARUA?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295959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92279" y="1277159"/>
            <a:ext cx="9051721" cy="33138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i="1" dirty="0" smtClean="0">
                <a:latin typeface="Arial Black"/>
                <a:ea typeface="+mj-ea"/>
                <a:cs typeface="Arial Black"/>
              </a:rPr>
              <a:t>MIKSI MOBIILIATEKNOLOGIAA OSAKSI OPPIMISYMPÄRISTÖJÄ?</a:t>
            </a:r>
            <a:endParaRPr lang="fi-FI" sz="2400" i="1" dirty="0" smtClean="0">
              <a:latin typeface="Arial Black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317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9611" y="1159050"/>
            <a:ext cx="4679577" cy="47506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600" dirty="0" smtClean="0"/>
              <a:t>Tila, jossa oppijat työskentelevät  yksin ja yhdessä</a:t>
            </a:r>
            <a:r>
              <a:rPr lang="fi-FI" sz="1600" dirty="0"/>
              <a:t> oppimistavoitteiden suunnassa ja </a:t>
            </a:r>
            <a:r>
              <a:rPr lang="fi-FI" sz="1600" dirty="0" smtClean="0"/>
              <a:t>oppimisen lähtökohtana olevia ongelmia ratkoen, tuetusti, käyttäen erilaisia välineitä ja resursseja.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S</a:t>
            </a:r>
            <a:r>
              <a:rPr lang="fi-FI" sz="1600" dirty="0" smtClean="0"/>
              <a:t>isältää oppijat, opettajat, oppimistehtävät, tietolähteet, työvälineet (esim. teknologia, kieli), oppimisen tuotokset, kulttuuriset tekijät (esim. arvot, odotukset) ja fyysisen toimintaympäristön tekijät.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 smtClean="0"/>
              <a:t>Oppimisympäristö on dynaaminen ja muuttuvat – oppijat muokkaavat oppimisympäristöä tuomalla siihen tietonsa, kokemuksensa ja historiansa.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b="1" dirty="0" smtClean="0"/>
              <a:t>Tämän päivän oppimisympäristöjen olennaisia piirteitä: </a:t>
            </a:r>
            <a:r>
              <a:rPr lang="fi-FI" sz="1600" b="1" dirty="0"/>
              <a:t>oppijalähtöisyys, opetuksen ja oppimisen laajentuminen luokkahuoneen </a:t>
            </a:r>
            <a:r>
              <a:rPr lang="fi-FI" sz="1600" b="1" dirty="0" smtClean="0"/>
              <a:t>ulkopuolelle, kaikkialla läsnä olevan teknologian hyödyntäminen.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b="1" dirty="0" smtClean="0"/>
              <a:t>Tiedon </a:t>
            </a:r>
            <a:r>
              <a:rPr lang="fi-FI" sz="1600" b="1" dirty="0"/>
              <a:t>hakeminen ja jakaminen siinä tilanteessa jossa sitä tarvitaan </a:t>
            </a:r>
            <a:r>
              <a:rPr lang="fi-FI" sz="1600" b="1" dirty="0" smtClean="0"/>
              <a:t>– teknologia ”älyllinen proteesi”, joka sulautunut ympäristöömme.</a:t>
            </a:r>
            <a:endParaRPr lang="fi-FI" sz="1600" b="1" dirty="0"/>
          </a:p>
          <a:p>
            <a:pPr>
              <a:buFont typeface="Wingdings" panose="05000000000000000000" pitchFamily="2" charset="2"/>
              <a:buChar char="q"/>
            </a:pPr>
            <a:endParaRPr lang="fi-FI" sz="1600" dirty="0"/>
          </a:p>
          <a:p>
            <a:endParaRPr lang="fi-FI" sz="1600" dirty="0" smtClean="0"/>
          </a:p>
          <a:p>
            <a:endParaRPr lang="fi-FI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1" r="50000" b="18823"/>
          <a:stretch/>
        </p:blipFill>
        <p:spPr bwMode="auto">
          <a:xfrm>
            <a:off x="0" y="1208600"/>
            <a:ext cx="4289612" cy="484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595281" y="203714"/>
            <a:ext cx="4267200" cy="104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fi-FI" sz="2400" b="1" dirty="0" smtClean="0">
                <a:solidFill>
                  <a:schemeClr val="tx1"/>
                </a:solidFill>
                <a:latin typeface="+mj-lt"/>
              </a:rPr>
              <a:t>OPPIMISYMPÄRISTÖ…</a:t>
            </a:r>
            <a:endParaRPr kumimoji="0" lang="en-US" altLang="fi-FI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07582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3612</TotalTime>
  <Words>972</Words>
  <Application>Microsoft Office PowerPoint</Application>
  <PresentationFormat>On-screen Show (4:3)</PresentationFormat>
  <Paragraphs>183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”UBIIKKI TEKNOLOGIA”</vt:lpstr>
      <vt:lpstr>PowerPoint Presentation</vt:lpstr>
      <vt:lpstr>PowerPoint Presentation</vt:lpstr>
      <vt:lpstr>MIHIN (MOBIILIA) TEKNOLOGIAA?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FLIPPED CLASSROOM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Martti Minkkinen</dc:creator>
  <cp:lastModifiedBy>Häkkinen Päivi</cp:lastModifiedBy>
  <cp:revision>413</cp:revision>
  <cp:lastPrinted>2014-02-13T09:48:36Z</cp:lastPrinted>
  <dcterms:created xsi:type="dcterms:W3CDTF">2011-03-30T11:02:06Z</dcterms:created>
  <dcterms:modified xsi:type="dcterms:W3CDTF">2014-12-04T06:59:40Z</dcterms:modified>
</cp:coreProperties>
</file>