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D24D4B4-2B69-4F6B-90D1-262D23D5E2DE}" type="datetimeFigureOut">
              <a:rPr lang="fi-FI" smtClean="0"/>
              <a:t>28.11.2017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11294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24D4B4-2B69-4F6B-90D1-262D23D5E2DE}" type="datetimeFigureOut">
              <a:rPr lang="fi-FI" smtClean="0"/>
              <a:t>28.11.2017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190182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24D4B4-2B69-4F6B-90D1-262D23D5E2DE}" type="datetimeFigureOut">
              <a:rPr lang="fi-FI" smtClean="0"/>
              <a:t>28.11.2017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251949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24D4B4-2B69-4F6B-90D1-262D23D5E2DE}" type="datetimeFigureOut">
              <a:rPr lang="fi-FI" smtClean="0"/>
              <a:t>28.11.2017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98146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FD24D4B4-2B69-4F6B-90D1-262D23D5E2DE}" type="datetimeFigureOut">
              <a:rPr lang="fi-FI" smtClean="0"/>
              <a:t>28.11.2017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25535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FD24D4B4-2B69-4F6B-90D1-262D23D5E2DE}" type="datetimeFigureOut">
              <a:rPr lang="fi-FI" smtClean="0"/>
              <a:t>28.11.2017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81037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FD24D4B4-2B69-4F6B-90D1-262D23D5E2DE}" type="datetimeFigureOut">
              <a:rPr lang="fi-FI" smtClean="0"/>
              <a:t>28.11.2017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291308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FD24D4B4-2B69-4F6B-90D1-262D23D5E2DE}" type="datetimeFigureOut">
              <a:rPr lang="fi-FI" smtClean="0"/>
              <a:t>28.11.2017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251244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D24D4B4-2B69-4F6B-90D1-262D23D5E2DE}" type="datetimeFigureOut">
              <a:rPr lang="fi-FI" smtClean="0"/>
              <a:t>28.11.2017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264297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FD24D4B4-2B69-4F6B-90D1-262D23D5E2DE}" type="datetimeFigureOut">
              <a:rPr lang="fi-FI" smtClean="0"/>
              <a:t>28.11.2017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362711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FD24D4B4-2B69-4F6B-90D1-262D23D5E2DE}" type="datetimeFigureOut">
              <a:rPr lang="fi-FI" smtClean="0"/>
              <a:t>28.11.2017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60C47E1-24BC-47A9-AB84-3F932C32EA1F}" type="slidenum">
              <a:rPr lang="fi-FI" smtClean="0"/>
              <a:t>‹#›</a:t>
            </a:fld>
            <a:endParaRPr lang="fi-FI"/>
          </a:p>
        </p:txBody>
      </p:sp>
    </p:spTree>
    <p:extLst>
      <p:ext uri="{BB962C8B-B14F-4D97-AF65-F5344CB8AC3E}">
        <p14:creationId xmlns:p14="http://schemas.microsoft.com/office/powerpoint/2010/main" val="83510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4D4B4-2B69-4F6B-90D1-262D23D5E2DE}" type="datetimeFigureOut">
              <a:rPr lang="fi-FI" smtClean="0"/>
              <a:t>28.11.2017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C47E1-24BC-47A9-AB84-3F932C32EA1F}" type="slidenum">
              <a:rPr lang="fi-FI" smtClean="0"/>
              <a:t>‹#›</a:t>
            </a:fld>
            <a:endParaRPr lang="fi-FI"/>
          </a:p>
        </p:txBody>
      </p:sp>
    </p:spTree>
    <p:extLst>
      <p:ext uri="{BB962C8B-B14F-4D97-AF65-F5344CB8AC3E}">
        <p14:creationId xmlns:p14="http://schemas.microsoft.com/office/powerpoint/2010/main" val="118488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Iran</a:t>
            </a:r>
            <a:endParaRPr lang="fi-FI" dirty="0"/>
          </a:p>
        </p:txBody>
      </p:sp>
      <p:sp>
        <p:nvSpPr>
          <p:cNvPr id="3" name="Alaotsikko 2"/>
          <p:cNvSpPr>
            <a:spLocks noGrp="1"/>
          </p:cNvSpPr>
          <p:nvPr>
            <p:ph type="subTitle" idx="1"/>
          </p:nvPr>
        </p:nvSpPr>
        <p:spPr>
          <a:xfrm>
            <a:off x="1524000" y="3509963"/>
            <a:ext cx="9144000" cy="2943088"/>
          </a:xfrm>
        </p:spPr>
        <p:txBody>
          <a:bodyPr>
            <a:normAutofit fontScale="92500" lnSpcReduction="20000"/>
          </a:bodyPr>
          <a:lstStyle/>
          <a:p>
            <a:r>
              <a:rPr lang="fi-FI" dirty="0" smtClean="0"/>
              <a:t>Iranin islamilainen tasavalta eli Iran (pers. ‏</a:t>
            </a:r>
            <a:r>
              <a:rPr lang="ar-IQ" dirty="0" smtClean="0"/>
              <a:t>ایران, </a:t>
            </a:r>
            <a:r>
              <a:rPr lang="fi-FI" dirty="0" err="1" smtClean="0"/>
              <a:t>Īrān</a:t>
            </a:r>
            <a:r>
              <a:rPr lang="fi-FI" dirty="0" smtClean="0"/>
              <a:t>‎) on Lähi-idässä sijaitseva valtio, jonka pääkaupunki on Teheran.</a:t>
            </a:r>
          </a:p>
          <a:p>
            <a:r>
              <a:rPr lang="fi-FI" dirty="0" smtClean="0"/>
              <a:t>Maan virallinen nimi oli vuoteen 1935 Persia. Sen kulttuuri on maailman vanhimpia. Šiialaisuus on valtionuskonto ja persia virallinen kieli. Yli 80 miljoonan asukkaan väestöstä suurin osa on persialaisia, ja suurimmat vähemmistöt ovat azerit, kurdit ja </a:t>
            </a:r>
            <a:r>
              <a:rPr lang="fi-FI" dirty="0" err="1" smtClean="0"/>
              <a:t>lurit</a:t>
            </a:r>
            <a:r>
              <a:rPr lang="fi-FI" dirty="0" smtClean="0"/>
              <a:t>. </a:t>
            </a:r>
          </a:p>
          <a:p>
            <a:endParaRPr lang="fi-FI" dirty="0" smtClean="0"/>
          </a:p>
          <a:p>
            <a:r>
              <a:rPr lang="fi-FI" dirty="0" smtClean="0"/>
              <a:t>Iranin maaperä on epävakaata ja alttiina maanjäristyksille. Paksuista sedimenttikerroksista löytyy öljyä ja maakaasua. Maan talous perustuu ennen kaikkea öljyvaroihin.</a:t>
            </a:r>
            <a:endParaRPr lang="fi-FI" dirty="0"/>
          </a:p>
        </p:txBody>
      </p:sp>
      <p:pic>
        <p:nvPicPr>
          <p:cNvPr id="4" name="Kuva 3"/>
          <p:cNvPicPr>
            <a:picLocks noChangeAspect="1"/>
          </p:cNvPicPr>
          <p:nvPr/>
        </p:nvPicPr>
        <p:blipFill>
          <a:blip r:embed="rId2"/>
          <a:stretch>
            <a:fillRect/>
          </a:stretch>
        </p:blipFill>
        <p:spPr>
          <a:xfrm>
            <a:off x="1621019" y="1405754"/>
            <a:ext cx="1958204" cy="1219880"/>
          </a:xfrm>
          <a:prstGeom prst="rect">
            <a:avLst/>
          </a:prstGeom>
        </p:spPr>
      </p:pic>
      <p:pic>
        <p:nvPicPr>
          <p:cNvPr id="1026" name="Picture 2" descr="Iranin vaaku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421" y="1454059"/>
            <a:ext cx="119062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73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508"/>
            <a:ext cx="10515600" cy="1325563"/>
          </a:xfrm>
        </p:spPr>
        <p:txBody>
          <a:bodyPr/>
          <a:lstStyle/>
          <a:p>
            <a:r>
              <a:rPr lang="fi-FI" dirty="0" smtClean="0"/>
              <a:t>                                  </a:t>
            </a:r>
            <a:r>
              <a:rPr lang="fi-FI" dirty="0" err="1" smtClean="0"/>
              <a:t>Tehran</a:t>
            </a:r>
            <a:endParaRPr lang="fi-FI" dirty="0"/>
          </a:p>
        </p:txBody>
      </p:sp>
      <p:sp>
        <p:nvSpPr>
          <p:cNvPr id="3" name="Sisällön paikkamerkki 2"/>
          <p:cNvSpPr>
            <a:spLocks noGrp="1"/>
          </p:cNvSpPr>
          <p:nvPr>
            <p:ph idx="1"/>
          </p:nvPr>
        </p:nvSpPr>
        <p:spPr>
          <a:xfrm>
            <a:off x="838200" y="1118596"/>
            <a:ext cx="10515600" cy="4351338"/>
          </a:xfrm>
        </p:spPr>
        <p:txBody>
          <a:bodyPr/>
          <a:lstStyle/>
          <a:p>
            <a:r>
              <a:rPr lang="fi-FI" dirty="0" err="1" smtClean="0"/>
              <a:t>Tehran</a:t>
            </a:r>
            <a:r>
              <a:rPr lang="fi-FI" dirty="0" smtClean="0"/>
              <a:t> on </a:t>
            </a:r>
            <a:r>
              <a:rPr lang="fi-FI" dirty="0" err="1" smtClean="0"/>
              <a:t>iranin</a:t>
            </a:r>
            <a:r>
              <a:rPr lang="fi-FI" dirty="0" smtClean="0"/>
              <a:t> pääkaupunki. Teheranin provinssin hallinnollinen keskus. Se on Etu-Aasian suurin kaupunki.</a:t>
            </a:r>
            <a:endParaRPr lang="fi-FI" dirty="0"/>
          </a:p>
        </p:txBody>
      </p:sp>
      <p:pic>
        <p:nvPicPr>
          <p:cNvPr id="4" name="Kuva 3"/>
          <p:cNvPicPr>
            <a:picLocks noChangeAspect="1"/>
          </p:cNvPicPr>
          <p:nvPr/>
        </p:nvPicPr>
        <p:blipFill>
          <a:blip r:embed="rId2"/>
          <a:stretch>
            <a:fillRect/>
          </a:stretch>
        </p:blipFill>
        <p:spPr>
          <a:xfrm>
            <a:off x="91440" y="2080848"/>
            <a:ext cx="5573486" cy="3140892"/>
          </a:xfrm>
          <a:prstGeom prst="rect">
            <a:avLst/>
          </a:prstGeom>
        </p:spPr>
      </p:pic>
      <p:pic>
        <p:nvPicPr>
          <p:cNvPr id="5" name="Kuva 4"/>
          <p:cNvPicPr>
            <a:picLocks noChangeAspect="1"/>
          </p:cNvPicPr>
          <p:nvPr/>
        </p:nvPicPr>
        <p:blipFill>
          <a:blip r:embed="rId3"/>
          <a:stretch>
            <a:fillRect/>
          </a:stretch>
        </p:blipFill>
        <p:spPr>
          <a:xfrm>
            <a:off x="8745583" y="1866763"/>
            <a:ext cx="3354977" cy="3354977"/>
          </a:xfrm>
          <a:prstGeom prst="rect">
            <a:avLst/>
          </a:prstGeom>
        </p:spPr>
      </p:pic>
      <p:pic>
        <p:nvPicPr>
          <p:cNvPr id="6" name="Kuva 5"/>
          <p:cNvPicPr>
            <a:picLocks noChangeAspect="1"/>
          </p:cNvPicPr>
          <p:nvPr/>
        </p:nvPicPr>
        <p:blipFill>
          <a:blip r:embed="rId4"/>
          <a:stretch>
            <a:fillRect/>
          </a:stretch>
        </p:blipFill>
        <p:spPr>
          <a:xfrm>
            <a:off x="5680165" y="2809596"/>
            <a:ext cx="3050179" cy="3775426"/>
          </a:xfrm>
          <a:prstGeom prst="rect">
            <a:avLst/>
          </a:prstGeom>
        </p:spPr>
      </p:pic>
      <p:pic>
        <p:nvPicPr>
          <p:cNvPr id="7" name="Kuva 6"/>
          <p:cNvPicPr>
            <a:picLocks noChangeAspect="1"/>
          </p:cNvPicPr>
          <p:nvPr/>
        </p:nvPicPr>
        <p:blipFill>
          <a:blip r:embed="rId5"/>
          <a:stretch>
            <a:fillRect/>
          </a:stretch>
        </p:blipFill>
        <p:spPr>
          <a:xfrm>
            <a:off x="1019737" y="5234612"/>
            <a:ext cx="2514770" cy="1596255"/>
          </a:xfrm>
          <a:prstGeom prst="rect">
            <a:avLst/>
          </a:prstGeom>
        </p:spPr>
      </p:pic>
    </p:spTree>
    <p:extLst>
      <p:ext uri="{BB962C8B-B14F-4D97-AF65-F5344CB8AC3E}">
        <p14:creationId xmlns:p14="http://schemas.microsoft.com/office/powerpoint/2010/main" val="3201293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Tabriz</a:t>
            </a:r>
            <a:endParaRPr lang="fi-FI" dirty="0"/>
          </a:p>
        </p:txBody>
      </p:sp>
      <p:sp>
        <p:nvSpPr>
          <p:cNvPr id="3" name="Sisällön paikkamerkki 2"/>
          <p:cNvSpPr>
            <a:spLocks noGrp="1"/>
          </p:cNvSpPr>
          <p:nvPr>
            <p:ph idx="1"/>
          </p:nvPr>
        </p:nvSpPr>
        <p:spPr>
          <a:xfrm>
            <a:off x="838200" y="1564369"/>
            <a:ext cx="10608128" cy="2027917"/>
          </a:xfrm>
        </p:spPr>
        <p:txBody>
          <a:bodyPr>
            <a:normAutofit/>
          </a:bodyPr>
          <a:lstStyle/>
          <a:p>
            <a:r>
              <a:rPr lang="fi-FI" dirty="0" smtClean="0"/>
              <a:t>Tabriz on noin 4,5 miljoonan asukkaan (2011) kaupunki </a:t>
            </a:r>
            <a:r>
              <a:rPr lang="fi-FI" dirty="0" err="1" smtClean="0"/>
              <a:t>Luoteis</a:t>
            </a:r>
            <a:r>
              <a:rPr lang="fi-FI" dirty="0" smtClean="0"/>
              <a:t>-Iranissa. Tabriz on Itä-</a:t>
            </a:r>
            <a:r>
              <a:rPr lang="fi-FI" dirty="0" err="1" smtClean="0"/>
              <a:t>Azerbaidžanin</a:t>
            </a:r>
            <a:r>
              <a:rPr lang="fi-FI" dirty="0" smtClean="0"/>
              <a:t> provinssin pääkaupunki ja </a:t>
            </a:r>
            <a:r>
              <a:rPr lang="fi-FI" dirty="0" err="1" smtClean="0"/>
              <a:t>Luoteis</a:t>
            </a:r>
            <a:r>
              <a:rPr lang="fi-FI" dirty="0" smtClean="0"/>
              <a:t>-Iranin tärkein keskus. Tabriz on Iranin viidenneksi suurin kaupunki Teheranin, </a:t>
            </a:r>
            <a:r>
              <a:rPr lang="fi-FI" dirty="0" err="1" smtClean="0"/>
              <a:t>Mašhadin</a:t>
            </a:r>
            <a:r>
              <a:rPr lang="fi-FI" dirty="0" smtClean="0"/>
              <a:t>, Esfahanin ja Karajin jälkeen. Kaupungin valtakieli on azerin kieli.</a:t>
            </a:r>
            <a:endParaRPr lang="fi-FI" dirty="0"/>
          </a:p>
        </p:txBody>
      </p:sp>
      <p:pic>
        <p:nvPicPr>
          <p:cNvPr id="4" name="Kuva 3"/>
          <p:cNvPicPr>
            <a:picLocks noChangeAspect="1"/>
          </p:cNvPicPr>
          <p:nvPr/>
        </p:nvPicPr>
        <p:blipFill>
          <a:blip r:embed="rId2"/>
          <a:stretch>
            <a:fillRect/>
          </a:stretch>
        </p:blipFill>
        <p:spPr>
          <a:xfrm>
            <a:off x="5927395" y="3363027"/>
            <a:ext cx="6015322" cy="2580573"/>
          </a:xfrm>
          <a:prstGeom prst="rect">
            <a:avLst/>
          </a:prstGeom>
        </p:spPr>
      </p:pic>
      <p:pic>
        <p:nvPicPr>
          <p:cNvPr id="5" name="Kuva 4"/>
          <p:cNvPicPr>
            <a:picLocks noChangeAspect="1"/>
          </p:cNvPicPr>
          <p:nvPr/>
        </p:nvPicPr>
        <p:blipFill>
          <a:blip r:embed="rId3"/>
          <a:stretch>
            <a:fillRect/>
          </a:stretch>
        </p:blipFill>
        <p:spPr>
          <a:xfrm>
            <a:off x="1993038" y="3450227"/>
            <a:ext cx="3789045" cy="1554480"/>
          </a:xfrm>
          <a:prstGeom prst="rect">
            <a:avLst/>
          </a:prstGeom>
        </p:spPr>
      </p:pic>
      <p:pic>
        <p:nvPicPr>
          <p:cNvPr id="6" name="Kuva 5"/>
          <p:cNvPicPr>
            <a:picLocks noChangeAspect="1"/>
          </p:cNvPicPr>
          <p:nvPr/>
        </p:nvPicPr>
        <p:blipFill>
          <a:blip r:embed="rId4"/>
          <a:stretch>
            <a:fillRect/>
          </a:stretch>
        </p:blipFill>
        <p:spPr>
          <a:xfrm>
            <a:off x="2236327" y="5051680"/>
            <a:ext cx="2283422" cy="1712566"/>
          </a:xfrm>
          <a:prstGeom prst="rect">
            <a:avLst/>
          </a:prstGeom>
        </p:spPr>
      </p:pic>
    </p:spTree>
    <p:extLst>
      <p:ext uri="{BB962C8B-B14F-4D97-AF65-F5344CB8AC3E}">
        <p14:creationId xmlns:p14="http://schemas.microsoft.com/office/powerpoint/2010/main" val="130184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pic>
        <p:nvPicPr>
          <p:cNvPr id="2050" name="Picture 2" descr="http://litbimg8.rightinthebox.com/images/384x384/201407/jzjp140506824628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2993" y="1027906"/>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son people girl woman community iran blessing ritual school class clergy school uni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149" y="509855"/>
            <a:ext cx="5212080" cy="649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69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153</Words>
  <Application>Microsoft Office PowerPoint</Application>
  <PresentationFormat>Laajakuva</PresentationFormat>
  <Paragraphs>10</Paragraphs>
  <Slides>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Arial</vt:lpstr>
      <vt:lpstr>Calibri</vt:lpstr>
      <vt:lpstr>Calibri Light</vt:lpstr>
      <vt:lpstr>Office-teema</vt:lpstr>
      <vt:lpstr>Iran</vt:lpstr>
      <vt:lpstr>                                  Tehran</vt:lpstr>
      <vt:lpstr>                                 Tabriz</vt:lpstr>
      <vt:lpstr>                            </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dc:title>
  <dc:creator>Ellilä Veronika</dc:creator>
  <cp:lastModifiedBy>Ellilä Veronika</cp:lastModifiedBy>
  <cp:revision>4</cp:revision>
  <dcterms:created xsi:type="dcterms:W3CDTF">2017-11-28T05:42:30Z</dcterms:created>
  <dcterms:modified xsi:type="dcterms:W3CDTF">2017-11-28T06:14:40Z</dcterms:modified>
</cp:coreProperties>
</file>