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0" r:id="rId4"/>
    <p:sldId id="263" r:id="rId5"/>
    <p:sldId id="264" r:id="rId6"/>
    <p:sldId id="265" r:id="rId7"/>
    <p:sldId id="278" r:id="rId8"/>
    <p:sldId id="277" r:id="rId9"/>
    <p:sldId id="279" r:id="rId10"/>
    <p:sldId id="267" r:id="rId11"/>
    <p:sldId id="269" r:id="rId12"/>
    <p:sldId id="280" r:id="rId13"/>
    <p:sldId id="282" r:id="rId14"/>
    <p:sldId id="281" r:id="rId15"/>
    <p:sldId id="283" r:id="rId16"/>
    <p:sldId id="273" r:id="rId17"/>
    <p:sldId id="268" r:id="rId18"/>
    <p:sldId id="275" r:id="rId19"/>
    <p:sldId id="276" r:id="rId20"/>
    <p:sldId id="274" r:id="rId21"/>
    <p:sldId id="272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261B1-3B87-48C6-B6B5-A8A6EB92AFD2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A13AD-CF85-4479-8689-588CE4401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42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13AD-CF85-4479-8689-588CE440171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47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22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87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8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8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2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0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65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16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06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5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3410-C564-45B7-8BF3-4E301453FC75}" type="datetimeFigureOut">
              <a:rPr lang="fi-FI" smtClean="0"/>
              <a:t>24.11.2017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1DBD-E194-4579-A239-1D6B69BF62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80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ISBN:978-951-39-6570-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yx.jyu.fi/dspace/handle/123456789/4917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441275"/>
          </a:xfrm>
          <a:solidFill>
            <a:srgbClr val="EAEAEA"/>
          </a:solidFill>
        </p:spPr>
        <p:txBody>
          <a:bodyPr>
            <a:normAutofit/>
          </a:bodyPr>
          <a:lstStyle/>
          <a:p>
            <a:r>
              <a:rPr lang="fi-FI" sz="4800" b="0" i="0" u="none" strike="noStrike" baseline="0" dirty="0" smtClean="0">
                <a:latin typeface="BookAntiqua"/>
              </a:rPr>
              <a:t>Oppilaiden kanssa vastuuta jakamassa</a:t>
            </a:r>
            <a:r>
              <a:rPr lang="fi-FI" sz="4400" b="0" i="0" u="none" strike="noStrike" baseline="0" dirty="0" smtClean="0">
                <a:latin typeface="BookAntiqua"/>
              </a:rPr>
              <a:t/>
            </a:r>
            <a:br>
              <a:rPr lang="fi-FI" sz="4400" b="0" i="0" u="none" strike="noStrike" baseline="0" dirty="0" smtClean="0">
                <a:latin typeface="BookAntiqua"/>
              </a:rPr>
            </a:br>
            <a:r>
              <a:rPr lang="fi-FI" sz="2800" b="0" i="0" u="none" strike="noStrike" baseline="0" dirty="0" smtClean="0">
                <a:latin typeface="BookAntiqua"/>
              </a:rPr>
              <a:t>Peruskoulun kahdeksannen luokan oppilaiden autonomian vahvistaminen </a:t>
            </a:r>
            <a:br>
              <a:rPr lang="fi-FI" sz="2800" b="0" i="0" u="none" strike="noStrike" baseline="0" dirty="0" smtClean="0">
                <a:latin typeface="BookAntiqua"/>
              </a:rPr>
            </a:br>
            <a:r>
              <a:rPr lang="fi-FI" sz="2800" b="0" i="0" u="none" strike="noStrike" baseline="0" dirty="0" smtClean="0">
                <a:latin typeface="BookAntiqua"/>
              </a:rPr>
              <a:t>englannin oppitunneilla samanaikaisopetuksen tuella</a:t>
            </a:r>
            <a:br>
              <a:rPr lang="fi-FI" sz="2800" b="0" i="0" u="none" strike="noStrike" baseline="0" dirty="0" smtClean="0">
                <a:latin typeface="BookAntiqua"/>
              </a:rPr>
            </a:br>
            <a:r>
              <a:rPr lang="fi-FI" sz="2800" b="0" i="0" u="none" strike="noStrike" baseline="0" dirty="0" smtClean="0">
                <a:latin typeface="BookAntiqua"/>
              </a:rPr>
              <a:t/>
            </a:r>
            <a:br>
              <a:rPr lang="fi-FI" sz="2800" b="0" i="0" u="none" strike="noStrike" baseline="0" dirty="0" smtClean="0">
                <a:latin typeface="BookAntiqua"/>
              </a:rPr>
            </a:br>
            <a:endParaRPr lang="fi-FI" sz="2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421402" y="2441275"/>
            <a:ext cx="2770598" cy="4416725"/>
          </a:xfrm>
          <a:solidFill>
            <a:srgbClr val="EAEAEA"/>
          </a:solidFill>
        </p:spPr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Tiina Saarenketo</a:t>
            </a:r>
          </a:p>
          <a:p>
            <a:r>
              <a:rPr lang="fi-FI" dirty="0" smtClean="0"/>
              <a:t>KT, </a:t>
            </a:r>
            <a:r>
              <a:rPr lang="fi-FI" dirty="0" err="1" smtClean="0"/>
              <a:t>eo</a:t>
            </a:r>
            <a:endParaRPr lang="fi-FI" dirty="0" smtClean="0"/>
          </a:p>
          <a:p>
            <a:r>
              <a:rPr lang="fi-FI" dirty="0" smtClean="0"/>
              <a:t>25.11.2017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r>
              <a:rPr lang="en-US" sz="900" dirty="0" smtClean="0"/>
              <a:t>KUVA: </a:t>
            </a:r>
          </a:p>
          <a:p>
            <a:r>
              <a:rPr lang="en-US" sz="900" dirty="0" smtClean="0"/>
              <a:t>“Supported </a:t>
            </a:r>
            <a:r>
              <a:rPr lang="en-US" sz="900" dirty="0"/>
              <a:t>or restricted” </a:t>
            </a:r>
            <a:endParaRPr lang="en-US" sz="900" dirty="0" smtClean="0"/>
          </a:p>
          <a:p>
            <a:r>
              <a:rPr lang="en-US" sz="900" dirty="0" smtClean="0"/>
              <a:t>Tiina </a:t>
            </a:r>
            <a:r>
              <a:rPr lang="en-US" sz="900" dirty="0"/>
              <a:t>Saarenketo 2014</a:t>
            </a:r>
            <a:endParaRPr lang="fi-FI" sz="9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459"/>
            <a:ext cx="9421402" cy="46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847812"/>
            <a:ext cx="10515600" cy="5118846"/>
          </a:xfrm>
          <a:solidFill>
            <a:srgbClr val="EAEAE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b="1" dirty="0" smtClean="0"/>
              <a:t>Mitä tehtiin?</a:t>
            </a:r>
          </a:p>
          <a:p>
            <a:pPr marL="0" indent="0">
              <a:buNone/>
            </a:pPr>
            <a:endParaRPr lang="fi-FI" sz="3000" b="1" dirty="0" smtClean="0"/>
          </a:p>
          <a:p>
            <a:pPr>
              <a:buFontTx/>
              <a:buChar char="-"/>
            </a:pPr>
            <a:r>
              <a:rPr lang="fi-FI" dirty="0" smtClean="0"/>
              <a:t>Aktiivinen tavoitteiden asettelu</a:t>
            </a:r>
          </a:p>
          <a:p>
            <a:pPr>
              <a:buFontTx/>
              <a:buChar char="-"/>
            </a:pPr>
            <a:r>
              <a:rPr lang="fi-FI" dirty="0" smtClean="0"/>
              <a:t>Mahdollisuudet valintoihin</a:t>
            </a:r>
          </a:p>
          <a:p>
            <a:pPr>
              <a:buFontTx/>
              <a:buChar char="-"/>
            </a:pPr>
            <a:r>
              <a:rPr lang="fi-FI" dirty="0" smtClean="0"/>
              <a:t>Kontrollin vähentäminen, luottamuksen osoittaminen, </a:t>
            </a:r>
            <a:r>
              <a:rPr lang="fi-FI" dirty="0" err="1" smtClean="0"/>
              <a:t>työskenlelyn</a:t>
            </a:r>
            <a:r>
              <a:rPr lang="fi-FI" dirty="0" smtClean="0"/>
              <a:t> oletus</a:t>
            </a:r>
          </a:p>
          <a:p>
            <a:pPr>
              <a:buFontTx/>
              <a:buChar char="-"/>
            </a:pPr>
            <a:r>
              <a:rPr lang="fi-FI" dirty="0" smtClean="0"/>
              <a:t>Neuvottelujen lisääminen</a:t>
            </a:r>
          </a:p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Ajattelun vaatiminen</a:t>
            </a:r>
          </a:p>
          <a:p>
            <a:pPr>
              <a:buFontTx/>
              <a:buChar char="-"/>
            </a:pPr>
            <a:r>
              <a:rPr lang="fi-FI" dirty="0" smtClean="0"/>
              <a:t>Oppimisesta puhuminen</a:t>
            </a:r>
          </a:p>
          <a:p>
            <a:pPr>
              <a:buFontTx/>
              <a:buChar char="-"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0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19184"/>
              </p:ext>
            </p:extLst>
          </p:nvPr>
        </p:nvGraphicFramePr>
        <p:xfrm>
          <a:off x="1761041" y="90292"/>
          <a:ext cx="9731713" cy="6394047"/>
        </p:xfrm>
        <a:graphic>
          <a:graphicData uri="http://schemas.openxmlformats.org/drawingml/2006/table">
            <a:tbl>
              <a:tblPr firstRow="1" firstCol="1" bandRow="1"/>
              <a:tblGrid>
                <a:gridCol w="2193450"/>
                <a:gridCol w="3622788"/>
                <a:gridCol w="3915475"/>
              </a:tblGrid>
              <a:tr h="1252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Ratkaisut, jotka tukevat muutosta kohti autonomista </a:t>
                      </a:r>
                      <a:r>
                        <a:rPr lang="fi-FI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motivaatiota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Onnistumiset projektissa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Projektissa koetut haasteet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00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Avoimien kysymysten esittäminen ja oppilaiden kutsuminen mukaan tärkeiden ongelmien ratkomiseen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Palautetta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pyydettiin kirjallisesti ja suullisesti, palaute monipuolistui projektin aikana ja sitä saatiin kaikilta oppilailta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Oppilaat saivat</a:t>
                      </a:r>
                      <a:r>
                        <a:rPr lang="fi-FI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osallistua päätöksentekoon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Tutkivan oppimisen elementit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toimivat opetuksessa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Palautteen </a:t>
                      </a:r>
                      <a:r>
                        <a:rPr lang="fi-FI" sz="20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pyytäjänä opettaja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saatiinko aito palaute? Suullinen palaute aktiivisimmilta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Päätöksentekoon </a:t>
                      </a:r>
                      <a:r>
                        <a:rPr lang="fi-FI" sz="20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osallistuminen </a:t>
                      </a:r>
                      <a:r>
                        <a:rPr lang="fi-FI" sz="20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opettajien asettamissa rajoissa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Tutkiva oppiminen vaatii edelleen tehostamista, jotta kaikki aidosti aktiivisia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136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Aktiivinen kuuntelu, joka ottaa huomioon oppilaiden näkökulman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aiempaan verrattuna </a:t>
                      </a:r>
                      <a:r>
                        <a:rPr lang="fi-FI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kuuntelu lisääntyi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</a:t>
                      </a:r>
                      <a:r>
                        <a:rPr lang="fi-FI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oppilaiden sananvalta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parani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toimintaa muovattiin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oppilailta saadun palautteen perusteella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kuulla oppilaita oikeasti</a:t>
                      </a:r>
                      <a:r>
                        <a:rPr lang="fi-FI" sz="20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eikä vaan opettajan tarjoamissa rajoissa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oppilaiden näkökulmien </a:t>
                      </a:r>
                      <a:r>
                        <a:rPr lang="fi-FI" sz="20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jakaminen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yhteiseen tietoisuuteen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220683" y="1690688"/>
            <a:ext cx="1235033" cy="26526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1200" dirty="0" smtClean="0"/>
              <a:t>Stone</a:t>
            </a:r>
            <a:r>
              <a:rPr lang="en-US" sz="1200" dirty="0"/>
              <a:t>, D. N., Deci, E. L.&amp; Ryan, R. M. 2009. Beyond Talk: Creating Autonomous Motivation through Self-Determination Theory. Journal of General Management, 34 (3), 75-91</a:t>
            </a:r>
            <a:r>
              <a:rPr lang="en-US" sz="1200" dirty="0" smtClean="0"/>
              <a:t>.</a:t>
            </a: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647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271834"/>
              </p:ext>
            </p:extLst>
          </p:nvPr>
        </p:nvGraphicFramePr>
        <p:xfrm>
          <a:off x="1676399" y="1166056"/>
          <a:ext cx="9731713" cy="4257590"/>
        </p:xfrm>
        <a:graphic>
          <a:graphicData uri="http://schemas.openxmlformats.org/drawingml/2006/table">
            <a:tbl>
              <a:tblPr firstRow="1" firstCol="1" bandRow="1"/>
              <a:tblGrid>
                <a:gridCol w="2193450"/>
                <a:gridCol w="3622788"/>
                <a:gridCol w="3915475"/>
              </a:tblGrid>
              <a:tr h="1252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Ratkaisut, jotka tukevat muutosta kohti autonomista </a:t>
                      </a:r>
                      <a:r>
                        <a:rPr lang="fi-FI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motivaatiota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Onnistumiset projektissa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Projektissa koetut haasteet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00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Toiminnan rakenne, joka tarjoaa mahdollisuuksia </a:t>
                      </a:r>
                      <a:r>
                        <a:rPr lang="fi-FI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valintoihin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Oppilaat ottivat lisääntyneet valinnanmahdollisuudet vastaan innokkaasti ja tehtyjä valintoja noudatettiin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valintoja ei arvotettu ”hyvä-parempi” – asteikolla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valinta motivoi ja tehosti työskentelyä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valinnat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opettajajohtoisia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 usein rakennettu ajallisesti samanarvoisiksi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vastuun ottaminen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vaati harjoittelua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vastuun antaminen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vaati harjoittelua ja neuvottelua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oppilaan työskentelyyn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puuttumisen ajoittaminen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364118" y="1896876"/>
            <a:ext cx="1235033" cy="26526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1200" dirty="0" smtClean="0"/>
              <a:t>Stone</a:t>
            </a:r>
            <a:r>
              <a:rPr lang="en-US" sz="1200" dirty="0"/>
              <a:t>, D. N., Deci, E. L.&amp; Ryan, R. M. 2009. Beyond Talk: Creating Autonomous Motivation through Self-Determination Theory. Journal of General Management, 34 (3), 75-91</a:t>
            </a:r>
            <a:r>
              <a:rPr lang="en-US" sz="1200" dirty="0" smtClean="0"/>
              <a:t>.</a:t>
            </a: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647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4906"/>
              </p:ext>
            </p:extLst>
          </p:nvPr>
        </p:nvGraphicFramePr>
        <p:xfrm>
          <a:off x="1538901" y="234420"/>
          <a:ext cx="9731713" cy="6471135"/>
        </p:xfrm>
        <a:graphic>
          <a:graphicData uri="http://schemas.openxmlformats.org/drawingml/2006/table">
            <a:tbl>
              <a:tblPr firstRow="1" firstCol="1" bandRow="1"/>
              <a:tblGrid>
                <a:gridCol w="2193450"/>
                <a:gridCol w="3950402"/>
                <a:gridCol w="3587861"/>
              </a:tblGrid>
              <a:tr h="1252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Ratkaisut, jotka tukevat muutosta kohti autonomista </a:t>
                      </a:r>
                      <a:r>
                        <a:rPr lang="fi-FI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motivaatiota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Onnistumiset projektissa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Projektissa koetut haasteet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00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Positiivisen, aidon palautteen </a:t>
                      </a:r>
                      <a:r>
                        <a:rPr lang="fi-FI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tarjoaminen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lisääntynyt oppilastuntemus helpotti palautteen antamista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palautetta annettiin monipuolisesti sekä osaamisesta, opiskelutaidoista että työskentelystä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oppilaiden lisääntynyt itsenäinen työskentely antoi mahdollisuuksia tarkkailla oppimista, joten palautteen antamiseen tuli enemmän aineistoa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kommunikaatio onnistui aiempaa useammin positiivisen kautta (kohdattuja haasteita ratkottiin yhdessä ”motkottamisen” sijaan)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löytää keinot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osallistua mielekkäästi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kaikkien oppilaiden elämään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vaikeus ottaa oppilaan kanssa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negatiivisetkin asiat keskusteluun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opettajien ja oppilaiden vanhat ennakko-odotukset ja työtavat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muuttuvat hitaasti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220683" y="2031347"/>
            <a:ext cx="1235033" cy="26526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1200" dirty="0" smtClean="0"/>
              <a:t>Stone</a:t>
            </a:r>
            <a:r>
              <a:rPr lang="en-US" sz="1200" dirty="0"/>
              <a:t>, D. N., Deci, E. L.&amp; Ryan, R. M. 2009. Beyond Talk: Creating Autonomous Motivation through Self-Determination Theory. Journal of General Management, 34 (3), 75-91</a:t>
            </a:r>
            <a:r>
              <a:rPr lang="en-US" sz="1200" dirty="0" smtClean="0"/>
              <a:t>.</a:t>
            </a: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258727"/>
              </p:ext>
            </p:extLst>
          </p:nvPr>
        </p:nvGraphicFramePr>
        <p:xfrm>
          <a:off x="1676399" y="831178"/>
          <a:ext cx="9731713" cy="5152113"/>
        </p:xfrm>
        <a:graphic>
          <a:graphicData uri="http://schemas.openxmlformats.org/drawingml/2006/table">
            <a:tbl>
              <a:tblPr firstRow="1" firstCol="1" bandRow="1"/>
              <a:tblGrid>
                <a:gridCol w="2193450"/>
                <a:gridCol w="3622788"/>
                <a:gridCol w="3915475"/>
              </a:tblGrid>
              <a:tr h="1252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Ratkaisut, jotka tukevat muutosta kohti autonomista </a:t>
                      </a:r>
                      <a:r>
                        <a:rPr lang="fi-FI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motivaatiota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Onnistumiset projektissa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Projektissa koetut haasteet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00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Pakottavan kontrollin minimoiminen (palkkiot ja toisiin vertailu)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valintojen sallimisella hyväksyttiin julkisesti erilaiset tavat työskennellä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oppilaiden mielipiteillä oli vaikutus toiminnan jatkoon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omien tavoitteiden asettamisen harjoittelu ohjasi kontrollia oppilaalle itselleen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läksyjen tekemättömyys ei johtanut rangaistukseen vaan yhdessä ratkottiin, miten toimitaan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arvioinnin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monipuolisuus ja avoimuus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riittävät keskustelut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opettajat valitsivat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oppilaiden ehdotuksista ne, joiden perusteella muovattiin toimintaa jatkossa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oppilaita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 saatu sitoutumaan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tavoitteenasetteluun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oppimiseen liittyville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neuvotteluille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tarvitaan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enemmän aikaa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274994" y="2080909"/>
            <a:ext cx="1235033" cy="26526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1200" dirty="0" smtClean="0"/>
              <a:t>Stone</a:t>
            </a:r>
            <a:r>
              <a:rPr lang="en-US" sz="1200" dirty="0"/>
              <a:t>, D. N., Deci, E. L.&amp; Ryan, R. M. 2009. Beyond Talk: Creating Autonomous Motivation through Self-Determination Theory. Journal of General Management, 34 (3), 75-91</a:t>
            </a:r>
            <a:r>
              <a:rPr lang="en-US" sz="1200" dirty="0" smtClean="0"/>
              <a:t>.</a:t>
            </a: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945508"/>
              </p:ext>
            </p:extLst>
          </p:nvPr>
        </p:nvGraphicFramePr>
        <p:xfrm>
          <a:off x="1787936" y="505042"/>
          <a:ext cx="9731713" cy="5804385"/>
        </p:xfrm>
        <a:graphic>
          <a:graphicData uri="http://schemas.openxmlformats.org/drawingml/2006/table">
            <a:tbl>
              <a:tblPr firstRow="1" firstCol="1" bandRow="1"/>
              <a:tblGrid>
                <a:gridCol w="2193450"/>
                <a:gridCol w="3622788"/>
                <a:gridCol w="3915475"/>
              </a:tblGrid>
              <a:tr h="1252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Ratkaisut, jotka tukevat muutosta kohti autonomista </a:t>
                      </a:r>
                      <a:r>
                        <a:rPr lang="fi-FI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motivaatiota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Onnistumiset projektissa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Projektissa koetut haasteet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00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Taitojen ja jaetun tiedon kehittäminen kompetenssin ja autonomian parantamiseksi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oppimisesta puhuttiin luokassa monipuolisesti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hyväksi koettuja työskentelytapoja jaettiin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yhdessä koostettiin tiivistelmiä oppimisstrategioista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oppilaat alkoivat luontaisesti työskennellä yhdessä kaverinsa kanssa, opettivat toisiaan ja kyselivät itselleen epäselvistä asioista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opettajien oma henkilökohtainen esimerkki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oppilaan kompetenssin tukeminen monimuotoista</a:t>
                      </a:r>
                      <a:r>
                        <a:rPr lang="fi-FI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erityisen haastavaa, jos oppilas suhtautui kielen osaamiseen ennalta määrättynä, muuttumattomana </a:t>
                      </a:r>
                      <a:r>
                        <a:rPr lang="fi-FI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taitona (fixed mindset)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taidon ja tiedon jakamisessa </a:t>
                      </a: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yksityisyyden ja yleisyyden raja </a:t>
                      </a:r>
                      <a:r>
                        <a:rPr lang="fi-F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 oppilailla hyvin erilainen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426872" y="2080909"/>
            <a:ext cx="1235033" cy="26526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1200" dirty="0" smtClean="0"/>
              <a:t>Stone</a:t>
            </a:r>
            <a:r>
              <a:rPr lang="en-US" sz="1200" dirty="0"/>
              <a:t>, D. N., Deci, E. L.&amp; Ryan, R. M. 2009. Beyond Talk: Creating Autonomous Motivation through Self-Determination Theory. Journal of General Management, 34 (3), 75-91</a:t>
            </a:r>
            <a:r>
              <a:rPr lang="en-US" sz="1200" dirty="0" smtClean="0"/>
              <a:t>.</a:t>
            </a: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541494" y="-1519518"/>
            <a:ext cx="7010400" cy="97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773270"/>
          </a:xfrm>
          <a:solidFill>
            <a:srgbClr val="EAEAE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 smtClean="0"/>
              <a:t>Nyt</a:t>
            </a:r>
          </a:p>
          <a:p>
            <a:pPr>
              <a:buFontTx/>
              <a:buChar char="-"/>
            </a:pPr>
            <a:r>
              <a:rPr lang="fi-FI" sz="3200" dirty="0" smtClean="0"/>
              <a:t>Osa kokeilluista toimintamalleista jäi ja on kehittynyt edelleen</a:t>
            </a:r>
          </a:p>
          <a:p>
            <a:pPr lvl="1">
              <a:buFontTx/>
              <a:buChar char="-"/>
            </a:pPr>
            <a:r>
              <a:rPr lang="fi-FI" dirty="0" smtClean="0"/>
              <a:t>samanaikaisopetuksen kulttuuri levittää ja palauttaa parempana</a:t>
            </a:r>
          </a:p>
          <a:p>
            <a:pPr>
              <a:buFontTx/>
              <a:buChar char="-"/>
            </a:pPr>
            <a:r>
              <a:rPr lang="fi-FI" sz="3200" dirty="0" smtClean="0"/>
              <a:t>Oma opetus muuttui</a:t>
            </a:r>
          </a:p>
          <a:p>
            <a:pPr lvl="1">
              <a:buFontTx/>
              <a:buChar char="-"/>
            </a:pPr>
            <a:r>
              <a:rPr lang="fi-FI" dirty="0" smtClean="0"/>
              <a:t>sisällön välittämisestä siirtymää oppimisen opettamiseen ja tukemiseen</a:t>
            </a:r>
          </a:p>
          <a:p>
            <a:pPr lvl="1">
              <a:buFontTx/>
              <a:buChar char="-"/>
            </a:pPr>
            <a:r>
              <a:rPr lang="fi-FI" dirty="0" smtClean="0"/>
              <a:t>oppilaan ja huoltajan kuuleminen ja oikea osallisuus</a:t>
            </a:r>
          </a:p>
          <a:p>
            <a:pPr>
              <a:buFontTx/>
              <a:buChar char="-"/>
            </a:pPr>
            <a:r>
              <a:rPr lang="fi-FI" sz="3200" dirty="0" smtClean="0"/>
              <a:t>Tietoisuus oman suhtautumisen ja toiminnan vaikutuksista</a:t>
            </a:r>
          </a:p>
          <a:p>
            <a:pPr lvl="1">
              <a:buFontTx/>
              <a:buChar char="-"/>
            </a:pPr>
            <a:r>
              <a:rPr lang="fi-FI" dirty="0" smtClean="0"/>
              <a:t>reflektiivisenä ammattilaisena toimiminen varmistunut </a:t>
            </a:r>
          </a:p>
          <a:p>
            <a:pPr lvl="1">
              <a:buFontTx/>
              <a:buChar char="-"/>
            </a:pPr>
            <a:r>
              <a:rPr lang="fi-FI" dirty="0"/>
              <a:t>o</a:t>
            </a:r>
            <a:r>
              <a:rPr lang="fi-FI" dirty="0" smtClean="0"/>
              <a:t>mien odotusten kyseenalaistaminen</a:t>
            </a:r>
          </a:p>
          <a:p>
            <a:pPr lvl="1">
              <a:buFontTx/>
              <a:buChar char="-"/>
            </a:pPr>
            <a:r>
              <a:rPr lang="fi-FI" dirty="0"/>
              <a:t>a</a:t>
            </a:r>
            <a:r>
              <a:rPr lang="fi-FI" dirty="0" smtClean="0"/>
              <a:t>ikuisen vastuu uuden kohtaamisen positiivisista odotuksista</a:t>
            </a:r>
          </a:p>
          <a:p>
            <a:pPr lvl="1">
              <a:buFontTx/>
              <a:buChar char="-"/>
            </a:pPr>
            <a:r>
              <a:rPr lang="fi-FI" dirty="0" smtClean="0"/>
              <a:t>”raadollinen” ero opitun teorian ja käyttöteorian välillä </a:t>
            </a:r>
          </a:p>
        </p:txBody>
      </p:sp>
    </p:spTree>
    <p:extLst>
      <p:ext uri="{BB962C8B-B14F-4D97-AF65-F5344CB8AC3E}">
        <p14:creationId xmlns:p14="http://schemas.microsoft.com/office/powerpoint/2010/main" val="38985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268757"/>
          </a:xfrm>
          <a:solidFill>
            <a:srgbClr val="EAEAEA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600" b="1" dirty="0" smtClean="0"/>
              <a:t>Nyt</a:t>
            </a:r>
          </a:p>
          <a:p>
            <a:pPr>
              <a:buFontTx/>
              <a:buChar char="-"/>
            </a:pPr>
            <a:r>
              <a:rPr lang="fi-FI" sz="3200" dirty="0" smtClean="0"/>
              <a:t>Muuttuva opettajuus</a:t>
            </a:r>
          </a:p>
          <a:p>
            <a:pPr lvl="1">
              <a:buFontTx/>
              <a:buChar char="-"/>
            </a:pPr>
            <a:r>
              <a:rPr lang="fi-FI" dirty="0"/>
              <a:t>a</a:t>
            </a:r>
            <a:r>
              <a:rPr lang="fi-FI" dirty="0" smtClean="0"/>
              <a:t>uktoriteetti yhteystyön kautta</a:t>
            </a:r>
          </a:p>
          <a:p>
            <a:pPr lvl="1">
              <a:buFontTx/>
              <a:buChar char="-"/>
            </a:pPr>
            <a:r>
              <a:rPr lang="fi-FI" dirty="0"/>
              <a:t>o</a:t>
            </a:r>
            <a:r>
              <a:rPr lang="fi-FI" dirty="0" smtClean="0"/>
              <a:t>ppilaan ja huoltajan aito osallisuus</a:t>
            </a:r>
          </a:p>
          <a:p>
            <a:pPr>
              <a:buFontTx/>
              <a:buChar char="-"/>
            </a:pPr>
            <a:r>
              <a:rPr lang="fi-FI" sz="3200" dirty="0" smtClean="0"/>
              <a:t>Inkluusio </a:t>
            </a:r>
            <a:r>
              <a:rPr lang="fi-FI" sz="3200" dirty="0" smtClean="0"/>
              <a:t>koulun kehittämisen visiona </a:t>
            </a:r>
            <a:endParaRPr lang="fi-FI" sz="3200" dirty="0"/>
          </a:p>
          <a:p>
            <a:pPr lvl="1">
              <a:buFontTx/>
              <a:buChar char="-"/>
            </a:pPr>
            <a:r>
              <a:rPr lang="fi-FI" dirty="0" smtClean="0"/>
              <a:t>oppimisen ja osallistumisen esteiden tunnistaminen ja vähentäminen</a:t>
            </a:r>
          </a:p>
          <a:p>
            <a:pPr lvl="1">
              <a:buFontTx/>
              <a:buChar char="-"/>
            </a:pPr>
            <a:r>
              <a:rPr lang="fi-FI" dirty="0" smtClean="0"/>
              <a:t>aikuisista johtuvan </a:t>
            </a:r>
            <a:r>
              <a:rPr lang="fi-FI" dirty="0" err="1" smtClean="0"/>
              <a:t>segregaation</a:t>
            </a:r>
            <a:r>
              <a:rPr lang="fi-FI" dirty="0" smtClean="0"/>
              <a:t> </a:t>
            </a:r>
            <a:r>
              <a:rPr lang="fi-FI" dirty="0" smtClean="0"/>
              <a:t>vastustus</a:t>
            </a:r>
            <a:endParaRPr lang="fi-FI" dirty="0" smtClean="0"/>
          </a:p>
          <a:p>
            <a:pPr>
              <a:buFontTx/>
              <a:buChar char="-"/>
            </a:pPr>
            <a:r>
              <a:rPr lang="fi-FI" sz="3200" dirty="0"/>
              <a:t>Konkretiaa yhteisiin linjauksiin ja </a:t>
            </a:r>
            <a:r>
              <a:rPr lang="fi-FI" sz="3200" dirty="0" smtClean="0"/>
              <a:t>yhteistyötä </a:t>
            </a:r>
          </a:p>
          <a:p>
            <a:pPr lvl="1">
              <a:buFontTx/>
              <a:buChar char="-"/>
            </a:pPr>
            <a:r>
              <a:rPr lang="fi-FI" dirty="0" smtClean="0"/>
              <a:t>toimintakulttuurin yhteistyörakenteet</a:t>
            </a:r>
          </a:p>
          <a:p>
            <a:pPr lvl="1">
              <a:buFontTx/>
              <a:buChar char="-"/>
            </a:pPr>
            <a:r>
              <a:rPr lang="fi-FI" dirty="0" smtClean="0"/>
              <a:t>paikallinen opetussuunnitelmatyö</a:t>
            </a:r>
          </a:p>
          <a:p>
            <a:pPr>
              <a:buFontTx/>
              <a:buChar char="-"/>
            </a:pPr>
            <a:r>
              <a:rPr lang="fi-FI" sz="3200" dirty="0" smtClean="0"/>
              <a:t>Sallittava </a:t>
            </a:r>
            <a:r>
              <a:rPr lang="fi-FI" sz="3200" dirty="0"/>
              <a:t>erilaisia oppimisen </a:t>
            </a:r>
            <a:r>
              <a:rPr lang="fi-FI" sz="3200" dirty="0" smtClean="0"/>
              <a:t>alakulttuureja </a:t>
            </a:r>
          </a:p>
          <a:p>
            <a:pPr lvl="1">
              <a:buFontTx/>
              <a:buChar char="-"/>
            </a:pPr>
            <a:r>
              <a:rPr lang="fi-FI" dirty="0" smtClean="0"/>
              <a:t>oppilaisiin tutustuminen ja oppimisen erilaisuus</a:t>
            </a:r>
          </a:p>
          <a:p>
            <a:pPr lvl="1">
              <a:buFontTx/>
              <a:buChar char="-"/>
            </a:pPr>
            <a:r>
              <a:rPr lang="fi-FI" dirty="0" smtClean="0"/>
              <a:t>opettajan muuttuva asiantuntijuus</a:t>
            </a:r>
          </a:p>
          <a:p>
            <a:pPr>
              <a:buFontTx/>
              <a:buChar char="-"/>
            </a:pPr>
            <a:r>
              <a:rPr lang="fi-FI" sz="3200" dirty="0"/>
              <a:t>Huolenpito ja ihmisyys kaikkia </a:t>
            </a:r>
            <a:r>
              <a:rPr lang="fi-FI" sz="3200" dirty="0" smtClean="0"/>
              <a:t>kohtaan</a:t>
            </a:r>
          </a:p>
          <a:p>
            <a:pPr lvl="1">
              <a:buFontTx/>
              <a:buChar char="-"/>
            </a:pPr>
            <a:r>
              <a:rPr lang="fi-FI" dirty="0" smtClean="0"/>
              <a:t>kaikkien resilienssin vahvistaminen, myös opettajan!</a:t>
            </a:r>
          </a:p>
          <a:p>
            <a:pPr>
              <a:buFontTx/>
              <a:buChar char="-"/>
            </a:pPr>
            <a:endParaRPr lang="fi-FI" sz="3200" dirty="0"/>
          </a:p>
          <a:p>
            <a:pPr marL="0" indent="0">
              <a:buNone/>
            </a:pPr>
            <a:endParaRPr lang="fi-FI" sz="3200" dirty="0" smtClean="0"/>
          </a:p>
        </p:txBody>
      </p:sp>
    </p:spTree>
    <p:extLst>
      <p:ext uri="{BB962C8B-B14F-4D97-AF65-F5344CB8AC3E}">
        <p14:creationId xmlns:p14="http://schemas.microsoft.com/office/powerpoint/2010/main" val="30700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294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95835"/>
            <a:ext cx="10515600" cy="6239435"/>
          </a:xfrm>
          <a:solidFill>
            <a:srgbClr val="EAEAEA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200" dirty="0"/>
              <a:t>Resilienssipyörä </a:t>
            </a:r>
            <a:r>
              <a:rPr lang="fi-FI" sz="2000" dirty="0"/>
              <a:t>(Henderson &amp; Milstein 2003; Henderson 2007a)</a:t>
            </a:r>
            <a:endParaRPr lang="fi-FI" sz="2000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95" y="885664"/>
            <a:ext cx="8426824" cy="53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  <a:solidFill>
            <a:srgbClr val="EAEAEA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4400" b="1" dirty="0" smtClean="0"/>
              <a:t>Tutkimuskysymykset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1. Millainen </a:t>
            </a:r>
            <a:r>
              <a:rPr lang="fi-FI" b="1" dirty="0" smtClean="0"/>
              <a:t>oppimiskulttuuri</a:t>
            </a:r>
            <a:r>
              <a:rPr lang="fi-FI" dirty="0" smtClean="0"/>
              <a:t> vallitsi peruskoulun 8. luokan englannin oppitunneilla, joilla aineenopettaja ja erityisopettaja toteuttivat samanaikaisopetusta?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2. Miten oppilaiden </a:t>
            </a:r>
            <a:r>
              <a:rPr lang="fi-FI" b="1" dirty="0" smtClean="0"/>
              <a:t>autonomisen oppimisen tuki </a:t>
            </a:r>
            <a:r>
              <a:rPr lang="fi-FI" dirty="0" smtClean="0"/>
              <a:t>ilmeni ja kehittyi peruskoulun 8. luokan englannin tunneilla, joilla aineenopettaja ja erityisopettaja toteuttivat samanaikaisopetusta?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1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1365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47881" y="2635150"/>
            <a:ext cx="3747248" cy="763120"/>
          </a:xfrm>
          <a:solidFill>
            <a:srgbClr val="EAEAEA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800" dirty="0" smtClean="0"/>
              <a:t>Kysymyksiä?</a:t>
            </a:r>
          </a:p>
        </p:txBody>
      </p:sp>
    </p:spTree>
    <p:extLst>
      <p:ext uri="{BB962C8B-B14F-4D97-AF65-F5344CB8AC3E}">
        <p14:creationId xmlns:p14="http://schemas.microsoft.com/office/powerpoint/2010/main" val="32795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720353"/>
            <a:ext cx="10515600" cy="2581836"/>
          </a:xfrm>
          <a:solidFill>
            <a:srgbClr val="EAEAEA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Saarenketo</a:t>
            </a:r>
            <a:r>
              <a:rPr lang="fi-FI" dirty="0"/>
              <a:t>, T. 2016. 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Oppilaiden </a:t>
            </a:r>
            <a:r>
              <a:rPr lang="fi-FI" dirty="0"/>
              <a:t>kanssa vastuuta jakamassa: Peruskoulun kahdeksannen luokan oppilaiden autonomian vahvistaminen englannin oppitunneilla samanaikaisopetuksen tuella. </a:t>
            </a:r>
            <a:r>
              <a:rPr lang="fi-FI" dirty="0" smtClean="0"/>
              <a:t>Jyväskylän yliopisto, kasvatustieteiden tiedekunta. Väitöskirja.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1900" dirty="0" smtClean="0">
                <a:hlinkClick r:id="rId3"/>
              </a:rPr>
              <a:t>http://urn.fi/URN:ISBN:978-951-39-6570-9</a:t>
            </a:r>
            <a:endParaRPr lang="fi-FI" sz="1900" dirty="0" smtClean="0"/>
          </a:p>
          <a:p>
            <a:pPr marL="0" indent="0">
              <a:buNone/>
            </a:pPr>
            <a:r>
              <a:rPr lang="fi-FI" sz="1900" dirty="0" smtClean="0">
                <a:hlinkClick r:id="rId4"/>
              </a:rPr>
              <a:t>https://jyx.jyu.fi/dspace/handle/123456789/49175</a:t>
            </a:r>
            <a:r>
              <a:rPr lang="fi-FI" sz="1900" dirty="0" smtClean="0"/>
              <a:t>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838200" y="704740"/>
            <a:ext cx="1210236" cy="64633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Kiitos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583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752475"/>
            <a:ext cx="10515600" cy="5424487"/>
          </a:xfrm>
          <a:solidFill>
            <a:srgbClr val="EAEAEA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6300" b="1" dirty="0" smtClean="0"/>
              <a:t>Toteutus:</a:t>
            </a:r>
          </a:p>
          <a:p>
            <a:pPr>
              <a:buFontTx/>
              <a:buChar char="-"/>
            </a:pPr>
            <a:r>
              <a:rPr lang="fi-FI" sz="3600" dirty="0" smtClean="0"/>
              <a:t>Lukuvuosi 2011-2012</a:t>
            </a:r>
          </a:p>
          <a:p>
            <a:pPr>
              <a:buFontTx/>
              <a:buChar char="-"/>
            </a:pPr>
            <a:r>
              <a:rPr lang="fi-FI" sz="3600" dirty="0" smtClean="0"/>
              <a:t>Yksi 8.luokan perusopetusryhmä 23 oppilasta (21 tutkimuksessa)</a:t>
            </a:r>
          </a:p>
          <a:p>
            <a:pPr>
              <a:buFontTx/>
              <a:buChar char="-"/>
            </a:pPr>
            <a:r>
              <a:rPr lang="fi-FI" sz="3600" dirty="0" smtClean="0"/>
              <a:t>Oppitunneilla aineenopettajan ja erityisopettajan samanaikaisopetus (jo edellisenä vuonna)</a:t>
            </a:r>
          </a:p>
          <a:p>
            <a:pPr>
              <a:buFontTx/>
              <a:buChar char="-"/>
            </a:pPr>
            <a:r>
              <a:rPr lang="fi-FI" sz="3600" dirty="0" smtClean="0"/>
              <a:t>Opetuskokeilun tavoitteet: </a:t>
            </a:r>
          </a:p>
          <a:p>
            <a:pPr lvl="1">
              <a:buFontTx/>
              <a:buChar char="-"/>
            </a:pPr>
            <a:r>
              <a:rPr lang="fi-FI" sz="3200" dirty="0" smtClean="0"/>
              <a:t>saada </a:t>
            </a:r>
            <a:r>
              <a:rPr lang="fi-FI" sz="3200" b="1" dirty="0"/>
              <a:t>oppilaat aktiivisesti ja </a:t>
            </a:r>
            <a:r>
              <a:rPr lang="fi-FI" sz="3200" b="1" dirty="0" smtClean="0"/>
              <a:t>rakentavan kriittisesti </a:t>
            </a:r>
            <a:r>
              <a:rPr lang="fi-FI" sz="3200" b="1" dirty="0"/>
              <a:t>osallistumaan</a:t>
            </a:r>
            <a:r>
              <a:rPr lang="fi-FI" sz="3200" dirty="0"/>
              <a:t> sekä oppitunnin kulkuun että sen suunnitteluun</a:t>
            </a:r>
            <a:r>
              <a:rPr lang="fi-FI" sz="3200" dirty="0" smtClean="0"/>
              <a:t>. </a:t>
            </a:r>
          </a:p>
          <a:p>
            <a:pPr lvl="1">
              <a:buFontTx/>
              <a:buChar char="-"/>
            </a:pPr>
            <a:r>
              <a:rPr lang="fi-FI" sz="3200" dirty="0"/>
              <a:t>t</a:t>
            </a:r>
            <a:r>
              <a:rPr lang="fi-FI" sz="3200" dirty="0" smtClean="0"/>
              <a:t>ukea oppilaiden </a:t>
            </a:r>
            <a:r>
              <a:rPr lang="fi-FI" sz="3200" b="1" dirty="0"/>
              <a:t>vastuunkantoa omasta oppimisesta </a:t>
            </a:r>
            <a:r>
              <a:rPr lang="fi-FI" sz="3200" dirty="0" smtClean="0"/>
              <a:t>mm</a:t>
            </a:r>
            <a:r>
              <a:rPr lang="fi-FI" sz="3200" dirty="0"/>
              <a:t>. </a:t>
            </a:r>
            <a:r>
              <a:rPr lang="fi-FI" sz="3200" dirty="0" smtClean="0"/>
              <a:t>ohjaamalla heitä </a:t>
            </a:r>
            <a:r>
              <a:rPr lang="fi-FI" sz="3200" dirty="0"/>
              <a:t>omien tavoitteiden asetteluun ja niiden saavuttamisen arviointiin. </a:t>
            </a:r>
            <a:r>
              <a:rPr lang="fi-FI" sz="3200" dirty="0" smtClean="0"/>
              <a:t>Oppilaille tarjottiin </a:t>
            </a:r>
            <a:r>
              <a:rPr lang="fi-FI" sz="3200" dirty="0"/>
              <a:t>mahdollisuuksia tehdä henkilökohtaisia valintoja. </a:t>
            </a:r>
            <a:endParaRPr lang="fi-FI" sz="3200" dirty="0" smtClean="0"/>
          </a:p>
          <a:p>
            <a:pPr lvl="1">
              <a:buFontTx/>
              <a:buChar char="-"/>
            </a:pPr>
            <a:r>
              <a:rPr lang="fi-FI" sz="3200" b="1" dirty="0" smtClean="0"/>
              <a:t>kehittää </a:t>
            </a:r>
            <a:r>
              <a:rPr lang="fi-FI" sz="3200" b="1" dirty="0"/>
              <a:t>aineenopettajan ja erityisopettajan yhteistyötä ja ammattitaitoa</a:t>
            </a:r>
            <a:r>
              <a:rPr lang="fi-FI" sz="3200" dirty="0" smtClean="0"/>
              <a:t>, jotta </a:t>
            </a:r>
            <a:r>
              <a:rPr lang="fi-FI" sz="3200" dirty="0"/>
              <a:t>mahdollisuudet vastata sekä nykyisiin että tulevaisuuden opetuksen </a:t>
            </a:r>
            <a:r>
              <a:rPr lang="fi-FI" sz="3200" dirty="0" smtClean="0"/>
              <a:t>haasteisiin paranisivat</a:t>
            </a:r>
            <a:r>
              <a:rPr lang="fi-FI" sz="3200" dirty="0"/>
              <a:t>. </a:t>
            </a:r>
            <a:endParaRPr lang="fi-FI" sz="3200" dirty="0" smtClean="0"/>
          </a:p>
        </p:txBody>
      </p:sp>
    </p:spTree>
    <p:extLst>
      <p:ext uri="{BB962C8B-B14F-4D97-AF65-F5344CB8AC3E}">
        <p14:creationId xmlns:p14="http://schemas.microsoft.com/office/powerpoint/2010/main" val="8396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4181" y="378015"/>
            <a:ext cx="8163637" cy="6058439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  <a:alpha val="6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339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3882" y="0"/>
            <a:ext cx="6373906" cy="6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3324224"/>
          </a:xfrm>
          <a:solidFill>
            <a:srgbClr val="EAEAE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 smtClean="0"/>
              <a:t>Esiymmärrys:</a:t>
            </a:r>
          </a:p>
          <a:p>
            <a:pPr>
              <a:buFontTx/>
              <a:buChar char="-"/>
            </a:pPr>
            <a:r>
              <a:rPr lang="fi-FI" dirty="0"/>
              <a:t>O</a:t>
            </a:r>
            <a:r>
              <a:rPr lang="fi-FI" dirty="0" smtClean="0"/>
              <a:t>ma työhistoria (mm. neurologinen fysioterapia)</a:t>
            </a:r>
          </a:p>
          <a:p>
            <a:pPr>
              <a:buFontTx/>
              <a:buChar char="-"/>
            </a:pPr>
            <a:r>
              <a:rPr lang="fi-FI" dirty="0" smtClean="0"/>
              <a:t>Samanaikaisopetus toimintakulttuurina</a:t>
            </a:r>
          </a:p>
          <a:p>
            <a:pPr>
              <a:buFontTx/>
              <a:buChar char="-"/>
            </a:pPr>
            <a:r>
              <a:rPr lang="fi-FI" dirty="0" smtClean="0"/>
              <a:t>Syksy 2010 Kanada, Calgary (2,5 kk)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-&gt; Oma opettajuus? Mielekäs toimintakulttuuri? Oppilaan asema?</a:t>
            </a:r>
          </a:p>
        </p:txBody>
      </p:sp>
    </p:spTree>
    <p:extLst>
      <p:ext uri="{BB962C8B-B14F-4D97-AF65-F5344CB8AC3E}">
        <p14:creationId xmlns:p14="http://schemas.microsoft.com/office/powerpoint/2010/main" val="7761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62977"/>
            <a:ext cx="10515600" cy="4488516"/>
          </a:xfrm>
          <a:solidFill>
            <a:srgbClr val="EAEAEA"/>
          </a:solidFill>
        </p:spPr>
        <p:txBody>
          <a:bodyPr>
            <a:normAutofit fontScale="77500" lnSpcReduction="20000"/>
          </a:bodyPr>
          <a:lstStyle/>
          <a:p>
            <a:pPr marL="742950" indent="-742950">
              <a:buAutoNum type="arabicPeriod"/>
            </a:pPr>
            <a:r>
              <a:rPr lang="fi-FI" sz="3600" b="1" dirty="0" smtClean="0"/>
              <a:t>jakso:</a:t>
            </a:r>
            <a:endParaRPr lang="fi-FI" dirty="0"/>
          </a:p>
          <a:p>
            <a:pPr lvl="0"/>
            <a:r>
              <a:rPr lang="fi-FI" sz="3600" dirty="0" smtClean="0"/>
              <a:t>Oppilaat </a:t>
            </a:r>
            <a:r>
              <a:rPr lang="fi-FI" sz="3600" dirty="0"/>
              <a:t>valitsivat toimintatapojaan opettajan asettamissa rajoissa</a:t>
            </a:r>
          </a:p>
          <a:p>
            <a:pPr lvl="0"/>
            <a:r>
              <a:rPr lang="fi-FI" sz="3600" dirty="0"/>
              <a:t>Oppilaat valitsivat työkirjansa</a:t>
            </a:r>
          </a:p>
          <a:p>
            <a:pPr lvl="0"/>
            <a:r>
              <a:rPr lang="fi-FI" sz="3600" dirty="0"/>
              <a:t>Oppilaat tarkastivat itse tekemiään </a:t>
            </a:r>
            <a:r>
              <a:rPr lang="fi-FI" sz="3600" dirty="0" smtClean="0"/>
              <a:t>tehtäviä, loppujaksosta myös läksyjään</a:t>
            </a:r>
            <a:endParaRPr lang="fi-FI" sz="3600" dirty="0"/>
          </a:p>
          <a:p>
            <a:pPr lvl="0"/>
            <a:r>
              <a:rPr lang="fi-FI" sz="3600" dirty="0"/>
              <a:t>Tavoitteita kirjoitettiin kaksi kertaa jakson aikana</a:t>
            </a:r>
          </a:p>
          <a:p>
            <a:pPr lvl="0"/>
            <a:r>
              <a:rPr lang="fi-FI" sz="3600" dirty="0"/>
              <a:t>Tehtäviä ja läksyjä </a:t>
            </a:r>
            <a:r>
              <a:rPr lang="fi-FI" sz="3600" dirty="0" smtClean="0"/>
              <a:t>eriytettiin 7. luokkaa enemmän</a:t>
            </a:r>
            <a:endParaRPr lang="fi-FI" sz="3600" dirty="0"/>
          </a:p>
          <a:p>
            <a:pPr lvl="0"/>
            <a:r>
              <a:rPr lang="fi-FI" sz="3600" dirty="0"/>
              <a:t>Muovatut sanakokeet pienensivät kurssin ”isoa” koetta</a:t>
            </a:r>
          </a:p>
          <a:p>
            <a:pPr lvl="0"/>
            <a:r>
              <a:rPr lang="fi-FI" sz="3600" dirty="0"/>
              <a:t>Koetilanteissa tarjottiin edelleen tukea</a:t>
            </a:r>
          </a:p>
          <a:p>
            <a:r>
              <a:rPr lang="fi-FI" sz="3600" dirty="0" smtClean="0"/>
              <a:t>Oppilailta </a:t>
            </a:r>
            <a:r>
              <a:rPr lang="fi-FI" sz="3600" dirty="0"/>
              <a:t>pyydetty palaute koski pääasiassa toimintatapoja</a:t>
            </a:r>
            <a:endParaRPr lang="fi-FI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4345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842682"/>
            <a:ext cx="10515600" cy="5226424"/>
          </a:xfrm>
          <a:solidFill>
            <a:srgbClr val="EAEAEA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 smtClean="0"/>
              <a:t>2. jakso:</a:t>
            </a:r>
          </a:p>
          <a:p>
            <a:pPr lvl="0"/>
            <a:r>
              <a:rPr lang="fi-FI" sz="2000" dirty="0"/>
              <a:t>Oppituntien sisällöt oli etukäteen määritelty (ryhmätyö, kielioppi, viestintä, sanasto)</a:t>
            </a:r>
          </a:p>
          <a:p>
            <a:r>
              <a:rPr lang="fi-FI" sz="2000" dirty="0"/>
              <a:t>Suunniteltu tuntirakenne näytettiin ennen oppituntia</a:t>
            </a:r>
          </a:p>
          <a:p>
            <a:r>
              <a:rPr lang="fi-FI" sz="2000" dirty="0" smtClean="0"/>
              <a:t>Tavoitteita </a:t>
            </a:r>
            <a:r>
              <a:rPr lang="fi-FI" sz="2000" dirty="0"/>
              <a:t>kirjoitettiin ja arvioitiin päivittäin</a:t>
            </a:r>
          </a:p>
          <a:p>
            <a:pPr lvl="0"/>
            <a:r>
              <a:rPr lang="fi-FI" sz="2000" dirty="0" smtClean="0"/>
              <a:t>Valinnanmahdollisuudet </a:t>
            </a:r>
            <a:r>
              <a:rPr lang="fi-FI" sz="2000" dirty="0"/>
              <a:t>laajenivat toimintatapojen suhteen, saattoi myös valita oppisisältöjä</a:t>
            </a:r>
          </a:p>
          <a:p>
            <a:pPr lvl="0"/>
            <a:r>
              <a:rPr lang="fi-FI" sz="2000" dirty="0"/>
              <a:t>Oppilaat valitsivat tietoisemmin, halusivatko joitain monisteita vai ei (rohkeus olla ottamatta kasvoi)</a:t>
            </a:r>
          </a:p>
          <a:p>
            <a:pPr lvl="0"/>
            <a:r>
              <a:rPr lang="fi-FI" sz="2000" dirty="0"/>
              <a:t>Oppilaat valitsivat edellisellä jaksolla muovattujen koejärjestelyjen jatkamisen</a:t>
            </a:r>
          </a:p>
          <a:p>
            <a:r>
              <a:rPr lang="fi-FI" sz="2000" dirty="0"/>
              <a:t>Ryhmätyö oppilaiden pyynnöstä, ryhmäläksy -&gt; yhdessä laaditut arviointikriteerit</a:t>
            </a:r>
          </a:p>
          <a:p>
            <a:pPr lvl="0"/>
            <a:r>
              <a:rPr lang="fi-FI" sz="2000" dirty="0" smtClean="0"/>
              <a:t>Tutkivan </a:t>
            </a:r>
            <a:r>
              <a:rPr lang="fi-FI" sz="2000" dirty="0"/>
              <a:t>oppimisen elementit opetuksessa tietoiseen käyttöön, ajattelua vaadittiin</a:t>
            </a:r>
          </a:p>
          <a:p>
            <a:pPr lvl="0"/>
            <a:r>
              <a:rPr lang="fi-FI" sz="2000" dirty="0"/>
              <a:t>Yleinen puhe oppimisen elementeistä lisääntyi</a:t>
            </a:r>
          </a:p>
          <a:p>
            <a:pPr lvl="0"/>
            <a:r>
              <a:rPr lang="fi-FI" sz="2000" dirty="0"/>
              <a:t>Keskittymättömyyden katkaisu pienen jumppatauon avulla</a:t>
            </a:r>
          </a:p>
          <a:p>
            <a:pPr lvl="0"/>
            <a:r>
              <a:rPr lang="fi-FI" sz="2000" dirty="0"/>
              <a:t>Oppimiseen liittyvät tunteet alkoivat nousta </a:t>
            </a:r>
            <a:r>
              <a:rPr lang="fi-FI" sz="2000" dirty="0" smtClean="0"/>
              <a:t>esille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89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1192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48087"/>
          </a:xfrm>
          <a:solidFill>
            <a:srgbClr val="EAEAEA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600" b="1" dirty="0" smtClean="0"/>
              <a:t>3. jakso:</a:t>
            </a:r>
          </a:p>
          <a:p>
            <a:pPr lvl="0"/>
            <a:r>
              <a:rPr lang="fi-FI" sz="3600" dirty="0"/>
              <a:t>Arvioinnin muodostumisesta puhuttiin rauhassa jakson alkaessa</a:t>
            </a:r>
          </a:p>
          <a:p>
            <a:pPr lvl="0"/>
            <a:r>
              <a:rPr lang="fi-FI" sz="3600" dirty="0"/>
              <a:t>Oppilaat valitsivat </a:t>
            </a:r>
            <a:r>
              <a:rPr lang="fi-FI" sz="3600" dirty="0" smtClean="0"/>
              <a:t>tietoisesti itse </a:t>
            </a:r>
            <a:r>
              <a:rPr lang="fi-FI" sz="3600" dirty="0"/>
              <a:t>istumapaikkansa</a:t>
            </a:r>
          </a:p>
          <a:p>
            <a:pPr lvl="0"/>
            <a:r>
              <a:rPr lang="fi-FI" sz="3600" dirty="0"/>
              <a:t>Luovuttiin ohjatusta tavoitteiden asettelusta</a:t>
            </a:r>
          </a:p>
          <a:p>
            <a:pPr lvl="0"/>
            <a:r>
              <a:rPr lang="fi-FI" sz="3600" dirty="0" smtClean="0"/>
              <a:t>Mahdollisuus </a:t>
            </a:r>
            <a:r>
              <a:rPr lang="fi-FI" sz="3600" dirty="0"/>
              <a:t>valita yhden kielioppiasian opettelun taso</a:t>
            </a:r>
          </a:p>
          <a:p>
            <a:pPr lvl="0"/>
            <a:r>
              <a:rPr lang="fi-FI" sz="3600" dirty="0"/>
              <a:t>Parisanakoe </a:t>
            </a:r>
          </a:p>
          <a:p>
            <a:r>
              <a:rPr lang="fi-FI" sz="3600" dirty="0"/>
              <a:t>Jokainen esitteli omia tapojaan oppia englantia</a:t>
            </a:r>
          </a:p>
          <a:p>
            <a:pPr lvl="0"/>
            <a:r>
              <a:rPr lang="fi-FI" sz="3600" dirty="0" smtClean="0"/>
              <a:t>Monisteiden </a:t>
            </a:r>
            <a:r>
              <a:rPr lang="fi-FI" sz="3600" dirty="0"/>
              <a:t>avulla oppilaat arvioivat omaa oppimistaan</a:t>
            </a:r>
          </a:p>
          <a:p>
            <a:r>
              <a:rPr lang="fi-FI" sz="3600" dirty="0"/>
              <a:t>Oppimiseen liittyvät tunteet nousivat enemmän esille</a:t>
            </a:r>
            <a:endParaRPr lang="fi-FI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257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1161</Words>
  <Application>Microsoft Office PowerPoint</Application>
  <PresentationFormat>Laajakuva</PresentationFormat>
  <Paragraphs>170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BookAntiqua</vt:lpstr>
      <vt:lpstr>Calibri</vt:lpstr>
      <vt:lpstr>Calibri Light</vt:lpstr>
      <vt:lpstr>Times New Roman</vt:lpstr>
      <vt:lpstr>Office-teema</vt:lpstr>
      <vt:lpstr>Oppilaiden kanssa vastuuta jakamassa Peruskoulun kahdeksannen luokan oppilaiden autonomian vahvistaminen  englannin oppitunneilla samanaikaisopetuksen tuella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Oppilaiden kanssa vastuuta jakamassa  Peruskoulun kahdeksannen luokan oppilaiden autonomian vahvistaminen  englannin oppitunneilla samanaikaisopetuksen tuella Väitöskirja 2016</dc:title>
  <dc:creator>Tiina Saarenketo</dc:creator>
  <cp:lastModifiedBy>Tiina Saarenketo</cp:lastModifiedBy>
  <cp:revision>37</cp:revision>
  <dcterms:created xsi:type="dcterms:W3CDTF">2017-11-19T08:28:49Z</dcterms:created>
  <dcterms:modified xsi:type="dcterms:W3CDTF">2017-11-24T16:00:28Z</dcterms:modified>
</cp:coreProperties>
</file>