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2141" y="23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fi-FI" smtClean="0"/>
              <a:t>Muokkaa perustyyl. napsautt.</a:t>
            </a:r>
            <a:endParaRPr lang="fi-FI"/>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a:p>
        </p:txBody>
      </p:sp>
      <p:sp>
        <p:nvSpPr>
          <p:cNvPr id="4" name="Date Placeholder 3"/>
          <p:cNvSpPr>
            <a:spLocks noGrp="1"/>
          </p:cNvSpPr>
          <p:nvPr>
            <p:ph type="dt" sz="half" idx="10"/>
          </p:nvPr>
        </p:nvSpPr>
        <p:spPr/>
        <p:txBody>
          <a:bodyPr/>
          <a:lstStyle/>
          <a:p>
            <a:fld id="{B13ED9EB-B609-4954-B3E5-7ACBC7B75736}" type="datetimeFigureOut">
              <a:rPr lang="fi-FI" smtClean="0"/>
              <a:t>10.4.2019</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EBE4C88-C832-4E34-879B-CA327BC1B922}" type="slidenum">
              <a:rPr lang="fi-FI" smtClean="0"/>
              <a:t>‹#›</a:t>
            </a:fld>
            <a:endParaRPr lang="fi-FI"/>
          </a:p>
        </p:txBody>
      </p:sp>
    </p:spTree>
    <p:extLst>
      <p:ext uri="{BB962C8B-B14F-4D97-AF65-F5344CB8AC3E}">
        <p14:creationId xmlns:p14="http://schemas.microsoft.com/office/powerpoint/2010/main" val="3468933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fi-FI"/>
          </a:p>
        </p:txBody>
      </p:sp>
      <p:sp>
        <p:nvSpPr>
          <p:cNvPr id="3" name="Vertical Text Placeholder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Date Placeholder 3"/>
          <p:cNvSpPr>
            <a:spLocks noGrp="1"/>
          </p:cNvSpPr>
          <p:nvPr>
            <p:ph type="dt" sz="half" idx="10"/>
          </p:nvPr>
        </p:nvSpPr>
        <p:spPr/>
        <p:txBody>
          <a:bodyPr/>
          <a:lstStyle/>
          <a:p>
            <a:fld id="{B13ED9EB-B609-4954-B3E5-7ACBC7B75736}" type="datetimeFigureOut">
              <a:rPr lang="fi-FI" smtClean="0"/>
              <a:t>10.4.2019</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EBE4C88-C832-4E34-879B-CA327BC1B922}" type="slidenum">
              <a:rPr lang="fi-FI" smtClean="0"/>
              <a:t>‹#›</a:t>
            </a:fld>
            <a:endParaRPr lang="fi-FI"/>
          </a:p>
        </p:txBody>
      </p:sp>
    </p:spTree>
    <p:extLst>
      <p:ext uri="{BB962C8B-B14F-4D97-AF65-F5344CB8AC3E}">
        <p14:creationId xmlns:p14="http://schemas.microsoft.com/office/powerpoint/2010/main" val="703476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fi-FI" smtClean="0"/>
              <a:t>Muokkaa perustyyl. napsautt.</a:t>
            </a:r>
            <a:endParaRPr lang="fi-FI"/>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Date Placeholder 3"/>
          <p:cNvSpPr>
            <a:spLocks noGrp="1"/>
          </p:cNvSpPr>
          <p:nvPr>
            <p:ph type="dt" sz="half" idx="10"/>
          </p:nvPr>
        </p:nvSpPr>
        <p:spPr/>
        <p:txBody>
          <a:bodyPr/>
          <a:lstStyle/>
          <a:p>
            <a:fld id="{B13ED9EB-B609-4954-B3E5-7ACBC7B75736}" type="datetimeFigureOut">
              <a:rPr lang="fi-FI" smtClean="0"/>
              <a:t>10.4.2019</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EBE4C88-C832-4E34-879B-CA327BC1B922}" type="slidenum">
              <a:rPr lang="fi-FI" smtClean="0"/>
              <a:t>‹#›</a:t>
            </a:fld>
            <a:endParaRPr lang="fi-FI"/>
          </a:p>
        </p:txBody>
      </p:sp>
    </p:spTree>
    <p:extLst>
      <p:ext uri="{BB962C8B-B14F-4D97-AF65-F5344CB8AC3E}">
        <p14:creationId xmlns:p14="http://schemas.microsoft.com/office/powerpoint/2010/main" val="4286926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fi-FI"/>
          </a:p>
        </p:txBody>
      </p:sp>
      <p:sp>
        <p:nvSpPr>
          <p:cNvPr id="3" name="Content Placeholder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Date Placeholder 3"/>
          <p:cNvSpPr>
            <a:spLocks noGrp="1"/>
          </p:cNvSpPr>
          <p:nvPr>
            <p:ph type="dt" sz="half" idx="10"/>
          </p:nvPr>
        </p:nvSpPr>
        <p:spPr/>
        <p:txBody>
          <a:bodyPr/>
          <a:lstStyle/>
          <a:p>
            <a:fld id="{B13ED9EB-B609-4954-B3E5-7ACBC7B75736}" type="datetimeFigureOut">
              <a:rPr lang="fi-FI" smtClean="0"/>
              <a:t>10.4.2019</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EBE4C88-C832-4E34-879B-CA327BC1B922}" type="slidenum">
              <a:rPr lang="fi-FI" smtClean="0"/>
              <a:t>‹#›</a:t>
            </a:fld>
            <a:endParaRPr lang="fi-FI"/>
          </a:p>
        </p:txBody>
      </p:sp>
    </p:spTree>
    <p:extLst>
      <p:ext uri="{BB962C8B-B14F-4D97-AF65-F5344CB8AC3E}">
        <p14:creationId xmlns:p14="http://schemas.microsoft.com/office/powerpoint/2010/main" val="1855532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fi-FI" smtClean="0"/>
              <a:t>Muokkaa perustyyl. napsautt.</a:t>
            </a:r>
            <a:endParaRPr lang="fi-FI"/>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B13ED9EB-B609-4954-B3E5-7ACBC7B75736}" type="datetimeFigureOut">
              <a:rPr lang="fi-FI" smtClean="0"/>
              <a:t>10.4.2019</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EBE4C88-C832-4E34-879B-CA327BC1B922}" type="slidenum">
              <a:rPr lang="fi-FI" smtClean="0"/>
              <a:t>‹#›</a:t>
            </a:fld>
            <a:endParaRPr lang="fi-FI"/>
          </a:p>
        </p:txBody>
      </p:sp>
    </p:spTree>
    <p:extLst>
      <p:ext uri="{BB962C8B-B14F-4D97-AF65-F5344CB8AC3E}">
        <p14:creationId xmlns:p14="http://schemas.microsoft.com/office/powerpoint/2010/main" val="2880612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fi-FI"/>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Date Placeholder 4"/>
          <p:cNvSpPr>
            <a:spLocks noGrp="1"/>
          </p:cNvSpPr>
          <p:nvPr>
            <p:ph type="dt" sz="half" idx="10"/>
          </p:nvPr>
        </p:nvSpPr>
        <p:spPr/>
        <p:txBody>
          <a:bodyPr/>
          <a:lstStyle/>
          <a:p>
            <a:fld id="{B13ED9EB-B609-4954-B3E5-7ACBC7B75736}" type="datetimeFigureOut">
              <a:rPr lang="fi-FI" smtClean="0"/>
              <a:t>10.4.2019</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9EBE4C88-C832-4E34-879B-CA327BC1B922}" type="slidenum">
              <a:rPr lang="fi-FI" smtClean="0"/>
              <a:t>‹#›</a:t>
            </a:fld>
            <a:endParaRPr lang="fi-FI"/>
          </a:p>
        </p:txBody>
      </p:sp>
    </p:spTree>
    <p:extLst>
      <p:ext uri="{BB962C8B-B14F-4D97-AF65-F5344CB8AC3E}">
        <p14:creationId xmlns:p14="http://schemas.microsoft.com/office/powerpoint/2010/main" val="289118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smtClean="0"/>
              <a:t>Muokkaa perustyyl. napsautt.</a:t>
            </a:r>
            <a:endParaRPr lang="fi-FI"/>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Date Placeholder 6"/>
          <p:cNvSpPr>
            <a:spLocks noGrp="1"/>
          </p:cNvSpPr>
          <p:nvPr>
            <p:ph type="dt" sz="half" idx="10"/>
          </p:nvPr>
        </p:nvSpPr>
        <p:spPr/>
        <p:txBody>
          <a:bodyPr/>
          <a:lstStyle/>
          <a:p>
            <a:fld id="{B13ED9EB-B609-4954-B3E5-7ACBC7B75736}" type="datetimeFigureOut">
              <a:rPr lang="fi-FI" smtClean="0"/>
              <a:t>10.4.2019</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9EBE4C88-C832-4E34-879B-CA327BC1B922}" type="slidenum">
              <a:rPr lang="fi-FI" smtClean="0"/>
              <a:t>‹#›</a:t>
            </a:fld>
            <a:endParaRPr lang="fi-FI"/>
          </a:p>
        </p:txBody>
      </p:sp>
    </p:spTree>
    <p:extLst>
      <p:ext uri="{BB962C8B-B14F-4D97-AF65-F5344CB8AC3E}">
        <p14:creationId xmlns:p14="http://schemas.microsoft.com/office/powerpoint/2010/main" val="3446575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fi-FI"/>
          </a:p>
        </p:txBody>
      </p:sp>
      <p:sp>
        <p:nvSpPr>
          <p:cNvPr id="3" name="Date Placeholder 2"/>
          <p:cNvSpPr>
            <a:spLocks noGrp="1"/>
          </p:cNvSpPr>
          <p:nvPr>
            <p:ph type="dt" sz="half" idx="10"/>
          </p:nvPr>
        </p:nvSpPr>
        <p:spPr/>
        <p:txBody>
          <a:bodyPr/>
          <a:lstStyle/>
          <a:p>
            <a:fld id="{B13ED9EB-B609-4954-B3E5-7ACBC7B75736}" type="datetimeFigureOut">
              <a:rPr lang="fi-FI" smtClean="0"/>
              <a:t>10.4.2019</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9EBE4C88-C832-4E34-879B-CA327BC1B922}" type="slidenum">
              <a:rPr lang="fi-FI" smtClean="0"/>
              <a:t>‹#›</a:t>
            </a:fld>
            <a:endParaRPr lang="fi-FI"/>
          </a:p>
        </p:txBody>
      </p:sp>
    </p:spTree>
    <p:extLst>
      <p:ext uri="{BB962C8B-B14F-4D97-AF65-F5344CB8AC3E}">
        <p14:creationId xmlns:p14="http://schemas.microsoft.com/office/powerpoint/2010/main" val="2566576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3ED9EB-B609-4954-B3E5-7ACBC7B75736}" type="datetimeFigureOut">
              <a:rPr lang="fi-FI" smtClean="0"/>
              <a:t>10.4.2019</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9EBE4C88-C832-4E34-879B-CA327BC1B922}" type="slidenum">
              <a:rPr lang="fi-FI" smtClean="0"/>
              <a:t>‹#›</a:t>
            </a:fld>
            <a:endParaRPr lang="fi-FI"/>
          </a:p>
        </p:txBody>
      </p:sp>
    </p:spTree>
    <p:extLst>
      <p:ext uri="{BB962C8B-B14F-4D97-AF65-F5344CB8AC3E}">
        <p14:creationId xmlns:p14="http://schemas.microsoft.com/office/powerpoint/2010/main" val="2297082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fi-FI" smtClean="0"/>
              <a:t>Muokkaa perustyyl. napsautt.</a:t>
            </a:r>
            <a:endParaRPr lang="fi-FI"/>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B13ED9EB-B609-4954-B3E5-7ACBC7B75736}" type="datetimeFigureOut">
              <a:rPr lang="fi-FI" smtClean="0"/>
              <a:t>10.4.2019</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9EBE4C88-C832-4E34-879B-CA327BC1B922}" type="slidenum">
              <a:rPr lang="fi-FI" smtClean="0"/>
              <a:t>‹#›</a:t>
            </a:fld>
            <a:endParaRPr lang="fi-FI"/>
          </a:p>
        </p:txBody>
      </p:sp>
    </p:spTree>
    <p:extLst>
      <p:ext uri="{BB962C8B-B14F-4D97-AF65-F5344CB8AC3E}">
        <p14:creationId xmlns:p14="http://schemas.microsoft.com/office/powerpoint/2010/main" val="272323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fi-FI" smtClean="0"/>
              <a:t>Muokkaa perustyyl. napsautt.</a:t>
            </a:r>
            <a:endParaRPr lang="fi-FI"/>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smtClean="0"/>
              <a:t>Lisää kuva napsauttamalla kuvaketta</a:t>
            </a:r>
            <a:endParaRPr lang="fi-FI"/>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B13ED9EB-B609-4954-B3E5-7ACBC7B75736}" type="datetimeFigureOut">
              <a:rPr lang="fi-FI" smtClean="0"/>
              <a:t>10.4.2019</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9EBE4C88-C832-4E34-879B-CA327BC1B922}" type="slidenum">
              <a:rPr lang="fi-FI" smtClean="0"/>
              <a:t>‹#›</a:t>
            </a:fld>
            <a:endParaRPr lang="fi-FI"/>
          </a:p>
        </p:txBody>
      </p:sp>
    </p:spTree>
    <p:extLst>
      <p:ext uri="{BB962C8B-B14F-4D97-AF65-F5344CB8AC3E}">
        <p14:creationId xmlns:p14="http://schemas.microsoft.com/office/powerpoint/2010/main" val="2068622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B13ED9EB-B609-4954-B3E5-7ACBC7B75736}" type="datetimeFigureOut">
              <a:rPr lang="fi-FI" smtClean="0"/>
              <a:t>10.4.2019</a:t>
            </a:fld>
            <a:endParaRPr lang="fi-FI"/>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9EBE4C88-C832-4E34-879B-CA327BC1B922}" type="slidenum">
              <a:rPr lang="fi-FI" smtClean="0"/>
              <a:t>‹#›</a:t>
            </a:fld>
            <a:endParaRPr lang="fi-FI"/>
          </a:p>
        </p:txBody>
      </p:sp>
    </p:spTree>
    <p:extLst>
      <p:ext uri="{BB962C8B-B14F-4D97-AF65-F5344CB8AC3E}">
        <p14:creationId xmlns:p14="http://schemas.microsoft.com/office/powerpoint/2010/main" val="2868670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07/s10722-018-0692-8" TargetMode="External"/><Relationship Id="rId7"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Otsikko 15"/>
          <p:cNvSpPr>
            <a:spLocks noGrp="1"/>
          </p:cNvSpPr>
          <p:nvPr>
            <p:ph type="title"/>
          </p:nvPr>
        </p:nvSpPr>
        <p:spPr>
          <a:xfrm>
            <a:off x="116632" y="0"/>
            <a:ext cx="6336704" cy="576064"/>
          </a:xfrm>
        </p:spPr>
        <p:txBody>
          <a:bodyPr>
            <a:normAutofit/>
          </a:bodyPr>
          <a:lstStyle/>
          <a:p>
            <a:pPr algn="l"/>
            <a:r>
              <a:rPr lang="fi-FI" sz="2000" dirty="0" smtClean="0"/>
              <a:t>Raparperi</a:t>
            </a:r>
            <a:endParaRPr lang="fi-FI" sz="2000" dirty="0"/>
          </a:p>
        </p:txBody>
      </p:sp>
      <p:sp>
        <p:nvSpPr>
          <p:cNvPr id="17" name="Sisällön paikkamerkki 16"/>
          <p:cNvSpPr>
            <a:spLocks noGrp="1"/>
          </p:cNvSpPr>
          <p:nvPr>
            <p:ph idx="1"/>
          </p:nvPr>
        </p:nvSpPr>
        <p:spPr>
          <a:xfrm>
            <a:off x="116632" y="467544"/>
            <a:ext cx="4680520" cy="8388424"/>
          </a:xfrm>
        </p:spPr>
        <p:txBody>
          <a:bodyPr>
            <a:normAutofit/>
          </a:bodyPr>
          <a:lstStyle/>
          <a:p>
            <a:pPr marL="0" indent="0">
              <a:buNone/>
            </a:pPr>
            <a:r>
              <a:rPr lang="fi-FI" sz="1200" dirty="0" smtClean="0">
                <a:solidFill>
                  <a:srgbClr val="FF0000"/>
                </a:solidFill>
              </a:rPr>
              <a:t>Raparperin alkuperä ja viljely historia</a:t>
            </a:r>
          </a:p>
          <a:p>
            <a:pPr marL="0" indent="0">
              <a:buNone/>
            </a:pPr>
            <a:r>
              <a:rPr lang="fi-FI" sz="1100" dirty="0" smtClean="0"/>
              <a:t>Raparperien suku on kotoisin Pohjois- ja Keski-Aasian vuoristoista ja sen eri lajien juuria on ryhdytty käyttämään lääkintään 5000 </a:t>
            </a:r>
            <a:r>
              <a:rPr lang="fi-FI" sz="1100" dirty="0"/>
              <a:t>vuotta sitten</a:t>
            </a:r>
            <a:r>
              <a:rPr lang="fi-FI" sz="1100" dirty="0" smtClean="0"/>
              <a:t>. Arabien ansioista oppi  raparperista lääkekasvina saavutti Euroopan, </a:t>
            </a:r>
            <a:r>
              <a:rPr lang="fi-FI" sz="1100" dirty="0"/>
              <a:t>ja </a:t>
            </a:r>
            <a:r>
              <a:rPr lang="fi-FI" sz="1100" dirty="0" smtClean="0"/>
              <a:t>niinpä ajan </a:t>
            </a:r>
            <a:r>
              <a:rPr lang="fi-FI" sz="1100" dirty="0"/>
              <a:t>laskumme alussa roomalaiset ja kreikkalaiset käyttivät tätä </a:t>
            </a:r>
            <a:r>
              <a:rPr lang="fi-FI" sz="1100" dirty="0" smtClean="0"/>
              <a:t>idästä kuivattuna tuotua juurta </a:t>
            </a:r>
            <a:r>
              <a:rPr lang="fi-FI" sz="1100" dirty="0"/>
              <a:t>yleisesti </a:t>
            </a:r>
            <a:r>
              <a:rPr lang="fi-FI" sz="1100" dirty="0" smtClean="0"/>
              <a:t>vatsalääkkeenä</a:t>
            </a:r>
            <a:r>
              <a:rPr lang="fi-FI" sz="1100" dirty="0"/>
              <a:t>. Nykyään tiedetään, että raparperin juurakossa ja lehdissä on paljon laksatiivisia </a:t>
            </a:r>
            <a:r>
              <a:rPr lang="fi-FI" sz="1100" dirty="0" err="1"/>
              <a:t>antrakinoneja</a:t>
            </a:r>
            <a:r>
              <a:rPr lang="fi-FI" sz="1100" dirty="0"/>
              <a:t> ja liukoista </a:t>
            </a:r>
            <a:r>
              <a:rPr lang="fi-FI" sz="1100" dirty="0" smtClean="0"/>
              <a:t>oksaalihappoa.</a:t>
            </a:r>
          </a:p>
          <a:p>
            <a:pPr marL="0" indent="0">
              <a:buNone/>
            </a:pPr>
            <a:r>
              <a:rPr lang="fi-FI" sz="1100" dirty="0" smtClean="0"/>
              <a:t>Raparperin </a:t>
            </a:r>
            <a:r>
              <a:rPr lang="fi-FI" sz="1100" dirty="0"/>
              <a:t>viljely </a:t>
            </a:r>
            <a:r>
              <a:rPr lang="fi-FI" sz="1100" dirty="0" smtClean="0"/>
              <a:t>lääkkeeksi alkoi </a:t>
            </a:r>
            <a:r>
              <a:rPr lang="fi-FI" sz="1100" dirty="0"/>
              <a:t>Euroopassa </a:t>
            </a:r>
            <a:r>
              <a:rPr lang="fi-FI" sz="1100" dirty="0" smtClean="0"/>
              <a:t>1500-luvulla ja  1700-luvulta lähtien raparperien lehtiruotien käyttö leivonnassa ja ruoanlaitossa yleistyi. Suomessa Turun </a:t>
            </a:r>
            <a:r>
              <a:rPr lang="fi-FI" sz="1100" dirty="0"/>
              <a:t>akatemian professori </a:t>
            </a:r>
            <a:r>
              <a:rPr lang="fi-FI" sz="1100" dirty="0" err="1"/>
              <a:t>Eliaz</a:t>
            </a:r>
            <a:r>
              <a:rPr lang="fi-FI" sz="1100" dirty="0"/>
              <a:t> </a:t>
            </a:r>
            <a:r>
              <a:rPr lang="fi-FI" sz="1100" dirty="0" err="1"/>
              <a:t>Tillands</a:t>
            </a:r>
            <a:r>
              <a:rPr lang="fi-FI" sz="1100" dirty="0"/>
              <a:t> mainitsee raparperin (</a:t>
            </a:r>
            <a:r>
              <a:rPr lang="fi-FI" sz="1100" dirty="0" err="1"/>
              <a:t>Muncksrabarber</a:t>
            </a:r>
            <a:r>
              <a:rPr lang="fi-FI" sz="1100" dirty="0"/>
              <a:t>) olleen viljelykasvi Turun seudulla 1600-luvun </a:t>
            </a:r>
            <a:r>
              <a:rPr lang="fi-FI" sz="1100" dirty="0" smtClean="0"/>
              <a:t>lopulla.  Puutarhakirjallisuudessa raparperin viljelyyn ruoaksi on kannustettu 1800-luvun lopulta lähtien, jolloin siitä suositeltiin tehtävän viiniä ja kiisseliä (”raparperipuuroa”).  </a:t>
            </a:r>
          </a:p>
          <a:p>
            <a:pPr marL="0" indent="0">
              <a:buNone/>
            </a:pPr>
            <a:r>
              <a:rPr lang="fi-FI" sz="1100" dirty="0" smtClean="0"/>
              <a:t>Suomessa eniten myyty raparperilajike on ’Victoria’ eli ’Queen Victoria’, jonka jalosti brittiläinen Joseph </a:t>
            </a:r>
            <a:r>
              <a:rPr lang="fi-FI" sz="1100" dirty="0" err="1" smtClean="0"/>
              <a:t>Myatt</a:t>
            </a:r>
            <a:r>
              <a:rPr lang="fi-FI" sz="1100" dirty="0"/>
              <a:t> </a:t>
            </a:r>
            <a:r>
              <a:rPr lang="fi-FI" sz="1100" dirty="0" smtClean="0"/>
              <a:t>vuonna 1837. ’Victorian’ mehukkaat ja maukkaat lehtiruodit ovat alaosastaan punaiset, ruodin yläosa ja malto on vihreä. Lajike on satoisa ja melko korkea. Luken tutkimuksessa havaittiin, että noin puolet Suomesta saaduista näytteistä oli ’Victoriaa’. Raparpereja on todennäköisesti levitetty antamalla juurakon jakopaloja talosta toiseen ja sitä tiedetään lisätyn myös siemenistä, mikä on lisännyt raparperin monimuotoisuutta. </a:t>
            </a:r>
            <a:endParaRPr lang="fi-FI" sz="1200" dirty="0" smtClean="0">
              <a:solidFill>
                <a:srgbClr val="FF0000"/>
              </a:solidFill>
            </a:endParaRPr>
          </a:p>
          <a:p>
            <a:pPr marL="0" indent="0">
              <a:buNone/>
            </a:pPr>
            <a:r>
              <a:rPr lang="fi-FI" sz="1200" dirty="0" smtClean="0">
                <a:solidFill>
                  <a:srgbClr val="FF0000"/>
                </a:solidFill>
              </a:rPr>
              <a:t>Viljelyhistoria Hämeessä </a:t>
            </a:r>
          </a:p>
          <a:p>
            <a:pPr marL="0" indent="0">
              <a:buNone/>
            </a:pPr>
            <a:r>
              <a:rPr lang="fi-FI" sz="1100" dirty="0" err="1" smtClean="0"/>
              <a:t>Harvialan</a:t>
            </a:r>
            <a:r>
              <a:rPr lang="fi-FI" sz="1100" dirty="0" smtClean="0"/>
              <a:t> taimitarhalla, Janakkalassa on ollut myynnissä ’Victoriaa’ 1920-luvulla ja samoihin aikoihin </a:t>
            </a:r>
            <a:r>
              <a:rPr lang="fi-FI" sz="1100" dirty="0" err="1" smtClean="0"/>
              <a:t>Lepaan</a:t>
            </a:r>
            <a:r>
              <a:rPr lang="fi-FI" sz="1100" dirty="0" smtClean="0"/>
              <a:t> puutarhaopistolla, Hattulassa oli saatavilla sekä Victoria- että </a:t>
            </a:r>
            <a:r>
              <a:rPr lang="fi-FI" sz="1100" dirty="0" err="1" smtClean="0"/>
              <a:t>Linnaeus</a:t>
            </a:r>
            <a:r>
              <a:rPr lang="fi-FI" sz="1100" dirty="0" smtClean="0"/>
              <a:t> –lajikkeita</a:t>
            </a:r>
            <a:endParaRPr lang="fi-FI" sz="2000" dirty="0" smtClean="0"/>
          </a:p>
          <a:p>
            <a:pPr marL="0" indent="0">
              <a:buNone/>
            </a:pPr>
            <a:r>
              <a:rPr lang="fi-FI" sz="1200" dirty="0" smtClean="0">
                <a:solidFill>
                  <a:srgbClr val="FF0000"/>
                </a:solidFill>
              </a:rPr>
              <a:t>Kohdepuutarhan </a:t>
            </a:r>
            <a:r>
              <a:rPr lang="fi-FI" sz="1200" dirty="0" smtClean="0">
                <a:solidFill>
                  <a:srgbClr val="FF0000"/>
                </a:solidFill>
              </a:rPr>
              <a:t>raparperi</a:t>
            </a:r>
          </a:p>
          <a:p>
            <a:pPr marL="0" indent="0">
              <a:buNone/>
            </a:pPr>
            <a:r>
              <a:rPr lang="fi-FI" sz="1100" dirty="0" smtClean="0"/>
              <a:t>Missä kasvaa, millainen, raparperin hankintahistoria ja siihen liittyvä muistitieto, </a:t>
            </a:r>
            <a:r>
              <a:rPr lang="fi-FI" sz="1100" smtClean="0"/>
              <a:t>mihin raparperia käytetään</a:t>
            </a:r>
            <a:endParaRPr lang="fi-FI" sz="1100" dirty="0"/>
          </a:p>
        </p:txBody>
      </p:sp>
      <p:pic>
        <p:nvPicPr>
          <p:cNvPr id="1028" name="Picture 4" descr="https://www.luke.fi/wp-content/uploads/2015/02/Luke_FI_virall_WE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45124" y="7290210"/>
            <a:ext cx="692696" cy="568011"/>
          </a:xfrm>
          <a:prstGeom prst="rect">
            <a:avLst/>
          </a:prstGeom>
          <a:noFill/>
          <a:extLst>
            <a:ext uri="{909E8E84-426E-40DD-AFC4-6F175D3DCCD1}">
              <a14:hiddenFill xmlns:a14="http://schemas.microsoft.com/office/drawing/2010/main">
                <a:solidFill>
                  <a:srgbClr val="FFFFFF"/>
                </a:solidFill>
              </a14:hiddenFill>
            </a:ext>
          </a:extLst>
        </p:spPr>
      </p:pic>
      <p:sp>
        <p:nvSpPr>
          <p:cNvPr id="19" name="Tekstiruutu 18"/>
          <p:cNvSpPr txBox="1"/>
          <p:nvPr/>
        </p:nvSpPr>
        <p:spPr>
          <a:xfrm>
            <a:off x="4833054" y="5964416"/>
            <a:ext cx="1789274" cy="400110"/>
          </a:xfrm>
          <a:prstGeom prst="rect">
            <a:avLst/>
          </a:prstGeom>
          <a:noFill/>
        </p:spPr>
        <p:txBody>
          <a:bodyPr wrap="square" rtlCol="0">
            <a:spAutoFit/>
          </a:bodyPr>
          <a:lstStyle/>
          <a:p>
            <a:r>
              <a:rPr lang="fi-FI" sz="1000" dirty="0" smtClean="0"/>
              <a:t>Queen Victoria –lajike, kuvat Mika </a:t>
            </a:r>
            <a:r>
              <a:rPr lang="fi-FI" sz="1000" dirty="0"/>
              <a:t>R</a:t>
            </a:r>
            <a:r>
              <a:rPr lang="fi-FI" sz="1000" dirty="0" smtClean="0"/>
              <a:t>aivonen, Luke</a:t>
            </a:r>
            <a:endParaRPr lang="fi-FI" sz="1000" dirty="0"/>
          </a:p>
        </p:txBody>
      </p:sp>
      <p:sp>
        <p:nvSpPr>
          <p:cNvPr id="20" name="Tekstiruutu 19"/>
          <p:cNvSpPr txBox="1"/>
          <p:nvPr/>
        </p:nvSpPr>
        <p:spPr>
          <a:xfrm>
            <a:off x="44624" y="7956376"/>
            <a:ext cx="6246848" cy="1169551"/>
          </a:xfrm>
          <a:prstGeom prst="rect">
            <a:avLst/>
          </a:prstGeom>
          <a:noFill/>
        </p:spPr>
        <p:txBody>
          <a:bodyPr wrap="square" rtlCol="0">
            <a:spAutoFit/>
          </a:bodyPr>
          <a:lstStyle/>
          <a:p>
            <a:r>
              <a:rPr lang="fi-FI" sz="1000" dirty="0" smtClean="0">
                <a:solidFill>
                  <a:srgbClr val="FF0000"/>
                </a:solidFill>
              </a:rPr>
              <a:t>Lähteet: </a:t>
            </a:r>
            <a:r>
              <a:rPr lang="en-US" sz="1000" dirty="0"/>
              <a:t>Turner DM (1938) The economic rhubarbs: a historical survey of their cultivation in Britain. Journal of the Royal Horticultural Society 63: </a:t>
            </a:r>
            <a:r>
              <a:rPr lang="en-US" sz="1000" dirty="0" smtClean="0"/>
              <a:t>355-370; </a:t>
            </a:r>
            <a:r>
              <a:rPr lang="fi-FI" sz="1000" dirty="0" err="1"/>
              <a:t>Ruoff</a:t>
            </a:r>
            <a:r>
              <a:rPr lang="fi-FI" sz="1000" dirty="0"/>
              <a:t> E (2001). Vanhoja suomalaisia puutarhoja. Otavan Kirjapaino Oy, Keuruu.; Tanhuanpää, P., Suojala-Ahlfors, T. &amp; Hartikainen, M. </a:t>
            </a:r>
            <a:r>
              <a:rPr lang="fi-FI" sz="1000" dirty="0" smtClean="0"/>
              <a:t>2018. </a:t>
            </a:r>
            <a:r>
              <a:rPr lang="fi-FI" sz="1000" dirty="0" err="1" smtClean="0"/>
              <a:t>Genetic</a:t>
            </a:r>
            <a:r>
              <a:rPr lang="fi-FI" sz="1000" dirty="0" smtClean="0"/>
              <a:t> </a:t>
            </a:r>
            <a:r>
              <a:rPr lang="fi-FI" sz="1000" dirty="0" err="1"/>
              <a:t>diversity</a:t>
            </a:r>
            <a:r>
              <a:rPr lang="fi-FI" sz="1000" dirty="0"/>
              <a:t> of </a:t>
            </a:r>
            <a:r>
              <a:rPr lang="fi-FI" sz="1000" dirty="0" err="1"/>
              <a:t>Finnish</a:t>
            </a:r>
            <a:r>
              <a:rPr lang="fi-FI" sz="1000" dirty="0"/>
              <a:t> home </a:t>
            </a:r>
            <a:r>
              <a:rPr lang="fi-FI" sz="1000" dirty="0" err="1"/>
              <a:t>garden</a:t>
            </a:r>
            <a:r>
              <a:rPr lang="fi-FI" sz="1000" dirty="0"/>
              <a:t> </a:t>
            </a:r>
            <a:r>
              <a:rPr lang="fi-FI" sz="1000" dirty="0" err="1"/>
              <a:t>rhubarbs</a:t>
            </a:r>
            <a:r>
              <a:rPr lang="fi-FI" sz="1000" dirty="0"/>
              <a:t> (</a:t>
            </a:r>
            <a:r>
              <a:rPr lang="fi-FI" sz="1000" dirty="0" err="1"/>
              <a:t>Rheum</a:t>
            </a:r>
            <a:r>
              <a:rPr lang="fi-FI" sz="1000" dirty="0"/>
              <a:t> </a:t>
            </a:r>
            <a:r>
              <a:rPr lang="fi-FI" sz="1000" dirty="0" err="1"/>
              <a:t>spp</a:t>
            </a:r>
            <a:r>
              <a:rPr lang="fi-FI" sz="1000" dirty="0"/>
              <a:t>.) </a:t>
            </a:r>
            <a:r>
              <a:rPr lang="fi-FI" sz="1000" dirty="0" err="1"/>
              <a:t>assessed</a:t>
            </a:r>
            <a:r>
              <a:rPr lang="fi-FI" sz="1000" dirty="0"/>
              <a:t> </a:t>
            </a:r>
            <a:r>
              <a:rPr lang="fi-FI" sz="1000" dirty="0" err="1"/>
              <a:t>by</a:t>
            </a:r>
            <a:r>
              <a:rPr lang="fi-FI" sz="1000" dirty="0"/>
              <a:t> </a:t>
            </a:r>
            <a:r>
              <a:rPr lang="fi-FI" sz="1000" dirty="0" err="1"/>
              <a:t>simple</a:t>
            </a:r>
            <a:r>
              <a:rPr lang="fi-FI" sz="1000" dirty="0"/>
              <a:t> </a:t>
            </a:r>
            <a:r>
              <a:rPr lang="fi-FI" sz="1000" dirty="0" err="1"/>
              <a:t>sequence</a:t>
            </a:r>
            <a:r>
              <a:rPr lang="fi-FI" sz="1000" dirty="0"/>
              <a:t> </a:t>
            </a:r>
            <a:r>
              <a:rPr lang="fi-FI" sz="1000" dirty="0" err="1"/>
              <a:t>repeat</a:t>
            </a:r>
            <a:r>
              <a:rPr lang="fi-FI" sz="1000" dirty="0"/>
              <a:t> </a:t>
            </a:r>
            <a:r>
              <a:rPr lang="fi-FI" sz="1000" dirty="0" err="1"/>
              <a:t>markers</a:t>
            </a:r>
            <a:r>
              <a:rPr lang="fi-FI" sz="1000" dirty="0"/>
              <a:t> . </a:t>
            </a:r>
            <a:r>
              <a:rPr lang="fi-FI" sz="1000" dirty="0" err="1"/>
              <a:t>Genetic</a:t>
            </a:r>
            <a:r>
              <a:rPr lang="fi-FI" sz="1000" dirty="0"/>
              <a:t> Resources and </a:t>
            </a:r>
            <a:r>
              <a:rPr lang="fi-FI" sz="1000" dirty="0" err="1"/>
              <a:t>Crop</a:t>
            </a:r>
            <a:r>
              <a:rPr lang="fi-FI" sz="1000" dirty="0"/>
              <a:t> </a:t>
            </a:r>
            <a:r>
              <a:rPr lang="fi-FI" sz="1000" dirty="0" err="1"/>
              <a:t>Evolution</a:t>
            </a:r>
            <a:r>
              <a:rPr lang="fi-FI" sz="1000" dirty="0"/>
              <a:t> </a:t>
            </a:r>
            <a:r>
              <a:rPr lang="fi-FI" sz="1000" dirty="0" smtClean="0"/>
              <a:t> 66(1): 17-25 </a:t>
            </a:r>
            <a:r>
              <a:rPr lang="fi-FI" sz="1000" dirty="0">
                <a:hlinkClick r:id="rId3"/>
              </a:rPr>
              <a:t>https://</a:t>
            </a:r>
            <a:r>
              <a:rPr lang="fi-FI" sz="1000" dirty="0" smtClean="0">
                <a:hlinkClick r:id="rId3"/>
              </a:rPr>
              <a:t>doi.org/10.1007/s10722-018-0692-8</a:t>
            </a:r>
            <a:r>
              <a:rPr lang="fi-FI" sz="1000" dirty="0" smtClean="0"/>
              <a:t>; </a:t>
            </a:r>
            <a:r>
              <a:rPr lang="fi-FI" sz="1000" dirty="0" err="1"/>
              <a:t>L</a:t>
            </a:r>
            <a:r>
              <a:rPr lang="fi-FI" sz="1000" dirty="0" err="1" smtClean="0"/>
              <a:t>epaan</a:t>
            </a:r>
            <a:r>
              <a:rPr lang="fi-FI" sz="1000" dirty="0" smtClean="0"/>
              <a:t> puutarhaopiston ja </a:t>
            </a:r>
            <a:r>
              <a:rPr lang="fi-FI" sz="1000" dirty="0" err="1" smtClean="0"/>
              <a:t>Harvialan</a:t>
            </a:r>
            <a:r>
              <a:rPr lang="fi-FI" sz="1000" dirty="0" smtClean="0"/>
              <a:t> taimiston hinnastot 1920-luku, HAMK </a:t>
            </a:r>
            <a:r>
              <a:rPr lang="fi-FI" sz="1000" dirty="0" err="1"/>
              <a:t>L</a:t>
            </a:r>
            <a:r>
              <a:rPr lang="fi-FI" sz="1000" dirty="0" err="1" smtClean="0"/>
              <a:t>epaan</a:t>
            </a:r>
            <a:r>
              <a:rPr lang="fi-FI" sz="1000" dirty="0" smtClean="0"/>
              <a:t> arkisto; </a:t>
            </a:r>
            <a:r>
              <a:rPr lang="fi-FI" sz="1000" dirty="0" err="1" smtClean="0"/>
              <a:t>Scübeler</a:t>
            </a:r>
            <a:r>
              <a:rPr lang="fi-FI" sz="1000" dirty="0" smtClean="0"/>
              <a:t>, F.C.1884. kasvitarha, sen arvo ja hyöty taloudessa, s. 87, suomentanut  A. Th. </a:t>
            </a:r>
            <a:r>
              <a:rPr lang="fi-FI" sz="1000" dirty="0" err="1" smtClean="0"/>
              <a:t>Genetz</a:t>
            </a:r>
            <a:r>
              <a:rPr lang="fi-FI" sz="1000" dirty="0" smtClean="0"/>
              <a:t>, Sortavala</a:t>
            </a:r>
            <a:endParaRPr lang="fi-FI" sz="1000" dirty="0"/>
          </a:p>
        </p:txBody>
      </p:sp>
      <p:pic>
        <p:nvPicPr>
          <p:cNvPr id="2" name="Picture 2" descr="G:\ex-MTT\Jokioinen_Yhteiset\Kgvo\Vihannes- ja yrttityöryhmä\Raparperi\NGBraparperikuvat_04 genotyypeittäin\Genotyyppi 4\raparperiQVkasvi0604MikaRaivonen.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b="4434"/>
          <a:stretch/>
        </p:blipFill>
        <p:spPr bwMode="auto">
          <a:xfrm>
            <a:off x="4869160" y="178579"/>
            <a:ext cx="1937726" cy="2777697"/>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G:\ex-MTT\Jokioinen_Yhteiset\Kgvo\Vihannes- ja yrttityöryhmä\Raparperi\NGBraparperikuvat_04 genotyypeittäin\Genotyyppi 4\raparperiQVlehtiylä0604MikaRaivonen.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33054" y="3252964"/>
            <a:ext cx="1973831" cy="125147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G:\ex-MTT\Jokioinen_Yhteiset\Kgvo\Vihannes- ja yrttityöryhmä\Raparperi\NGBraparperikuvat_04 genotyypeittäin\Genotyyppi 4\raparperiQVruoti0604MikaRaivonen.JPG"/>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16904" t="13308" r="12767" b="22710"/>
          <a:stretch/>
        </p:blipFill>
        <p:spPr bwMode="auto">
          <a:xfrm>
            <a:off x="4833055" y="4609255"/>
            <a:ext cx="1970648" cy="1271978"/>
          </a:xfrm>
          <a:prstGeom prst="rect">
            <a:avLst/>
          </a:prstGeom>
          <a:noFill/>
          <a:extLst>
            <a:ext uri="{909E8E84-426E-40DD-AFC4-6F175D3DCCD1}">
              <a14:hiddenFill xmlns:a14="http://schemas.microsoft.com/office/drawing/2010/main">
                <a:solidFill>
                  <a:srgbClr val="FFFFFF"/>
                </a:solidFill>
              </a14:hiddenFill>
            </a:ext>
          </a:extLst>
        </p:spPr>
      </p:pic>
      <p:pic>
        <p:nvPicPr>
          <p:cNvPr id="5" name="Kuva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368856" y="7304326"/>
            <a:ext cx="1451113" cy="539876"/>
          </a:xfrm>
          <a:prstGeom prst="rect">
            <a:avLst/>
          </a:prstGeom>
        </p:spPr>
      </p:pic>
    </p:spTree>
    <p:extLst>
      <p:ext uri="{BB962C8B-B14F-4D97-AF65-F5344CB8AC3E}">
        <p14:creationId xmlns:p14="http://schemas.microsoft.com/office/powerpoint/2010/main" val="3805236958"/>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673</TotalTime>
  <Words>381</Words>
  <Application>Microsoft Office PowerPoint</Application>
  <PresentationFormat>Näytössä katseltava diaesitys (4:3)</PresentationFormat>
  <Paragraphs>11</Paragraphs>
  <Slides>1</Slides>
  <Notes>0</Notes>
  <HiddenSlides>0</HiddenSlides>
  <MMClips>0</MMClips>
  <ScaleCrop>false</ScaleCrop>
  <HeadingPairs>
    <vt:vector size="4" baseType="variant">
      <vt:variant>
        <vt:lpstr>Teema</vt:lpstr>
      </vt:variant>
      <vt:variant>
        <vt:i4>1</vt:i4>
      </vt:variant>
      <vt:variant>
        <vt:lpstr>Dian otsikot</vt:lpstr>
      </vt:variant>
      <vt:variant>
        <vt:i4>1</vt:i4>
      </vt:variant>
    </vt:vector>
  </HeadingPairs>
  <TitlesOfParts>
    <vt:vector size="2" baseType="lpstr">
      <vt:lpstr>blank</vt:lpstr>
      <vt:lpstr>Raparperi</vt:lpstr>
    </vt:vector>
  </TitlesOfParts>
  <Company>LUKE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Aromikas ’Kaneli’ omena</dc:title>
  <dc:creator>Heinonen Maarit</dc:creator>
  <cp:lastModifiedBy>Hartikainen Merja</cp:lastModifiedBy>
  <cp:revision>43</cp:revision>
  <dcterms:created xsi:type="dcterms:W3CDTF">2019-02-13T06:20:53Z</dcterms:created>
  <dcterms:modified xsi:type="dcterms:W3CDTF">2019-04-10T10:33:38Z</dcterms:modified>
</cp:coreProperties>
</file>