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6858000" cy="9906000" type="A4"/>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1284" y="302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3"/>
            <a:ext cx="5829300" cy="2123369"/>
          </a:xfrm>
        </p:spPr>
        <p:txBody>
          <a:bodyPr/>
          <a:lstStyle/>
          <a:p>
            <a:r>
              <a:rPr lang="fi-FI" smtClean="0"/>
              <a:t>Muokkaa perustyyl. napsautt.</a:t>
            </a:r>
            <a:endParaRPr lang="fi-FI"/>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Date Placeholder 3"/>
          <p:cNvSpPr>
            <a:spLocks noGrp="1"/>
          </p:cNvSpPr>
          <p:nvPr>
            <p:ph type="dt" sz="half" idx="10"/>
          </p:nvPr>
        </p:nvSpPr>
        <p:spPr/>
        <p:txBody>
          <a:bodyPr/>
          <a:lstStyle/>
          <a:p>
            <a:fld id="{B13ED9EB-B609-4954-B3E5-7ACBC7B75736}" type="datetimeFigureOut">
              <a:rPr lang="fi-FI" smtClean="0"/>
              <a:t>11.4.2019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346893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10"/>
          </p:nvPr>
        </p:nvSpPr>
        <p:spPr/>
        <p:txBody>
          <a:bodyPr/>
          <a:lstStyle/>
          <a:p>
            <a:fld id="{B13ED9EB-B609-4954-B3E5-7ACBC7B75736}" type="datetimeFigureOut">
              <a:rPr lang="fi-FI" smtClean="0"/>
              <a:t>11.4.2019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70347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1"/>
            <a:ext cx="1543050" cy="8452203"/>
          </a:xfrm>
        </p:spPr>
        <p:txBody>
          <a:bodyPr vert="eaVert"/>
          <a:lstStyle/>
          <a:p>
            <a:r>
              <a:rPr lang="fi-FI" smtClean="0"/>
              <a:t>Muokkaa perustyyl. napsautt.</a:t>
            </a:r>
            <a:endParaRPr lang="fi-FI"/>
          </a:p>
        </p:txBody>
      </p:sp>
      <p:sp>
        <p:nvSpPr>
          <p:cNvPr id="3" name="Vertical Text Placeholder 2"/>
          <p:cNvSpPr>
            <a:spLocks noGrp="1"/>
          </p:cNvSpPr>
          <p:nvPr>
            <p:ph type="body" orient="vert" idx="1"/>
          </p:nvPr>
        </p:nvSpPr>
        <p:spPr>
          <a:xfrm>
            <a:off x="342900" y="396701"/>
            <a:ext cx="4514850" cy="8452203"/>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10"/>
          </p:nvPr>
        </p:nvSpPr>
        <p:spPr/>
        <p:txBody>
          <a:bodyPr/>
          <a:lstStyle/>
          <a:p>
            <a:fld id="{B13ED9EB-B609-4954-B3E5-7ACBC7B75736}" type="datetimeFigureOut">
              <a:rPr lang="fi-FI" smtClean="0"/>
              <a:t>11.4.2019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428692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10"/>
          </p:nvPr>
        </p:nvSpPr>
        <p:spPr/>
        <p:txBody>
          <a:bodyPr/>
          <a:lstStyle/>
          <a:p>
            <a:fld id="{B13ED9EB-B609-4954-B3E5-7ACBC7B75736}" type="datetimeFigureOut">
              <a:rPr lang="fi-FI" smtClean="0"/>
              <a:t>11.4.2019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185553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4"/>
            <a:ext cx="5829300" cy="1967442"/>
          </a:xfrm>
        </p:spPr>
        <p:txBody>
          <a:bodyPr anchor="t"/>
          <a:lstStyle>
            <a:lvl1pPr algn="l">
              <a:defRPr sz="4000" b="1" cap="all"/>
            </a:lvl1pPr>
          </a:lstStyle>
          <a:p>
            <a:r>
              <a:rPr lang="fi-FI" smtClean="0"/>
              <a:t>Muokkaa perustyyl. napsautt.</a:t>
            </a:r>
            <a:endParaRPr lang="fi-FI"/>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13ED9EB-B609-4954-B3E5-7ACBC7B75736}" type="datetimeFigureOut">
              <a:rPr lang="fi-FI" smtClean="0"/>
              <a:t>11.4.2019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88061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Content Placeholder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Content Placeholder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Date Placeholder 4"/>
          <p:cNvSpPr>
            <a:spLocks noGrp="1"/>
          </p:cNvSpPr>
          <p:nvPr>
            <p:ph type="dt" sz="half" idx="10"/>
          </p:nvPr>
        </p:nvSpPr>
        <p:spPr/>
        <p:txBody>
          <a:bodyPr/>
          <a:lstStyle/>
          <a:p>
            <a:fld id="{B13ED9EB-B609-4954-B3E5-7ACBC7B75736}" type="datetimeFigureOut">
              <a:rPr lang="fi-FI" smtClean="0"/>
              <a:t>11.4.2019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8911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fi-FI"/>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xt Placeholder 4"/>
          <p:cNvSpPr>
            <a:spLocks noGrp="1"/>
          </p:cNvSpPr>
          <p:nvPr>
            <p:ph type="body" sz="quarter" idx="3"/>
          </p:nvPr>
        </p:nvSpPr>
        <p:spPr>
          <a:xfrm>
            <a:off x="3483769" y="2217385"/>
            <a:ext cx="3031332"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3483769" y="3141486"/>
            <a:ext cx="3031332"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Date Placeholder 6"/>
          <p:cNvSpPr>
            <a:spLocks noGrp="1"/>
          </p:cNvSpPr>
          <p:nvPr>
            <p:ph type="dt" sz="half" idx="10"/>
          </p:nvPr>
        </p:nvSpPr>
        <p:spPr/>
        <p:txBody>
          <a:bodyPr/>
          <a:lstStyle/>
          <a:p>
            <a:fld id="{B13ED9EB-B609-4954-B3E5-7ACBC7B75736}" type="datetimeFigureOut">
              <a:rPr lang="fi-FI" smtClean="0"/>
              <a:t>11.4.2019</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344657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a:p>
        </p:txBody>
      </p:sp>
      <p:sp>
        <p:nvSpPr>
          <p:cNvPr id="3" name="Date Placeholder 2"/>
          <p:cNvSpPr>
            <a:spLocks noGrp="1"/>
          </p:cNvSpPr>
          <p:nvPr>
            <p:ph type="dt" sz="half" idx="10"/>
          </p:nvPr>
        </p:nvSpPr>
        <p:spPr/>
        <p:txBody>
          <a:bodyPr/>
          <a:lstStyle/>
          <a:p>
            <a:fld id="{B13ED9EB-B609-4954-B3E5-7ACBC7B75736}" type="datetimeFigureOut">
              <a:rPr lang="fi-FI" smtClean="0"/>
              <a:t>11.4.2019</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566576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ED9EB-B609-4954-B3E5-7ACBC7B75736}" type="datetimeFigureOut">
              <a:rPr lang="fi-FI" smtClean="0"/>
              <a:t>11.4.2019</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297082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anchor="b"/>
          <a:lstStyle>
            <a:lvl1pPr algn="l">
              <a:defRPr sz="2000" b="1"/>
            </a:lvl1pPr>
          </a:lstStyle>
          <a:p>
            <a:r>
              <a:rPr lang="fi-FI" smtClean="0"/>
              <a:t>Muokkaa perustyyl. napsautt.</a:t>
            </a:r>
            <a:endParaRPr lang="fi-FI"/>
          </a:p>
        </p:txBody>
      </p:sp>
      <p:sp>
        <p:nvSpPr>
          <p:cNvPr id="3" name="Content Placeholder 2"/>
          <p:cNvSpPr>
            <a:spLocks noGrp="1"/>
          </p:cNvSpPr>
          <p:nvPr>
            <p:ph idx="1"/>
          </p:nvPr>
        </p:nvSpPr>
        <p:spPr>
          <a:xfrm>
            <a:off x="2681288" y="394408"/>
            <a:ext cx="3833812"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xt Placeholder 3"/>
          <p:cNvSpPr>
            <a:spLocks noGrp="1"/>
          </p:cNvSpPr>
          <p:nvPr>
            <p:ph type="body" sz="half" idx="2"/>
          </p:nvPr>
        </p:nvSpPr>
        <p:spPr>
          <a:xfrm>
            <a:off x="342900"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B13ED9EB-B609-4954-B3E5-7ACBC7B75736}" type="datetimeFigureOut">
              <a:rPr lang="fi-FI" smtClean="0"/>
              <a:t>11.4.2019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72323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fi-FI" smtClean="0"/>
              <a:t>Muokkaa perustyyl. napsautt.</a:t>
            </a:r>
            <a:endParaRPr lang="fi-FI"/>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B13ED9EB-B609-4954-B3E5-7ACBC7B75736}" type="datetimeFigureOut">
              <a:rPr lang="fi-FI" smtClean="0"/>
              <a:t>11.4.2019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068622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Date Placeholder 3"/>
          <p:cNvSpPr>
            <a:spLocks noGrp="1"/>
          </p:cNvSpPr>
          <p:nvPr>
            <p:ph type="dt" sz="half" idx="2"/>
          </p:nvPr>
        </p:nvSpPr>
        <p:spPr>
          <a:xfrm>
            <a:off x="342900" y="9181397"/>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B13ED9EB-B609-4954-B3E5-7ACBC7B75736}" type="datetimeFigureOut">
              <a:rPr lang="fi-FI" smtClean="0"/>
              <a:t>11.4.2019</a:t>
            </a:fld>
            <a:endParaRPr lang="fi-FI"/>
          </a:p>
        </p:txBody>
      </p:sp>
      <p:sp>
        <p:nvSpPr>
          <p:cNvPr id="5" name="Footer Placeholder 4"/>
          <p:cNvSpPr>
            <a:spLocks noGrp="1"/>
          </p:cNvSpPr>
          <p:nvPr>
            <p:ph type="ftr" sz="quarter" idx="3"/>
          </p:nvPr>
        </p:nvSpPr>
        <p:spPr>
          <a:xfrm>
            <a:off x="2343150" y="9181397"/>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4914900" y="9181397"/>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9EBE4C88-C832-4E34-879B-CA327BC1B922}" type="slidenum">
              <a:rPr lang="fi-FI" smtClean="0"/>
              <a:t>‹#›</a:t>
            </a:fld>
            <a:endParaRPr lang="fi-FI"/>
          </a:p>
        </p:txBody>
      </p:sp>
    </p:spTree>
    <p:extLst>
      <p:ext uri="{BB962C8B-B14F-4D97-AF65-F5344CB8AC3E}">
        <p14:creationId xmlns:p14="http://schemas.microsoft.com/office/powerpoint/2010/main" val="2868670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ti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p:cNvSpPr txBox="1"/>
          <p:nvPr/>
        </p:nvSpPr>
        <p:spPr>
          <a:xfrm>
            <a:off x="-31598" y="25096"/>
            <a:ext cx="6673173" cy="2308324"/>
          </a:xfrm>
          <a:prstGeom prst="rect">
            <a:avLst/>
          </a:prstGeom>
          <a:noFill/>
        </p:spPr>
        <p:txBody>
          <a:bodyPr wrap="none" rtlCol="0">
            <a:spAutoFit/>
          </a:bodyPr>
          <a:lstStyle/>
          <a:p>
            <a:r>
              <a:rPr lang="fi-FI" dirty="0" smtClean="0">
                <a:latin typeface="+mj-lt"/>
                <a:cs typeface="Times New Roman" panose="02020603050405020304" pitchFamily="18" charset="0"/>
              </a:rPr>
              <a:t>         Omavaraisessa </a:t>
            </a:r>
            <a:r>
              <a:rPr lang="fi-FI" dirty="0">
                <a:latin typeface="+mj-lt"/>
                <a:cs typeface="Times New Roman" panose="02020603050405020304" pitchFamily="18" charset="0"/>
              </a:rPr>
              <a:t>taloudessa elettiin pitkälti lehmien varassa. </a:t>
            </a:r>
            <a:endParaRPr lang="fi-FI" dirty="0" smtClean="0">
              <a:latin typeface="+mj-lt"/>
              <a:cs typeface="Times New Roman" panose="02020603050405020304" pitchFamily="18" charset="0"/>
            </a:endParaRPr>
          </a:p>
          <a:p>
            <a:endParaRPr lang="fi-FI" sz="1200" dirty="0">
              <a:latin typeface="Times New Roman" panose="02020603050405020304" pitchFamily="18" charset="0"/>
              <a:cs typeface="Times New Roman" panose="02020603050405020304" pitchFamily="18" charset="0"/>
            </a:endParaRPr>
          </a:p>
          <a:p>
            <a:r>
              <a:rPr lang="fi-FI" sz="1200" dirty="0">
                <a:cs typeface="Times New Roman" panose="02020603050405020304" pitchFamily="18" charset="0"/>
              </a:rPr>
              <a:t>Nautakarjaa on maassamme kasvatettu ainakin 3000 vuotta sitten, mahdollisesti kauemminkin. </a:t>
            </a:r>
            <a:endParaRPr lang="fi-FI" sz="1200" dirty="0" smtClean="0">
              <a:cs typeface="Times New Roman" panose="02020603050405020304" pitchFamily="18" charset="0"/>
            </a:endParaRPr>
          </a:p>
          <a:p>
            <a:r>
              <a:rPr lang="fi-FI" sz="1200" dirty="0" smtClean="0">
                <a:cs typeface="Times New Roman" panose="02020603050405020304" pitchFamily="18" charset="0"/>
              </a:rPr>
              <a:t>1860-luvun </a:t>
            </a:r>
            <a:r>
              <a:rPr lang="fi-FI" sz="1200" dirty="0">
                <a:cs typeface="Times New Roman" panose="02020603050405020304" pitchFamily="18" charset="0"/>
              </a:rPr>
              <a:t>nälkävuosien jälkeen karjatalous haluttiin nostaa maatalouden päätuotantosuunnaksi, </a:t>
            </a:r>
            <a:endParaRPr lang="fi-FI" sz="1200" dirty="0" smtClean="0">
              <a:cs typeface="Times New Roman" panose="02020603050405020304" pitchFamily="18" charset="0"/>
            </a:endParaRPr>
          </a:p>
          <a:p>
            <a:r>
              <a:rPr lang="fi-FI" sz="1200" dirty="0" smtClean="0">
                <a:cs typeface="Times New Roman" panose="02020603050405020304" pitchFamily="18" charset="0"/>
              </a:rPr>
              <a:t>sillä </a:t>
            </a:r>
            <a:r>
              <a:rPr lang="fi-FI" sz="1200" dirty="0">
                <a:cs typeface="Times New Roman" panose="02020603050405020304" pitchFamily="18" charset="0"/>
              </a:rPr>
              <a:t>pohjoisissa olosuhteissa viljanviljely oli usein epävarmaa. Alkoi karjan tavoitteellinen </a:t>
            </a:r>
            <a:r>
              <a:rPr lang="fi-FI" sz="1200" dirty="0" smtClean="0">
                <a:cs typeface="Times New Roman" panose="02020603050405020304" pitchFamily="18" charset="0"/>
              </a:rPr>
              <a:t>kehittäminen </a:t>
            </a:r>
          </a:p>
          <a:p>
            <a:r>
              <a:rPr lang="fi-FI" sz="1200" dirty="0" smtClean="0">
                <a:cs typeface="Times New Roman" panose="02020603050405020304" pitchFamily="18" charset="0"/>
              </a:rPr>
              <a:t>ja </a:t>
            </a:r>
            <a:r>
              <a:rPr lang="fi-FI" sz="1200" dirty="0">
                <a:cs typeface="Times New Roman" panose="02020603050405020304" pitchFamily="18" charset="0"/>
              </a:rPr>
              <a:t>jalostaminen. </a:t>
            </a:r>
            <a:r>
              <a:rPr lang="fi-FI" sz="1200" dirty="0" smtClean="0">
                <a:cs typeface="Times New Roman" panose="02020603050405020304" pitchFamily="18" charset="0"/>
              </a:rPr>
              <a:t>Ulkonäön</a:t>
            </a:r>
            <a:r>
              <a:rPr lang="fi-FI" sz="1200" dirty="0">
                <a:cs typeface="Times New Roman" panose="02020603050405020304" pitchFamily="18" charset="0"/>
              </a:rPr>
              <a:t>, maantieteellisen sijainnin ja tuotoksen mukaan maamme alkuperäisestä </a:t>
            </a:r>
            <a:endParaRPr lang="fi-FI" sz="1200" dirty="0" smtClean="0">
              <a:cs typeface="Times New Roman" panose="02020603050405020304" pitchFamily="18" charset="0"/>
            </a:endParaRPr>
          </a:p>
          <a:p>
            <a:r>
              <a:rPr lang="fi-FI" sz="1200" dirty="0" smtClean="0">
                <a:cs typeface="Times New Roman" panose="02020603050405020304" pitchFamily="18" charset="0"/>
              </a:rPr>
              <a:t>karjasta muodostettiin </a:t>
            </a:r>
            <a:r>
              <a:rPr lang="fi-FI" sz="1200" dirty="0">
                <a:cs typeface="Times New Roman" panose="02020603050405020304" pitchFamily="18" charset="0"/>
              </a:rPr>
              <a:t>kolme rotua</a:t>
            </a:r>
            <a:r>
              <a:rPr lang="fi-FI" sz="1200" b="1" dirty="0">
                <a:cs typeface="Times New Roman" panose="02020603050405020304" pitchFamily="18" charset="0"/>
              </a:rPr>
              <a:t>: </a:t>
            </a:r>
            <a:r>
              <a:rPr lang="fi-FI" sz="1200" b="1" i="1" dirty="0" smtClean="0">
                <a:cs typeface="Times New Roman" panose="02020603050405020304" pitchFamily="18" charset="0"/>
              </a:rPr>
              <a:t>itäsuomenkarja </a:t>
            </a:r>
            <a:r>
              <a:rPr lang="fi-FI" sz="1200" b="1" i="1" dirty="0">
                <a:cs typeface="Times New Roman" panose="02020603050405020304" pitchFamily="18" charset="0"/>
              </a:rPr>
              <a:t>(ISK) eli kyyttö, länsisuomenkarja (LSK) ja </a:t>
            </a:r>
            <a:endParaRPr lang="fi-FI" sz="1200" b="1" i="1" dirty="0" smtClean="0">
              <a:cs typeface="Times New Roman" panose="02020603050405020304" pitchFamily="18" charset="0"/>
            </a:endParaRPr>
          </a:p>
          <a:p>
            <a:r>
              <a:rPr lang="fi-FI" sz="1200" b="1" i="1" dirty="0" smtClean="0">
                <a:cs typeface="Times New Roman" panose="02020603050405020304" pitchFamily="18" charset="0"/>
              </a:rPr>
              <a:t>Pohjoissuomenkarja (PSK</a:t>
            </a:r>
            <a:r>
              <a:rPr lang="fi-FI" sz="1200" b="1" i="1" dirty="0">
                <a:cs typeface="Times New Roman" panose="02020603050405020304" pitchFamily="18" charset="0"/>
              </a:rPr>
              <a:t>) eli lapinlehmä.</a:t>
            </a:r>
            <a:r>
              <a:rPr lang="fi-FI" sz="1200" i="1" dirty="0">
                <a:cs typeface="Times New Roman" panose="02020603050405020304" pitchFamily="18" charset="0"/>
              </a:rPr>
              <a:t> </a:t>
            </a:r>
            <a:r>
              <a:rPr lang="fi-FI" sz="1200" dirty="0" smtClean="0">
                <a:cs typeface="Times New Roman" panose="02020603050405020304" pitchFamily="18" charset="0"/>
              </a:rPr>
              <a:t>Tänä </a:t>
            </a:r>
            <a:r>
              <a:rPr lang="fi-FI" sz="1200" dirty="0">
                <a:cs typeface="Times New Roman" panose="02020603050405020304" pitchFamily="18" charset="0"/>
              </a:rPr>
              <a:t>päivänä arvokkaita rotuja suojellaan </a:t>
            </a:r>
            <a:r>
              <a:rPr lang="fi-FI" sz="1200" dirty="0" smtClean="0">
                <a:cs typeface="Times New Roman" panose="02020603050405020304" pitchFamily="18" charset="0"/>
              </a:rPr>
              <a:t>hyödyntämällä</a:t>
            </a:r>
          </a:p>
          <a:p>
            <a:r>
              <a:rPr lang="fi-FI" sz="1200" dirty="0" smtClean="0">
                <a:cs typeface="Times New Roman" panose="02020603050405020304" pitchFamily="18" charset="0"/>
              </a:rPr>
              <a:t>niitä monipuolisesti maidon- ja lihantuotannossa, maisemalaidunnuksessa ja eläinavusteisessa </a:t>
            </a:r>
          </a:p>
          <a:p>
            <a:r>
              <a:rPr lang="fi-FI" sz="1200" dirty="0" smtClean="0">
                <a:cs typeface="Times New Roman" panose="02020603050405020304" pitchFamily="18" charset="0"/>
              </a:rPr>
              <a:t>toiminnassa niin matkailussa </a:t>
            </a:r>
            <a:r>
              <a:rPr lang="fi-FI" sz="1200" dirty="0">
                <a:cs typeface="Times New Roman" panose="02020603050405020304" pitchFamily="18" charset="0"/>
              </a:rPr>
              <a:t>kuin </a:t>
            </a:r>
            <a:r>
              <a:rPr lang="fi-FI" sz="1200" dirty="0" smtClean="0">
                <a:cs typeface="Times New Roman" panose="02020603050405020304" pitchFamily="18" charset="0"/>
              </a:rPr>
              <a:t>hoivapalveluidenkin </a:t>
            </a:r>
            <a:r>
              <a:rPr lang="fi-FI" sz="1200" dirty="0">
                <a:cs typeface="Times New Roman" panose="02020603050405020304" pitchFamily="18" charset="0"/>
              </a:rPr>
              <a:t>yhteydessä.</a:t>
            </a:r>
          </a:p>
          <a:p>
            <a:endParaRPr lang="fi-FI" dirty="0"/>
          </a:p>
        </p:txBody>
      </p:sp>
      <p:graphicFrame>
        <p:nvGraphicFramePr>
          <p:cNvPr id="7" name="Taulukko 6" descr="Itäsuomenkarja on maamme vanhin kantakirjattu karjarotu. Tunnusomaista eläimille on valkoinen juova selässä. Kyyttö-sana tarkoittaakin raidallista tai juovikasta. Kyytöt tunnetaan maidon hyvästä juustoutumisominaisuudesta ja korkeasta rasvapitoisuudesta. Maidontuotos onkin edelleen rodun tärkein jalostustavoite, vaikka suurinta osaa kyytöistä kasvatetaan emolehminä. Niiden lihaa markkinoidaan erikoistuotteena. Itäsuomenkarjan populaation koko on kasvanut ja nykyään lehmiä noin 1600"/>
          <p:cNvGraphicFramePr>
            <a:graphicFrameLocks noGrp="1"/>
          </p:cNvGraphicFramePr>
          <p:nvPr>
            <p:extLst>
              <p:ext uri="{D42A27DB-BD31-4B8C-83A1-F6EECF244321}">
                <p14:modId xmlns:p14="http://schemas.microsoft.com/office/powerpoint/2010/main" val="2705444439"/>
              </p:ext>
            </p:extLst>
          </p:nvPr>
        </p:nvGraphicFramePr>
        <p:xfrm>
          <a:off x="44624" y="2000672"/>
          <a:ext cx="6813376" cy="7905329"/>
        </p:xfrm>
        <a:graphic>
          <a:graphicData uri="http://schemas.openxmlformats.org/drawingml/2006/table">
            <a:tbl>
              <a:tblPr firstRow="1" bandRow="1">
                <a:tableStyleId>{5C22544A-7EE6-4342-B048-85BDC9FD1C3A}</a:tableStyleId>
              </a:tblPr>
              <a:tblGrid>
                <a:gridCol w="3304013"/>
                <a:gridCol w="3509363"/>
              </a:tblGrid>
              <a:tr h="2623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b="1" i="1" kern="1200" dirty="0" smtClean="0">
                          <a:solidFill>
                            <a:schemeClr val="tx1"/>
                          </a:solidFill>
                          <a:effectLst/>
                          <a:latin typeface="+mn-lt"/>
                          <a:ea typeface="+mn-ea"/>
                          <a:cs typeface="Times New Roman" panose="02020603050405020304" pitchFamily="18" charset="0"/>
                        </a:rPr>
                        <a:t>Itäsuomenkarja </a:t>
                      </a:r>
                      <a:r>
                        <a:rPr lang="fi-FI" sz="1200" b="0" kern="1200" dirty="0" smtClean="0">
                          <a:solidFill>
                            <a:schemeClr val="tx1"/>
                          </a:solidFill>
                          <a:effectLst/>
                          <a:latin typeface="+mn-lt"/>
                          <a:ea typeface="+mn-ea"/>
                          <a:cs typeface="Times New Roman" panose="02020603050405020304" pitchFamily="18" charset="0"/>
                        </a:rPr>
                        <a:t>on maamme vanhin kantakirjattu karjarotu. Tunnusomaista eläimille on valkoinen juova selässä. Kyyttö-sana tarkoittaakin raidallista tai juovikasta. Kyytöt tunnetaan maidon hyvästä juustoutumisominaisuudesta ja korkeasta rasvapitoisuudesta. Maidontuotos onkin edelleen rodun tärkein jalostustavoite, vaikka suurinta osaa kyytöistä kasvatetaan emolehminä. Niiden lihaa markkinoidaan erikoistuotteena. Itäsuomenkarjan populaation koko on kasvanut ja nykyään lehmiä noin 1600.</a:t>
                      </a:r>
                      <a:endParaRPr lang="fi-FI" sz="1200" b="0" dirty="0">
                        <a:solidFill>
                          <a:schemeClr val="tx1"/>
                        </a:solidFill>
                        <a:latin typeface="+mn-lt"/>
                        <a:cs typeface="Times New Roman" panose="02020603050405020304" pitchFamily="18" charset="0"/>
                      </a:endParaRPr>
                    </a:p>
                  </a:txBody>
                  <a:tcPr anchor="ctr">
                    <a:solidFill>
                      <a:schemeClr val="bg1"/>
                    </a:solidFill>
                  </a:tcPr>
                </a:tc>
                <a:tc>
                  <a:txBody>
                    <a:bodyPr/>
                    <a:lstStyle/>
                    <a:p>
                      <a:endParaRPr lang="fi-FI" dirty="0"/>
                    </a:p>
                  </a:txBody>
                  <a:tcPr>
                    <a:solidFill>
                      <a:schemeClr val="bg1"/>
                    </a:solidFill>
                  </a:tcPr>
                </a:tc>
              </a:tr>
              <a:tr h="2640814">
                <a:tc>
                  <a:txBody>
                    <a:bodyPr/>
                    <a:lstStyle/>
                    <a:p>
                      <a:endParaRPr lang="fi-FI"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FI" sz="1200" b="0" kern="1200" dirty="0" smtClean="0">
                        <a:solidFill>
                          <a:schemeClr val="dk1"/>
                        </a:solidFill>
                        <a:effectLst/>
                        <a:latin typeface="+mn-lt"/>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i-FI" sz="1200" b="0" kern="1200" dirty="0" smtClean="0">
                          <a:solidFill>
                            <a:schemeClr val="dk1"/>
                          </a:solidFill>
                          <a:effectLst/>
                          <a:latin typeface="+mn-lt"/>
                          <a:ea typeface="+mn-ea"/>
                          <a:cs typeface="Times New Roman" panose="02020603050405020304" pitchFamily="18" charset="0"/>
                        </a:rPr>
                        <a:t>Kestävät, itsenäiset ja sitkeät</a:t>
                      </a:r>
                      <a:r>
                        <a:rPr lang="fi-FI" sz="1200" kern="1200" dirty="0" smtClean="0">
                          <a:solidFill>
                            <a:schemeClr val="dk1"/>
                          </a:solidFill>
                          <a:effectLst/>
                          <a:latin typeface="+mn-lt"/>
                          <a:ea typeface="+mn-ea"/>
                          <a:cs typeface="Times New Roman" panose="02020603050405020304" pitchFamily="18" charset="0"/>
                        </a:rPr>
                        <a:t> </a:t>
                      </a:r>
                      <a:r>
                        <a:rPr lang="fi-FI" sz="1200" b="1" i="1" kern="1200" dirty="0" smtClean="0">
                          <a:solidFill>
                            <a:schemeClr val="dk1"/>
                          </a:solidFill>
                          <a:effectLst/>
                          <a:latin typeface="+mn-lt"/>
                          <a:ea typeface="+mn-ea"/>
                          <a:cs typeface="Times New Roman" panose="02020603050405020304" pitchFamily="18" charset="0"/>
                        </a:rPr>
                        <a:t>länsisuomenkarjan</a:t>
                      </a:r>
                      <a:r>
                        <a:rPr lang="fi-FI" sz="1200" i="1" kern="1200" dirty="0" smtClean="0">
                          <a:solidFill>
                            <a:schemeClr val="dk1"/>
                          </a:solidFill>
                          <a:effectLst/>
                          <a:latin typeface="+mn-lt"/>
                          <a:ea typeface="+mn-ea"/>
                          <a:cs typeface="Times New Roman" panose="02020603050405020304" pitchFamily="18" charset="0"/>
                        </a:rPr>
                        <a:t> </a:t>
                      </a:r>
                      <a:r>
                        <a:rPr lang="fi-FI" sz="1200" kern="1200" dirty="0" smtClean="0">
                          <a:solidFill>
                            <a:schemeClr val="dk1"/>
                          </a:solidFill>
                          <a:effectLst/>
                          <a:latin typeface="+mn-lt"/>
                          <a:ea typeface="+mn-ea"/>
                          <a:cs typeface="Times New Roman" panose="02020603050405020304" pitchFamily="18" charset="0"/>
                        </a:rPr>
                        <a:t>lehmät ovat enimmäkseen vaaleanruskeita. Karjan keskituotos paranee vuosi vuodelta.  </a:t>
                      </a:r>
                      <a:r>
                        <a:rPr lang="fi-FI" sz="1200" b="0" kern="1200" dirty="0" smtClean="0">
                          <a:solidFill>
                            <a:schemeClr val="dk1"/>
                          </a:solidFill>
                          <a:effectLst/>
                          <a:latin typeface="+mn-lt"/>
                          <a:ea typeface="+mn-ea"/>
                          <a:cs typeface="Times New Roman" panose="02020603050405020304" pitchFamily="18" charset="0"/>
                        </a:rPr>
                        <a:t>Parhaat lehmät lypsävät jopa yli 13 000 maitokilon vuodessa. </a:t>
                      </a:r>
                      <a:r>
                        <a:rPr lang="fi-FI" sz="1200" kern="1200" dirty="0" smtClean="0">
                          <a:solidFill>
                            <a:schemeClr val="dk1"/>
                          </a:solidFill>
                          <a:effectLst/>
                          <a:latin typeface="+mn-lt"/>
                          <a:ea typeface="+mn-ea"/>
                          <a:cs typeface="Times New Roman" panose="02020603050405020304" pitchFamily="18" charset="0"/>
                        </a:rPr>
                        <a:t>Länsisuomenkarja onkin maailman korkeatuottoisimpia maatiaisnautarotuja. Valitettavasti viime vuosikymmeninä </a:t>
                      </a:r>
                      <a:r>
                        <a:rPr lang="fi-FI" sz="1200" kern="1200" dirty="0" err="1" smtClean="0">
                          <a:solidFill>
                            <a:schemeClr val="dk1"/>
                          </a:solidFill>
                          <a:effectLst/>
                          <a:latin typeface="+mn-lt"/>
                          <a:ea typeface="+mn-ea"/>
                          <a:cs typeface="Times New Roman" panose="02020603050405020304" pitchFamily="18" charset="0"/>
                        </a:rPr>
                        <a:t>LSK:n</a:t>
                      </a:r>
                      <a:r>
                        <a:rPr lang="fi-FI" sz="1200" kern="1200" dirty="0" smtClean="0">
                          <a:solidFill>
                            <a:schemeClr val="dk1"/>
                          </a:solidFill>
                          <a:effectLst/>
                          <a:latin typeface="+mn-lt"/>
                          <a:ea typeface="+mn-ea"/>
                          <a:cs typeface="Times New Roman" panose="02020603050405020304" pitchFamily="18" charset="0"/>
                        </a:rPr>
                        <a:t> populaatiokoko on pienentynyt. Tällä hetkellä niitä on noin 1500.</a:t>
                      </a:r>
                    </a:p>
                    <a:p>
                      <a:endParaRPr lang="fi-FI" sz="1200" dirty="0">
                        <a:latin typeface="Times New Roman" panose="02020603050405020304" pitchFamily="18" charset="0"/>
                        <a:cs typeface="Times New Roman" panose="02020603050405020304" pitchFamily="18" charset="0"/>
                      </a:endParaRPr>
                    </a:p>
                  </a:txBody>
                  <a:tcPr>
                    <a:solidFill>
                      <a:schemeClr val="bg1"/>
                    </a:solidFill>
                  </a:tcPr>
                </a:tc>
              </a:tr>
              <a:tr h="26408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b="1" i="1" kern="1200" dirty="0" smtClean="0">
                          <a:solidFill>
                            <a:schemeClr val="dk1"/>
                          </a:solidFill>
                          <a:effectLst/>
                          <a:latin typeface="+mn-lt"/>
                          <a:ea typeface="+mn-ea"/>
                          <a:cs typeface="Times New Roman" panose="02020603050405020304" pitchFamily="18" charset="0"/>
                        </a:rPr>
                        <a:t>Lapinlehmien</a:t>
                      </a:r>
                      <a:r>
                        <a:rPr lang="fi-FI" sz="1200" i="1" kern="1200" dirty="0" smtClean="0">
                          <a:solidFill>
                            <a:schemeClr val="dk1"/>
                          </a:solidFill>
                          <a:effectLst/>
                          <a:latin typeface="+mn-lt"/>
                          <a:ea typeface="+mn-ea"/>
                          <a:cs typeface="Times New Roman" panose="02020603050405020304" pitchFamily="18" charset="0"/>
                        </a:rPr>
                        <a:t> </a:t>
                      </a:r>
                      <a:r>
                        <a:rPr lang="fi-FI" sz="1200" kern="1200" dirty="0" smtClean="0">
                          <a:solidFill>
                            <a:schemeClr val="dk1"/>
                          </a:solidFill>
                          <a:effectLst/>
                          <a:latin typeface="+mn-lt"/>
                          <a:ea typeface="+mn-ea"/>
                          <a:cs typeface="Times New Roman" panose="02020603050405020304" pitchFamily="18" charset="0"/>
                        </a:rPr>
                        <a:t>yleisin väritys on valkoinen. Uskotaankin, että tämä väri on ollut edullinen hyttysten karkottamisen kannalta.  Lehmät ovat sopeutuneet erityisen vaatimattomaan ravintoon ja karuihin olosuhteisiin. Nykyään lapinlehmiä kasvatetaan eripuolilla maata. Maitoa ne tuottavat vähän, mutta se on korkealaatuista. Viime aikoina niiden käyttö erityisesti lemmikkinä, kotitarvelehmänä, kotieläinpihoilla ja eläinavusteisissa hoivapalveluissa on kuitenkin yleistynyt. Lapinlehmiä oli jäljellä noin 820.</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mn-lt"/>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smtClean="0">
                        <a:solidFill>
                          <a:schemeClr val="dk1"/>
                        </a:solidFill>
                        <a:effectLst/>
                        <a:latin typeface="+mn-lt"/>
                        <a:ea typeface="+mn-ea"/>
                        <a:cs typeface="Times New Roman" panose="02020603050405020304" pitchFamily="18" charset="0"/>
                      </a:endParaRPr>
                    </a:p>
                    <a:p>
                      <a:r>
                        <a:rPr lang="fi-FI" sz="1000" dirty="0" smtClean="0">
                          <a:solidFill>
                            <a:schemeClr val="tx1"/>
                          </a:solidFill>
                        </a:rPr>
                        <a:t>Kuvat:</a:t>
                      </a:r>
                      <a:r>
                        <a:rPr lang="fi-FI" sz="1000" baseline="0" dirty="0" smtClean="0">
                          <a:solidFill>
                            <a:schemeClr val="tx1"/>
                          </a:solidFill>
                        </a:rPr>
                        <a:t> Miia Karja</a:t>
                      </a:r>
                      <a:endParaRPr lang="fi-FI" sz="1000" dirty="0">
                        <a:solidFill>
                          <a:schemeClr val="tx1"/>
                        </a:solidFill>
                      </a:endParaRPr>
                    </a:p>
                  </a:txBody>
                  <a:tcPr>
                    <a:solidFill>
                      <a:schemeClr val="bg1"/>
                    </a:solidFill>
                  </a:tcPr>
                </a:tc>
                <a:tc>
                  <a:txBody>
                    <a:bodyPr/>
                    <a:lstStyle/>
                    <a:p>
                      <a:endParaRPr lang="fi-FI" sz="1200" dirty="0">
                        <a:latin typeface="Times New Roman" panose="02020603050405020304" pitchFamily="18" charset="0"/>
                        <a:cs typeface="Times New Roman" panose="02020603050405020304" pitchFamily="18" charset="0"/>
                      </a:endParaRPr>
                    </a:p>
                  </a:txBody>
                  <a:tcPr>
                    <a:solidFill>
                      <a:schemeClr val="bg1"/>
                    </a:solidFill>
                  </a:tcPr>
                </a:tc>
              </a:tr>
            </a:tbl>
          </a:graphicData>
        </a:graphic>
      </p:graphicFrame>
      <p:pic>
        <p:nvPicPr>
          <p:cNvPr id="10" name="Kuva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3" y="4448944"/>
            <a:ext cx="3313001" cy="2484751"/>
          </a:xfrm>
          <a:prstGeom prst="rect">
            <a:avLst/>
          </a:prstGeom>
        </p:spPr>
      </p:pic>
      <p:pic>
        <p:nvPicPr>
          <p:cNvPr id="11" name="Kuva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052" y="6537176"/>
            <a:ext cx="3264363" cy="2448272"/>
          </a:xfrm>
          <a:prstGeom prst="rect">
            <a:avLst/>
          </a:prstGeom>
        </p:spPr>
      </p:pic>
      <p:pic>
        <p:nvPicPr>
          <p:cNvPr id="12" name="Kuva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4254" y="2229454"/>
            <a:ext cx="3280161" cy="2460121"/>
          </a:xfrm>
          <a:prstGeom prst="rect">
            <a:avLst/>
          </a:prstGeom>
        </p:spPr>
      </p:pic>
      <p:pic>
        <p:nvPicPr>
          <p:cNvPr id="2" name="Kuva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4611" y="9129464"/>
            <a:ext cx="1439804" cy="575434"/>
          </a:xfrm>
          <a:prstGeom prst="rect">
            <a:avLst/>
          </a:prstGeom>
        </p:spPr>
      </p:pic>
      <p:pic>
        <p:nvPicPr>
          <p:cNvPr id="3" name="Kuva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4305" y="9169392"/>
            <a:ext cx="694944" cy="566928"/>
          </a:xfrm>
          <a:prstGeom prst="rect">
            <a:avLst/>
          </a:prstGeom>
        </p:spPr>
      </p:pic>
    </p:spTree>
    <p:extLst>
      <p:ext uri="{BB962C8B-B14F-4D97-AF65-F5344CB8AC3E}">
        <p14:creationId xmlns:p14="http://schemas.microsoft.com/office/powerpoint/2010/main" val="3805236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412776" y="1136576"/>
            <a:ext cx="5465471" cy="6463308"/>
          </a:xfrm>
          <a:prstGeom prst="rect">
            <a:avLst/>
          </a:prstGeom>
          <a:noFill/>
        </p:spPr>
        <p:txBody>
          <a:bodyPr wrap="none" rtlCol="0">
            <a:spAutoFit/>
          </a:bodyPr>
          <a:lstStyle/>
          <a:p>
            <a:r>
              <a:rPr lang="fi-FI" dirty="0"/>
              <a:t>Tähän voit lisätä tietoja / kuvauksen / tarinan oman</a:t>
            </a:r>
          </a:p>
          <a:p>
            <a:r>
              <a:rPr lang="fi-FI" dirty="0" smtClean="0"/>
              <a:t>yrityksesi </a:t>
            </a:r>
            <a:r>
              <a:rPr lang="fi-FI" dirty="0"/>
              <a:t>/ tilasi </a:t>
            </a:r>
            <a:r>
              <a:rPr lang="fi-FI" dirty="0" smtClean="0"/>
              <a:t>alkuperäisrotuisista lehmistä</a:t>
            </a:r>
          </a:p>
          <a:p>
            <a:r>
              <a:rPr lang="fi-FI" smtClean="0"/>
              <a:t>valokuvien </a:t>
            </a:r>
            <a:r>
              <a:rPr lang="fi-FI" dirty="0"/>
              <a:t>kera. </a:t>
            </a:r>
            <a:endParaRPr lang="fi-FI" dirty="0" smtClean="0"/>
          </a:p>
          <a:p>
            <a:r>
              <a:rPr lang="fi-FI" b="1" dirty="0" smtClean="0"/>
              <a:t>Tässä muutama kysymys osviitaksi: </a:t>
            </a:r>
            <a:endParaRPr lang="fi-FI" b="1" dirty="0"/>
          </a:p>
          <a:p>
            <a:r>
              <a:rPr lang="fi-FI" dirty="0" smtClean="0"/>
              <a:t>Minkälaisia lehmiä </a:t>
            </a:r>
            <a:r>
              <a:rPr lang="fi-FI" dirty="0"/>
              <a:t>teillä? Esim. </a:t>
            </a:r>
            <a:r>
              <a:rPr lang="fi-FI" dirty="0" smtClean="0"/>
              <a:t>ulkonäkö / luonne?</a:t>
            </a:r>
            <a:endParaRPr lang="fi-FI" dirty="0"/>
          </a:p>
          <a:p>
            <a:r>
              <a:rPr lang="fi-FI" dirty="0"/>
              <a:t>Mitä </a:t>
            </a:r>
            <a:r>
              <a:rPr lang="fi-FI" dirty="0" smtClean="0"/>
              <a:t>alkuperäislehmärotua ne ovat?</a:t>
            </a:r>
          </a:p>
          <a:p>
            <a:r>
              <a:rPr lang="fi-FI" dirty="0" smtClean="0"/>
              <a:t>Minkä nimisiä lehmiä teillä on? </a:t>
            </a:r>
            <a:endParaRPr lang="fi-FI" dirty="0"/>
          </a:p>
          <a:p>
            <a:r>
              <a:rPr lang="fi-FI" dirty="0" smtClean="0"/>
              <a:t>Kuinka </a:t>
            </a:r>
            <a:r>
              <a:rPr lang="fi-FI" dirty="0"/>
              <a:t>kauan teillä on </a:t>
            </a:r>
            <a:r>
              <a:rPr lang="fi-FI" dirty="0" smtClean="0"/>
              <a:t>alkuperäiskarjaa ollut?</a:t>
            </a:r>
          </a:p>
          <a:p>
            <a:r>
              <a:rPr lang="fi-FI" dirty="0" smtClean="0"/>
              <a:t>Miksi ryhdyitte alkuperäiskarjan kasvattajaksi?</a:t>
            </a:r>
            <a:endParaRPr lang="fi-FI" dirty="0"/>
          </a:p>
          <a:p>
            <a:r>
              <a:rPr lang="fi-FI" dirty="0"/>
              <a:t>Miten </a:t>
            </a:r>
            <a:r>
              <a:rPr lang="fi-FI" dirty="0" smtClean="0"/>
              <a:t>lehmiä hoidatte / ruokitte?</a:t>
            </a:r>
            <a:endParaRPr lang="fi-FI" dirty="0"/>
          </a:p>
          <a:p>
            <a:r>
              <a:rPr lang="fi-FI" dirty="0"/>
              <a:t>Mikä niiden merkitys teillä / tilalle/ yritykselle on? esim. </a:t>
            </a:r>
          </a:p>
          <a:p>
            <a:pPr marL="285750" indent="-285750">
              <a:buFontTx/>
              <a:buChar char="-"/>
            </a:pPr>
            <a:r>
              <a:rPr lang="fi-FI" dirty="0"/>
              <a:t>tuloja?</a:t>
            </a:r>
          </a:p>
          <a:p>
            <a:pPr marL="285750" indent="-285750">
              <a:buFontTx/>
              <a:buChar char="-"/>
            </a:pPr>
            <a:r>
              <a:rPr lang="fi-FI" dirty="0"/>
              <a:t>mielihyvää?</a:t>
            </a:r>
          </a:p>
          <a:p>
            <a:pPr marL="285750" indent="-285750">
              <a:buFontTx/>
              <a:buChar char="-"/>
            </a:pPr>
            <a:r>
              <a:rPr lang="fi-FI" dirty="0"/>
              <a:t>kauniita katsella?</a:t>
            </a:r>
          </a:p>
          <a:p>
            <a:pPr marL="285750" indent="-285750">
              <a:buFontTx/>
              <a:buChar char="-"/>
            </a:pPr>
            <a:r>
              <a:rPr lang="fi-FI" dirty="0"/>
              <a:t>elävöittävät ympäristöä?</a:t>
            </a:r>
          </a:p>
          <a:p>
            <a:pPr marL="285750" indent="-285750">
              <a:buFontTx/>
              <a:buChar char="-"/>
            </a:pPr>
            <a:r>
              <a:rPr lang="fi-FI" dirty="0"/>
              <a:t>h</a:t>
            </a:r>
            <a:r>
              <a:rPr lang="fi-FI" dirty="0" smtClean="0"/>
              <a:t>oitavat ympäristöä?</a:t>
            </a:r>
          </a:p>
          <a:p>
            <a:pPr marL="285750" indent="-285750">
              <a:buFontTx/>
              <a:buChar char="-"/>
            </a:pPr>
            <a:r>
              <a:rPr lang="fi-FI" dirty="0"/>
              <a:t>o</a:t>
            </a:r>
            <a:r>
              <a:rPr lang="fi-FI" dirty="0" smtClean="0"/>
              <a:t>vat osa omavaraista taloutta?</a:t>
            </a:r>
          </a:p>
          <a:p>
            <a:pPr marL="285750" indent="-285750">
              <a:buFontTx/>
              <a:buChar char="-"/>
            </a:pPr>
            <a:r>
              <a:rPr lang="fi-FI" dirty="0"/>
              <a:t>t</a:t>
            </a:r>
            <a:r>
              <a:rPr lang="fi-FI" dirty="0" smtClean="0"/>
              <a:t>uottavat erinomaista maitoa / lihaa oman käyttöön  </a:t>
            </a:r>
          </a:p>
          <a:p>
            <a:r>
              <a:rPr lang="fi-FI" dirty="0" smtClean="0"/>
              <a:t>tai myyntiin?</a:t>
            </a:r>
          </a:p>
          <a:p>
            <a:pPr marL="285750" indent="-285750">
              <a:buFontTx/>
              <a:buChar char="-"/>
            </a:pPr>
            <a:r>
              <a:rPr lang="fi-FI" dirty="0" smtClean="0"/>
              <a:t>jalostatte maitoa juustoksi tai muiksi tuotteiksi?</a:t>
            </a:r>
          </a:p>
          <a:p>
            <a:pPr marL="285750" indent="-285750">
              <a:buFontTx/>
              <a:buChar char="-"/>
            </a:pPr>
            <a:r>
              <a:rPr lang="fi-FI" dirty="0" smtClean="0"/>
              <a:t>imettävät vasikoitaan?</a:t>
            </a:r>
            <a:endParaRPr lang="fi-FI" dirty="0"/>
          </a:p>
          <a:p>
            <a:pPr marL="285750" indent="-285750">
              <a:buFontTx/>
              <a:buChar char="-"/>
            </a:pPr>
            <a:r>
              <a:rPr lang="fi-FI" dirty="0"/>
              <a:t>osa ohjelma-/hyvinvointipalveluja?</a:t>
            </a:r>
          </a:p>
          <a:p>
            <a:endParaRPr lang="fi-FI" dirty="0"/>
          </a:p>
        </p:txBody>
      </p:sp>
      <p:pic>
        <p:nvPicPr>
          <p:cNvPr id="3" name="Kuv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184" y="9332365"/>
            <a:ext cx="694944" cy="566928"/>
          </a:xfrm>
          <a:prstGeom prst="rect">
            <a:avLst/>
          </a:prstGeom>
        </p:spPr>
      </p:pic>
      <p:pic>
        <p:nvPicPr>
          <p:cNvPr id="4" name="Kuv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1248" y="9397386"/>
            <a:ext cx="1188324" cy="474927"/>
          </a:xfrm>
          <a:prstGeom prst="rect">
            <a:avLst/>
          </a:prstGeom>
        </p:spPr>
      </p:pic>
    </p:spTree>
    <p:extLst>
      <p:ext uri="{BB962C8B-B14F-4D97-AF65-F5344CB8AC3E}">
        <p14:creationId xmlns:p14="http://schemas.microsoft.com/office/powerpoint/2010/main" val="1901182011"/>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301</TotalTime>
  <Words>363</Words>
  <Application>Microsoft Office PowerPoint</Application>
  <PresentationFormat>A4-paperi (210 x 297 mm)</PresentationFormat>
  <Paragraphs>39</Paragraphs>
  <Slides>2</Slides>
  <Notes>0</Notes>
  <HiddenSlides>0</HiddenSlides>
  <MMClips>0</MMClips>
  <ScaleCrop>false</ScaleCrop>
  <HeadingPairs>
    <vt:vector size="4" baseType="variant">
      <vt:variant>
        <vt:lpstr>Teema</vt:lpstr>
      </vt:variant>
      <vt:variant>
        <vt:i4>1</vt:i4>
      </vt:variant>
      <vt:variant>
        <vt:lpstr>Dian otsikot</vt:lpstr>
      </vt:variant>
      <vt:variant>
        <vt:i4>2</vt:i4>
      </vt:variant>
    </vt:vector>
  </HeadingPairs>
  <TitlesOfParts>
    <vt:vector size="3" baseType="lpstr">
      <vt:lpstr>blank</vt:lpstr>
      <vt:lpstr>PowerPoint-esitys</vt:lpstr>
      <vt:lpstr>PowerPoint-esitys</vt:lpstr>
    </vt:vector>
  </TitlesOfParts>
  <Company>MTT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mto22</dc:creator>
  <cp:lastModifiedBy>mto22</cp:lastModifiedBy>
  <cp:revision>32</cp:revision>
  <dcterms:created xsi:type="dcterms:W3CDTF">2019-03-06T07:07:37Z</dcterms:created>
  <dcterms:modified xsi:type="dcterms:W3CDTF">2019-04-11T11:18:49Z</dcterms:modified>
</cp:coreProperties>
</file>