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73" r:id="rId6"/>
    <p:sldId id="262" r:id="rId7"/>
    <p:sldId id="274" r:id="rId8"/>
    <p:sldId id="275" r:id="rId9"/>
    <p:sldId id="290" r:id="rId10"/>
    <p:sldId id="263" r:id="rId11"/>
    <p:sldId id="276" r:id="rId12"/>
    <p:sldId id="265" r:id="rId13"/>
    <p:sldId id="283" r:id="rId14"/>
    <p:sldId id="284" r:id="rId15"/>
    <p:sldId id="285" r:id="rId16"/>
    <p:sldId id="286" r:id="rId17"/>
    <p:sldId id="288" r:id="rId18"/>
    <p:sldId id="287" r:id="rId19"/>
    <p:sldId id="277" r:id="rId20"/>
    <p:sldId id="267" r:id="rId21"/>
    <p:sldId id="278" r:id="rId22"/>
    <p:sldId id="279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5C7"/>
    <a:srgbClr val="333E76"/>
    <a:srgbClr val="6AA6D4"/>
    <a:srgbClr val="FF7C80"/>
    <a:srgbClr val="4FF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>
      <p:cViewPr varScale="1">
        <p:scale>
          <a:sx n="69" d="100"/>
          <a:sy n="69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580237437142219E-2"/>
          <c:y val="3.5577558777622156E-2"/>
          <c:w val="0.9058231745294294"/>
          <c:h val="0.879382709753560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Guaranteed hours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Blad1!$A$2:$A$12</c:f>
              <c:strCache>
                <c:ptCount val="11"/>
                <c:pt idx="0">
                  <c:v>SV</c:v>
                </c:pt>
                <c:pt idx="1">
                  <c:v>MA</c:v>
                </c:pt>
                <c:pt idx="2">
                  <c:v>EN</c:v>
                </c:pt>
                <c:pt idx="3">
                  <c:v>SPV</c:v>
                </c:pt>
                <c:pt idx="4">
                  <c:v>ELV</c:v>
                </c:pt>
                <c:pt idx="5">
                  <c:v>NO</c:v>
                </c:pt>
                <c:pt idx="6">
                  <c:v>SO</c:v>
                </c:pt>
                <c:pt idx="7">
                  <c:v>BL</c:v>
                </c:pt>
                <c:pt idx="8">
                  <c:v>IDH</c:v>
                </c:pt>
                <c:pt idx="9">
                  <c:v>MU</c:v>
                </c:pt>
                <c:pt idx="10">
                  <c:v>SL</c:v>
                </c:pt>
              </c:strCache>
            </c:strRef>
          </c:cat>
          <c:val>
            <c:numRef>
              <c:f>Blad1!$B$2:$B$12</c:f>
              <c:numCache>
                <c:formatCode>General</c:formatCode>
                <c:ptCount val="11"/>
                <c:pt idx="0">
                  <c:v>1490</c:v>
                </c:pt>
                <c:pt idx="1">
                  <c:v>1020</c:v>
                </c:pt>
                <c:pt idx="2">
                  <c:v>480</c:v>
                </c:pt>
                <c:pt idx="3">
                  <c:v>320</c:v>
                </c:pt>
                <c:pt idx="4">
                  <c:v>382</c:v>
                </c:pt>
                <c:pt idx="5">
                  <c:v>800</c:v>
                </c:pt>
                <c:pt idx="6">
                  <c:v>885</c:v>
                </c:pt>
                <c:pt idx="7">
                  <c:v>230</c:v>
                </c:pt>
                <c:pt idx="8">
                  <c:v>500</c:v>
                </c:pt>
                <c:pt idx="9">
                  <c:v>230</c:v>
                </c:pt>
                <c:pt idx="10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3-4DBA-B7C1-D994BB18733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Språkskolan's hours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Blad1!$A$2:$A$12</c:f>
              <c:strCache>
                <c:ptCount val="11"/>
                <c:pt idx="0">
                  <c:v>SV</c:v>
                </c:pt>
                <c:pt idx="1">
                  <c:v>MA</c:v>
                </c:pt>
                <c:pt idx="2">
                  <c:v>EN</c:v>
                </c:pt>
                <c:pt idx="3">
                  <c:v>SPV</c:v>
                </c:pt>
                <c:pt idx="4">
                  <c:v>ELV</c:v>
                </c:pt>
                <c:pt idx="5">
                  <c:v>NO</c:v>
                </c:pt>
                <c:pt idx="6">
                  <c:v>SO</c:v>
                </c:pt>
                <c:pt idx="7">
                  <c:v>BL</c:v>
                </c:pt>
                <c:pt idx="8">
                  <c:v>IDH</c:v>
                </c:pt>
                <c:pt idx="9">
                  <c:v>MU</c:v>
                </c:pt>
                <c:pt idx="10">
                  <c:v>SL</c:v>
                </c:pt>
              </c:strCache>
            </c:strRef>
          </c:cat>
          <c:val>
            <c:numRef>
              <c:f>Blad1!$C$2:$C$12</c:f>
              <c:numCache>
                <c:formatCode>General</c:formatCode>
                <c:ptCount val="11"/>
                <c:pt idx="0">
                  <c:v>1515</c:v>
                </c:pt>
                <c:pt idx="1">
                  <c:v>1053</c:v>
                </c:pt>
                <c:pt idx="2">
                  <c:v>828</c:v>
                </c:pt>
                <c:pt idx="3">
                  <c:v>467</c:v>
                </c:pt>
                <c:pt idx="4">
                  <c:v>213</c:v>
                </c:pt>
                <c:pt idx="5">
                  <c:v>817</c:v>
                </c:pt>
                <c:pt idx="6">
                  <c:v>888</c:v>
                </c:pt>
                <c:pt idx="7">
                  <c:v>233</c:v>
                </c:pt>
                <c:pt idx="8">
                  <c:v>503</c:v>
                </c:pt>
                <c:pt idx="9">
                  <c:v>231</c:v>
                </c:pt>
                <c:pt idx="10">
                  <c:v>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3-4DBA-B7C1-D994BB187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3723232"/>
        <c:axId val="373720488"/>
        <c:axId val="0"/>
      </c:bar3DChart>
      <c:catAx>
        <c:axId val="37372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3720488"/>
        <c:crosses val="autoZero"/>
        <c:auto val="1"/>
        <c:lblAlgn val="ctr"/>
        <c:lblOffset val="100"/>
        <c:noMultiLvlLbl val="0"/>
      </c:catAx>
      <c:valAx>
        <c:axId val="37372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372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442089487251148"/>
          <c:y val="4.6789413970838238E-2"/>
          <c:w val="0.38877021520616678"/>
          <c:h val="0.215272073594737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562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732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4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59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46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48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329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46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26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6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2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6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3550146"/>
            <a:ext cx="9144000" cy="1293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 err="1">
                <a:latin typeface="Segoe UI" pitchFamily="34" charset="0"/>
                <a:cs typeface="Segoe UI" pitchFamily="34" charset="0"/>
              </a:rPr>
              <a:t>Language</a:t>
            </a:r>
            <a:r>
              <a:rPr lang="sv-SE" sz="3600" b="1" dirty="0">
                <a:latin typeface="Segoe UI" pitchFamily="34" charset="0"/>
                <a:cs typeface="Segoe UI" pitchFamily="34" charset="0"/>
              </a:rPr>
              <a:t>, media and </a:t>
            </a:r>
            <a:r>
              <a:rPr lang="sv-SE" sz="3600" b="1" dirty="0" err="1">
                <a:latin typeface="Segoe UI" pitchFamily="34" charset="0"/>
                <a:cs typeface="Segoe UI" pitchFamily="34" charset="0"/>
              </a:rPr>
              <a:t>communication</a:t>
            </a:r>
            <a:endParaRPr lang="sv-SE" sz="36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204367" cy="210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6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611560" y="5517231"/>
            <a:ext cx="676875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sv-SE" sz="1600" dirty="0" err="1"/>
              <a:t>Comment</a:t>
            </a:r>
            <a:r>
              <a:rPr lang="sv-SE" sz="1600" dirty="0"/>
              <a:t>: </a:t>
            </a:r>
            <a:br>
              <a:rPr lang="sv-SE" sz="1600" dirty="0"/>
            </a:br>
            <a:r>
              <a:rPr lang="sv-SE" sz="1600" dirty="0"/>
              <a:t>The </a:t>
            </a:r>
            <a:r>
              <a:rPr lang="sv-SE" sz="1600" dirty="0" err="1"/>
              <a:t>response</a:t>
            </a:r>
            <a:r>
              <a:rPr lang="sv-SE" sz="1600" dirty="0"/>
              <a:t> alternatives </a:t>
            </a:r>
            <a:r>
              <a:rPr lang="sv-SE" sz="1600" dirty="0" err="1"/>
              <a:t>refers</a:t>
            </a:r>
            <a:r>
              <a:rPr lang="sv-SE" sz="1600" dirty="0"/>
              <a:t> to positive </a:t>
            </a:r>
            <a:r>
              <a:rPr lang="sv-SE" sz="1600" dirty="0" err="1"/>
              <a:t>results</a:t>
            </a:r>
            <a:r>
              <a:rPr lang="sv-SE" sz="1600" dirty="0"/>
              <a:t> as </a:t>
            </a:r>
            <a:r>
              <a:rPr lang="en-US" sz="1600" dirty="0"/>
              <a:t>satisfied/quite satisfied and good/pretty good.</a:t>
            </a:r>
            <a:r>
              <a:rPr lang="sv-SE" sz="1600" dirty="0"/>
              <a:t> The </a:t>
            </a:r>
            <a:r>
              <a:rPr lang="sv-SE" sz="1600" dirty="0" err="1"/>
              <a:t>numbers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rounded</a:t>
            </a:r>
            <a:r>
              <a:rPr lang="sv-SE" sz="1600" dirty="0"/>
              <a:t> to the </a:t>
            </a:r>
            <a:r>
              <a:rPr lang="sv-SE" sz="1600" dirty="0" err="1"/>
              <a:t>nearest</a:t>
            </a:r>
            <a:r>
              <a:rPr lang="sv-SE" sz="1600" dirty="0"/>
              <a:t> </a:t>
            </a:r>
            <a:r>
              <a:rPr lang="sv-SE" sz="1600" dirty="0" err="1"/>
              <a:t>whole</a:t>
            </a:r>
            <a:r>
              <a:rPr lang="sv-SE" sz="1600" dirty="0"/>
              <a:t> </a:t>
            </a:r>
            <a:r>
              <a:rPr lang="sv-SE" sz="1600" dirty="0" err="1"/>
              <a:t>number</a:t>
            </a:r>
            <a:r>
              <a:rPr lang="sv-SE" sz="1600" dirty="0"/>
              <a:t>.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801222"/>
              </p:ext>
            </p:extLst>
          </p:nvPr>
        </p:nvGraphicFramePr>
        <p:xfrm>
          <a:off x="764590" y="1597694"/>
          <a:ext cx="6336704" cy="36272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2000" dirty="0">
                        <a:solidFill>
                          <a:srgbClr val="FF0000"/>
                        </a:solidFill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87857" marR="8785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 err="1">
                          <a:effectLst/>
                        </a:rPr>
                        <a:t>Grade</a:t>
                      </a:r>
                      <a:r>
                        <a:rPr lang="sv-SE" sz="2000" dirty="0">
                          <a:effectLst/>
                        </a:rPr>
                        <a:t> F-2</a:t>
                      </a:r>
                      <a:endParaRPr lang="sv-SE" sz="2000" b="0" dirty="0">
                        <a:solidFill>
                          <a:srgbClr val="FF0000"/>
                        </a:solidFill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87857" marR="8785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 err="1">
                          <a:effectLst/>
                        </a:rPr>
                        <a:t>Grade</a:t>
                      </a:r>
                      <a:r>
                        <a:rPr lang="sv-SE" sz="2000" dirty="0">
                          <a:effectLst/>
                        </a:rPr>
                        <a:t> 3-9</a:t>
                      </a:r>
                      <a:endParaRPr lang="sv-SE" sz="2000" b="0" dirty="0">
                        <a:solidFill>
                          <a:srgbClr val="FF0000"/>
                        </a:solidFill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87857" marR="8785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1. </a:t>
                      </a:r>
                      <a:r>
                        <a:rPr lang="sv-SE" sz="2000" kern="1200" dirty="0" err="1">
                          <a:effectLst/>
                        </a:rPr>
                        <a:t>Teaching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98 %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2. </a:t>
                      </a:r>
                      <a:r>
                        <a:rPr lang="sv-SE" sz="2000" kern="1200" dirty="0" err="1">
                          <a:effectLst/>
                        </a:rPr>
                        <a:t>Lessons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95 %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3. </a:t>
                      </a:r>
                      <a:r>
                        <a:rPr lang="sv-SE" sz="2000" kern="1200" dirty="0" err="1">
                          <a:effectLst/>
                        </a:rPr>
                        <a:t>Teaching</a:t>
                      </a:r>
                      <a:r>
                        <a:rPr lang="sv-SE" sz="2000" kern="1200" dirty="0">
                          <a:effectLst/>
                        </a:rPr>
                        <a:t> material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89 %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4. </a:t>
                      </a:r>
                      <a:r>
                        <a:rPr lang="sv-SE" sz="2000" kern="1200" dirty="0" err="1">
                          <a:effectLst/>
                        </a:rPr>
                        <a:t>Study</a:t>
                      </a:r>
                      <a:r>
                        <a:rPr lang="sv-SE" sz="2000" kern="1200" dirty="0">
                          <a:effectLst/>
                        </a:rPr>
                        <a:t> </a:t>
                      </a:r>
                      <a:r>
                        <a:rPr lang="sv-SE" sz="2000" kern="1200" dirty="0" err="1">
                          <a:effectLst/>
                        </a:rPr>
                        <a:t>results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98 %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5. </a:t>
                      </a:r>
                      <a:r>
                        <a:rPr lang="sv-SE" sz="2000" kern="1200" dirty="0" err="1">
                          <a:effectLst/>
                        </a:rPr>
                        <a:t>Influence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93 %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6. </a:t>
                      </a:r>
                      <a:r>
                        <a:rPr lang="sv-SE" sz="2000" kern="1200" dirty="0" err="1">
                          <a:effectLst/>
                        </a:rPr>
                        <a:t>Treatment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98 %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7. Forms </a:t>
                      </a:r>
                      <a:r>
                        <a:rPr lang="sv-SE" sz="2000" kern="1200" dirty="0" err="1">
                          <a:effectLst/>
                        </a:rPr>
                        <a:t>of</a:t>
                      </a:r>
                      <a:r>
                        <a:rPr lang="sv-SE" sz="2000" kern="1200" dirty="0">
                          <a:effectLst/>
                        </a:rPr>
                        <a:t> </a:t>
                      </a:r>
                      <a:r>
                        <a:rPr lang="sv-SE" sz="2000" kern="1200" dirty="0" err="1">
                          <a:effectLst/>
                        </a:rPr>
                        <a:t>study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/>
                      <a:r>
                        <a:rPr lang="sv-SE" sz="2000" kern="1200" dirty="0">
                          <a:effectLst/>
                        </a:rPr>
                        <a:t>100%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97 %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8. </a:t>
                      </a:r>
                      <a:r>
                        <a:rPr lang="sv-SE" sz="2000" kern="1200" dirty="0" err="1">
                          <a:effectLst/>
                        </a:rPr>
                        <a:t>Homework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96 %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Overall </a:t>
                      </a:r>
                      <a:r>
                        <a:rPr lang="sv-SE" sz="2000" kern="1200" dirty="0" err="1">
                          <a:effectLst/>
                        </a:rPr>
                        <a:t>assessment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100 %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96 %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Our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students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thrive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630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683568" y="1556792"/>
            <a:ext cx="6768752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Literacy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preparatory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activities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Alphabetical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/letter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exercises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Activities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to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provide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basic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mathematical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understanding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lot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of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English, in a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playful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way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Social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practice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life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skills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Play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movement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as a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natural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part in all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subjects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Unique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pre-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school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class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6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Schedule for the pre-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school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class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1556792"/>
            <a:ext cx="6912768" cy="48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Morning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assembly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and </a:t>
            </a:r>
          </a:p>
          <a:p>
            <a:pPr algn="ctr">
              <a:spcBef>
                <a:spcPct val="0"/>
              </a:spcBef>
              <a:defRPr/>
            </a:pP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a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structured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day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/>
        </p:blipFill>
        <p:spPr>
          <a:xfrm>
            <a:off x="2161709" y="1772816"/>
            <a:ext cx="3632958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514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Mathematics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8" y="1484784"/>
            <a:ext cx="6912260" cy="460817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343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Swedish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8" y="1484784"/>
            <a:ext cx="6912000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363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Letter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of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the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week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8" y="1484784"/>
            <a:ext cx="6912000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785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English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971600" y="5589240"/>
            <a:ext cx="6048672" cy="1107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SzPct val="120000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We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sing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, play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practice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words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learn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rhymes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craft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-16"/>
          <a:stretch/>
        </p:blipFill>
        <p:spPr>
          <a:xfrm>
            <a:off x="1101688" y="1484784"/>
            <a:ext cx="5752232" cy="383524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677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Physical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Education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7" y="1556792"/>
            <a:ext cx="6912001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5476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683568" y="1556792"/>
            <a:ext cx="691276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1100"/>
              </a:spcAft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Educational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activities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00"/>
              </a:spcAft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High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staff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density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0"/>
              </a:spcAft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Daily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outside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activities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00"/>
              </a:spcAft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Planned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activities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every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day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00"/>
              </a:spcAft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The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children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practice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responsibility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Varied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activities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with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play, sports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calmer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activities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of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creative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nature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The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world’s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best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after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school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care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46" y="1844824"/>
            <a:ext cx="3311986" cy="220827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34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683568" y="2132856"/>
            <a:ext cx="6696744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Language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- Swedish, English, German,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French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Spanish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>
              <a:buSzPct val="120000"/>
            </a:pP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Mathematics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science</a:t>
            </a:r>
          </a:p>
          <a:p>
            <a:pPr>
              <a:buSzPct val="120000"/>
            </a:pP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Art,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music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movement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0" y="980728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Within the frames available, we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are focusing extra attention on: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40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0" y="1290628"/>
            <a:ext cx="9144000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sv-SE" sz="2600" b="1" dirty="0">
              <a:latin typeface="Segoe UI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/>
          <a:stretch/>
        </p:blipFill>
        <p:spPr>
          <a:xfrm rot="-60000">
            <a:off x="-372679" y="3305312"/>
            <a:ext cx="8901591" cy="5001022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Språkskolan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683568" y="1556792"/>
            <a:ext cx="691276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800"/>
              </a:spcBef>
              <a:spcAft>
                <a:spcPts val="1100"/>
              </a:spcAft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Complete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primary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school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from pre-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school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to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grade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9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Newly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built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, modern,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bright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fresh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New,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bigger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school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yard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65" y="-9053"/>
            <a:ext cx="1671335" cy="68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29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683568" y="1556792"/>
            <a:ext cx="691276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Good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nutritious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food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indent="358775">
              <a:buSzPct val="120000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makes students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more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alert</a:t>
            </a:r>
            <a:b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</a:br>
            <a:endParaRPr lang="sv-SE" sz="16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lot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of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organic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locally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>
              <a:buSzPct val="120000"/>
              <a:tabLst>
                <a:tab pos="360363" algn="l"/>
              </a:tabLst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produced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ingredients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>
              <a:buSzPct val="120000"/>
            </a:pPr>
            <a:endParaRPr lang="sv-SE" sz="6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Bigger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possibility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for</a:t>
            </a:r>
          </a:p>
          <a:p>
            <a:pPr indent="358775">
              <a:buSzPct val="120000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origin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control</a:t>
            </a:r>
            <a:b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</a:br>
            <a:endParaRPr lang="sv-SE" sz="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Less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processed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foods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  <a:buSzPct val="120000"/>
            </a:pPr>
            <a:endParaRPr lang="sv-SE" sz="2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Reduced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transports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Food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from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our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own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kitchen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3811"/>
          <a:stretch/>
        </p:blipFill>
        <p:spPr>
          <a:xfrm>
            <a:off x="5652120" y="1916832"/>
            <a:ext cx="2952328" cy="27835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5429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23528" y="1556792"/>
            <a:ext cx="439248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Early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language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learning</a:t>
            </a:r>
            <a:endParaRPr lang="sv-SE" sz="24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Proficient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in English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Smaller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groups</a:t>
            </a:r>
            <a:b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</a:b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–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more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teachers</a:t>
            </a:r>
            <a:endParaRPr lang="sv-SE" sz="24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Good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learning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environment</a:t>
            </a:r>
            <a:endParaRPr lang="sv-SE" sz="24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High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level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of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knowledge</a:t>
            </a:r>
            <a:endParaRPr lang="sv-SE" sz="24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Good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conflict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management</a:t>
            </a:r>
            <a:b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</a:b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–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safe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children</a:t>
            </a:r>
            <a:endParaRPr lang="sv-SE" sz="24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This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is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why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you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should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choose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Språkskolan!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355976" y="1537139"/>
            <a:ext cx="4104456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Individualized</a:t>
            </a:r>
            <a:endParaRPr lang="sv-SE" sz="24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All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children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are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seen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!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5004048" y="2852936"/>
            <a:ext cx="2365968" cy="33395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957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6B95C7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" pitchFamily="34" charset="0"/>
              </a:rPr>
              <a:t>Our</a:t>
            </a:r>
            <a:r>
              <a:rPr kumimoji="0" lang="sv-SE" sz="3600" b="1" i="1" u="none" strike="noStrike" kern="1200" cap="none" spc="0" normalizeH="0" baseline="0" noProof="0" dirty="0">
                <a:ln>
                  <a:noFill/>
                </a:ln>
                <a:solidFill>
                  <a:srgbClr val="6B95C7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kumimoji="0" lang="sv-SE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6B95C7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" pitchFamily="34" charset="0"/>
              </a:rPr>
              <a:t>profile</a:t>
            </a:r>
            <a:r>
              <a:rPr kumimoji="0" lang="sv-SE" sz="3600" b="1" i="1" u="none" strike="noStrike" kern="1200" cap="none" spc="0" normalizeH="0" baseline="0" noProof="0" dirty="0">
                <a:ln>
                  <a:noFill/>
                </a:ln>
                <a:solidFill>
                  <a:srgbClr val="6B95C7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kumimoji="0" lang="sv-SE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6B95C7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" pitchFamily="34" charset="0"/>
              </a:rPr>
              <a:t>languages</a:t>
            </a:r>
            <a:endParaRPr kumimoji="0" lang="sv-SE" sz="3600" b="1" i="1" u="none" strike="noStrike" kern="1200" cap="none" spc="0" normalizeH="0" baseline="0" noProof="0" dirty="0">
              <a:ln>
                <a:noFill/>
              </a:ln>
              <a:solidFill>
                <a:srgbClr val="6B95C7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90"/>
            <a:ext cx="1525838" cy="107823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6350" stA="10000" endPos="35000" dir="5400000" sy="-100000" algn="bl" rotWithShape="0"/>
          </a:effec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62" y="4510067"/>
            <a:ext cx="1525824" cy="1078225"/>
          </a:xfrm>
          <a:prstGeom prst="rect">
            <a:avLst/>
          </a:prstGeom>
          <a:effectLst>
            <a:reflection blurRad="6350" stA="10000" endPos="35000" dir="5400000" sy="-100000" algn="bl" rotWithShape="0"/>
          </a:effec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6" y="2420888"/>
            <a:ext cx="1525824" cy="10782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6350" stA="10000" endPos="35000" dir="5400000" sy="-100000" algn="bl" rotWithShape="0"/>
          </a:effectLst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50" y="2420888"/>
            <a:ext cx="1525824" cy="10782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6350" stA="10000" endPos="35000" dir="5400000" sy="-100000" algn="bl" rotWithShape="0"/>
          </a:effectLst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54" y="2420888"/>
            <a:ext cx="1525824" cy="10782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6350" stA="10000" endPos="35000" dir="5400000" sy="-100000" algn="bl" rotWithShape="0"/>
          </a:effectLst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43" y="2420888"/>
            <a:ext cx="1525824" cy="10782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6350" stA="10000" endPos="35000" dir="5400000" sy="-100000" algn="bl" rotWithShape="0"/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A24BEF3-6817-4E5F-89AF-1C55A6B6DC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76" y="4077072"/>
            <a:ext cx="1558263" cy="1944217"/>
          </a:xfrm>
          <a:prstGeom prst="rect">
            <a:avLst/>
          </a:prstGeom>
          <a:effectLst>
            <a:reflection blurRad="6350" stA="10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407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683568" y="1556792"/>
            <a:ext cx="6696744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English from pre-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school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class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Grade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1-3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Spanish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French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, German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Grade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4-9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immersion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in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one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language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Grade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7-9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student’s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choice: Mandarin,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conversational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English, robot programming or media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communication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Our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profile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languages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8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683568" y="1556792"/>
            <a:ext cx="6048672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The students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practice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oral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written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communication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Converse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Explains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Argues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Presents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Debates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Express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themselves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Communication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59" y="2782902"/>
            <a:ext cx="3960440" cy="26407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122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55576" y="1556792"/>
            <a:ext cx="367240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SzPct val="120000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The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teaching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is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adapted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to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each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student,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their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knowledge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experience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background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needs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Individualization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2761235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711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683568" y="1556792"/>
            <a:ext cx="6696744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Practically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Theoretically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Art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Music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Movement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Drama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Various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ways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of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learning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50" y="1812665"/>
            <a:ext cx="3203234" cy="21315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17033"/>
            <a:ext cx="3191145" cy="212743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811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Comparison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Språkskolan’s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timetable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with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guaranteed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hours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43728951"/>
              </p:ext>
            </p:extLst>
          </p:nvPr>
        </p:nvGraphicFramePr>
        <p:xfrm>
          <a:off x="395536" y="2204864"/>
          <a:ext cx="71287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620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Språkskolan is </a:t>
            </a:r>
            <a:r>
              <a:rPr lang="sv-SE" dirty="0" err="1"/>
              <a:t>run</a:t>
            </a:r>
            <a:r>
              <a:rPr lang="sv-SE" dirty="0"/>
              <a:t> as an </a:t>
            </a:r>
            <a:r>
              <a:rPr lang="sv-SE" dirty="0" err="1"/>
              <a:t>economic</a:t>
            </a:r>
            <a:r>
              <a:rPr lang="sv-SE" dirty="0"/>
              <a:t> association </a:t>
            </a:r>
            <a:r>
              <a:rPr lang="sv-SE" dirty="0" err="1"/>
              <a:t>without</a:t>
            </a:r>
            <a:r>
              <a:rPr lang="sv-SE" dirty="0"/>
              <a:t> profit interests,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surplus</a:t>
            </a:r>
            <a:r>
              <a:rPr lang="sv-SE" dirty="0"/>
              <a:t> is </a:t>
            </a:r>
            <a:r>
              <a:rPr lang="sv-SE" dirty="0" err="1"/>
              <a:t>returned</a:t>
            </a:r>
            <a:r>
              <a:rPr lang="sv-SE" dirty="0"/>
              <a:t> </a:t>
            </a:r>
            <a:r>
              <a:rPr lang="sv-SE" dirty="0" err="1"/>
              <a:t>directly</a:t>
            </a:r>
            <a:r>
              <a:rPr lang="sv-SE" dirty="0"/>
              <a:t> to the association.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Economic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Association</a:t>
            </a:r>
          </a:p>
        </p:txBody>
      </p:sp>
    </p:spTree>
    <p:extLst>
      <p:ext uri="{BB962C8B-B14F-4D97-AF65-F5344CB8AC3E}">
        <p14:creationId xmlns:p14="http://schemas.microsoft.com/office/powerpoint/2010/main" val="3572658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26035</TotalTime>
  <Words>395</Words>
  <Application>Microsoft Office PowerPoint</Application>
  <PresentationFormat>Bildspel på skärmen (4:3)</PresentationFormat>
  <Paragraphs>116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Arial</vt:lpstr>
      <vt:lpstr>Calibri</vt:lpstr>
      <vt:lpstr>Segoe UI</vt:lpstr>
      <vt:lpstr>Segoe UI Semibold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WP</dc:creator>
  <cp:lastModifiedBy>eltsac</cp:lastModifiedBy>
  <cp:revision>90</cp:revision>
  <dcterms:created xsi:type="dcterms:W3CDTF">2014-01-11T22:41:46Z</dcterms:created>
  <dcterms:modified xsi:type="dcterms:W3CDTF">2018-02-03T19:22:21Z</dcterms:modified>
</cp:coreProperties>
</file>