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62"/>
  </p:notesMasterIdLst>
  <p:sldIdLst>
    <p:sldId id="259" r:id="rId2"/>
    <p:sldId id="266" r:id="rId3"/>
    <p:sldId id="334" r:id="rId4"/>
    <p:sldId id="331" r:id="rId5"/>
    <p:sldId id="328" r:id="rId6"/>
    <p:sldId id="321" r:id="rId7"/>
    <p:sldId id="322" r:id="rId8"/>
    <p:sldId id="332" r:id="rId9"/>
    <p:sldId id="333" r:id="rId10"/>
    <p:sldId id="323" r:id="rId11"/>
    <p:sldId id="355" r:id="rId12"/>
    <p:sldId id="320" r:id="rId13"/>
    <p:sldId id="325" r:id="rId14"/>
    <p:sldId id="326" r:id="rId15"/>
    <p:sldId id="335" r:id="rId16"/>
    <p:sldId id="338" r:id="rId17"/>
    <p:sldId id="343" r:id="rId18"/>
    <p:sldId id="345" r:id="rId19"/>
    <p:sldId id="349" r:id="rId20"/>
    <p:sldId id="348" r:id="rId21"/>
    <p:sldId id="340" r:id="rId22"/>
    <p:sldId id="351" r:id="rId23"/>
    <p:sldId id="354" r:id="rId24"/>
    <p:sldId id="353" r:id="rId25"/>
    <p:sldId id="352" r:id="rId26"/>
    <p:sldId id="257" r:id="rId27"/>
    <p:sldId id="305" r:id="rId28"/>
    <p:sldId id="258" r:id="rId29"/>
    <p:sldId id="306" r:id="rId30"/>
    <p:sldId id="275" r:id="rId31"/>
    <p:sldId id="276" r:id="rId32"/>
    <p:sldId id="261" r:id="rId33"/>
    <p:sldId id="277" r:id="rId34"/>
    <p:sldId id="262" r:id="rId35"/>
    <p:sldId id="263" r:id="rId36"/>
    <p:sldId id="274" r:id="rId37"/>
    <p:sldId id="264" r:id="rId38"/>
    <p:sldId id="307" r:id="rId39"/>
    <p:sldId id="265" r:id="rId40"/>
    <p:sldId id="308" r:id="rId41"/>
    <p:sldId id="269" r:id="rId42"/>
    <p:sldId id="270" r:id="rId43"/>
    <p:sldId id="271" r:id="rId44"/>
    <p:sldId id="309" r:id="rId45"/>
    <p:sldId id="272" r:id="rId46"/>
    <p:sldId id="279" r:id="rId47"/>
    <p:sldId id="312" r:id="rId48"/>
    <p:sldId id="313" r:id="rId49"/>
    <p:sldId id="273" r:id="rId50"/>
    <p:sldId id="278" r:id="rId51"/>
    <p:sldId id="287" r:id="rId52"/>
    <p:sldId id="283" r:id="rId53"/>
    <p:sldId id="284" r:id="rId54"/>
    <p:sldId id="289" r:id="rId55"/>
    <p:sldId id="310" r:id="rId56"/>
    <p:sldId id="290" r:id="rId57"/>
    <p:sldId id="294" r:id="rId58"/>
    <p:sldId id="291" r:id="rId59"/>
    <p:sldId id="311" r:id="rId60"/>
    <p:sldId id="285" r:id="rId6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339966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C31"/>
    <a:srgbClr val="006600"/>
    <a:srgbClr val="CC3300"/>
    <a:srgbClr val="63793B"/>
    <a:srgbClr val="E6681A"/>
    <a:srgbClr val="FF0000"/>
    <a:srgbClr val="CC0000"/>
    <a:srgbClr val="808000"/>
    <a:srgbClr val="666633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2" autoAdjust="0"/>
    <p:restoredTop sz="94635" autoAdjust="0"/>
  </p:normalViewPr>
  <p:slideViewPr>
    <p:cSldViewPr>
      <p:cViewPr varScale="1">
        <p:scale>
          <a:sx n="85" d="100"/>
          <a:sy n="85" d="100"/>
        </p:scale>
        <p:origin x="111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57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image" Target="../media/image7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image" Target="../media/image7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479CA-91AB-430B-8EBE-9DDBE32C96A5}" type="datetimeFigureOut">
              <a:rPr lang="el-GR" smtClean="0"/>
              <a:pPr/>
              <a:t>17/5/2017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6E983-54F9-4C94-88CB-955B94AAB621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0026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6E983-54F9-4C94-88CB-955B94AAB621}" type="slidenum">
              <a:rPr lang="el-GR" smtClean="0"/>
              <a:pPr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8575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6E983-54F9-4C94-88CB-955B94AAB621}" type="slidenum">
              <a:rPr lang="el-GR" smtClean="0"/>
              <a:pPr/>
              <a:t>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62542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- Στρογγυλεμένο ορθογώνιο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- Στρογγυλεμένο ορθογώνιο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4 - Τίτλος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20" name="19 - Υπότιτλος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19" name="18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2B7257-0F11-4CF7-8F98-EE27B6EEF944}" type="datetimeFigureOut">
              <a:rPr lang="el-GR" smtClean="0"/>
              <a:pPr/>
              <a:t>17/5/2017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11" name="10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F1D974-7648-4D5E-8060-2B11ECDE4CB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2B7257-0F11-4CF7-8F98-EE27B6EEF944}" type="datetimeFigureOut">
              <a:rPr lang="el-GR" smtClean="0"/>
              <a:pPr/>
              <a:t>17/5/2017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F1D974-7648-4D5E-8060-2B11ECDE4CB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2B7257-0F11-4CF7-8F98-EE27B6EEF944}" type="datetimeFigureOut">
              <a:rPr lang="el-GR" smtClean="0"/>
              <a:pPr/>
              <a:t>17/5/2017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F1D974-7648-4D5E-8060-2B11ECDE4CB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2B7257-0F11-4CF7-8F98-EE27B6EEF944}" type="datetimeFigureOut">
              <a:rPr lang="el-GR" smtClean="0"/>
              <a:pPr/>
              <a:t>17/5/2017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F1D974-7648-4D5E-8060-2B11ECDE4CB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- Στρογγυλεμένο ορθογώνιο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- Στρογγυλεμένο ορθογώνιο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2B7257-0F11-4CF7-8F98-EE27B6EEF944}" type="datetimeFigureOut">
              <a:rPr lang="el-GR" smtClean="0"/>
              <a:pPr/>
              <a:t>17/5/2017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F1D974-7648-4D5E-8060-2B11ECDE4CB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2B7257-0F11-4CF7-8F98-EE27B6EEF944}" type="datetimeFigureOut">
              <a:rPr lang="el-GR" smtClean="0"/>
              <a:pPr/>
              <a:t>17/5/2017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F1D974-7648-4D5E-8060-2B11ECDE4CB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2B7257-0F11-4CF7-8F98-EE27B6EEF944}" type="datetimeFigureOut">
              <a:rPr lang="el-GR" smtClean="0"/>
              <a:pPr/>
              <a:t>17/5/2017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F1D974-7648-4D5E-8060-2B11ECDE4CB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2B7257-0F11-4CF7-8F98-EE27B6EEF944}" type="datetimeFigureOut">
              <a:rPr lang="el-GR" smtClean="0"/>
              <a:pPr/>
              <a:t>17/5/2017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F1D974-7648-4D5E-8060-2B11ECDE4CB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Στρογγυλεμένο ορθογώνιο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2B7257-0F11-4CF7-8F98-EE27B6EEF944}" type="datetimeFigureOut">
              <a:rPr lang="el-GR" smtClean="0"/>
              <a:pPr/>
              <a:t>17/5/2017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F1D974-7648-4D5E-8060-2B11ECDE4CB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2B7257-0F11-4CF7-8F98-EE27B6EEF944}" type="datetimeFigureOut">
              <a:rPr lang="el-GR" smtClean="0"/>
              <a:pPr/>
              <a:t>17/5/2017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F1D974-7648-4D5E-8060-2B11ECDE4CB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- Στρογγυλεμένο ορθογώνιο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- Στρογγύλεμα μίας γωνίας ορθογωνίου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2B7257-0F11-4CF7-8F98-EE27B6EEF944}" type="datetimeFigureOut">
              <a:rPr lang="el-GR" smtClean="0"/>
              <a:pPr/>
              <a:t>17/5/2017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F1D974-7648-4D5E-8060-2B11ECDE4CB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Στρογγυλεμένο ορθογώνιο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- Στρογγυλεμένο ορθογώνιο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12 - Θέση τίτλου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25" name="24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92B7257-0F11-4CF7-8F98-EE27B6EEF944}" type="datetimeFigureOut">
              <a:rPr lang="el-GR" smtClean="0"/>
              <a:pPr/>
              <a:t>17/5/2017</a:t>
            </a:fld>
            <a:endParaRPr lang="el-GR"/>
          </a:p>
        </p:txBody>
      </p:sp>
      <p:sp>
        <p:nvSpPr>
          <p:cNvPr id="18" name="17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0F1D974-7648-4D5E-8060-2B11ECDE4CB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jpe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1.docx"/><Relationship Id="rId3" Type="http://schemas.openxmlformats.org/officeDocument/2006/relationships/slideLayout" Target="../slideLayouts/slideLayout6.xml"/><Relationship Id="rId7" Type="http://schemas.openxmlformats.org/officeDocument/2006/relationships/oleObject" Target="../embeddings/oleObject2.bin"/><Relationship Id="rId2" Type="http://schemas.openxmlformats.org/officeDocument/2006/relationships/tags" Target="../tags/tag2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5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7.jpeg"/><Relationship Id="rId4" Type="http://schemas.openxmlformats.org/officeDocument/2006/relationships/image" Target="../media/image2.jpeg"/><Relationship Id="rId9" Type="http://schemas.openxmlformats.org/officeDocument/2006/relationships/image" Target="../media/image76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8.emf"/><Relationship Id="rId12" Type="http://schemas.openxmlformats.org/officeDocument/2006/relationships/image" Target="../media/image81.jpeg"/><Relationship Id="rId2" Type="http://schemas.openxmlformats.org/officeDocument/2006/relationships/tags" Target="../tags/tag30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Microsoft_Word_97_-_2003_Document1.doc"/><Relationship Id="rId11" Type="http://schemas.openxmlformats.org/officeDocument/2006/relationships/image" Target="../media/image80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79.emf"/><Relationship Id="rId4" Type="http://schemas.openxmlformats.org/officeDocument/2006/relationships/image" Target="../media/image2.jpeg"/><Relationship Id="rId9" Type="http://schemas.openxmlformats.org/officeDocument/2006/relationships/package" Target="../embeddings/Microsoft_Word_Document2.docx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erver\Desktop\fo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</p:pic>
      <p:pic>
        <p:nvPicPr>
          <p:cNvPr id="2050" name="Picture 2" descr="C:\Users\Server\Desktop\LOGO FAETHON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196752"/>
            <a:ext cx="7848872" cy="432048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effectLst>
            <a:outerShdw blurRad="50800" dist="50800" dir="5400000" algn="ctr" rotWithShape="0">
              <a:srgbClr val="808000"/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7"/>
    </mc:Choice>
    <mc:Fallback xmlns="">
      <p:transition spd="slow" advTm="5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erver\Desktop\Εικόνα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611560" y="1904058"/>
            <a:ext cx="792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In universal prevention </a:t>
            </a:r>
            <a:r>
              <a:rPr lang="en-US" sz="2000" dirty="0"/>
              <a:t>it is assumed that all members of the population share the same general risk for substance abuse, although the risk may vary greatly among individuals</a:t>
            </a:r>
          </a:p>
        </p:txBody>
      </p:sp>
    </p:spTree>
    <p:extLst>
      <p:ext uri="{BB962C8B-B14F-4D97-AF65-F5344CB8AC3E}">
        <p14:creationId xmlns:p14="http://schemas.microsoft.com/office/powerpoint/2010/main" val="384117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erver\Desktop\Εικόνα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dirty="0" smtClean="0"/>
              <a:t>Our theoretical approach considers addictions/addictive behaviors as a </a:t>
            </a:r>
            <a:r>
              <a:rPr lang="en-US" b="1" dirty="0" smtClean="0"/>
              <a:t>multi-factorial phenomenon</a:t>
            </a:r>
            <a:r>
              <a:rPr lang="en-US" dirty="0" smtClean="0"/>
              <a:t>, where many factors (biological, psychological and social) are involved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9731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erver\Desktop\Εικόνα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 smtClean="0"/>
              <a:t>AIMS</a:t>
            </a:r>
            <a:r>
              <a:rPr lang="en-US" u="sng" dirty="0" smtClean="0"/>
              <a:t> of FAETHON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just">
              <a:lnSpc>
                <a:spcPct val="160000"/>
              </a:lnSpc>
              <a:buNone/>
            </a:pPr>
            <a:r>
              <a:rPr lang="en-US" dirty="0" smtClean="0"/>
              <a:t>a</a:t>
            </a:r>
            <a:r>
              <a:rPr lang="en-US" sz="2400" dirty="0" smtClean="0"/>
              <a:t>) </a:t>
            </a:r>
            <a:r>
              <a:rPr lang="el-GR" sz="2400" dirty="0" err="1" smtClean="0"/>
              <a:t>Its</a:t>
            </a:r>
            <a:r>
              <a:rPr lang="el-GR" sz="2400" dirty="0" smtClean="0"/>
              <a:t> </a:t>
            </a:r>
            <a:r>
              <a:rPr lang="el-GR" sz="2400" dirty="0" err="1"/>
              <a:t>aim</a:t>
            </a:r>
            <a:r>
              <a:rPr lang="el-GR" sz="2400" dirty="0"/>
              <a:t> </a:t>
            </a:r>
            <a:r>
              <a:rPr lang="el-GR" sz="2400" dirty="0" err="1"/>
              <a:t>is</a:t>
            </a:r>
            <a:r>
              <a:rPr lang="el-GR" sz="2400" dirty="0"/>
              <a:t> </a:t>
            </a:r>
            <a:r>
              <a:rPr lang="el-GR" sz="2400" dirty="0" err="1"/>
              <a:t>not</a:t>
            </a:r>
            <a:r>
              <a:rPr lang="el-GR" sz="2400" dirty="0"/>
              <a:t> </a:t>
            </a:r>
            <a:r>
              <a:rPr lang="el-GR" sz="2400" dirty="0" err="1"/>
              <a:t>solely</a:t>
            </a:r>
            <a:r>
              <a:rPr lang="el-GR" sz="2400" dirty="0"/>
              <a:t> </a:t>
            </a:r>
            <a:r>
              <a:rPr lang="el-GR" sz="2400" dirty="0" err="1"/>
              <a:t>to</a:t>
            </a:r>
            <a:r>
              <a:rPr lang="el-GR" sz="2400" dirty="0"/>
              <a:t> </a:t>
            </a:r>
            <a:r>
              <a:rPr lang="el-GR" sz="2400" dirty="0" err="1"/>
              <a:t>prevent</a:t>
            </a:r>
            <a:r>
              <a:rPr lang="el-GR" sz="2400" dirty="0"/>
              <a:t> </a:t>
            </a:r>
            <a:r>
              <a:rPr lang="el-GR" sz="2400" dirty="0" err="1"/>
              <a:t>substance</a:t>
            </a:r>
            <a:r>
              <a:rPr lang="el-GR" sz="2400" dirty="0"/>
              <a:t> </a:t>
            </a:r>
            <a:r>
              <a:rPr lang="el-GR" sz="2400" dirty="0" err="1" smtClean="0"/>
              <a:t>use</a:t>
            </a:r>
            <a:r>
              <a:rPr lang="en-US" sz="2400" dirty="0" smtClean="0"/>
              <a:t> and addictive </a:t>
            </a:r>
            <a:r>
              <a:rPr lang="en-US" sz="2400" dirty="0" err="1" smtClean="0"/>
              <a:t>behaviours</a:t>
            </a:r>
            <a:r>
              <a:rPr lang="en-US" sz="2400" dirty="0" smtClean="0"/>
              <a:t> but also to delay or </a:t>
            </a:r>
            <a:r>
              <a:rPr lang="el-GR" sz="2400" dirty="0" err="1" smtClean="0"/>
              <a:t>reduce</a:t>
            </a:r>
            <a:r>
              <a:rPr lang="en-US" sz="2400" dirty="0" smtClean="0"/>
              <a:t> </a:t>
            </a:r>
            <a:r>
              <a:rPr lang="el-GR" sz="2400" dirty="0" smtClean="0"/>
              <a:t> </a:t>
            </a:r>
            <a:r>
              <a:rPr lang="en-US" sz="2400" dirty="0" smtClean="0"/>
              <a:t>substance use</a:t>
            </a:r>
            <a:endParaRPr lang="el-GR" sz="2400" dirty="0"/>
          </a:p>
          <a:p>
            <a:pPr marL="0" indent="0" algn="just">
              <a:lnSpc>
                <a:spcPct val="160000"/>
              </a:lnSpc>
              <a:buNone/>
            </a:pPr>
            <a:endParaRPr lang="en-US" sz="2400" dirty="0" smtClean="0"/>
          </a:p>
          <a:p>
            <a:pPr marL="0" indent="0" algn="just">
              <a:lnSpc>
                <a:spcPct val="160000"/>
              </a:lnSpc>
              <a:buNone/>
            </a:pPr>
            <a:r>
              <a:rPr lang="en-US" sz="2400" dirty="0" smtClean="0"/>
              <a:t>b) promotion of a healthy and creative way of lifestyle</a:t>
            </a:r>
            <a:endParaRPr lang="el-GR" sz="2400" dirty="0" smtClean="0"/>
          </a:p>
        </p:txBody>
      </p:sp>
    </p:spTree>
    <p:extLst>
      <p:ext uri="{BB962C8B-B14F-4D97-AF65-F5344CB8AC3E}">
        <p14:creationId xmlns:p14="http://schemas.microsoft.com/office/powerpoint/2010/main" val="39004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erver\Desktop\Εικόνα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en-US" sz="3300" b="1" dirty="0" err="1" smtClean="0">
                <a:solidFill>
                  <a:srgbClr val="444444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Faethon</a:t>
            </a:r>
            <a:r>
              <a:rPr lang="en-US" sz="3300" dirty="0" smtClean="0">
                <a:solidFill>
                  <a:srgbClr val="444444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implements </a:t>
            </a:r>
            <a:r>
              <a:rPr lang="el-GR" sz="3300" dirty="0" smtClean="0">
                <a:solidFill>
                  <a:srgbClr val="444444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l-GR" sz="3300" dirty="0" err="1">
                <a:solidFill>
                  <a:srgbClr val="444444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broad</a:t>
            </a:r>
            <a:r>
              <a:rPr lang="el-GR" sz="3300" dirty="0">
                <a:solidFill>
                  <a:srgbClr val="444444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3300" dirty="0" err="1">
                <a:solidFill>
                  <a:srgbClr val="444444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range</a:t>
            </a:r>
            <a:r>
              <a:rPr lang="el-GR" sz="3300" dirty="0">
                <a:solidFill>
                  <a:srgbClr val="444444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l-GR" sz="3300" dirty="0" err="1" smtClean="0">
                <a:solidFill>
                  <a:srgbClr val="444444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programs</a:t>
            </a:r>
            <a:r>
              <a:rPr lang="en-US" sz="3300" dirty="0" smtClean="0">
                <a:solidFill>
                  <a:srgbClr val="444444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activities. </a:t>
            </a:r>
          </a:p>
          <a:p>
            <a:pPr marL="0" indent="0" algn="just">
              <a:lnSpc>
                <a:spcPct val="170000"/>
              </a:lnSpc>
              <a:buNone/>
            </a:pPr>
            <a:endParaRPr lang="en-US" dirty="0" smtClean="0">
              <a:solidFill>
                <a:srgbClr val="444444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r>
              <a:rPr lang="en-US" dirty="0" smtClean="0">
                <a:solidFill>
                  <a:srgbClr val="444444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programs are addressed to </a:t>
            </a:r>
            <a:r>
              <a:rPr lang="en-US" u="sng" dirty="0" smtClean="0">
                <a:solidFill>
                  <a:srgbClr val="444444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 community</a:t>
            </a:r>
            <a:r>
              <a:rPr lang="en-US" dirty="0" smtClean="0">
                <a:solidFill>
                  <a:srgbClr val="444444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u="sng" dirty="0" smtClean="0">
                <a:solidFill>
                  <a:srgbClr val="444444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target groups </a:t>
            </a:r>
            <a:r>
              <a:rPr lang="en-US" dirty="0" smtClean="0">
                <a:solidFill>
                  <a:srgbClr val="444444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(children, adolescents, teachers, parents, health professionals) differing with respect to their needs and demands. </a:t>
            </a:r>
          </a:p>
        </p:txBody>
      </p:sp>
    </p:spTree>
    <p:extLst>
      <p:ext uri="{BB962C8B-B14F-4D97-AF65-F5344CB8AC3E}">
        <p14:creationId xmlns:p14="http://schemas.microsoft.com/office/powerpoint/2010/main" val="114162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erver\Desktop\Εικόνα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02920" y="692696"/>
            <a:ext cx="8183880" cy="402560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activities of </a:t>
            </a:r>
            <a:r>
              <a:rPr lang="en-US" b="1" dirty="0" smtClean="0"/>
              <a:t>FAETHON</a:t>
            </a:r>
            <a:r>
              <a:rPr lang="en-US" dirty="0" smtClean="0"/>
              <a:t> include:</a:t>
            </a:r>
          </a:p>
          <a:p>
            <a:pPr marL="0" indent="0">
              <a:buNone/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/>
              <a:t>information </a:t>
            </a:r>
            <a:r>
              <a:rPr lang="en-US" dirty="0"/>
              <a:t>and </a:t>
            </a:r>
            <a:r>
              <a:rPr lang="en-US" dirty="0" smtClean="0"/>
              <a:t>sensitization of the local community about addictions, addictive behaviors and mental/ psychological health issues.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1966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erver\Desktop\Εικόνα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Teachers and educators (primary and secondary education)</a:t>
            </a:r>
            <a:endParaRPr lang="el-GR" b="1" dirty="0"/>
          </a:p>
        </p:txBody>
      </p:sp>
      <p:sp>
        <p:nvSpPr>
          <p:cNvPr id="4" name="Ορθογώνιο 3"/>
          <p:cNvSpPr/>
          <p:nvPr/>
        </p:nvSpPr>
        <p:spPr>
          <a:xfrm>
            <a:off x="395536" y="1844825"/>
            <a:ext cx="829126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/>
              <a:t>Faethon</a:t>
            </a:r>
            <a:r>
              <a:rPr lang="en-US" sz="2400" dirty="0" smtClean="0"/>
              <a:t> implements training </a:t>
            </a:r>
            <a:r>
              <a:rPr lang="en-US" sz="2400" dirty="0"/>
              <a:t>seminars and supervision sessions to help </a:t>
            </a:r>
            <a:r>
              <a:rPr lang="en-US" sz="2400" dirty="0" smtClean="0"/>
              <a:t>teachers: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 improve their </a:t>
            </a:r>
            <a:r>
              <a:rPr lang="en-US" sz="2400" dirty="0"/>
              <a:t>r</a:t>
            </a:r>
            <a:r>
              <a:rPr lang="en-US" sz="2400" dirty="0" smtClean="0"/>
              <a:t>elationship with students</a:t>
            </a:r>
            <a:endParaRPr lang="el-GR" sz="24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promote students to cooperate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 implement programs for the promotion of psychosocial health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9276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erver\Desktop\Εικόνα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graphicFrame>
        <p:nvGraphicFramePr>
          <p:cNvPr id="5" name="Πίνακας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34871"/>
              </p:ext>
            </p:extLst>
          </p:nvPr>
        </p:nvGraphicFramePr>
        <p:xfrm>
          <a:off x="502920" y="764704"/>
          <a:ext cx="8183880" cy="3962400"/>
        </p:xfrm>
        <a:graphic>
          <a:graphicData uri="http://schemas.openxmlformats.org/drawingml/2006/table">
            <a:tbl>
              <a:tblPr/>
              <a:tblGrid>
                <a:gridCol w="7954457"/>
                <a:gridCol w="229423"/>
              </a:tblGrid>
              <a:tr h="324036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dirty="0" smtClean="0"/>
                        <a:t>Prevention interventions in school setting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2000" dirty="0" smtClean="0"/>
                    </a:p>
                    <a:p>
                      <a:pPr marL="0" indent="0" algn="just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en-US" sz="2000" dirty="0" smtClean="0"/>
                        <a:t>Prevention interventions in </a:t>
                      </a:r>
                      <a:r>
                        <a:rPr lang="en-US" sz="2000" b="1" dirty="0" smtClean="0"/>
                        <a:t>primary education </a:t>
                      </a:r>
                      <a:r>
                        <a:rPr lang="en-US" sz="2000" dirty="0" smtClean="0"/>
                        <a:t>are implemented during the so-called ‘flexible zone’ of the school timetable.</a:t>
                      </a:r>
                    </a:p>
                    <a:p>
                      <a:pPr marL="0" indent="0" algn="just">
                        <a:lnSpc>
                          <a:spcPct val="150000"/>
                        </a:lnSpc>
                        <a:buFont typeface="+mj-lt"/>
                        <a:buNone/>
                      </a:pPr>
                      <a:endParaRPr lang="en-US" sz="2000" dirty="0" smtClean="0"/>
                    </a:p>
                    <a:p>
                      <a:pPr marL="0" indent="0" algn="just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en-US" sz="2000" dirty="0" smtClean="0"/>
                        <a:t>In </a:t>
                      </a:r>
                      <a:r>
                        <a:rPr lang="en-US" sz="2000" b="1" dirty="0" smtClean="0"/>
                        <a:t>secondary education </a:t>
                      </a:r>
                      <a:r>
                        <a:rPr lang="en-US" sz="2000" dirty="0" smtClean="0"/>
                        <a:t>interventions are implemented outside school hours.</a:t>
                      </a:r>
                    </a:p>
                    <a:p>
                      <a:pPr marL="0" indent="0" algn="just">
                        <a:lnSpc>
                          <a:spcPct val="150000"/>
                        </a:lnSpc>
                        <a:buFont typeface="+mj-lt"/>
                        <a:buNone/>
                      </a:pPr>
                      <a:endParaRPr lang="en-US" sz="2000" b="0" dirty="0" smtClean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L>
                      <a:noFill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647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erver\Desktop\Εικόνα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sz="2000" dirty="0">
                <a:solidFill>
                  <a:prstClr val="black"/>
                </a:solidFill>
              </a:rPr>
              <a:t>Primary education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en-US" sz="2000" b="1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a) </a:t>
            </a:r>
            <a:r>
              <a:rPr lang="en-US" sz="2000" b="1" dirty="0" smtClean="0">
                <a:solidFill>
                  <a:prstClr val="black"/>
                </a:solidFill>
              </a:rPr>
              <a:t>Skills </a:t>
            </a:r>
            <a:r>
              <a:rPr lang="en-US" sz="2000" b="1" dirty="0">
                <a:solidFill>
                  <a:prstClr val="black"/>
                </a:solidFill>
              </a:rPr>
              <a:t>for the Primary School </a:t>
            </a:r>
            <a:r>
              <a:rPr lang="en-US" sz="2000" b="1" dirty="0" err="1">
                <a:solidFill>
                  <a:prstClr val="black"/>
                </a:solidFill>
              </a:rPr>
              <a:t>Child:Promoting</a:t>
            </a:r>
            <a:r>
              <a:rPr lang="en-US" sz="2000" b="1" dirty="0">
                <a:solidFill>
                  <a:prstClr val="black"/>
                </a:solidFill>
              </a:rPr>
              <a:t> the </a:t>
            </a:r>
            <a:r>
              <a:rPr lang="en-US" sz="2000" b="1" dirty="0" smtClean="0">
                <a:solidFill>
                  <a:prstClr val="black"/>
                </a:solidFill>
              </a:rPr>
              <a:t> Protection </a:t>
            </a:r>
            <a:r>
              <a:rPr lang="en-US" sz="2000" b="1" dirty="0">
                <a:solidFill>
                  <a:prstClr val="black"/>
                </a:solidFill>
              </a:rPr>
              <a:t>of Children </a:t>
            </a:r>
            <a:r>
              <a:rPr lang="en-US" sz="1800" dirty="0">
                <a:solidFill>
                  <a:prstClr val="black"/>
                </a:solidFill>
              </a:rPr>
              <a:t>(ALYSOON MOON, 1998)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en-US" sz="1800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sz="1800" dirty="0">
                <a:solidFill>
                  <a:prstClr val="black"/>
                </a:solidFill>
              </a:rPr>
              <a:t>b) </a:t>
            </a:r>
            <a:r>
              <a:rPr lang="en-US" sz="2000" b="1" dirty="0">
                <a:solidFill>
                  <a:prstClr val="black"/>
                </a:solidFill>
              </a:rPr>
              <a:t>The Garden of 11 Cats </a:t>
            </a:r>
            <a:r>
              <a:rPr lang="en-US" sz="1800" dirty="0">
                <a:solidFill>
                  <a:prstClr val="black"/>
                </a:solidFill>
              </a:rPr>
              <a:t>(Luciano </a:t>
            </a:r>
            <a:r>
              <a:rPr lang="en-US" sz="1800" dirty="0" err="1">
                <a:solidFill>
                  <a:prstClr val="black"/>
                </a:solidFill>
              </a:rPr>
              <a:t>Morati</a:t>
            </a:r>
            <a:r>
              <a:rPr lang="en-US" sz="1800" dirty="0">
                <a:solidFill>
                  <a:prstClr val="black"/>
                </a:solidFill>
              </a:rPr>
              <a:t>, 2000)</a:t>
            </a:r>
            <a:endParaRPr lang="el-GR" sz="1800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el-GR" sz="1800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sz="1800" dirty="0">
                <a:solidFill>
                  <a:prstClr val="black"/>
                </a:solidFill>
              </a:rPr>
              <a:t>c) </a:t>
            </a:r>
            <a:r>
              <a:rPr lang="en-GB" sz="2000" b="1" dirty="0">
                <a:solidFill>
                  <a:prstClr val="black"/>
                </a:solidFill>
              </a:rPr>
              <a:t>Children's activities </a:t>
            </a:r>
            <a:r>
              <a:rPr lang="en-GB" sz="2000" dirty="0">
                <a:solidFill>
                  <a:prstClr val="black"/>
                </a:solidFill>
              </a:rPr>
              <a:t>(ISPA/SFA, 2000)</a:t>
            </a:r>
            <a:endParaRPr lang="en-US" sz="2000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8113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erver\Desktop\Εικόνα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755576" y="1484784"/>
            <a:ext cx="7931224" cy="32335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4" name="Ορθογώνιο 3"/>
          <p:cNvSpPr/>
          <p:nvPr/>
        </p:nvSpPr>
        <p:spPr>
          <a:xfrm>
            <a:off x="899592" y="980728"/>
            <a:ext cx="69847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PARENTS</a:t>
            </a:r>
          </a:p>
          <a:p>
            <a:r>
              <a:rPr lang="en-US" sz="2400" dirty="0" err="1" smtClean="0"/>
              <a:t>Faethon</a:t>
            </a:r>
            <a:r>
              <a:rPr lang="en-US" sz="2400" dirty="0" smtClean="0"/>
              <a:t> coordinates </a:t>
            </a:r>
            <a:r>
              <a:rPr lang="en-US" sz="2400" b="1" dirty="0" smtClean="0"/>
              <a:t>parents’ groups </a:t>
            </a:r>
            <a:r>
              <a:rPr lang="en-US" sz="2400" dirty="0" smtClean="0"/>
              <a:t>in order to: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support them in their parental role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identify their emotional needs, their difficulties 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</a:t>
            </a:r>
            <a:r>
              <a:rPr lang="en-US" sz="2400" dirty="0" smtClean="0"/>
              <a:t>mprove communication skills and consequently to strengthen the relation with their children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/>
              <a:t>enchance</a:t>
            </a:r>
            <a:r>
              <a:rPr lang="en-US" sz="2400" dirty="0" smtClean="0"/>
              <a:t> their personal and social skills</a:t>
            </a:r>
          </a:p>
          <a:p>
            <a:pPr algn="just">
              <a:lnSpc>
                <a:spcPct val="150000"/>
              </a:lnSpc>
            </a:pP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402549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erver\Desktop\Εικόνα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02" y="-12700"/>
            <a:ext cx="9156700" cy="6870700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Children and Adolescents</a:t>
            </a:r>
            <a:endParaRPr lang="el-GR" b="1" dirty="0" smtClean="0"/>
          </a:p>
          <a:p>
            <a:pPr marL="0" indent="0">
              <a:buNone/>
            </a:pPr>
            <a:r>
              <a:rPr lang="en-US" sz="2400" dirty="0" smtClean="0"/>
              <a:t>These groups aiming at:</a:t>
            </a:r>
          </a:p>
          <a:p>
            <a:endParaRPr lang="en-US" sz="2400" dirty="0" smtClean="0"/>
          </a:p>
          <a:p>
            <a:pPr algn="just">
              <a:lnSpc>
                <a:spcPct val="160000"/>
              </a:lnSpc>
            </a:pPr>
            <a:r>
              <a:rPr lang="en-US" sz="3400" dirty="0" smtClean="0"/>
              <a:t>helping children </a:t>
            </a:r>
            <a:r>
              <a:rPr lang="en-US" sz="3400" dirty="0"/>
              <a:t>b</a:t>
            </a:r>
            <a:r>
              <a:rPr lang="en-US" sz="3400" dirty="0" smtClean="0"/>
              <a:t>ecome aware of their emotional needs, desires, difficulties, abilities (self-awareness)</a:t>
            </a:r>
          </a:p>
          <a:p>
            <a:pPr algn="just">
              <a:lnSpc>
                <a:spcPct val="160000"/>
              </a:lnSpc>
            </a:pPr>
            <a:r>
              <a:rPr lang="en-US" sz="3400" dirty="0" smtClean="0"/>
              <a:t>’’build’’ their self-esteem</a:t>
            </a:r>
          </a:p>
          <a:p>
            <a:pPr algn="just">
              <a:lnSpc>
                <a:spcPct val="160000"/>
              </a:lnSpc>
            </a:pPr>
            <a:r>
              <a:rPr lang="en-US" sz="3400" dirty="0"/>
              <a:t>r</a:t>
            </a:r>
            <a:r>
              <a:rPr lang="en-US" sz="3400" dirty="0" smtClean="0"/>
              <a:t>ecognize and express their feelings</a:t>
            </a:r>
          </a:p>
          <a:p>
            <a:pPr algn="just">
              <a:lnSpc>
                <a:spcPct val="160000"/>
              </a:lnSpc>
            </a:pPr>
            <a:r>
              <a:rPr lang="en-US" sz="3400" dirty="0" smtClean="0"/>
              <a:t>develop and improve their personal and interpersonal skills (empathy, communication, management of conflicts, respect and acceptance of diversity, </a:t>
            </a:r>
            <a:r>
              <a:rPr lang="en-US" sz="3400" dirty="0" err="1" smtClean="0"/>
              <a:t>ecc</a:t>
            </a:r>
            <a:r>
              <a:rPr lang="en-US" sz="3400" dirty="0" smtClean="0"/>
              <a:t>)</a:t>
            </a:r>
          </a:p>
          <a:p>
            <a:pPr marL="0" indent="0">
              <a:buNone/>
            </a:pPr>
            <a:endParaRPr lang="en-US" sz="3400" dirty="0" smtClean="0"/>
          </a:p>
          <a:p>
            <a:pPr marL="0" indent="0">
              <a:buNone/>
            </a:pPr>
            <a:endParaRPr lang="en-US" sz="2400" b="1" dirty="0" smtClean="0"/>
          </a:p>
          <a:p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63450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erver\Desktop\fon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1412776"/>
            <a:ext cx="8640960" cy="4392488"/>
          </a:xfrm>
        </p:spPr>
        <p:txBody>
          <a:bodyPr numCol="1">
            <a:normAutofit fontScale="70000" lnSpcReduction="20000"/>
          </a:bodyPr>
          <a:lstStyle/>
          <a:p>
            <a:pPr algn="just">
              <a:lnSpc>
                <a:spcPct val="160000"/>
              </a:lnSpc>
              <a:buNone/>
            </a:pPr>
            <a:r>
              <a:rPr lang="el-GR" sz="5100" dirty="0" smtClean="0"/>
              <a:t>  </a:t>
            </a:r>
            <a:r>
              <a:rPr lang="en-US" sz="5100" dirty="0" smtClean="0"/>
              <a:t>The </a:t>
            </a:r>
            <a:r>
              <a:rPr lang="en-US" sz="5100" b="1" dirty="0" smtClean="0"/>
              <a:t>Centre for the Prevention of addiction and Psychosocial health promotion  ’’FAETHON’’,</a:t>
            </a:r>
            <a:r>
              <a:rPr lang="en-US" sz="5100" dirty="0" smtClean="0"/>
              <a:t> has been founded in 2006.</a:t>
            </a:r>
            <a:endParaRPr lang="el-GR" dirty="0" smtClean="0">
              <a:solidFill>
                <a:srgbClr val="006600"/>
              </a:solidFill>
            </a:endParaRPr>
          </a:p>
          <a:p>
            <a:pPr algn="just">
              <a:buNone/>
            </a:pPr>
            <a:r>
              <a:rPr lang="el-GR" dirty="0" smtClean="0">
                <a:solidFill>
                  <a:srgbClr val="006600"/>
                </a:solidFill>
              </a:rPr>
              <a:t>    </a:t>
            </a:r>
          </a:p>
          <a:p>
            <a:pPr>
              <a:buNone/>
            </a:pPr>
            <a:endParaRPr lang="el-GR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2"/>
    </mc:Choice>
    <mc:Fallback xmlns="">
      <p:transition spd="slow" advTm="913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erver\Desktop\Εικόνα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11560" y="795528"/>
            <a:ext cx="8183880" cy="418795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All </a:t>
            </a:r>
            <a:r>
              <a:rPr lang="en-US" dirty="0"/>
              <a:t>these multi-session programs include </a:t>
            </a:r>
            <a:r>
              <a:rPr lang="en-US" b="1" dirty="0"/>
              <a:t>experiential </a:t>
            </a:r>
            <a:r>
              <a:rPr lang="en-US" b="1" dirty="0" smtClean="0"/>
              <a:t>groups </a:t>
            </a:r>
            <a:r>
              <a:rPr lang="en-US" dirty="0"/>
              <a:t>and creative </a:t>
            </a:r>
            <a:r>
              <a:rPr lang="en-US" dirty="0" smtClean="0"/>
              <a:t>activities. </a:t>
            </a:r>
            <a:endParaRPr lang="el-GR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The </a:t>
            </a:r>
            <a:r>
              <a:rPr lang="en-US" b="1" dirty="0" smtClean="0"/>
              <a:t>experiential approach </a:t>
            </a:r>
            <a:r>
              <a:rPr lang="en-US" dirty="0" smtClean="0"/>
              <a:t>encourage each member of the group to participate through activities and learn through experience (personal /vicarious)</a:t>
            </a:r>
            <a:endParaRPr lang="el-GR" dirty="0"/>
          </a:p>
          <a:p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2128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erver\Desktop\Εικόνα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02920" y="893250"/>
            <a:ext cx="8183880" cy="4187952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Ορθογώνιο 3"/>
          <p:cNvSpPr/>
          <p:nvPr/>
        </p:nvSpPr>
        <p:spPr>
          <a:xfrm>
            <a:off x="502920" y="1582341"/>
            <a:ext cx="81838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The common feature and the aim of these programs is the enhancement of </a:t>
            </a:r>
            <a:r>
              <a:rPr lang="el-GR" sz="2400" b="1" dirty="0" smtClean="0">
                <a:solidFill>
                  <a:srgbClr val="444444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protective </a:t>
            </a:r>
            <a:r>
              <a:rPr lang="el-GR" sz="2400" b="1" dirty="0" err="1">
                <a:solidFill>
                  <a:srgbClr val="444444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factors</a:t>
            </a:r>
            <a:r>
              <a:rPr lang="el-GR" sz="2400" dirty="0">
                <a:solidFill>
                  <a:srgbClr val="444444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444444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smtClean="0"/>
              <a:t>personal </a:t>
            </a:r>
            <a:r>
              <a:rPr lang="en-US" sz="2400" dirty="0"/>
              <a:t>and social </a:t>
            </a:r>
            <a:r>
              <a:rPr lang="en-US" sz="2400" dirty="0" smtClean="0"/>
              <a:t>skills) and the elimination or the </a:t>
            </a:r>
            <a:r>
              <a:rPr lang="en-US" sz="2400" b="1" dirty="0" smtClean="0"/>
              <a:t>reduction of risk factors </a:t>
            </a: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21342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erver\Desktop\fon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Counseling Sessions</a:t>
            </a:r>
          </a:p>
          <a:p>
            <a:pPr marL="0" indent="0">
              <a:buNone/>
            </a:pPr>
            <a:endParaRPr lang="en-US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400" dirty="0" smtClean="0"/>
              <a:t>We provide counseling or psychotherapy to individuals or families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sz="24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400" dirty="0" smtClean="0"/>
              <a:t>Counseling to adolescents with aggressive and </a:t>
            </a:r>
            <a:r>
              <a:rPr lang="en-US" sz="2400" dirty="0" err="1" smtClean="0"/>
              <a:t>psychopatic</a:t>
            </a:r>
            <a:r>
              <a:rPr lang="en-US" sz="2400" dirty="0" smtClean="0"/>
              <a:t> behavior.</a:t>
            </a:r>
          </a:p>
        </p:txBody>
      </p:sp>
    </p:spTree>
    <p:extLst>
      <p:ext uri="{BB962C8B-B14F-4D97-AF65-F5344CB8AC3E}">
        <p14:creationId xmlns:p14="http://schemas.microsoft.com/office/powerpoint/2010/main" val="369320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erver\Desktop\fon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Scientific staff </a:t>
            </a:r>
            <a:r>
              <a:rPr lang="en-US" dirty="0" smtClean="0"/>
              <a:t>of FAETHON: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ELENI FILIOU (Social</a:t>
            </a:r>
            <a:r>
              <a:rPr lang="el-GR" dirty="0" smtClean="0"/>
              <a:t> </a:t>
            </a:r>
            <a:r>
              <a:rPr lang="en-US" dirty="0" smtClean="0"/>
              <a:t>Worker)</a:t>
            </a:r>
          </a:p>
          <a:p>
            <a:pPr marL="0" indent="0">
              <a:buNone/>
            </a:pPr>
            <a:r>
              <a:rPr lang="en-US" dirty="0" smtClean="0"/>
              <a:t>MARINA THETEKOUS (Sociologist)</a:t>
            </a:r>
          </a:p>
          <a:p>
            <a:pPr marL="0" indent="0">
              <a:buNone/>
            </a:pPr>
            <a:r>
              <a:rPr lang="en-US" dirty="0" smtClean="0"/>
              <a:t>MARINA PAPADIOTI (Psychologist)</a:t>
            </a:r>
          </a:p>
          <a:p>
            <a:pPr marL="0" indent="0">
              <a:buNone/>
            </a:pPr>
            <a:r>
              <a:rPr lang="en-US" dirty="0" smtClean="0"/>
              <a:t>SPYROS SASSANIS (Sociologist)</a:t>
            </a:r>
          </a:p>
          <a:p>
            <a:pPr marL="0" indent="0">
              <a:buNone/>
            </a:pPr>
            <a:r>
              <a:rPr lang="en-US" dirty="0" smtClean="0"/>
              <a:t>MARIOS </a:t>
            </a:r>
            <a:r>
              <a:rPr lang="en-US" smtClean="0"/>
              <a:t>KATSOUROS (Psychologist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62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erver\Desktop\fon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sz="3600" b="1" dirty="0" smtClean="0"/>
          </a:p>
          <a:p>
            <a:pPr marL="0" indent="0" algn="ctr">
              <a:buNone/>
            </a:pPr>
            <a:r>
              <a:rPr lang="en-US" sz="4000" b="1" dirty="0" smtClean="0"/>
              <a:t>THANK YOU!</a:t>
            </a:r>
            <a:endParaRPr lang="el-GR" sz="4000" b="1" dirty="0"/>
          </a:p>
        </p:txBody>
      </p:sp>
    </p:spTree>
    <p:extLst>
      <p:ext uri="{BB962C8B-B14F-4D97-AF65-F5344CB8AC3E}">
        <p14:creationId xmlns:p14="http://schemas.microsoft.com/office/powerpoint/2010/main" val="158920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Server\Desktop\fo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548680"/>
            <a:ext cx="8424936" cy="4824536"/>
          </a:xfrm>
        </p:spPr>
        <p:txBody>
          <a:bodyPr>
            <a:noAutofit/>
          </a:bodyPr>
          <a:lstStyle/>
          <a:p>
            <a:pPr algn="ctr"/>
            <a:r>
              <a:rPr lang="el-GR" sz="5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/>
            </a:r>
            <a:br>
              <a:rPr lang="el-GR" sz="5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el-GR" sz="5400" dirty="0" smtClean="0">
                <a:solidFill>
                  <a:srgbClr val="E6681A"/>
                </a:solidFill>
                <a:latin typeface="Calibri" pitchFamily="34" charset="0"/>
              </a:rPr>
              <a:t>Η ΠΟΡΕΙΑ ΜΑΣ ΑΥΤΑ ΤΑ </a:t>
            </a:r>
            <a:br>
              <a:rPr lang="el-GR" sz="5400" dirty="0" smtClean="0">
                <a:solidFill>
                  <a:srgbClr val="E6681A"/>
                </a:solidFill>
                <a:latin typeface="Calibri" pitchFamily="34" charset="0"/>
              </a:rPr>
            </a:br>
            <a:r>
              <a:rPr lang="el-GR" sz="6600" b="1" dirty="0" smtClean="0">
                <a:solidFill>
                  <a:srgbClr val="E6681A"/>
                </a:solidFill>
                <a:latin typeface="Calibri" pitchFamily="34" charset="0"/>
              </a:rPr>
              <a:t>10 ΧΡΟΝΙΑ, </a:t>
            </a:r>
            <a:r>
              <a:rPr lang="el-GR" sz="5400" dirty="0" smtClean="0">
                <a:solidFill>
                  <a:srgbClr val="E6681A"/>
                </a:solidFill>
                <a:latin typeface="Calibri" pitchFamily="34" charset="0"/>
              </a:rPr>
              <a:t/>
            </a:r>
            <a:br>
              <a:rPr lang="el-GR" sz="5400" dirty="0" smtClean="0">
                <a:solidFill>
                  <a:srgbClr val="E6681A"/>
                </a:solidFill>
                <a:latin typeface="Calibri" pitchFamily="34" charset="0"/>
              </a:rPr>
            </a:br>
            <a:r>
              <a:rPr lang="el-GR" sz="5400" dirty="0" smtClean="0">
                <a:solidFill>
                  <a:srgbClr val="E6681A"/>
                </a:solidFill>
                <a:latin typeface="Calibri" pitchFamily="34" charset="0"/>
              </a:rPr>
              <a:t>ΓΕΜΑΤΗ ΟΜΟΡΦΕΣ ΚΑΙ ΔΗΜΙΟΥΡΓΙΚΕΣ ΣΥΝΑΝΤΗΣΕΙΣ…</a:t>
            </a:r>
            <a:endParaRPr lang="el-GR" sz="5400" dirty="0">
              <a:solidFill>
                <a:srgbClr val="E6681A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341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1"/>
    </mc:Choice>
    <mc:Fallback xmlns="">
      <p:transition spd="slow" advTm="5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Server\Desktop\fo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55576" y="-315416"/>
            <a:ext cx="7848872" cy="1417638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l-GR" b="1" dirty="0" smtClean="0">
                <a:solidFill>
                  <a:srgbClr val="006C31"/>
                </a:solidFill>
                <a:latin typeface="Calibri" pitchFamily="34" charset="0"/>
              </a:rPr>
              <a:t>ΚΑΠΩΣ ΕΤΣΙ ΛΟΙΠΟΝ ΑΡΧΙΣΑΜΕ…</a:t>
            </a:r>
            <a:endParaRPr lang="el-GR" b="1" dirty="0">
              <a:solidFill>
                <a:srgbClr val="006C31"/>
              </a:solidFill>
              <a:latin typeface="Calibri" pitchFamily="34" charset="0"/>
            </a:endParaRPr>
          </a:p>
        </p:txBody>
      </p:sp>
      <p:pic>
        <p:nvPicPr>
          <p:cNvPr id="3" name="2 - Εικόνα" descr="okana_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412776"/>
            <a:ext cx="4536504" cy="3024335"/>
          </a:xfrm>
          <a:prstGeom prst="rect">
            <a:avLst/>
          </a:prstGeom>
        </p:spPr>
      </p:pic>
      <p:pic>
        <p:nvPicPr>
          <p:cNvPr id="6" name="5 - Εικόνα" descr="okana_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112" y="1340768"/>
            <a:ext cx="3312368" cy="367240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413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Server\Desktop\Εικόνα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pic>
        <p:nvPicPr>
          <p:cNvPr id="4" name="3 - Εικόνα" descr="okana_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268760"/>
            <a:ext cx="4968552" cy="4320480"/>
          </a:xfrm>
          <a:prstGeom prst="rect">
            <a:avLst/>
          </a:prstGeom>
        </p:spPr>
      </p:pic>
      <p:pic>
        <p:nvPicPr>
          <p:cNvPr id="5" name="4 - Εικόνα" descr="okana_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1268760"/>
            <a:ext cx="3491880" cy="30243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4"/>
    </mc:Choice>
    <mc:Fallback xmlns="">
      <p:transition spd="slow" advTm="3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Server\Desktop\fo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2 - Εικόνα" descr="20150304_1012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836712"/>
            <a:ext cx="3672408" cy="2304256"/>
          </a:xfrm>
          <a:prstGeom prst="rect">
            <a:avLst/>
          </a:prstGeom>
        </p:spPr>
      </p:pic>
      <p:pic>
        <p:nvPicPr>
          <p:cNvPr id="4" name="3 - Εικόνα" descr="20150430_1119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1844824"/>
            <a:ext cx="3888432" cy="2952328"/>
          </a:xfrm>
          <a:prstGeom prst="rect">
            <a:avLst/>
          </a:prstGeom>
        </p:spPr>
      </p:pic>
      <p:pic>
        <p:nvPicPr>
          <p:cNvPr id="5" name="4 - Εικόνα" descr="0506201228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3356992"/>
            <a:ext cx="3672408" cy="2880320"/>
          </a:xfrm>
          <a:prstGeom prst="rect">
            <a:avLst/>
          </a:prstGeom>
        </p:spPr>
      </p:pic>
      <p:sp>
        <p:nvSpPr>
          <p:cNvPr id="10" name="9 - TextBox"/>
          <p:cNvSpPr txBox="1"/>
          <p:nvPr/>
        </p:nvSpPr>
        <p:spPr>
          <a:xfrm>
            <a:off x="1691680" y="0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 smtClean="0">
                <a:solidFill>
                  <a:srgbClr val="006600"/>
                </a:solidFill>
              </a:rPr>
              <a:t>Με τους μαθητές…</a:t>
            </a:r>
            <a:endParaRPr lang="el-GR" sz="4000" b="1" dirty="0">
              <a:solidFill>
                <a:srgbClr val="0066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707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Server\Desktop\Εικόνα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pic>
        <p:nvPicPr>
          <p:cNvPr id="4" name="3 - Εικόνα" descr="faethon 2013 14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2924944"/>
            <a:ext cx="3707904" cy="3748343"/>
          </a:xfrm>
          <a:prstGeom prst="rect">
            <a:avLst/>
          </a:prstGeom>
        </p:spPr>
      </p:pic>
      <p:pic>
        <p:nvPicPr>
          <p:cNvPr id="5" name="4 - Εικόνα" descr="faethon 2013 13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9632" y="260648"/>
            <a:ext cx="4032448" cy="3024336"/>
          </a:xfrm>
          <a:prstGeom prst="rect">
            <a:avLst/>
          </a:prstGeom>
        </p:spPr>
      </p:pic>
      <p:pic>
        <p:nvPicPr>
          <p:cNvPr id="6" name="5 - Εικόνα" descr="SDC1064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3429000"/>
            <a:ext cx="4464496" cy="29969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8"/>
    </mc:Choice>
    <mc:Fallback xmlns="">
      <p:transition spd="slow" advTm="7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erver\Desktop\Εικόνα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/>
              <a:t>PRENENTION in GREECE</a:t>
            </a:r>
            <a:endParaRPr lang="el-GR" b="1" dirty="0"/>
          </a:p>
        </p:txBody>
      </p:sp>
      <p:sp>
        <p:nvSpPr>
          <p:cNvPr id="4" name="Ορθογώνιο 3"/>
          <p:cNvSpPr/>
          <p:nvPr/>
        </p:nvSpPr>
        <p:spPr>
          <a:xfrm>
            <a:off x="502920" y="1028343"/>
            <a:ext cx="81838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 smtClean="0"/>
              <a:t>There are </a:t>
            </a:r>
            <a:r>
              <a:rPr lang="en-US" sz="2000" b="1" dirty="0" smtClean="0"/>
              <a:t>75 Centers for Prevention</a:t>
            </a:r>
            <a:r>
              <a:rPr lang="el-GR" sz="2000" b="1" dirty="0" smtClean="0"/>
              <a:t> </a:t>
            </a:r>
            <a:r>
              <a:rPr lang="en-US" sz="2000" b="1" dirty="0" smtClean="0"/>
              <a:t>of Addictions </a:t>
            </a:r>
            <a:r>
              <a:rPr lang="en-US" sz="2000" b="1" dirty="0"/>
              <a:t>and Psychosocial Health Promotion</a:t>
            </a:r>
            <a:r>
              <a:rPr lang="en-US" sz="2000" dirty="0"/>
              <a:t>, established within the framework of cooperation between the </a:t>
            </a:r>
            <a:r>
              <a:rPr lang="en-US" sz="2000" dirty="0" err="1"/>
              <a:t>Organisation</a:t>
            </a:r>
            <a:r>
              <a:rPr lang="en-US" sz="2000" dirty="0"/>
              <a:t> Against Drugs </a:t>
            </a:r>
            <a:r>
              <a:rPr lang="en-US" sz="2000" dirty="0" smtClean="0"/>
              <a:t>(OKANA) </a:t>
            </a:r>
            <a:r>
              <a:rPr lang="en-US" sz="2000" dirty="0"/>
              <a:t>and local </a:t>
            </a:r>
            <a:r>
              <a:rPr lang="en-US" sz="2000" dirty="0" smtClean="0"/>
              <a:t>authorities. 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Their </a:t>
            </a:r>
            <a:r>
              <a:rPr lang="en-US" sz="2000" dirty="0"/>
              <a:t>activities include the prevention of all kinds of addiction and the promotion of psychosocial health</a:t>
            </a:r>
            <a:r>
              <a:rPr lang="en-US" dirty="0"/>
              <a:t>.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4396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Server\Desktop\fo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2 - Εικόνα" descr="SDC102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8640"/>
            <a:ext cx="4427984" cy="2952328"/>
          </a:xfrm>
          <a:prstGeom prst="rect">
            <a:avLst/>
          </a:prstGeom>
        </p:spPr>
      </p:pic>
      <p:pic>
        <p:nvPicPr>
          <p:cNvPr id="4" name="3 - Εικόνα" descr="SDC102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188640"/>
            <a:ext cx="4104456" cy="3672408"/>
          </a:xfrm>
          <a:prstGeom prst="rect">
            <a:avLst/>
          </a:prstGeom>
        </p:spPr>
      </p:pic>
      <p:pic>
        <p:nvPicPr>
          <p:cNvPr id="5" name="4 - Εικόνα" descr="SDC1028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3429000"/>
            <a:ext cx="3491880" cy="27089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914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Server\Desktop\fo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2 - Εικόνα" descr="SDC106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8640"/>
            <a:ext cx="3960440" cy="2636912"/>
          </a:xfrm>
          <a:prstGeom prst="rect">
            <a:avLst/>
          </a:prstGeom>
        </p:spPr>
      </p:pic>
      <p:pic>
        <p:nvPicPr>
          <p:cNvPr id="4" name="3 - Εικόνα" descr="SDC106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188640"/>
            <a:ext cx="4536504" cy="3816424"/>
          </a:xfrm>
          <a:prstGeom prst="rect">
            <a:avLst/>
          </a:prstGeom>
        </p:spPr>
      </p:pic>
      <p:pic>
        <p:nvPicPr>
          <p:cNvPr id="7" name="6 - Εικόνα" descr="SDC106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212976"/>
            <a:ext cx="3779912" cy="32403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56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Server\Desktop\fo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3568" y="188640"/>
            <a:ext cx="7467600" cy="652934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>
                <a:solidFill>
                  <a:srgbClr val="FF0000"/>
                </a:solidFill>
              </a:rPr>
              <a:t>    </a:t>
            </a:r>
            <a:r>
              <a:rPr lang="el-GR" b="1" dirty="0" smtClean="0">
                <a:solidFill>
                  <a:srgbClr val="006C31"/>
                </a:solidFill>
              </a:rPr>
              <a:t>ΜΕ ΤΟΥΣ ΕΚΠΑΙΔΕΥΤΙΚΟΥΣ</a:t>
            </a:r>
            <a:endParaRPr lang="el-GR" b="1" dirty="0">
              <a:solidFill>
                <a:srgbClr val="006C31"/>
              </a:solidFill>
            </a:endParaRPr>
          </a:p>
        </p:txBody>
      </p:sp>
      <p:pic>
        <p:nvPicPr>
          <p:cNvPr id="4" name="3 - Εικόνα" descr="20151127_1558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908720"/>
            <a:ext cx="4032448" cy="2664296"/>
          </a:xfrm>
          <a:prstGeom prst="rect">
            <a:avLst/>
          </a:prstGeom>
        </p:spPr>
      </p:pic>
      <p:pic>
        <p:nvPicPr>
          <p:cNvPr id="7" name="6 - Εικόνα" descr="SDC101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3717032"/>
            <a:ext cx="3491880" cy="2420888"/>
          </a:xfrm>
          <a:prstGeom prst="rect">
            <a:avLst/>
          </a:prstGeom>
        </p:spPr>
      </p:pic>
      <p:pic>
        <p:nvPicPr>
          <p:cNvPr id="8" name="7 - Εικόνα" descr="SDC1029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836712"/>
            <a:ext cx="4392488" cy="57606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55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Server\Desktop\fo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3 - Εικόνα" descr="SDC101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88640"/>
            <a:ext cx="4283968" cy="2708920"/>
          </a:xfrm>
          <a:prstGeom prst="rect">
            <a:avLst/>
          </a:prstGeom>
        </p:spPr>
      </p:pic>
      <p:pic>
        <p:nvPicPr>
          <p:cNvPr id="6" name="5 - Εικόνα" descr="SDC101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188640"/>
            <a:ext cx="4283968" cy="2736304"/>
          </a:xfrm>
          <a:prstGeom prst="rect">
            <a:avLst/>
          </a:prstGeom>
        </p:spPr>
      </p:pic>
      <p:pic>
        <p:nvPicPr>
          <p:cNvPr id="7" name="6 - Εικόνα" descr="20151127_1918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3068960"/>
            <a:ext cx="3672408" cy="3600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96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Server\Desktop\fo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1560" y="0"/>
            <a:ext cx="7467600" cy="652934"/>
          </a:xfrm>
        </p:spPr>
        <p:txBody>
          <a:bodyPr>
            <a:normAutofit/>
          </a:bodyPr>
          <a:lstStyle/>
          <a:p>
            <a:pPr algn="ctr"/>
            <a:r>
              <a:rPr lang="el-GR" b="1" dirty="0" smtClean="0">
                <a:solidFill>
                  <a:srgbClr val="006C31"/>
                </a:solidFill>
              </a:rPr>
              <a:t>ΜΕ ΤΟΥΣ ΓΟΝΕΙΣ</a:t>
            </a:r>
            <a:endParaRPr lang="el-GR" b="1" dirty="0">
              <a:solidFill>
                <a:srgbClr val="006C31"/>
              </a:solidFill>
            </a:endParaRPr>
          </a:p>
        </p:txBody>
      </p:sp>
      <p:pic>
        <p:nvPicPr>
          <p:cNvPr id="4" name="3 - Εικόνα" descr="P5090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692696"/>
            <a:ext cx="3960440" cy="2852936"/>
          </a:xfrm>
          <a:prstGeom prst="rect">
            <a:avLst/>
          </a:prstGeom>
        </p:spPr>
      </p:pic>
      <p:pic>
        <p:nvPicPr>
          <p:cNvPr id="5" name="4 - Εικόνα" descr="PC0600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620688"/>
            <a:ext cx="4608512" cy="5877272"/>
          </a:xfrm>
          <a:prstGeom prst="rect">
            <a:avLst/>
          </a:prstGeom>
        </p:spPr>
      </p:pic>
      <p:pic>
        <p:nvPicPr>
          <p:cNvPr id="6" name="5 - Εικόνα" descr="PC0600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3717032"/>
            <a:ext cx="3960440" cy="27809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22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Server\Desktop\fo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1560" y="0"/>
            <a:ext cx="7467600" cy="764704"/>
          </a:xfrm>
        </p:spPr>
        <p:txBody>
          <a:bodyPr/>
          <a:lstStyle/>
          <a:p>
            <a:pPr algn="ctr"/>
            <a:r>
              <a:rPr lang="el-GR" dirty="0" smtClean="0">
                <a:solidFill>
                  <a:srgbClr val="9012B2"/>
                </a:solidFill>
              </a:rPr>
              <a:t>        </a:t>
            </a:r>
            <a:r>
              <a:rPr lang="el-GR" b="1" dirty="0" smtClean="0">
                <a:solidFill>
                  <a:srgbClr val="9012B2"/>
                </a:solidFill>
              </a:rPr>
              <a:t>ΜΕ ΤΗΝ ΚΟΙΝΟΤΗΤΑ</a:t>
            </a:r>
            <a:endParaRPr lang="el-GR" b="1" dirty="0">
              <a:solidFill>
                <a:srgbClr val="9012B2"/>
              </a:solidFill>
            </a:endParaRPr>
          </a:p>
        </p:txBody>
      </p:sp>
      <p:pic>
        <p:nvPicPr>
          <p:cNvPr id="3" name="2 - Εικόνα" descr="0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173088"/>
            <a:ext cx="3131840" cy="2255912"/>
          </a:xfrm>
          <a:prstGeom prst="rect">
            <a:avLst/>
          </a:prstGeom>
        </p:spPr>
      </p:pic>
      <p:pic>
        <p:nvPicPr>
          <p:cNvPr id="4" name="3 - Εικόνα" descr="P41201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1124744"/>
            <a:ext cx="2483768" cy="1872208"/>
          </a:xfrm>
          <a:prstGeom prst="rect">
            <a:avLst/>
          </a:prstGeom>
        </p:spPr>
      </p:pic>
      <p:pic>
        <p:nvPicPr>
          <p:cNvPr id="6" name="5 - Εικόνα" descr="P518007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501008"/>
            <a:ext cx="3275856" cy="3024336"/>
          </a:xfrm>
          <a:prstGeom prst="rect">
            <a:avLst/>
          </a:prstGeom>
        </p:spPr>
      </p:pic>
      <p:pic>
        <p:nvPicPr>
          <p:cNvPr id="7" name="6 - Εικόνα" descr="P518008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79912" y="3068960"/>
            <a:ext cx="3419872" cy="3456384"/>
          </a:xfrm>
          <a:prstGeom prst="rect">
            <a:avLst/>
          </a:prstGeom>
        </p:spPr>
      </p:pic>
      <p:pic>
        <p:nvPicPr>
          <p:cNvPr id="9" name="8 - Εικόνα" descr="P604003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16216" y="908720"/>
            <a:ext cx="2051720" cy="20608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70"/>
    </mc:Choice>
    <mc:Fallback xmlns="">
      <p:transition spd="slow" advTm="14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Server\Desktop\fo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5 - Εικόνα" descr="P41201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88640"/>
            <a:ext cx="4320480" cy="3096344"/>
          </a:xfrm>
          <a:prstGeom prst="rect">
            <a:avLst/>
          </a:prstGeom>
        </p:spPr>
      </p:pic>
      <p:pic>
        <p:nvPicPr>
          <p:cNvPr id="7" name="6 - Εικόνα" descr="P41201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429000"/>
            <a:ext cx="4464496" cy="3140968"/>
          </a:xfrm>
          <a:prstGeom prst="rect">
            <a:avLst/>
          </a:prstGeom>
        </p:spPr>
      </p:pic>
      <p:pic>
        <p:nvPicPr>
          <p:cNvPr id="9" name="8 - Εικόνα" descr="P518008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188640"/>
            <a:ext cx="4176464" cy="43204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9"/>
    </mc:Choice>
    <mc:Fallback xmlns="">
      <p:transition spd="slow" advTm="8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Server\Desktop\fo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3568" y="260648"/>
            <a:ext cx="7467600" cy="652934"/>
          </a:xfrm>
        </p:spPr>
        <p:txBody>
          <a:bodyPr>
            <a:normAutofit/>
          </a:bodyPr>
          <a:lstStyle/>
          <a:p>
            <a:pPr algn="ctr"/>
            <a:r>
              <a:rPr lang="el-GR" b="1" dirty="0" smtClean="0">
                <a:solidFill>
                  <a:srgbClr val="006C31"/>
                </a:solidFill>
              </a:rPr>
              <a:t>ΜΕ ΗΜΕΡΙΔΕΣ</a:t>
            </a:r>
            <a:endParaRPr lang="el-GR" b="1" dirty="0">
              <a:solidFill>
                <a:srgbClr val="006C31"/>
              </a:solidFill>
            </a:endParaRPr>
          </a:p>
        </p:txBody>
      </p:sp>
      <p:pic>
        <p:nvPicPr>
          <p:cNvPr id="4" name="3 - Εικόνα" descr="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052736"/>
            <a:ext cx="4896544" cy="2520280"/>
          </a:xfrm>
          <a:prstGeom prst="rect">
            <a:avLst/>
          </a:prstGeom>
        </p:spPr>
      </p:pic>
      <p:pic>
        <p:nvPicPr>
          <p:cNvPr id="7" name="6 - Εικόνα" descr="PB2200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3789040"/>
            <a:ext cx="4716016" cy="29249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0"/>
    </mc:Choice>
    <mc:Fallback xmlns="">
      <p:transition spd="slow" advTm="5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Server\Desktop\Εικόνα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pic>
        <p:nvPicPr>
          <p:cNvPr id="4" name="3 - Εικόνα" descr="P21200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564904"/>
            <a:ext cx="3960440" cy="3039253"/>
          </a:xfrm>
          <a:prstGeom prst="rect">
            <a:avLst/>
          </a:prstGeom>
        </p:spPr>
      </p:pic>
      <p:pic>
        <p:nvPicPr>
          <p:cNvPr id="5" name="4 - Εικόνα" descr="P21200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980728"/>
            <a:ext cx="4536504" cy="30243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4"/>
    </mc:Choice>
    <mc:Fallback xmlns="">
      <p:transition spd="slow" advTm="4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Server\Desktop\fo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4 - Εικόνα" descr="PB2200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88640"/>
            <a:ext cx="3960440" cy="5229200"/>
          </a:xfrm>
          <a:prstGeom prst="rect">
            <a:avLst/>
          </a:prstGeom>
        </p:spPr>
      </p:pic>
      <p:pic>
        <p:nvPicPr>
          <p:cNvPr id="6" name="5 - Εικόνα" descr="PB2201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188640"/>
            <a:ext cx="4392488" cy="38164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2"/>
    </mc:Choice>
    <mc:Fallback xmlns="">
      <p:transition spd="slow" advTm="4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erver\Desktop\Εικόνα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/>
              <a:t>OKANA</a:t>
            </a:r>
            <a:r>
              <a:rPr lang="en-GB" dirty="0" smtClean="0"/>
              <a:t>:</a:t>
            </a:r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502920" y="1124744"/>
            <a:ext cx="83895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 smtClean="0"/>
              <a:t>plans, coordinates </a:t>
            </a:r>
            <a:r>
              <a:rPr lang="en-US" sz="2000" dirty="0"/>
              <a:t>and </a:t>
            </a:r>
            <a:r>
              <a:rPr lang="en-US" sz="2000" dirty="0" smtClean="0"/>
              <a:t>implements </a:t>
            </a:r>
            <a:r>
              <a:rPr lang="en-US" sz="2000" dirty="0"/>
              <a:t>a national </a:t>
            </a:r>
            <a:r>
              <a:rPr lang="en-US" sz="2000" dirty="0" smtClean="0"/>
              <a:t>policy</a:t>
            </a:r>
            <a:endParaRPr lang="en-US" sz="2000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/>
              <a:t>prevention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/>
              <a:t>treatment </a:t>
            </a:r>
            <a:r>
              <a:rPr lang="en-US" sz="2000" dirty="0"/>
              <a:t>and </a:t>
            </a:r>
            <a:endParaRPr lang="en-US" sz="2000" dirty="0" smtClean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/>
              <a:t>rehabilitation </a:t>
            </a:r>
            <a:r>
              <a:rPr lang="en-US" sz="2000" dirty="0"/>
              <a:t>of </a:t>
            </a:r>
            <a:r>
              <a:rPr lang="en-US" sz="2000" dirty="0" smtClean="0"/>
              <a:t>addictions.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83240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Server\Desktop\Εικόνα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pic>
        <p:nvPicPr>
          <p:cNvPr id="4" name="3 - Εικόνα" descr="P21200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88640"/>
            <a:ext cx="4464496" cy="4824536"/>
          </a:xfrm>
          <a:prstGeom prst="rect">
            <a:avLst/>
          </a:prstGeom>
        </p:spPr>
      </p:pic>
      <p:pic>
        <p:nvPicPr>
          <p:cNvPr id="5" name="4 - Εικόνα" descr="PB2200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908720"/>
            <a:ext cx="3816424" cy="48965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3"/>
    </mc:Choice>
    <mc:Fallback xmlns="">
      <p:transition spd="slow" advTm="4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Server\Desktop\fo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99592" y="0"/>
            <a:ext cx="7467600" cy="980728"/>
          </a:xfrm>
        </p:spPr>
        <p:txBody>
          <a:bodyPr>
            <a:noAutofit/>
          </a:bodyPr>
          <a:lstStyle/>
          <a:p>
            <a:pPr algn="ctr"/>
            <a:r>
              <a:rPr lang="el-GR" sz="2800" b="1" dirty="0" smtClean="0">
                <a:solidFill>
                  <a:srgbClr val="006600"/>
                </a:solidFill>
              </a:rPr>
              <a:t>ΜΕ ΠΑΓΚΟΣΜΙΕΣ ΗΜΕΡΕΣ ΚΑΤΑ ΤΩΝ ΝΑΡΚΩΤΙΚΩΝ</a:t>
            </a:r>
            <a:endParaRPr lang="el-GR" sz="2800" b="1" dirty="0">
              <a:solidFill>
                <a:srgbClr val="006600"/>
              </a:solidFill>
            </a:endParaRPr>
          </a:p>
        </p:txBody>
      </p:sp>
      <p:pic>
        <p:nvPicPr>
          <p:cNvPr id="4" name="3 - Εικόνα" descr="1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908720"/>
            <a:ext cx="3851920" cy="3816424"/>
          </a:xfrm>
          <a:prstGeom prst="rect">
            <a:avLst/>
          </a:prstGeom>
        </p:spPr>
      </p:pic>
      <p:pic>
        <p:nvPicPr>
          <p:cNvPr id="7" name="6 - Εικόνα" descr="SDC105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908720"/>
            <a:ext cx="4536504" cy="2492896"/>
          </a:xfrm>
          <a:prstGeom prst="rect">
            <a:avLst/>
          </a:prstGeom>
        </p:spPr>
      </p:pic>
      <p:pic>
        <p:nvPicPr>
          <p:cNvPr id="8" name="7 - Εικόνα" descr="SDC105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645024"/>
            <a:ext cx="4608512" cy="30243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6"/>
    </mc:Choice>
    <mc:Fallback xmlns="">
      <p:transition spd="slow" advTm="10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Server\Desktop\fo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2 - Εικόνα" descr="P6260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260648"/>
            <a:ext cx="4032448" cy="5904656"/>
          </a:xfrm>
          <a:prstGeom prst="rect">
            <a:avLst/>
          </a:prstGeom>
        </p:spPr>
      </p:pic>
      <p:pic>
        <p:nvPicPr>
          <p:cNvPr id="5" name="4 - Εικόνα" descr="P62600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60648"/>
            <a:ext cx="4464496" cy="3195736"/>
          </a:xfrm>
          <a:prstGeom prst="rect">
            <a:avLst/>
          </a:prstGeom>
        </p:spPr>
      </p:pic>
      <p:pic>
        <p:nvPicPr>
          <p:cNvPr id="9" name="8 - Εικόνα" descr="P62600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645024"/>
            <a:ext cx="4104456" cy="25922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06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Server\Desktop\fo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6 - Εικόνα" descr="DSC_2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188640"/>
            <a:ext cx="4860032" cy="2808631"/>
          </a:xfrm>
          <a:prstGeom prst="rect">
            <a:avLst/>
          </a:prstGeom>
        </p:spPr>
      </p:pic>
      <p:pic>
        <p:nvPicPr>
          <p:cNvPr id="8" name="7 - Εικόνα" descr="DSC_21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212976"/>
            <a:ext cx="5328592" cy="34080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954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Server\Desktop\Εικόνα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pic>
        <p:nvPicPr>
          <p:cNvPr id="4" name="3 - Εικόνα" descr="DSC_2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60648"/>
            <a:ext cx="5256584" cy="3312368"/>
          </a:xfrm>
          <a:prstGeom prst="rect">
            <a:avLst/>
          </a:prstGeom>
        </p:spPr>
      </p:pic>
      <p:pic>
        <p:nvPicPr>
          <p:cNvPr id="5" name="4 - Εικόνα" descr="DSC_21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3717032"/>
            <a:ext cx="4824536" cy="302829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2"/>
    </mc:Choice>
    <mc:Fallback xmlns="">
      <p:transition spd="slow" advTm="5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Server\Desktop\fo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2 - Εικόνα" descr="DSC001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8640"/>
            <a:ext cx="3147814" cy="6408712"/>
          </a:xfrm>
          <a:prstGeom prst="rect">
            <a:avLst/>
          </a:prstGeom>
        </p:spPr>
      </p:pic>
      <p:pic>
        <p:nvPicPr>
          <p:cNvPr id="4" name="3 - Εικόνα" descr="DSC003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188640"/>
            <a:ext cx="5400600" cy="3096344"/>
          </a:xfrm>
          <a:prstGeom prst="rect">
            <a:avLst/>
          </a:prstGeom>
        </p:spPr>
      </p:pic>
      <p:pic>
        <p:nvPicPr>
          <p:cNvPr id="5" name="4 - Εικόνα" descr="DSC003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3717032"/>
            <a:ext cx="5364088" cy="29249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23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Server\Desktop\fo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2 - Εικόνα" descr="φωτογραφίες παγκόσμια ημέρα 2013 1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88640"/>
            <a:ext cx="3003798" cy="4752528"/>
          </a:xfrm>
          <a:prstGeom prst="rect">
            <a:avLst/>
          </a:prstGeom>
        </p:spPr>
      </p:pic>
      <p:pic>
        <p:nvPicPr>
          <p:cNvPr id="6" name="5 - Εικόνα" descr="φωτογραφίες παγκόσμια ημέρα 2013 1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188640"/>
            <a:ext cx="2448272" cy="3312368"/>
          </a:xfrm>
          <a:prstGeom prst="rect">
            <a:avLst/>
          </a:prstGeom>
        </p:spPr>
      </p:pic>
      <p:pic>
        <p:nvPicPr>
          <p:cNvPr id="7" name="6 - Εικόνα" descr="φωτογραφίες παγκόσμια ημέρα 2013 19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1880" y="188640"/>
            <a:ext cx="2880320" cy="417646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05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Server\Desktop\Εικόνα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ΕΠΙΣΚΕΦΤΗΚΑΝ ΤΟ ΚΕΝΤΡΟ ΜΑΣ</a:t>
            </a:r>
            <a:endParaRPr lang="el-G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2468" name="Picture 4" descr="C:\Users\Server\Desktop\ΦΩΤΟΓΡΑΦΙΕΣ ΤΣΙΠΡΑΣ\SDC103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96752"/>
            <a:ext cx="4320480" cy="3456384"/>
          </a:xfrm>
          <a:prstGeom prst="rect">
            <a:avLst/>
          </a:prstGeom>
          <a:noFill/>
        </p:spPr>
      </p:pic>
      <p:pic>
        <p:nvPicPr>
          <p:cNvPr id="62469" name="Picture 5" descr="C:\Users\Server\Desktop\ΦΩΤΟΓΡΑΦΙΕΣ ΤΣΙΠΡΑΣ\SDC103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196752"/>
            <a:ext cx="3923928" cy="547260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1"/>
    </mc:Choice>
    <mc:Fallback xmlns="">
      <p:transition spd="slow" advTm="4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Server\Desktop\Εικόνα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pic>
        <p:nvPicPr>
          <p:cNvPr id="63491" name="Picture 3" descr="C:\Users\Server\Desktop\ΦΩΤΟΓΡΑΦΙΕΣ ΠΡΩΘΥΠΟΥΡΓΟΣ\1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4248472" cy="4320480"/>
          </a:xfrm>
          <a:prstGeom prst="rect">
            <a:avLst/>
          </a:prstGeom>
          <a:noFill/>
        </p:spPr>
      </p:pic>
      <p:pic>
        <p:nvPicPr>
          <p:cNvPr id="63492" name="Picture 4" descr="C:\Users\Server\Desktop\ΦΩΤΟΓΡΑΦΙΕΣ ΠΡΩΘΥΠΟΥΡΓΟΣ\0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9842" y="3284984"/>
            <a:ext cx="4217262" cy="3338339"/>
          </a:xfrm>
          <a:prstGeom prst="rect">
            <a:avLst/>
          </a:prstGeom>
          <a:noFill/>
        </p:spPr>
      </p:pic>
      <p:pic>
        <p:nvPicPr>
          <p:cNvPr id="63493" name="Picture 5" descr="C:\Users\Server\Desktop\ΦΩΤΟΓΡΑΦΙΕΣ ΠΡΩΘΥΠΟΥΡΓΟΣ\1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74926"/>
            <a:ext cx="4176464" cy="289403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9"/>
    </mc:Choice>
    <mc:Fallback xmlns="">
      <p:transition spd="slow" advTm="8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34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6349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Server\Desktop\fo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611560" y="404664"/>
            <a:ext cx="763284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ΌΤΑΝ ΟΙ ΟΜΑΔΕΣ ΜΑΣ ΔΗΜΙΟΥΡΓΟΥΝ…</a:t>
            </a:r>
            <a:endParaRPr lang="el-G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C:\Users\Server\Desktop\ΦΩΤΟΓΡΑΦΙΕΣ ΟΛΕΣ!!!!!\φωτο φαεθων\ομάδα παιδιών Γυμνάσιο Ζεφυρίου (β'τάξη) Απρίλιος 2010\SDC101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84784"/>
            <a:ext cx="4392488" cy="3528392"/>
          </a:xfrm>
          <a:prstGeom prst="rect">
            <a:avLst/>
          </a:prstGeom>
          <a:noFill/>
        </p:spPr>
      </p:pic>
      <p:pic>
        <p:nvPicPr>
          <p:cNvPr id="1030" name="Picture 6" descr="C:\Users\Server\Desktop\ΦΩΤΟΓΡΑΦΙΕΣ ΟΛΕΣ!!!!!\ΦΩΤΟ ΦΑΕΘΩΝ 2012-ΔΙΑΦΟΡΑ\SDC107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268760"/>
            <a:ext cx="3528392" cy="331236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6"/>
    </mc:Choice>
    <mc:Fallback xmlns="">
      <p:transition spd="slow" advTm="5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erver\Desktop\Εικόνα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Primary prevention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The emphasis of all the centers for prevention of addictions is posed on </a:t>
            </a:r>
            <a:r>
              <a:rPr lang="en-US" b="1" dirty="0" smtClean="0"/>
              <a:t>primary prevention</a:t>
            </a:r>
            <a:r>
              <a:rPr lang="en-US" dirty="0" smtClean="0"/>
              <a:t> addressed to general or ’’healthy population’’.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9328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erver\Desktop\fo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Users\Server\Desktop\ΦΩΤΟΓΡΑΦΙΕΣ ΟΛΕΣ!!!!!\ΦΩΤΟ ΦΑΕΘΩΝ 2012-ΔΙΑΦΟΡΑ\SDC107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88640"/>
            <a:ext cx="4674024" cy="6480720"/>
          </a:xfrm>
          <a:prstGeom prst="rect">
            <a:avLst/>
          </a:prstGeom>
          <a:noFill/>
        </p:spPr>
      </p:pic>
      <p:pic>
        <p:nvPicPr>
          <p:cNvPr id="43009" name="Picture 1" descr="C:\Users\Server\Desktop\δεντρο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340768"/>
            <a:ext cx="3707904" cy="438059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1"/>
    </mc:Choice>
    <mc:Fallback xmlns="">
      <p:transition spd="slow" advTm="4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Server\Desktop\fo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4034" name="Picture 2" descr="C:\Users\Server\Desktop\20160411_1321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645024"/>
            <a:ext cx="4536504" cy="3024336"/>
          </a:xfrm>
          <a:prstGeom prst="rect">
            <a:avLst/>
          </a:prstGeom>
          <a:noFill/>
        </p:spPr>
      </p:pic>
      <p:pic>
        <p:nvPicPr>
          <p:cNvPr id="44035" name="Picture 3" descr="C:\Users\Server\Desktop\20160411_1320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60648"/>
            <a:ext cx="4320480" cy="3284984"/>
          </a:xfrm>
          <a:prstGeom prst="rect">
            <a:avLst/>
          </a:prstGeom>
          <a:noFill/>
        </p:spPr>
      </p:pic>
      <p:pic>
        <p:nvPicPr>
          <p:cNvPr id="44036" name="Picture 4" descr="C:\Users\Server\Desktop\20160411_1320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60648"/>
            <a:ext cx="4032448" cy="640871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2"/>
    </mc:Choice>
    <mc:Fallback xmlns="">
      <p:transition spd="slow" advTm="8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4403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Server\Desktop\fon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08912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ΟΤΑΝ ΕΜΕΙΣ ΔΗΜΙΟΥΡΓΟΥΜΕ…</a:t>
            </a:r>
            <a:endParaRPr lang="el-G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79512" y="1124744"/>
          <a:ext cx="2873375" cy="4968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0" name="Acrobat Document" r:id="rId5" imgW="8019943" imgH="11344229" progId="AcroExch.Document.DC">
                  <p:embed/>
                </p:oleObj>
              </mc:Choice>
              <mc:Fallback>
                <p:oleObj name="Acrobat Document" r:id="rId5" imgW="8019943" imgH="11344229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124744"/>
                        <a:ext cx="2873375" cy="49685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347864" y="1124744"/>
          <a:ext cx="2592288" cy="489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1" name="Έγγραφο" r:id="rId8" imgW="6809144" imgH="9683676" progId="Word.Document.12">
                  <p:embed/>
                </p:oleObj>
              </mc:Choice>
              <mc:Fallback>
                <p:oleObj name="Έγγραφο" r:id="rId8" imgW="6809144" imgH="9683676" progId="Word.Document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1124744"/>
                        <a:ext cx="2592288" cy="489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 descr="\\Seagate-43AAF4\Public\Roula\ΦΥΛΛΑΔΙΑ ΠΑΓΚΟΣΜΙΑ ΗΜΕΡΑ 2014\PO_10064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0192" y="1052736"/>
            <a:ext cx="2664296" cy="5328592"/>
          </a:xfrm>
          <a:prstGeom prst="rect">
            <a:avLst/>
          </a:prstGeom>
          <a:noFill/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2"/>
    </mc:Choice>
    <mc:Fallback xmlns="">
      <p:transition spd="slow" advTm="8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Server\Desktop\fon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51520" y="188640"/>
          <a:ext cx="3528392" cy="36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4" name="Document" r:id="rId6" imgW="7174331" imgH="10215188" progId="Word.Document.8">
                  <p:embed/>
                </p:oleObj>
              </mc:Choice>
              <mc:Fallback>
                <p:oleObj name="Document" r:id="rId6" imgW="7174331" imgH="1021518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88640"/>
                        <a:ext cx="3528392" cy="36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251520" y="4077072"/>
          <a:ext cx="2951039" cy="2528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5" name="Έγγραφο" r:id="rId9" imgW="6333611" imgH="6352535" progId="Word.Document.12">
                  <p:embed/>
                </p:oleObj>
              </mc:Choice>
              <mc:Fallback>
                <p:oleObj name="Έγγραφο" r:id="rId9" imgW="6333611" imgH="6352535" progId="Word.Document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4077072"/>
                        <a:ext cx="2951039" cy="2528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4" descr="\\Seagate-43AAF4\Public\Roula\ΡΟΥΛΑ\ΠΑΓΚΟΣΜΙΑ ΗΜΕΡΑ ΚΑΤΑ ΤΩΝ ΝΑΡΚΩΤΙΚΩΝ 2013-ΚΕΝΤΡΟ ΠΡΟΛΗΨΗΣ ΦΑΕΘΩΝ\xarazo dromo neo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67944" y="3789040"/>
            <a:ext cx="4860032" cy="2880320"/>
          </a:xfrm>
          <a:prstGeom prst="rect">
            <a:avLst/>
          </a:prstGeom>
          <a:noFill/>
        </p:spPr>
      </p:pic>
      <p:pic>
        <p:nvPicPr>
          <p:cNvPr id="2053" name="Picture 5" descr="\\Seagate-43AAF4\Public\Roula\ΡΟΥΛΑ\ΠΑΓΚΟΣΜΙΑ ΗΜΕΡΑ ΚΑΤΑ ΤΩΝ ΝΑΡΚΩΤΙΚΩΝ 2011\983db650f7f79bc8e87d9a3ba418aefc\παγκοσμια ημερα 201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11960" y="260648"/>
            <a:ext cx="4680520" cy="3168352"/>
          </a:xfrm>
          <a:prstGeom prst="rect">
            <a:avLst/>
          </a:prstGeom>
          <a:noFill/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45"/>
    </mc:Choice>
    <mc:Fallback xmlns="">
      <p:transition spd="slow" advTm="13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20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erver\Desktop\fo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27584" y="260648"/>
            <a:ext cx="7467600" cy="652934"/>
          </a:xfrm>
        </p:spPr>
        <p:txBody>
          <a:bodyPr>
            <a:normAutofit/>
          </a:bodyPr>
          <a:lstStyle/>
          <a:p>
            <a:pPr algn="ctr"/>
            <a:r>
              <a:rPr lang="el-GR" b="1" dirty="0" smtClean="0">
                <a:solidFill>
                  <a:srgbClr val="006600"/>
                </a:solidFill>
                <a:latin typeface="Garamond" pitchFamily="18" charset="0"/>
              </a:rPr>
              <a:t>ΕΊΠΑΝ ΓΙΑ ΕΜΑΣ…</a:t>
            </a:r>
            <a:endParaRPr lang="el-GR" b="1" dirty="0">
              <a:solidFill>
                <a:srgbClr val="006600"/>
              </a:solidFill>
              <a:latin typeface="Garamond" pitchFamily="18" charset="0"/>
            </a:endParaRPr>
          </a:p>
        </p:txBody>
      </p:sp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323528" y="1764355"/>
            <a:ext cx="835292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ramond" pitchFamily="18" charset="0"/>
                <a:cs typeface="Arial" pitchFamily="34" charset="0"/>
              </a:rPr>
              <a:t>Ομολογώ ότι περίμενα κάτι βαρετό και αδιάφορο. Όμως η ζωντάνια, η συλλογικότητα και η συμμετοχή με διέψευσαν. Σίγουρα θα το συνιστούσα ανεπιφύλακτα!!!</a:t>
            </a: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ramond" pitchFamily="18" charset="0"/>
                <a:cs typeface="Arial" pitchFamily="34" charset="0"/>
              </a:rPr>
              <a:t>»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cs typeface="Arial" pitchFamily="34" charset="0"/>
              </a:rPr>
              <a:t> </a:t>
            </a:r>
            <a:endParaRPr kumimoji="0" lang="el-G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600" b="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ramond" pitchFamily="18" charset="0"/>
                <a:cs typeface="Arial" pitchFamily="34" charset="0"/>
              </a:rPr>
              <a:t>Λόγια πατέρα...</a:t>
            </a:r>
            <a:endParaRPr kumimoji="0" lang="el-GR" sz="3600" b="0" i="1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4499992" y="4352284"/>
            <a:ext cx="43204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4"/>
    </mc:Choice>
    <mc:Fallback xmlns="">
      <p:transition spd="slow" advTm="9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8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8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8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8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8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8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8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8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8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8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Server\Desktop\Εικόνα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50" y="14684"/>
            <a:ext cx="9156700" cy="6870700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1043608" y="1124744"/>
            <a:ext cx="72008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i="1" dirty="0" smtClean="0">
                <a:solidFill>
                  <a:srgbClr val="63793B"/>
                </a:solidFill>
                <a:latin typeface="Garamond" pitchFamily="18" charset="0"/>
                <a:cs typeface="Arial" pitchFamily="34" charset="0"/>
              </a:rPr>
              <a:t>Η ηρεμία, η εναλλαγή και η λειτουργικότητα είναι αυτά που μου ενέπνευσαν οι εμψυχωτές του Σεμιναρίου. </a:t>
            </a:r>
            <a:endParaRPr lang="el-GR" sz="3200" b="1" i="1" dirty="0" smtClean="0">
              <a:solidFill>
                <a:srgbClr val="63793B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3200" b="1" i="1" dirty="0" smtClean="0">
                <a:solidFill>
                  <a:srgbClr val="63793B"/>
                </a:solidFill>
                <a:latin typeface="Garamond" pitchFamily="18" charset="0"/>
                <a:cs typeface="Arial" pitchFamily="34" charset="0"/>
              </a:rPr>
              <a:t>Η ανατροφοδότηση με ΙΔΕΕΣ και η επιμονή στις έννοιες ΒΙΩΜΑΤΙΚΟΤΗΤΑ, ΜΑΖΙ, ΟΜΑΔΑ, η προσπάθεια να συνειδητοποιήσουμε  ότι ο δάσκαλος είναι ΜΕΣΑ στη τάξη</a:t>
            </a:r>
            <a:r>
              <a:rPr lang="en-US" sz="3200" b="1" i="1" dirty="0" smtClean="0">
                <a:solidFill>
                  <a:srgbClr val="63793B"/>
                </a:solidFill>
                <a:latin typeface="Garamond" pitchFamily="18" charset="0"/>
                <a:cs typeface="Arial" pitchFamily="34" charset="0"/>
              </a:rPr>
              <a:t>»</a:t>
            </a:r>
            <a:r>
              <a:rPr lang="el-GR" sz="3200" b="1" i="1" dirty="0" smtClean="0">
                <a:solidFill>
                  <a:srgbClr val="63793B"/>
                </a:solidFill>
                <a:latin typeface="Garamond" pitchFamily="18" charset="0"/>
                <a:cs typeface="Arial" pitchFamily="34" charset="0"/>
              </a:rPr>
              <a:t>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800" i="1" dirty="0" smtClean="0">
              <a:solidFill>
                <a:srgbClr val="63793B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3200" i="1" dirty="0" smtClean="0">
                <a:solidFill>
                  <a:srgbClr val="63793B"/>
                </a:solidFill>
                <a:latin typeface="Garamond" pitchFamily="18" charset="0"/>
                <a:cs typeface="Arial" pitchFamily="34" charset="0"/>
              </a:rPr>
              <a:t>Λόγια Εκπαιδευτικού...</a:t>
            </a:r>
            <a:endParaRPr lang="el-GR" sz="3200" dirty="0">
              <a:solidFill>
                <a:srgbClr val="63793B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6"/>
    </mc:Choice>
    <mc:Fallback xmlns="">
      <p:transition spd="slow" advTm="9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erver\Desktop\fo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1560" y="188640"/>
            <a:ext cx="7467600" cy="796950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 smtClean="0">
                <a:solidFill>
                  <a:schemeClr val="accent2">
                    <a:lumMod val="75000"/>
                  </a:schemeClr>
                </a:solidFill>
                <a:latin typeface="Garamond" pitchFamily="18" charset="0"/>
              </a:rPr>
              <a:t>ΛΌΓΙΑ ΜΑΘΗΤΩΝ…</a:t>
            </a:r>
            <a:endParaRPr lang="el-GR" sz="3200" b="1" dirty="0">
              <a:solidFill>
                <a:schemeClr val="accent2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50178" name="Picture 2" descr="SDC106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96752"/>
            <a:ext cx="4176464" cy="439248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0179" name="Picture 3" descr="SDC107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196752"/>
            <a:ext cx="4392488" cy="439248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9"/>
    </mc:Choice>
    <mc:Fallback xmlns="">
      <p:transition spd="slow" advTm="6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Server\Desktop\fo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996952"/>
            <a:ext cx="3563888" cy="1368152"/>
          </a:xfrm>
        </p:spPr>
        <p:txBody>
          <a:bodyPr>
            <a:noAutofit/>
          </a:bodyPr>
          <a:lstStyle/>
          <a:p>
            <a:r>
              <a:rPr lang="el-GR" sz="4000" dirty="0" smtClean="0">
                <a:solidFill>
                  <a:srgbClr val="FFC000"/>
                </a:solidFill>
              </a:rPr>
              <a:t>Διασύνδεση με Φορείς</a:t>
            </a:r>
            <a:endParaRPr lang="el-GR" sz="4000" dirty="0">
              <a:solidFill>
                <a:srgbClr val="FFC00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27584" y="3621069"/>
            <a:ext cx="6984776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211960" y="1124744"/>
            <a:ext cx="4464496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600" b="1" i="1" u="none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Garamond" pitchFamily="18" charset="0"/>
                <a:cs typeface="Arial" pitchFamily="34" charset="0"/>
              </a:rPr>
              <a:t>Κοινωνική</a:t>
            </a:r>
            <a:r>
              <a:rPr kumimoji="0" lang="el-GR" sz="1600" b="1" i="1" u="none" strike="noStrike" cap="none" normalizeH="0" dirty="0" smtClean="0">
                <a:ln>
                  <a:noFill/>
                </a:ln>
                <a:solidFill>
                  <a:srgbClr val="CC0000"/>
                </a:solidFill>
                <a:effectLst/>
                <a:latin typeface="Garamond" pitchFamily="18" charset="0"/>
                <a:cs typeface="Arial" pitchFamily="34" charset="0"/>
              </a:rPr>
              <a:t> υπηρεσία Δήμου Ιλίου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600" b="1" i="1" u="none" strike="noStrike" cap="none" normalizeH="0" dirty="0" smtClean="0">
                <a:ln>
                  <a:noFill/>
                </a:ln>
                <a:solidFill>
                  <a:srgbClr val="CC0000"/>
                </a:solidFill>
                <a:effectLst/>
                <a:latin typeface="Garamond" pitchFamily="18" charset="0"/>
                <a:cs typeface="Arial" pitchFamily="34" charset="0"/>
              </a:rPr>
              <a:t>Κοινωνική </a:t>
            </a:r>
            <a:r>
              <a:rPr lang="el-GR" sz="1600" b="1" i="1" dirty="0" smtClean="0">
                <a:solidFill>
                  <a:srgbClr val="CC0000"/>
                </a:solidFill>
                <a:latin typeface="Garamond" pitchFamily="18" charset="0"/>
                <a:cs typeface="Arial" pitchFamily="34" charset="0"/>
              </a:rPr>
              <a:t>υπηρεσία Αγίων Αναργύρων Καματερού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sz="1600" b="1" i="1" dirty="0" smtClean="0">
              <a:solidFill>
                <a:srgbClr val="CC0000"/>
              </a:solidFill>
              <a:latin typeface="Garamond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600" b="1" i="1" u="none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Garamond" pitchFamily="18" charset="0"/>
                <a:cs typeface="Arial" pitchFamily="34" charset="0"/>
              </a:rPr>
              <a:t>Συμβουλευτικός</a:t>
            </a:r>
            <a:r>
              <a:rPr kumimoji="0" lang="el-GR" sz="1600" b="1" i="1" u="none" strike="noStrike" cap="none" normalizeH="0" dirty="0" smtClean="0">
                <a:ln>
                  <a:noFill/>
                </a:ln>
                <a:solidFill>
                  <a:srgbClr val="CC0000"/>
                </a:solidFill>
                <a:effectLst/>
                <a:latin typeface="Garamond" pitchFamily="18" charset="0"/>
                <a:cs typeface="Arial" pitchFamily="34" charset="0"/>
              </a:rPr>
              <a:t> Σταθμός Δήμου Πετρούπολης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1" i="1" u="none" strike="noStrike" cap="none" normalizeH="0" dirty="0" smtClean="0">
              <a:ln>
                <a:noFill/>
              </a:ln>
              <a:solidFill>
                <a:srgbClr val="CC0000"/>
              </a:solidFill>
              <a:effectLst/>
              <a:latin typeface="Garamond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600" b="1" i="1" baseline="0" dirty="0" smtClean="0">
                <a:solidFill>
                  <a:srgbClr val="CC0000"/>
                </a:solidFill>
                <a:latin typeface="Garamond" pitchFamily="18" charset="0"/>
                <a:cs typeface="Arial" pitchFamily="34" charset="0"/>
              </a:rPr>
              <a:t>Κέντρο</a:t>
            </a:r>
            <a:r>
              <a:rPr lang="el-GR" sz="1600" b="1" i="1" dirty="0" smtClean="0">
                <a:solidFill>
                  <a:srgbClr val="CC0000"/>
                </a:solidFill>
                <a:latin typeface="Garamond" pitchFamily="18" charset="0"/>
                <a:cs typeface="Arial" pitchFamily="34" charset="0"/>
              </a:rPr>
              <a:t> Γυναικών Ιλίου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sz="1600" b="1" i="1" dirty="0" smtClean="0">
              <a:solidFill>
                <a:srgbClr val="CC0000"/>
              </a:solidFill>
              <a:latin typeface="Garamond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600" b="1" i="1" dirty="0" smtClean="0">
                <a:solidFill>
                  <a:srgbClr val="CC0000"/>
                </a:solidFill>
                <a:latin typeface="Garamond" pitchFamily="18" charset="0"/>
                <a:cs typeface="Arial" pitchFamily="34" charset="0"/>
              </a:rPr>
              <a:t>Ψυχοπαιδαγωγικό Κέντρο Δήμου Ιλίου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sz="1600" b="1" i="1" dirty="0" smtClean="0">
              <a:solidFill>
                <a:srgbClr val="CC0000"/>
              </a:solidFill>
              <a:latin typeface="Garamond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600" b="1" i="1" dirty="0" smtClean="0">
                <a:solidFill>
                  <a:srgbClr val="CC0000"/>
                </a:solidFill>
                <a:latin typeface="Garamond" pitchFamily="18" charset="0"/>
                <a:cs typeface="Arial" pitchFamily="34" charset="0"/>
              </a:rPr>
              <a:t>Τμήμα </a:t>
            </a:r>
            <a:r>
              <a:rPr lang="el-GR" sz="1600" b="1" i="1" dirty="0" err="1" smtClean="0">
                <a:solidFill>
                  <a:srgbClr val="CC0000"/>
                </a:solidFill>
                <a:latin typeface="Garamond" pitchFamily="18" charset="0"/>
                <a:cs typeface="Arial" pitchFamily="34" charset="0"/>
              </a:rPr>
              <a:t>ΑμΕΑ</a:t>
            </a:r>
            <a:r>
              <a:rPr lang="el-GR" sz="1600" b="1" i="1" dirty="0" smtClean="0">
                <a:solidFill>
                  <a:srgbClr val="CC0000"/>
                </a:solidFill>
                <a:latin typeface="Garamond" pitchFamily="18" charset="0"/>
                <a:cs typeface="Arial" pitchFamily="34" charset="0"/>
              </a:rPr>
              <a:t> Πετρούπολης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sz="1600" b="1" i="1" dirty="0" smtClean="0">
              <a:solidFill>
                <a:srgbClr val="CC0000"/>
              </a:solidFill>
              <a:latin typeface="Garamond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600" b="1" i="1" dirty="0" smtClean="0">
                <a:solidFill>
                  <a:srgbClr val="CC0000"/>
                </a:solidFill>
                <a:latin typeface="Garamond" pitchFamily="18" charset="0"/>
                <a:cs typeface="Arial" pitchFamily="34" charset="0"/>
              </a:rPr>
              <a:t>ΚΕΘΕΑ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sz="1600" b="1" i="1" dirty="0" smtClean="0">
              <a:solidFill>
                <a:srgbClr val="CC0000"/>
              </a:solidFill>
              <a:latin typeface="Garamond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600" b="1" i="1" dirty="0" smtClean="0">
                <a:solidFill>
                  <a:srgbClr val="CC0000"/>
                </a:solidFill>
                <a:latin typeface="Garamond" pitchFamily="18" charset="0"/>
                <a:cs typeface="Arial" pitchFamily="34" charset="0"/>
              </a:rPr>
              <a:t>ΟΚΑΝΑ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sz="1600" b="1" i="1" dirty="0" smtClean="0">
              <a:solidFill>
                <a:srgbClr val="CC0000"/>
              </a:solidFill>
              <a:latin typeface="Garamond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600" b="1" i="1" dirty="0" smtClean="0">
                <a:solidFill>
                  <a:srgbClr val="CC0000"/>
                </a:solidFill>
                <a:latin typeface="Garamond" pitchFamily="18" charset="0"/>
                <a:cs typeface="Arial" pitchFamily="34" charset="0"/>
              </a:rPr>
              <a:t>18 ΆΝΩ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sz="1600" b="1" i="1" dirty="0" smtClean="0">
              <a:solidFill>
                <a:srgbClr val="CC0000"/>
              </a:solidFill>
              <a:latin typeface="Garamond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600" b="1" i="1" dirty="0" smtClean="0">
                <a:solidFill>
                  <a:srgbClr val="CC0000"/>
                </a:solidFill>
                <a:latin typeface="Garamond" pitchFamily="18" charset="0"/>
                <a:cs typeface="Arial" pitchFamily="34" charset="0"/>
              </a:rPr>
              <a:t>Σωματείο Εργαζομένων Κέντρων Πρόληψης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cs typeface="Arial" pitchFamily="34" charset="0"/>
              </a:rPr>
              <a:t> 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81"/>
    </mc:Choice>
    <mc:Fallback xmlns="">
      <p:transition spd="slow" advTm="28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-0.25 -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48" dur="20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Server\Desktop\fo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Autofit/>
          </a:bodyPr>
          <a:lstStyle/>
          <a:p>
            <a:pPr algn="ctr"/>
            <a:r>
              <a:rPr lang="el-GR" sz="4800" dirty="0" smtClean="0">
                <a:solidFill>
                  <a:srgbClr val="00B0F0"/>
                </a:solidFill>
              </a:rPr>
              <a:t>     </a:t>
            </a:r>
            <a:r>
              <a:rPr lang="el-GR" sz="4800" dirty="0" smtClean="0">
                <a:solidFill>
                  <a:srgbClr val="FF0000"/>
                </a:solidFill>
              </a:rPr>
              <a:t>Σήμερα…</a:t>
            </a:r>
            <a:endParaRPr lang="el-GR" sz="4800" dirty="0">
              <a:solidFill>
                <a:srgbClr val="FF0000"/>
              </a:solidFill>
            </a:endParaRPr>
          </a:p>
        </p:txBody>
      </p:sp>
      <p:pic>
        <p:nvPicPr>
          <p:cNvPr id="46084" name="Picture 4" descr="C:\Users\Server\Desktop\ΚΟΠΗ ΠΙΤΑΣ 2016\12747965_1734988846715209_3662219176084683303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24744"/>
            <a:ext cx="3528392" cy="4392488"/>
          </a:xfrm>
          <a:prstGeom prst="rect">
            <a:avLst/>
          </a:prstGeom>
          <a:noFill/>
        </p:spPr>
      </p:pic>
      <p:pic>
        <p:nvPicPr>
          <p:cNvPr id="4" name="Picture 3" descr="C:\Users\Server\Desktop\ΚΟΠΗ ΠΙΤΑΣ 2016\12748128_1734989016715192_3479521784221737158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1268760"/>
            <a:ext cx="4680520" cy="331236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4"/>
    </mc:Choice>
    <mc:Fallback xmlns="">
      <p:transition spd="slow" advTm="5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Server\Desktop\Εικόνα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pic>
        <p:nvPicPr>
          <p:cNvPr id="4" name="Picture 2" descr="C:\Users\Server\Desktop\ΚΟΠΗ ΠΙΤΑΣ 2016\12771891_1734988853381875_3469815137826286334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88640"/>
            <a:ext cx="4968552" cy="3024336"/>
          </a:xfrm>
          <a:prstGeom prst="rect">
            <a:avLst/>
          </a:prstGeom>
          <a:noFill/>
        </p:spPr>
      </p:pic>
      <p:pic>
        <p:nvPicPr>
          <p:cNvPr id="5" name="Picture 2" descr="C:\Users\Server\Desktop\ΚΟΠΗ ΠΙΤΑΣ 2016\12697244_1734989506715143_6009427862782293210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356992"/>
            <a:ext cx="4176464" cy="3312368"/>
          </a:xfrm>
          <a:prstGeom prst="rect">
            <a:avLst/>
          </a:prstGeom>
          <a:noFill/>
        </p:spPr>
      </p:pic>
      <p:pic>
        <p:nvPicPr>
          <p:cNvPr id="64514" name="Picture 2" descr="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429000"/>
            <a:ext cx="4267200" cy="324036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3"/>
    </mc:Choice>
    <mc:Fallback xmlns="">
      <p:transition spd="slow" advTm="7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645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erver\Desktop\Εικόνα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dirty="0"/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P</a:t>
            </a:r>
            <a:r>
              <a:rPr lang="en-US" b="1" dirty="0" smtClean="0"/>
              <a:t>rimary </a:t>
            </a:r>
            <a:r>
              <a:rPr lang="en-US" b="1" dirty="0"/>
              <a:t>prevention </a:t>
            </a:r>
            <a:r>
              <a:rPr lang="en-US" dirty="0" smtClean="0"/>
              <a:t>of</a:t>
            </a:r>
            <a:r>
              <a:rPr lang="el-GR" dirty="0" smtClean="0"/>
              <a:t> </a:t>
            </a:r>
            <a:r>
              <a:rPr lang="en-US" dirty="0" smtClean="0"/>
              <a:t>addictions focus on the detection of all these </a:t>
            </a:r>
            <a:r>
              <a:rPr lang="en-US" b="1" dirty="0" smtClean="0"/>
              <a:t>causative factors </a:t>
            </a:r>
            <a:r>
              <a:rPr lang="en-US" dirty="0" smtClean="0"/>
              <a:t>contributing </a:t>
            </a:r>
            <a:r>
              <a:rPr lang="en-US" dirty="0"/>
              <a:t>to the formation of </a:t>
            </a:r>
            <a:r>
              <a:rPr lang="en-US" dirty="0" smtClean="0"/>
              <a:t>p</a:t>
            </a:r>
            <a:r>
              <a:rPr lang="en-US" dirty="0"/>
              <a:t>s</a:t>
            </a:r>
            <a:r>
              <a:rPr lang="en-US" dirty="0" smtClean="0"/>
              <a:t>ychological and social dysfunction and manifestation of addictive behaviors.</a:t>
            </a:r>
          </a:p>
        </p:txBody>
      </p:sp>
    </p:spTree>
    <p:extLst>
      <p:ext uri="{BB962C8B-B14F-4D97-AF65-F5344CB8AC3E}">
        <p14:creationId xmlns:p14="http://schemas.microsoft.com/office/powerpoint/2010/main" val="96957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Server\Desktop\fo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706090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rgbClr val="002060"/>
                </a:solidFill>
              </a:rPr>
              <a:t>Στοιχεία Επικοινωνίας</a:t>
            </a:r>
            <a:endParaRPr lang="el-GR" sz="4000" b="1" dirty="0">
              <a:solidFill>
                <a:srgbClr val="002060"/>
              </a:solidFill>
            </a:endParaRPr>
          </a:p>
        </p:txBody>
      </p:sp>
      <p:sp>
        <p:nvSpPr>
          <p:cNvPr id="3" name="2 - Ορθογώνιο"/>
          <p:cNvSpPr/>
          <p:nvPr/>
        </p:nvSpPr>
        <p:spPr>
          <a:xfrm>
            <a:off x="1043608" y="1268760"/>
            <a:ext cx="75608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b="1" dirty="0" smtClean="0">
                <a:solidFill>
                  <a:srgbClr val="0070C0"/>
                </a:solidFill>
              </a:rPr>
              <a:t>Διεύθυνση: Αγίου Νικολάου 21 &amp; Εφύρας</a:t>
            </a:r>
          </a:p>
          <a:p>
            <a:r>
              <a:rPr lang="el-GR" sz="3600" b="1" dirty="0" smtClean="0">
                <a:solidFill>
                  <a:srgbClr val="0070C0"/>
                </a:solidFill>
              </a:rPr>
              <a:t>Ίλιον 13123</a:t>
            </a:r>
            <a:br>
              <a:rPr lang="el-GR" sz="3600" b="1" dirty="0" smtClean="0">
                <a:solidFill>
                  <a:srgbClr val="0070C0"/>
                </a:solidFill>
              </a:rPr>
            </a:br>
            <a:r>
              <a:rPr lang="el-GR" sz="3600" b="1" dirty="0" smtClean="0">
                <a:solidFill>
                  <a:srgbClr val="0070C0"/>
                </a:solidFill>
              </a:rPr>
              <a:t>Τηλέφωνο: 210-2690011</a:t>
            </a:r>
            <a:br>
              <a:rPr lang="el-GR" sz="3600" b="1" dirty="0" smtClean="0">
                <a:solidFill>
                  <a:srgbClr val="0070C0"/>
                </a:solidFill>
              </a:rPr>
            </a:br>
            <a:r>
              <a:rPr lang="en-US" sz="3600" b="1" dirty="0" smtClean="0">
                <a:solidFill>
                  <a:srgbClr val="0070C0"/>
                </a:solidFill>
              </a:rPr>
              <a:t>fax: 210-2693337</a:t>
            </a:r>
            <a:br>
              <a:rPr lang="en-US" sz="3600" b="1" dirty="0" smtClean="0">
                <a:solidFill>
                  <a:srgbClr val="0070C0"/>
                </a:solidFill>
              </a:rPr>
            </a:br>
            <a:r>
              <a:rPr lang="en-US" sz="3600" b="1" dirty="0" smtClean="0">
                <a:solidFill>
                  <a:srgbClr val="0070C0"/>
                </a:solidFill>
              </a:rPr>
              <a:t>email: faethon2@otenet.gr</a:t>
            </a:r>
            <a:br>
              <a:rPr lang="en-US" sz="3600" b="1" dirty="0" smtClean="0">
                <a:solidFill>
                  <a:srgbClr val="0070C0"/>
                </a:solidFill>
              </a:rPr>
            </a:br>
            <a:r>
              <a:rPr lang="en-US" sz="3600" b="1" dirty="0" smtClean="0">
                <a:solidFill>
                  <a:srgbClr val="0070C0"/>
                </a:solidFill>
              </a:rPr>
              <a:t>website: www.faethon.org</a:t>
            </a:r>
            <a:endParaRPr lang="el-GR" sz="3600" dirty="0">
              <a:solidFill>
                <a:srgbClr val="0070C0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5301208"/>
            <a:ext cx="72008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Ορθογώνιο"/>
          <p:cNvSpPr/>
          <p:nvPr/>
        </p:nvSpPr>
        <p:spPr>
          <a:xfrm>
            <a:off x="2411760" y="5373216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rgbClr val="002060"/>
                </a:solidFill>
              </a:rPr>
              <a:t>Σε συνεργασία με τον ΟΡΓΑΝΙΣΜΟ</a:t>
            </a:r>
          </a:p>
          <a:p>
            <a:r>
              <a:rPr lang="el-GR" b="1" dirty="0" smtClean="0">
                <a:solidFill>
                  <a:srgbClr val="002060"/>
                </a:solidFill>
              </a:rPr>
              <a:t>ΚΑΤΑ ΤΩΝ ΝΑΡΚΩΤΙΚΩΝ (ΟΚΑΝΑ)</a:t>
            </a:r>
            <a:endParaRPr lang="el-GR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52"/>
    </mc:Choice>
    <mc:Fallback xmlns="">
      <p:transition spd="slow" advTm="2345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erver\Desktop\Εικόνα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23528" y="476672"/>
            <a:ext cx="8183880" cy="389992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There are three types of </a:t>
            </a:r>
            <a:r>
              <a:rPr lang="en-US" dirty="0" smtClean="0"/>
              <a:t>prevention</a:t>
            </a:r>
            <a:r>
              <a:rPr lang="en-US" dirty="0"/>
              <a:t> which are complementary to one </a:t>
            </a:r>
            <a:r>
              <a:rPr lang="en-US" dirty="0" smtClean="0"/>
              <a:t>another</a:t>
            </a:r>
            <a:r>
              <a:rPr lang="en-US" b="1" dirty="0" smtClean="0"/>
              <a:t> </a:t>
            </a:r>
            <a:r>
              <a:rPr lang="en-GB" dirty="0" smtClean="0"/>
              <a:t>:</a:t>
            </a:r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323528" y="1124744"/>
            <a:ext cx="86159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endParaRPr lang="en-US" sz="2400" b="1" dirty="0" smtClean="0"/>
          </a:p>
          <a:p>
            <a:pPr>
              <a:lnSpc>
                <a:spcPct val="200000"/>
              </a:lnSpc>
            </a:pPr>
            <a:r>
              <a:rPr lang="en-US" sz="2400" b="1" dirty="0" smtClean="0"/>
              <a:t>a) universal </a:t>
            </a:r>
            <a:r>
              <a:rPr lang="en-US" sz="2400" b="1" dirty="0"/>
              <a:t>prevention</a:t>
            </a:r>
            <a:r>
              <a:rPr lang="en-US" sz="2400" dirty="0"/>
              <a:t> </a:t>
            </a:r>
            <a:r>
              <a:rPr lang="en-US" sz="2000" dirty="0" smtClean="0"/>
              <a:t>addressed to general population,   focusing on the </a:t>
            </a:r>
            <a:r>
              <a:rPr lang="en-US" sz="2000" dirty="0"/>
              <a:t>development of skills and values, norm perception and </a:t>
            </a:r>
            <a:r>
              <a:rPr lang="en-US" sz="2000" dirty="0" smtClean="0"/>
              <a:t>social interaction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92736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erver\Desktop\Εικόνα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2901" y="692696"/>
            <a:ext cx="8183880" cy="4187952"/>
          </a:xfrm>
        </p:spPr>
        <p:txBody>
          <a:bodyPr/>
          <a:lstStyle/>
          <a:p>
            <a:pPr marL="0" indent="0">
              <a:buNone/>
            </a:pPr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502921" y="1340768"/>
            <a:ext cx="81938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 smtClean="0"/>
              <a:t>b) selective </a:t>
            </a:r>
            <a:r>
              <a:rPr lang="en-US" sz="2400" b="1" dirty="0"/>
              <a:t>prevention</a:t>
            </a:r>
            <a:r>
              <a:rPr lang="en-US" sz="2400" dirty="0"/>
              <a:t> </a:t>
            </a:r>
            <a:r>
              <a:rPr lang="en-US" sz="2000" dirty="0" smtClean="0"/>
              <a:t>addressed to </a:t>
            </a:r>
            <a:r>
              <a:rPr lang="en-US" sz="2000" dirty="0"/>
              <a:t>vulnerable </a:t>
            </a:r>
            <a:r>
              <a:rPr lang="en-US" sz="2000" u="sng" dirty="0"/>
              <a:t>groups</a:t>
            </a:r>
            <a:r>
              <a:rPr lang="en-US" sz="2000" dirty="0"/>
              <a:t> </a:t>
            </a:r>
            <a:r>
              <a:rPr lang="en-US" sz="2000" dirty="0" smtClean="0"/>
              <a:t>and </a:t>
            </a:r>
            <a:r>
              <a:rPr lang="en-US" sz="2000" dirty="0"/>
              <a:t>focuses on improving their opportunities in difficult living and social </a:t>
            </a:r>
            <a:r>
              <a:rPr lang="en-US" sz="2000" dirty="0" smtClean="0"/>
              <a:t>conditions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3064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erver\Desktop\Εικόνα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361872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Ορθογώνιο 3"/>
          <p:cNvSpPr/>
          <p:nvPr/>
        </p:nvSpPr>
        <p:spPr>
          <a:xfrm>
            <a:off x="827584" y="1124744"/>
            <a:ext cx="77048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 smtClean="0"/>
              <a:t>c) indicated </a:t>
            </a:r>
            <a:r>
              <a:rPr lang="en-US" sz="2400" b="1" dirty="0"/>
              <a:t>prevention</a:t>
            </a:r>
            <a:r>
              <a:rPr lang="en-US" sz="2400" dirty="0"/>
              <a:t> </a:t>
            </a:r>
            <a:r>
              <a:rPr lang="en-US" sz="2000" dirty="0" smtClean="0"/>
              <a:t>addressed to </a:t>
            </a:r>
            <a:r>
              <a:rPr lang="en-US" sz="2000" dirty="0"/>
              <a:t>vulnerable </a:t>
            </a:r>
            <a:r>
              <a:rPr lang="en-US" sz="2000" u="sng" dirty="0"/>
              <a:t>individuals</a:t>
            </a:r>
            <a:r>
              <a:rPr lang="en-US" sz="2000" dirty="0"/>
              <a:t> and helps them in dealing and coping with their individual personality traits that make them more vulnerable for escalating drug use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097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5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|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6|2.4|2.9|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3|1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5|2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2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8|2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9|1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8|3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8|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2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5|1.9|1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.2|2.4|2|2.1|2.3|1.5|1.4|2.6|2.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9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5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3|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5|1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Άποψη">
  <a:themeElements>
    <a:clrScheme name="Άποψη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Άποψη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Άποψη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1917</TotalTime>
  <Words>904</Words>
  <Application>Microsoft Office PowerPoint</Application>
  <PresentationFormat>Προβολή στην οθόνη (4:3)</PresentationFormat>
  <Paragraphs>156</Paragraphs>
  <Slides>60</Slides>
  <Notes>2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3</vt:i4>
      </vt:variant>
      <vt:variant>
        <vt:lpstr>Τίτλοι διαφανειών</vt:lpstr>
      </vt:variant>
      <vt:variant>
        <vt:i4>60</vt:i4>
      </vt:variant>
    </vt:vector>
  </HeadingPairs>
  <TitlesOfParts>
    <vt:vector size="70" baseType="lpstr">
      <vt:lpstr>Arial</vt:lpstr>
      <vt:lpstr>Calibri</vt:lpstr>
      <vt:lpstr>Garamond</vt:lpstr>
      <vt:lpstr>Times New Roman</vt:lpstr>
      <vt:lpstr>Verdana</vt:lpstr>
      <vt:lpstr>Wingdings 2</vt:lpstr>
      <vt:lpstr>Άποψη</vt:lpstr>
      <vt:lpstr>Acrobat Document</vt:lpstr>
      <vt:lpstr>Έγγραφο</vt:lpstr>
      <vt:lpstr>Document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Η ΠΟΡΕΙΑ ΜΑΣ ΑΥΤΑ ΤΑ  10 ΧΡΟΝΙΑ,  ΓΕΜΑΤΗ ΟΜΟΡΦΕΣ ΚΑΙ ΔΗΜΙΟΥΡΓΙΚΕΣ ΣΥΝΑΝΤΗΣΕΙΣ…</vt:lpstr>
      <vt:lpstr> ΚΑΠΩΣ ΕΤΣΙ ΛΟΙΠΟΝ ΑΡΧΙΣΑΜΕ…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   ΜΕ ΤΟΥΣ ΕΚΠΑΙΔΕΥΤΙΚΟΥΣ</vt:lpstr>
      <vt:lpstr>Παρουσίαση του PowerPoint</vt:lpstr>
      <vt:lpstr>ΜΕ ΤΟΥΣ ΓΟΝΕΙΣ</vt:lpstr>
      <vt:lpstr>        ΜΕ ΤΗΝ ΚΟΙΝΟΤΗΤΑ</vt:lpstr>
      <vt:lpstr>Παρουσίαση του PowerPoint</vt:lpstr>
      <vt:lpstr>ΜΕ ΗΜΕΡΙΔΕΣ</vt:lpstr>
      <vt:lpstr>Παρουσίαση του PowerPoint</vt:lpstr>
      <vt:lpstr>Παρουσίαση του PowerPoint</vt:lpstr>
      <vt:lpstr>Παρουσίαση του PowerPoint</vt:lpstr>
      <vt:lpstr>ΜΕ ΠΑΓΚΟΣΜΙΕΣ ΗΜΕΡΕΣ ΚΑΤΑ ΤΩΝ ΝΑΡΚΩΤΙΚΩΝ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ΕΠΙΣΚΕΦΤΗΚΑΝ ΤΟ ΚΕΝΤΡΟ ΜΑΣ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ΟΤΑΝ ΕΜΕΙΣ ΔΗΜΙΟΥΡΓΟΥΜΕ…</vt:lpstr>
      <vt:lpstr>Παρουσίαση του PowerPoint</vt:lpstr>
      <vt:lpstr>ΕΊΠΑΝ ΓΙΑ ΕΜΑΣ…</vt:lpstr>
      <vt:lpstr>Παρουσίαση του PowerPoint</vt:lpstr>
      <vt:lpstr>ΛΌΓΙΑ ΜΑΘΗΤΩΝ…</vt:lpstr>
      <vt:lpstr>Διασύνδεση με Φορείς</vt:lpstr>
      <vt:lpstr>     Σήμερα…</vt:lpstr>
      <vt:lpstr>Παρουσίαση του PowerPoint</vt:lpstr>
      <vt:lpstr>Στοιχεία Επικοινωνίας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Server</dc:creator>
  <cp:lastModifiedBy>Eleni</cp:lastModifiedBy>
  <cp:revision>371</cp:revision>
  <dcterms:created xsi:type="dcterms:W3CDTF">2016-04-11T08:23:52Z</dcterms:created>
  <dcterms:modified xsi:type="dcterms:W3CDTF">2017-05-17T09:44:12Z</dcterms:modified>
</cp:coreProperties>
</file>