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6" r:id="rId3"/>
    <p:sldId id="257" r:id="rId4"/>
    <p:sldId id="278" r:id="rId5"/>
    <p:sldId id="282" r:id="rId6"/>
    <p:sldId id="308" r:id="rId7"/>
    <p:sldId id="293" r:id="rId8"/>
    <p:sldId id="286" r:id="rId9"/>
    <p:sldId id="281" r:id="rId10"/>
    <p:sldId id="287" r:id="rId11"/>
    <p:sldId id="258" r:id="rId12"/>
    <p:sldId id="259" r:id="rId13"/>
    <p:sldId id="260" r:id="rId14"/>
    <p:sldId id="279" r:id="rId15"/>
    <p:sldId id="261" r:id="rId16"/>
    <p:sldId id="280" r:id="rId17"/>
    <p:sldId id="263" r:id="rId18"/>
    <p:sldId id="316" r:id="rId19"/>
    <p:sldId id="264" r:id="rId20"/>
    <p:sldId id="265" r:id="rId21"/>
    <p:sldId id="266" r:id="rId22"/>
    <p:sldId id="267" r:id="rId23"/>
    <p:sldId id="268" r:id="rId24"/>
    <p:sldId id="269" r:id="rId25"/>
    <p:sldId id="270" r:id="rId26"/>
    <p:sldId id="309" r:id="rId27"/>
    <p:sldId id="274" r:id="rId28"/>
    <p:sldId id="275" r:id="rId29"/>
    <p:sldId id="283" r:id="rId30"/>
    <p:sldId id="271" r:id="rId31"/>
    <p:sldId id="273" r:id="rId32"/>
    <p:sldId id="276" r:id="rId33"/>
    <p:sldId id="299" r:id="rId34"/>
    <p:sldId id="311" r:id="rId35"/>
    <p:sldId id="312" r:id="rId36"/>
    <p:sldId id="314" r:id="rId37"/>
    <p:sldId id="294" r:id="rId38"/>
    <p:sldId id="298" r:id="rId39"/>
    <p:sldId id="297" r:id="rId40"/>
    <p:sldId id="289" r:id="rId41"/>
    <p:sldId id="300" r:id="rId42"/>
    <p:sldId id="310" r:id="rId43"/>
    <p:sldId id="302" r:id="rId44"/>
    <p:sldId id="290" r:id="rId45"/>
    <p:sldId id="291" r:id="rId46"/>
    <p:sldId id="304" r:id="rId47"/>
    <p:sldId id="307" r:id="rId48"/>
    <p:sldId id="318" r:id="rId49"/>
    <p:sldId id="305" r:id="rId50"/>
    <p:sldId id="306"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8" d="100"/>
          <a:sy n="78" d="100"/>
        </p:scale>
        <p:origin x="1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6/9/2020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smtClean="0"/>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42A54C80-263E-416B-A8E0-580EDEADCBDC}" type="datetimeFigureOut">
              <a:rPr lang="en-US" dirty="0"/>
              <a:t>6/9/2020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6/9/2020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6/9/2020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Third_grade" TargetMode="External"/><Relationship Id="rId13" Type="http://schemas.openxmlformats.org/officeDocument/2006/relationships/hyperlink" Target="https://en.wikipedia.org/wiki/Secondary_school" TargetMode="External"/><Relationship Id="rId18" Type="http://schemas.openxmlformats.org/officeDocument/2006/relationships/hyperlink" Target="https://en.wikipedia.org/wiki/Lyceum#Greece" TargetMode="External"/><Relationship Id="rId3" Type="http://schemas.openxmlformats.org/officeDocument/2006/relationships/hyperlink" Target="https://en.wikipedia.org/wiki/Preschool" TargetMode="External"/><Relationship Id="rId7" Type="http://schemas.openxmlformats.org/officeDocument/2006/relationships/hyperlink" Target="https://en.wikipedia.org/wiki/Second_grade" TargetMode="External"/><Relationship Id="rId12" Type="http://schemas.openxmlformats.org/officeDocument/2006/relationships/hyperlink" Target="https://en.wikipedia.org/wiki/Seventh_grade" TargetMode="External"/><Relationship Id="rId17" Type="http://schemas.openxmlformats.org/officeDocument/2006/relationships/hyperlink" Target="https://en.wikipedia.org/wiki/Tenth_grade" TargetMode="External"/><Relationship Id="rId2" Type="http://schemas.openxmlformats.org/officeDocument/2006/relationships/hyperlink" Target="https://en.wikipedia.org/wiki/Pre-kindergarten" TargetMode="External"/><Relationship Id="rId16" Type="http://schemas.openxmlformats.org/officeDocument/2006/relationships/hyperlink" Target="https://en.wikipedia.org/wiki/Ninth_grade" TargetMode="External"/><Relationship Id="rId20" Type="http://schemas.openxmlformats.org/officeDocument/2006/relationships/hyperlink" Target="https://en.wikipedia.org/wiki/Twelfth_grade" TargetMode="External"/><Relationship Id="rId1" Type="http://schemas.openxmlformats.org/officeDocument/2006/relationships/slideLayout" Target="../slideLayouts/slideLayout7.xml"/><Relationship Id="rId6" Type="http://schemas.openxmlformats.org/officeDocument/2006/relationships/hyperlink" Target="https://en.wikipedia.org/wiki/Primary_school" TargetMode="External"/><Relationship Id="rId11" Type="http://schemas.openxmlformats.org/officeDocument/2006/relationships/hyperlink" Target="https://en.wikipedia.org/wiki/Sixth_grade" TargetMode="External"/><Relationship Id="rId5" Type="http://schemas.openxmlformats.org/officeDocument/2006/relationships/hyperlink" Target="https://en.wikipedia.org/wiki/First_grade" TargetMode="External"/><Relationship Id="rId15" Type="http://schemas.openxmlformats.org/officeDocument/2006/relationships/hyperlink" Target="https://en.wikipedia.org/wiki/Eighth_grade" TargetMode="External"/><Relationship Id="rId10" Type="http://schemas.openxmlformats.org/officeDocument/2006/relationships/hyperlink" Target="https://en.wikipedia.org/wiki/Fifth_grade" TargetMode="External"/><Relationship Id="rId19" Type="http://schemas.openxmlformats.org/officeDocument/2006/relationships/hyperlink" Target="https://en.wikipedia.org/wiki/Eleventh_grade" TargetMode="External"/><Relationship Id="rId4" Type="http://schemas.openxmlformats.org/officeDocument/2006/relationships/hyperlink" Target="https://en.wikipedia.org/wiki/Kindergarten" TargetMode="External"/><Relationship Id="rId9" Type="http://schemas.openxmlformats.org/officeDocument/2006/relationships/hyperlink" Target="https://en.wikipedia.org/wiki/Fourth_grade" TargetMode="External"/><Relationship Id="rId14" Type="http://schemas.openxmlformats.org/officeDocument/2006/relationships/hyperlink" Target="https://en.wikipedia.org/wiki/Gymnasium_(schoo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en.wikipedia.org/wiki/Festival" TargetMode="External"/><Relationship Id="rId13" Type="http://schemas.openxmlformats.org/officeDocument/2006/relationships/hyperlink" Target="https://en.wikipedia.org/wiki/Satyr_play" TargetMode="External"/><Relationship Id="rId3" Type="http://schemas.openxmlformats.org/officeDocument/2006/relationships/hyperlink" Target="https://en.wikipedia.org/wiki/Culture" TargetMode="External"/><Relationship Id="rId7" Type="http://schemas.openxmlformats.org/officeDocument/2006/relationships/hyperlink" Target="https://en.wikipedia.org/wiki/Institution" TargetMode="External"/><Relationship Id="rId12" Type="http://schemas.openxmlformats.org/officeDocument/2006/relationships/hyperlink" Target="https://en.wikipedia.org/wiki/Ancient_Greek_comedy" TargetMode="External"/><Relationship Id="rId2" Type="http://schemas.openxmlformats.org/officeDocument/2006/relationships/hyperlink" Target="https://en.wikipedia.org/wiki/Theatre" TargetMode="External"/><Relationship Id="rId16"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hyperlink" Target="https://en.wikipedia.org/wiki/Classical_Athens" TargetMode="External"/><Relationship Id="rId11" Type="http://schemas.openxmlformats.org/officeDocument/2006/relationships/hyperlink" Target="https://en.wikipedia.org/wiki/Greek_tragedy" TargetMode="External"/><Relationship Id="rId5" Type="http://schemas.openxmlformats.org/officeDocument/2006/relationships/hyperlink" Target="https://en.wikipedia.org/wiki/Polis" TargetMode="External"/><Relationship Id="rId15" Type="http://schemas.openxmlformats.org/officeDocument/2006/relationships/hyperlink" Target="https://en.wikipedia.org/wiki/Genre" TargetMode="External"/><Relationship Id="rId10" Type="http://schemas.openxmlformats.org/officeDocument/2006/relationships/hyperlink" Target="https://en.wikipedia.org/wiki/Dionysus" TargetMode="External"/><Relationship Id="rId4" Type="http://schemas.openxmlformats.org/officeDocument/2006/relationships/hyperlink" Target="https://en.wikipedia.org/wiki/Ancient_Greece" TargetMode="External"/><Relationship Id="rId9" Type="http://schemas.openxmlformats.org/officeDocument/2006/relationships/hyperlink" Target="https://en.wikipedia.org/wiki/Dionysia" TargetMode="External"/><Relationship Id="rId14" Type="http://schemas.openxmlformats.org/officeDocument/2006/relationships/hyperlink" Target="https://en.wikipedia.org/wiki/Drama"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myrtis.gr/index.php?option=com_content&amp;view=article&amp;id=275&amp;Itemid=333&amp;lang=en" TargetMode="External"/><Relationship Id="rId2" Type="http://schemas.openxmlformats.org/officeDocument/2006/relationships/hyperlink" Target="https://www.minedu.gov.g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National_curriculum" TargetMode="External"/><Relationship Id="rId2" Type="http://schemas.openxmlformats.org/officeDocument/2006/relationships/hyperlink" Target="https://en.wikipedia.org/wiki/Ministry_of_Education_and_Religious_Affairs" TargetMode="External"/><Relationship Id="rId1" Type="http://schemas.openxmlformats.org/officeDocument/2006/relationships/slideLayout" Target="../slideLayouts/slideLayout2.xml"/><Relationship Id="rId5" Type="http://schemas.openxmlformats.org/officeDocument/2006/relationships/hyperlink" Target="https://en.wikipedia.org/wiki/Textbook" TargetMode="External"/><Relationship Id="rId4" Type="http://schemas.openxmlformats.org/officeDocument/2006/relationships/hyperlink" Target="https://en.wikipedia.org/wiki/Regional_units_of_Greec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Mobile_phone_use_in_schools" TargetMode="External"/><Relationship Id="rId3" Type="http://schemas.openxmlformats.org/officeDocument/2006/relationships/hyperlink" Target="https://en.wikipedia.org/wiki/Ohi_Day" TargetMode="External"/><Relationship Id="rId7" Type="http://schemas.openxmlformats.org/officeDocument/2006/relationships/hyperlink" Target="https://en.wikipedia.org/wiki/Apolytirion" TargetMode="External"/><Relationship Id="rId2" Type="http://schemas.openxmlformats.org/officeDocument/2006/relationships/hyperlink" Target="https://en.wikipedia.org/wiki/Greek_Independence_Day" TargetMode="External"/><Relationship Id="rId1" Type="http://schemas.openxmlformats.org/officeDocument/2006/relationships/slideLayout" Target="../slideLayouts/slideLayout2.xml"/><Relationship Id="rId6" Type="http://schemas.openxmlformats.org/officeDocument/2006/relationships/hyperlink" Target="https://en.wikipedia.org/wiki/Frontistirio" TargetMode="External"/><Relationship Id="rId5" Type="http://schemas.openxmlformats.org/officeDocument/2006/relationships/hyperlink" Target="https://en.wikipedia.org/wiki/Patron_saint" TargetMode="External"/><Relationship Id="rId4" Type="http://schemas.openxmlformats.org/officeDocument/2006/relationships/hyperlink" Target="https://en.wikipedia.org/wiki/Public_holidays_in_Greece" TargetMode="External"/><Relationship Id="rId9" Type="http://schemas.openxmlformats.org/officeDocument/2006/relationships/hyperlink" Target="https://en.wikipedia.org/wiki/Smartwatch"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Η ΕΚΠΑΙΔΕΥΣΗ ΣΤΗΝ ΕΛΛΑΔΑ</a:t>
            </a:r>
            <a:endParaRPr lang="el-GR" dirty="0"/>
          </a:p>
        </p:txBody>
      </p:sp>
      <p:sp>
        <p:nvSpPr>
          <p:cNvPr id="3" name="Υπότιτλος 2"/>
          <p:cNvSpPr>
            <a:spLocks noGrp="1"/>
          </p:cNvSpPr>
          <p:nvPr>
            <p:ph type="subTitle" idx="1"/>
          </p:nvPr>
        </p:nvSpPr>
        <p:spPr/>
        <p:txBody>
          <a:bodyPr>
            <a:normAutofit/>
          </a:bodyPr>
          <a:lstStyle/>
          <a:p>
            <a:r>
              <a:rPr lang="en-US" sz="3600" dirty="0" smtClean="0">
                <a:solidFill>
                  <a:srgbClr val="0070C0"/>
                </a:solidFill>
              </a:rPr>
              <a:t>The Educational System of Greece</a:t>
            </a:r>
            <a:endParaRPr lang="el-GR" sz="3600" dirty="0">
              <a:solidFill>
                <a:srgbClr val="0070C0"/>
              </a:solidFill>
            </a:endParaRPr>
          </a:p>
        </p:txBody>
      </p:sp>
    </p:spTree>
    <p:extLst>
      <p:ext uri="{BB962C8B-B14F-4D97-AF65-F5344CB8AC3E}">
        <p14:creationId xmlns:p14="http://schemas.microsoft.com/office/powerpoint/2010/main" val="417657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179581700"/>
              </p:ext>
            </p:extLst>
          </p:nvPr>
        </p:nvGraphicFramePr>
        <p:xfrm>
          <a:off x="939115" y="1"/>
          <a:ext cx="9959546" cy="6857996"/>
        </p:xfrm>
        <a:graphic>
          <a:graphicData uri="http://schemas.openxmlformats.org/drawingml/2006/table">
            <a:tbl>
              <a:tblPr/>
              <a:tblGrid>
                <a:gridCol w="1932626">
                  <a:extLst>
                    <a:ext uri="{9D8B030D-6E8A-4147-A177-3AD203B41FA5}">
                      <a16:colId xmlns:a16="http://schemas.microsoft.com/office/drawing/2014/main" val="3419152140"/>
                    </a:ext>
                  </a:extLst>
                </a:gridCol>
                <a:gridCol w="2006730">
                  <a:extLst>
                    <a:ext uri="{9D8B030D-6E8A-4147-A177-3AD203B41FA5}">
                      <a16:colId xmlns:a16="http://schemas.microsoft.com/office/drawing/2014/main" val="2129681254"/>
                    </a:ext>
                  </a:extLst>
                </a:gridCol>
                <a:gridCol w="2006730">
                  <a:extLst>
                    <a:ext uri="{9D8B030D-6E8A-4147-A177-3AD203B41FA5}">
                      <a16:colId xmlns:a16="http://schemas.microsoft.com/office/drawing/2014/main" val="789628615"/>
                    </a:ext>
                  </a:extLst>
                </a:gridCol>
                <a:gridCol w="2006730">
                  <a:extLst>
                    <a:ext uri="{9D8B030D-6E8A-4147-A177-3AD203B41FA5}">
                      <a16:colId xmlns:a16="http://schemas.microsoft.com/office/drawing/2014/main" val="3509669584"/>
                    </a:ext>
                  </a:extLst>
                </a:gridCol>
                <a:gridCol w="2006730">
                  <a:extLst>
                    <a:ext uri="{9D8B030D-6E8A-4147-A177-3AD203B41FA5}">
                      <a16:colId xmlns:a16="http://schemas.microsoft.com/office/drawing/2014/main" val="4148494601"/>
                    </a:ext>
                  </a:extLst>
                </a:gridCol>
              </a:tblGrid>
              <a:tr h="287150">
                <a:tc gridSpan="5">
                  <a:txBody>
                    <a:bodyPr/>
                    <a:lstStyle/>
                    <a:p>
                      <a:pPr algn="ctr"/>
                      <a:r>
                        <a:rPr lang="en-US" sz="1600" dirty="0">
                          <a:effectLst/>
                        </a:rPr>
                        <a:t>Greece Framework</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3205037475"/>
                  </a:ext>
                </a:extLst>
              </a:tr>
              <a:tr h="287150">
                <a:tc gridSpan="5">
                  <a:txBody>
                    <a:bodyPr/>
                    <a:lstStyle/>
                    <a:p>
                      <a:pPr algn="ctr"/>
                      <a:r>
                        <a:rPr lang="en-US" sz="1600" dirty="0">
                          <a:effectLst/>
                        </a:rPr>
                        <a:t>Compulsory School Education PK9</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571819785"/>
                  </a:ext>
                </a:extLst>
              </a:tr>
              <a:tr h="459229">
                <a:tc gridSpan="2">
                  <a:txBody>
                    <a:bodyPr/>
                    <a:lstStyle/>
                    <a:p>
                      <a:pPr algn="ctr"/>
                      <a:r>
                        <a:rPr lang="en-US" sz="800">
                          <a:effectLst/>
                        </a:rPr>
                        <a:t>Year in Schooling</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hMerge="1">
                  <a:txBody>
                    <a:bodyPr/>
                    <a:lstStyle/>
                    <a:p>
                      <a:endParaRPr lang="el-GR"/>
                    </a:p>
                  </a:txBody>
                  <a:tcPr/>
                </a:tc>
                <a:tc>
                  <a:txBody>
                    <a:bodyPr/>
                    <a:lstStyle/>
                    <a:p>
                      <a:pPr algn="ctr"/>
                      <a:r>
                        <a:rPr lang="en-US" sz="1600">
                          <a:effectLst/>
                        </a:rPr>
                        <a:t>Age</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600" dirty="0">
                          <a:effectLst/>
                        </a:rPr>
                        <a:t>Designation</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600" dirty="0">
                          <a:effectLst/>
                        </a:rPr>
                        <a:t>Educational Stage</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3299805288"/>
                  </a:ext>
                </a:extLst>
              </a:tr>
              <a:tr h="459229">
                <a:tc>
                  <a:txBody>
                    <a:bodyPr/>
                    <a:lstStyle/>
                    <a:p>
                      <a:pPr algn="l"/>
                      <a:r>
                        <a:rPr lang="en-US" sz="1600" u="none" strike="noStrike" dirty="0">
                          <a:solidFill>
                            <a:srgbClr val="0B0080"/>
                          </a:solidFill>
                          <a:effectLst/>
                          <a:hlinkClick r:id="rId2" tooltip="Pre-kindergarten"/>
                        </a:rPr>
                        <a:t>Pre-kindergarten</a:t>
                      </a:r>
                      <a:endParaRPr lang="en-US" sz="1600" dirty="0">
                        <a:effectLst/>
                      </a:endParaRP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effectLst/>
                        </a:rPr>
                        <a:t>Year 1</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600">
                          <a:effectLst/>
                        </a:rPr>
                        <a:t>4–5</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effectLst/>
                        </a:rPr>
                        <a:t>Pre-kindergarten</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rowSpan="2">
                  <a:txBody>
                    <a:bodyPr/>
                    <a:lstStyle/>
                    <a:p>
                      <a:r>
                        <a:rPr lang="en-US" sz="1600" u="none" strike="noStrike" dirty="0">
                          <a:solidFill>
                            <a:srgbClr val="0B0080"/>
                          </a:solidFill>
                          <a:effectLst/>
                          <a:hlinkClick r:id="rId3" tooltip="Preschool"/>
                        </a:rPr>
                        <a:t>Preschool</a:t>
                      </a:r>
                      <a:endParaRPr lang="en-US" sz="1600" dirty="0">
                        <a:effectLst/>
                      </a:endParaRP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263127409"/>
                  </a:ext>
                </a:extLst>
              </a:tr>
              <a:tr h="287150">
                <a:tc>
                  <a:txBody>
                    <a:bodyPr/>
                    <a:lstStyle/>
                    <a:p>
                      <a:pPr algn="l"/>
                      <a:r>
                        <a:rPr lang="en-US" sz="1600" u="none" strike="noStrike" dirty="0">
                          <a:solidFill>
                            <a:srgbClr val="0B0080"/>
                          </a:solidFill>
                          <a:effectLst/>
                          <a:hlinkClick r:id="rId4" tooltip="Kindergarten"/>
                        </a:rPr>
                        <a:t>Kindergarten</a:t>
                      </a:r>
                      <a:endParaRPr lang="en-US" sz="1600" dirty="0">
                        <a:effectLst/>
                      </a:endParaRP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effectLst/>
                        </a:rPr>
                        <a:t>Year 2</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600" dirty="0">
                          <a:effectLst/>
                        </a:rPr>
                        <a:t>5–6</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Kindergarten</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vMerge="1">
                  <a:txBody>
                    <a:bodyPr/>
                    <a:lstStyle/>
                    <a:p>
                      <a:endParaRPr lang="el-GR"/>
                    </a:p>
                  </a:txBody>
                  <a:tcPr/>
                </a:tc>
                <a:extLst>
                  <a:ext uri="{0D108BD9-81ED-4DB2-BD59-A6C34878D82A}">
                    <a16:rowId xmlns:a16="http://schemas.microsoft.com/office/drawing/2014/main" val="3145639558"/>
                  </a:ext>
                </a:extLst>
              </a:tr>
              <a:tr h="287150">
                <a:tc>
                  <a:txBody>
                    <a:bodyPr/>
                    <a:lstStyle/>
                    <a:p>
                      <a:pPr algn="l"/>
                      <a:r>
                        <a:rPr lang="en-US" sz="1600" u="none" strike="noStrike" dirty="0">
                          <a:solidFill>
                            <a:srgbClr val="0B0080"/>
                          </a:solidFill>
                          <a:effectLst/>
                          <a:hlinkClick r:id="rId5" tooltip="First grade"/>
                        </a:rPr>
                        <a:t>First grade</a:t>
                      </a:r>
                      <a:endParaRPr lang="en-US" sz="1600" dirty="0">
                        <a:effectLst/>
                      </a:endParaRP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Year 1</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600" dirty="0">
                          <a:effectLst/>
                        </a:rPr>
                        <a:t>6–7</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1st Grade</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rowSpan="6">
                  <a:txBody>
                    <a:bodyPr/>
                    <a:lstStyle/>
                    <a:p>
                      <a:r>
                        <a:rPr lang="en-US" sz="1600" u="none" strike="noStrike" dirty="0">
                          <a:solidFill>
                            <a:srgbClr val="0B0080"/>
                          </a:solidFill>
                          <a:effectLst/>
                          <a:hlinkClick r:id="rId6" tooltip="Primary school"/>
                        </a:rPr>
                        <a:t>Primary School</a:t>
                      </a:r>
                      <a:endParaRPr lang="en-US" sz="1600" dirty="0">
                        <a:effectLst/>
                      </a:endParaRP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98486067"/>
                  </a:ext>
                </a:extLst>
              </a:tr>
              <a:tr h="287150">
                <a:tc>
                  <a:txBody>
                    <a:bodyPr/>
                    <a:lstStyle/>
                    <a:p>
                      <a:pPr algn="l"/>
                      <a:r>
                        <a:rPr lang="en-US" sz="1600" u="none" strike="noStrike" dirty="0">
                          <a:solidFill>
                            <a:srgbClr val="0B0080"/>
                          </a:solidFill>
                          <a:effectLst/>
                          <a:hlinkClick r:id="rId7" tooltip="Second grade"/>
                        </a:rPr>
                        <a:t>Second grade</a:t>
                      </a:r>
                      <a:endParaRPr lang="en-US" sz="1600" dirty="0">
                        <a:effectLst/>
                      </a:endParaRP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Year 2</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600" dirty="0">
                          <a:effectLst/>
                        </a:rPr>
                        <a:t>7–8</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effectLst/>
                        </a:rPr>
                        <a:t>2nd Grade</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vMerge="1">
                  <a:txBody>
                    <a:bodyPr/>
                    <a:lstStyle/>
                    <a:p>
                      <a:endParaRPr lang="el-GR"/>
                    </a:p>
                  </a:txBody>
                  <a:tcPr/>
                </a:tc>
                <a:extLst>
                  <a:ext uri="{0D108BD9-81ED-4DB2-BD59-A6C34878D82A}">
                    <a16:rowId xmlns:a16="http://schemas.microsoft.com/office/drawing/2014/main" val="4151925228"/>
                  </a:ext>
                </a:extLst>
              </a:tr>
              <a:tr h="287150">
                <a:tc>
                  <a:txBody>
                    <a:bodyPr/>
                    <a:lstStyle/>
                    <a:p>
                      <a:pPr algn="l"/>
                      <a:r>
                        <a:rPr lang="en-US" sz="1600" u="none" strike="noStrike" dirty="0">
                          <a:solidFill>
                            <a:srgbClr val="0B0080"/>
                          </a:solidFill>
                          <a:effectLst/>
                          <a:hlinkClick r:id="rId8" tooltip="Third grade"/>
                        </a:rPr>
                        <a:t>Third grade</a:t>
                      </a:r>
                      <a:endParaRPr lang="en-US" sz="1600" dirty="0">
                        <a:effectLst/>
                      </a:endParaRP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Year 3</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600" dirty="0">
                          <a:effectLst/>
                        </a:rPr>
                        <a:t>8–9</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effectLst/>
                        </a:rPr>
                        <a:t>3rd Grade</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vMerge="1">
                  <a:txBody>
                    <a:bodyPr/>
                    <a:lstStyle/>
                    <a:p>
                      <a:endParaRPr lang="el-GR"/>
                    </a:p>
                  </a:txBody>
                  <a:tcPr/>
                </a:tc>
                <a:extLst>
                  <a:ext uri="{0D108BD9-81ED-4DB2-BD59-A6C34878D82A}">
                    <a16:rowId xmlns:a16="http://schemas.microsoft.com/office/drawing/2014/main" val="3702545562"/>
                  </a:ext>
                </a:extLst>
              </a:tr>
              <a:tr h="287150">
                <a:tc>
                  <a:txBody>
                    <a:bodyPr/>
                    <a:lstStyle/>
                    <a:p>
                      <a:pPr algn="l"/>
                      <a:r>
                        <a:rPr lang="en-US" sz="1600" u="none" strike="noStrike" dirty="0">
                          <a:solidFill>
                            <a:srgbClr val="0B0080"/>
                          </a:solidFill>
                          <a:effectLst/>
                          <a:hlinkClick r:id="rId9" tooltip="Fourth grade"/>
                        </a:rPr>
                        <a:t>Fourth grade</a:t>
                      </a:r>
                      <a:endParaRPr lang="en-US" sz="1600" dirty="0">
                        <a:effectLst/>
                      </a:endParaRP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Year 4</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600">
                          <a:effectLst/>
                        </a:rPr>
                        <a:t>9–10</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effectLst/>
                        </a:rPr>
                        <a:t>4th Grade</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vMerge="1">
                  <a:txBody>
                    <a:bodyPr/>
                    <a:lstStyle/>
                    <a:p>
                      <a:endParaRPr lang="el-GR"/>
                    </a:p>
                  </a:txBody>
                  <a:tcPr/>
                </a:tc>
                <a:extLst>
                  <a:ext uri="{0D108BD9-81ED-4DB2-BD59-A6C34878D82A}">
                    <a16:rowId xmlns:a16="http://schemas.microsoft.com/office/drawing/2014/main" val="1273840142"/>
                  </a:ext>
                </a:extLst>
              </a:tr>
              <a:tr h="287150">
                <a:tc>
                  <a:txBody>
                    <a:bodyPr/>
                    <a:lstStyle/>
                    <a:p>
                      <a:pPr algn="l"/>
                      <a:r>
                        <a:rPr lang="en-US" sz="1600" u="none" strike="noStrike" dirty="0">
                          <a:solidFill>
                            <a:srgbClr val="0B0080"/>
                          </a:solidFill>
                          <a:effectLst/>
                          <a:hlinkClick r:id="rId10" tooltip="Fifth grade"/>
                        </a:rPr>
                        <a:t>Fifth grade</a:t>
                      </a:r>
                      <a:endParaRPr lang="en-US" sz="1600" dirty="0">
                        <a:effectLst/>
                      </a:endParaRP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Year 5</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600">
                          <a:effectLst/>
                        </a:rPr>
                        <a:t>10–11</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effectLst/>
                        </a:rPr>
                        <a:t>5th Grade</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vMerge="1">
                  <a:txBody>
                    <a:bodyPr/>
                    <a:lstStyle/>
                    <a:p>
                      <a:endParaRPr lang="el-GR"/>
                    </a:p>
                  </a:txBody>
                  <a:tcPr/>
                </a:tc>
                <a:extLst>
                  <a:ext uri="{0D108BD9-81ED-4DB2-BD59-A6C34878D82A}">
                    <a16:rowId xmlns:a16="http://schemas.microsoft.com/office/drawing/2014/main" val="3623489886"/>
                  </a:ext>
                </a:extLst>
              </a:tr>
              <a:tr h="287150">
                <a:tc>
                  <a:txBody>
                    <a:bodyPr/>
                    <a:lstStyle/>
                    <a:p>
                      <a:pPr algn="l"/>
                      <a:r>
                        <a:rPr lang="en-US" sz="1600" u="none" strike="noStrike" dirty="0">
                          <a:solidFill>
                            <a:srgbClr val="0B0080"/>
                          </a:solidFill>
                          <a:effectLst/>
                          <a:hlinkClick r:id="rId11" tooltip="Sixth grade"/>
                        </a:rPr>
                        <a:t>Sixth grade</a:t>
                      </a:r>
                      <a:endParaRPr lang="en-US" sz="1600" dirty="0">
                        <a:effectLst/>
                      </a:endParaRP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Year 6</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600">
                          <a:effectLst/>
                        </a:rPr>
                        <a:t>11–12</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effectLst/>
                        </a:rPr>
                        <a:t>6th Grade</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vMerge="1">
                  <a:txBody>
                    <a:bodyPr/>
                    <a:lstStyle/>
                    <a:p>
                      <a:endParaRPr lang="el-GR"/>
                    </a:p>
                  </a:txBody>
                  <a:tcPr/>
                </a:tc>
                <a:extLst>
                  <a:ext uri="{0D108BD9-81ED-4DB2-BD59-A6C34878D82A}">
                    <a16:rowId xmlns:a16="http://schemas.microsoft.com/office/drawing/2014/main" val="2945544944"/>
                  </a:ext>
                </a:extLst>
              </a:tr>
              <a:tr h="385544">
                <a:tc>
                  <a:txBody>
                    <a:bodyPr/>
                    <a:lstStyle/>
                    <a:p>
                      <a:pPr algn="l"/>
                      <a:r>
                        <a:rPr lang="en-US" sz="1600" u="none" strike="noStrike" dirty="0">
                          <a:solidFill>
                            <a:srgbClr val="0B0080"/>
                          </a:solidFill>
                          <a:effectLst/>
                          <a:hlinkClick r:id="rId12" tooltip="Seventh grade"/>
                        </a:rPr>
                        <a:t>Seventh grade</a:t>
                      </a:r>
                      <a:endParaRPr lang="en-US" sz="1600" dirty="0">
                        <a:effectLst/>
                      </a:endParaRP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Year 7</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600">
                          <a:effectLst/>
                        </a:rPr>
                        <a:t>12–13</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effectLst/>
                        </a:rPr>
                        <a:t>1st Grade</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rowSpan="3">
                  <a:txBody>
                    <a:bodyPr/>
                    <a:lstStyle/>
                    <a:p>
                      <a:r>
                        <a:rPr lang="en-US" sz="1600" u="none" strike="noStrike" dirty="0">
                          <a:solidFill>
                            <a:srgbClr val="0B0080"/>
                          </a:solidFill>
                          <a:effectLst/>
                          <a:hlinkClick r:id="rId13" tooltip="Secondary school"/>
                        </a:rPr>
                        <a:t>Lower Secondary School</a:t>
                      </a:r>
                      <a:r>
                        <a:rPr lang="en-US" sz="1600" dirty="0">
                          <a:effectLst/>
                        </a:rPr>
                        <a:t/>
                      </a:r>
                      <a:br>
                        <a:rPr lang="en-US" sz="1600" dirty="0">
                          <a:effectLst/>
                        </a:rPr>
                      </a:br>
                      <a:r>
                        <a:rPr lang="en-US" sz="1600" dirty="0">
                          <a:effectLst/>
                        </a:rPr>
                        <a:t>(It is called </a:t>
                      </a:r>
                      <a:r>
                        <a:rPr lang="en-US" sz="1600" u="none" strike="noStrike" dirty="0">
                          <a:solidFill>
                            <a:srgbClr val="0B0080"/>
                          </a:solidFill>
                          <a:effectLst/>
                          <a:hlinkClick r:id="rId14" tooltip="Gymnasium (school)"/>
                        </a:rPr>
                        <a:t>Gymnasium</a:t>
                      </a:r>
                      <a:r>
                        <a:rPr lang="en-US" sz="1600" dirty="0">
                          <a:effectLst/>
                        </a:rPr>
                        <a:t>)</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236773595"/>
                  </a:ext>
                </a:extLst>
              </a:tr>
              <a:tr h="287150">
                <a:tc>
                  <a:txBody>
                    <a:bodyPr/>
                    <a:lstStyle/>
                    <a:p>
                      <a:pPr algn="l"/>
                      <a:r>
                        <a:rPr lang="en-US" sz="1600" u="none" strike="noStrike" dirty="0">
                          <a:solidFill>
                            <a:srgbClr val="0B0080"/>
                          </a:solidFill>
                          <a:effectLst/>
                          <a:hlinkClick r:id="rId15" tooltip="Eighth grade"/>
                        </a:rPr>
                        <a:t>Eighth grade</a:t>
                      </a:r>
                      <a:endParaRPr lang="en-US" sz="1600" dirty="0">
                        <a:effectLst/>
                      </a:endParaRP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Year 8</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600">
                          <a:effectLst/>
                        </a:rPr>
                        <a:t>13–14</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effectLst/>
                        </a:rPr>
                        <a:t>2nd Grade</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vMerge="1">
                  <a:txBody>
                    <a:bodyPr/>
                    <a:lstStyle/>
                    <a:p>
                      <a:endParaRPr lang="el-GR"/>
                    </a:p>
                  </a:txBody>
                  <a:tcPr/>
                </a:tc>
                <a:extLst>
                  <a:ext uri="{0D108BD9-81ED-4DB2-BD59-A6C34878D82A}">
                    <a16:rowId xmlns:a16="http://schemas.microsoft.com/office/drawing/2014/main" val="1265547350"/>
                  </a:ext>
                </a:extLst>
              </a:tr>
              <a:tr h="678665">
                <a:tc>
                  <a:txBody>
                    <a:bodyPr/>
                    <a:lstStyle/>
                    <a:p>
                      <a:pPr algn="l"/>
                      <a:r>
                        <a:rPr lang="en-US" sz="1600" u="none" strike="noStrike" dirty="0">
                          <a:solidFill>
                            <a:srgbClr val="0B0080"/>
                          </a:solidFill>
                          <a:effectLst/>
                          <a:hlinkClick r:id="rId16" tooltip="Ninth grade"/>
                        </a:rPr>
                        <a:t>Ninth grade</a:t>
                      </a:r>
                      <a:endParaRPr lang="en-US" sz="1600" dirty="0">
                        <a:effectLst/>
                      </a:endParaRP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Year 9</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600">
                          <a:effectLst/>
                        </a:rPr>
                        <a:t>14–15</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effectLst/>
                        </a:rPr>
                        <a:t>3rd Grade</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vMerge="1">
                  <a:txBody>
                    <a:bodyPr/>
                    <a:lstStyle/>
                    <a:p>
                      <a:endParaRPr lang="el-GR"/>
                    </a:p>
                  </a:txBody>
                  <a:tcPr/>
                </a:tc>
                <a:extLst>
                  <a:ext uri="{0D108BD9-81ED-4DB2-BD59-A6C34878D82A}">
                    <a16:rowId xmlns:a16="http://schemas.microsoft.com/office/drawing/2014/main" val="1792819819"/>
                  </a:ext>
                </a:extLst>
              </a:tr>
              <a:tr h="287150">
                <a:tc gridSpan="5">
                  <a:txBody>
                    <a:bodyPr/>
                    <a:lstStyle/>
                    <a:p>
                      <a:pPr algn="ctr"/>
                      <a:r>
                        <a:rPr lang="en-US" sz="1600" dirty="0">
                          <a:effectLst/>
                        </a:rPr>
                        <a:t>Non-Compulsory School Education</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827859407"/>
                  </a:ext>
                </a:extLst>
              </a:tr>
              <a:tr h="287150">
                <a:tc>
                  <a:txBody>
                    <a:bodyPr/>
                    <a:lstStyle/>
                    <a:p>
                      <a:pPr algn="l"/>
                      <a:r>
                        <a:rPr lang="en-US" sz="1600" u="none" strike="noStrike" dirty="0">
                          <a:solidFill>
                            <a:srgbClr val="0B0080"/>
                          </a:solidFill>
                          <a:effectLst/>
                          <a:hlinkClick r:id="rId17" tooltip="Tenth grade"/>
                        </a:rPr>
                        <a:t>Tenth grade</a:t>
                      </a:r>
                      <a:endParaRPr lang="en-US" sz="1600" dirty="0">
                        <a:effectLst/>
                      </a:endParaRP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Year 10</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600">
                          <a:effectLst/>
                        </a:rPr>
                        <a:t>15–16</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1st Grade</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rowSpan="3">
                  <a:txBody>
                    <a:bodyPr/>
                    <a:lstStyle/>
                    <a:p>
                      <a:r>
                        <a:rPr lang="en-US" sz="1600" u="none" strike="noStrike" dirty="0">
                          <a:solidFill>
                            <a:srgbClr val="0B0080"/>
                          </a:solidFill>
                          <a:effectLst/>
                          <a:hlinkClick r:id="rId13" tooltip="Secondary school"/>
                        </a:rPr>
                        <a:t>Upper Secondary School</a:t>
                      </a:r>
                      <a:r>
                        <a:rPr lang="en-US" sz="1600" dirty="0">
                          <a:effectLst/>
                        </a:rPr>
                        <a:t/>
                      </a:r>
                      <a:br>
                        <a:rPr lang="en-US" sz="1600" dirty="0">
                          <a:effectLst/>
                        </a:rPr>
                      </a:br>
                      <a:r>
                        <a:rPr lang="en-US" sz="1600" dirty="0">
                          <a:effectLst/>
                        </a:rPr>
                        <a:t>(It is called </a:t>
                      </a:r>
                      <a:r>
                        <a:rPr lang="en-US" sz="1600" u="sng" dirty="0">
                          <a:solidFill>
                            <a:srgbClr val="0B0080"/>
                          </a:solidFill>
                          <a:effectLst/>
                          <a:hlinkClick r:id="rId18"/>
                        </a:rPr>
                        <a:t>Lyceum</a:t>
                      </a:r>
                      <a:r>
                        <a:rPr lang="en-US" sz="1600" dirty="0">
                          <a:effectLst/>
                        </a:rPr>
                        <a:t>)</a:t>
                      </a:r>
                      <a:br>
                        <a:rPr lang="en-US" sz="1600" dirty="0">
                          <a:effectLst/>
                        </a:rPr>
                      </a:br>
                      <a:r>
                        <a:rPr lang="en-US" sz="1600" dirty="0">
                          <a:effectLst/>
                        </a:rPr>
                        <a:t>(US equivalent: High School)</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645266779"/>
                  </a:ext>
                </a:extLst>
              </a:tr>
              <a:tr h="385544">
                <a:tc>
                  <a:txBody>
                    <a:bodyPr/>
                    <a:lstStyle/>
                    <a:p>
                      <a:pPr algn="l"/>
                      <a:r>
                        <a:rPr lang="en-US" sz="1600" u="none" strike="noStrike" dirty="0">
                          <a:solidFill>
                            <a:srgbClr val="0B0080"/>
                          </a:solidFill>
                          <a:effectLst/>
                          <a:hlinkClick r:id="rId19" tooltip="Eleventh grade"/>
                        </a:rPr>
                        <a:t>Eleventh grade</a:t>
                      </a:r>
                      <a:endParaRPr lang="en-US" sz="1600" dirty="0">
                        <a:effectLst/>
                      </a:endParaRP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Year 11</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600">
                          <a:effectLst/>
                        </a:rPr>
                        <a:t>16–17</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effectLst/>
                        </a:rPr>
                        <a:t>2nd Grade</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vMerge="1">
                  <a:txBody>
                    <a:bodyPr/>
                    <a:lstStyle/>
                    <a:p>
                      <a:endParaRPr lang="el-GR"/>
                    </a:p>
                  </a:txBody>
                  <a:tcPr/>
                </a:tc>
                <a:extLst>
                  <a:ext uri="{0D108BD9-81ED-4DB2-BD59-A6C34878D82A}">
                    <a16:rowId xmlns:a16="http://schemas.microsoft.com/office/drawing/2014/main" val="3511187070"/>
                  </a:ext>
                </a:extLst>
              </a:tr>
              <a:tr h="1043985">
                <a:tc>
                  <a:txBody>
                    <a:bodyPr/>
                    <a:lstStyle/>
                    <a:p>
                      <a:pPr algn="l"/>
                      <a:r>
                        <a:rPr lang="en-US" sz="1600" u="none" strike="noStrike" dirty="0">
                          <a:solidFill>
                            <a:srgbClr val="0B0080"/>
                          </a:solidFill>
                          <a:effectLst/>
                          <a:hlinkClick r:id="rId20" tooltip="Twelfth grade"/>
                        </a:rPr>
                        <a:t>Twelfth grade</a:t>
                      </a:r>
                      <a:endParaRPr lang="en-US" sz="1600" dirty="0">
                        <a:effectLst/>
                      </a:endParaRP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a:effectLst/>
                        </a:rPr>
                        <a:t>Year 12</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l-GR" sz="1600" dirty="0">
                          <a:effectLst/>
                        </a:rPr>
                        <a:t>17–18</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600" dirty="0">
                          <a:effectLst/>
                        </a:rPr>
                        <a:t>3rd Grade</a:t>
                      </a:r>
                    </a:p>
                  </a:txBody>
                  <a:tcPr marL="38430" marR="38430" marT="19215" marB="19215"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vMerge="1">
                  <a:txBody>
                    <a:bodyPr/>
                    <a:lstStyle/>
                    <a:p>
                      <a:endParaRPr lang="el-GR"/>
                    </a:p>
                  </a:txBody>
                  <a:tcPr/>
                </a:tc>
                <a:extLst>
                  <a:ext uri="{0D108BD9-81ED-4DB2-BD59-A6C34878D82A}">
                    <a16:rowId xmlns:a16="http://schemas.microsoft.com/office/drawing/2014/main" val="3168903095"/>
                  </a:ext>
                </a:extLst>
              </a:tr>
            </a:tbl>
          </a:graphicData>
        </a:graphic>
      </p:graphicFrame>
    </p:spTree>
    <p:extLst>
      <p:ext uri="{BB962C8B-B14F-4D97-AF65-F5344CB8AC3E}">
        <p14:creationId xmlns:p14="http://schemas.microsoft.com/office/powerpoint/2010/main" val="858158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580768"/>
            <a:ext cx="8596668" cy="1349632"/>
          </a:xfrm>
        </p:spPr>
        <p:txBody>
          <a:bodyPr/>
          <a:lstStyle/>
          <a:p>
            <a:r>
              <a:rPr lang="en-US" dirty="0"/>
              <a:t>Early childhood education / care</a:t>
            </a:r>
            <a:br>
              <a:rPr lang="en-US" dirty="0"/>
            </a:br>
            <a:endParaRPr lang="el-GR" dirty="0"/>
          </a:p>
        </p:txBody>
      </p:sp>
      <p:sp>
        <p:nvSpPr>
          <p:cNvPr id="3" name="Θέση περιεχομένου 2"/>
          <p:cNvSpPr>
            <a:spLocks noGrp="1"/>
          </p:cNvSpPr>
          <p:nvPr>
            <p:ph idx="1"/>
          </p:nvPr>
        </p:nvSpPr>
        <p:spPr/>
        <p:txBody>
          <a:bodyPr>
            <a:normAutofit fontScale="85000" lnSpcReduction="20000"/>
          </a:bodyPr>
          <a:lstStyle/>
          <a:p>
            <a:r>
              <a:rPr lang="en-US" sz="3200" b="1" dirty="0" smtClean="0">
                <a:solidFill>
                  <a:srgbClr val="002060"/>
                </a:solidFill>
              </a:rPr>
              <a:t>AGE </a:t>
            </a:r>
            <a:r>
              <a:rPr lang="en-US" sz="3200" b="1" dirty="0">
                <a:solidFill>
                  <a:srgbClr val="002060"/>
                </a:solidFill>
              </a:rPr>
              <a:t>0-4</a:t>
            </a:r>
            <a:endParaRPr lang="en-US" sz="3200" dirty="0">
              <a:solidFill>
                <a:srgbClr val="002060"/>
              </a:solidFill>
            </a:endParaRPr>
          </a:p>
          <a:p>
            <a:pPr marL="0" indent="0">
              <a:buNone/>
            </a:pPr>
            <a:r>
              <a:rPr lang="en-US" sz="3200" b="1" dirty="0" smtClean="0">
                <a:solidFill>
                  <a:srgbClr val="002060"/>
                </a:solidFill>
              </a:rPr>
              <a:t>   Daycare </a:t>
            </a:r>
            <a:r>
              <a:rPr lang="en-US" sz="3200" b="1" dirty="0">
                <a:solidFill>
                  <a:srgbClr val="002060"/>
                </a:solidFill>
              </a:rPr>
              <a:t>center</a:t>
            </a:r>
            <a:r>
              <a:rPr lang="en-US" sz="3200" dirty="0">
                <a:solidFill>
                  <a:srgbClr val="002060"/>
                </a:solidFill>
              </a:rPr>
              <a:t> </a:t>
            </a:r>
            <a:r>
              <a:rPr lang="en-US" sz="3200" dirty="0" smtClean="0">
                <a:solidFill>
                  <a:srgbClr val="002060"/>
                </a:solidFill>
              </a:rPr>
              <a:t>          </a:t>
            </a:r>
            <a:r>
              <a:rPr lang="en-US" sz="3200" dirty="0" err="1" smtClean="0">
                <a:solidFill>
                  <a:schemeClr val="accent2"/>
                </a:solidFill>
              </a:rPr>
              <a:t>Vrefonypiakos</a:t>
            </a:r>
            <a:r>
              <a:rPr lang="en-US" sz="3200" dirty="0" smtClean="0">
                <a:solidFill>
                  <a:schemeClr val="accent2"/>
                </a:solidFill>
              </a:rPr>
              <a:t> </a:t>
            </a:r>
            <a:r>
              <a:rPr lang="en-US" sz="3200" dirty="0" err="1" smtClean="0">
                <a:solidFill>
                  <a:schemeClr val="accent2"/>
                </a:solidFill>
              </a:rPr>
              <a:t>stathmos</a:t>
            </a:r>
            <a:endParaRPr lang="en-US" sz="3200" dirty="0" smtClean="0">
              <a:solidFill>
                <a:srgbClr val="002060"/>
              </a:solidFill>
            </a:endParaRPr>
          </a:p>
          <a:p>
            <a:endParaRPr lang="en-US" sz="3200" dirty="0">
              <a:solidFill>
                <a:srgbClr val="002060"/>
              </a:solidFill>
            </a:endParaRPr>
          </a:p>
          <a:p>
            <a:r>
              <a:rPr lang="en-US" sz="3200" b="1" dirty="0">
                <a:solidFill>
                  <a:srgbClr val="002060"/>
                </a:solidFill>
              </a:rPr>
              <a:t>AGE 5-6</a:t>
            </a:r>
            <a:endParaRPr lang="en-US" sz="3200" dirty="0">
              <a:solidFill>
                <a:srgbClr val="002060"/>
              </a:solidFill>
            </a:endParaRPr>
          </a:p>
          <a:p>
            <a:pPr marL="0" indent="0">
              <a:buNone/>
            </a:pPr>
            <a:r>
              <a:rPr lang="en-US" sz="3200" b="1" dirty="0" smtClean="0">
                <a:solidFill>
                  <a:srgbClr val="002060"/>
                </a:solidFill>
              </a:rPr>
              <a:t>   Kindergarten </a:t>
            </a:r>
            <a:r>
              <a:rPr lang="en-US" sz="3200" b="1" dirty="0">
                <a:solidFill>
                  <a:srgbClr val="002060"/>
                </a:solidFill>
              </a:rPr>
              <a:t>school</a:t>
            </a:r>
            <a:r>
              <a:rPr lang="en-US" sz="3200" dirty="0">
                <a:solidFill>
                  <a:srgbClr val="002060"/>
                </a:solidFill>
              </a:rPr>
              <a:t> </a:t>
            </a:r>
            <a:r>
              <a:rPr lang="en-US" sz="3200" dirty="0" smtClean="0">
                <a:solidFill>
                  <a:srgbClr val="002060"/>
                </a:solidFill>
              </a:rPr>
              <a:t>   </a:t>
            </a:r>
            <a:r>
              <a:rPr lang="en-US" sz="3200" dirty="0" err="1" smtClean="0">
                <a:solidFill>
                  <a:schemeClr val="accent2"/>
                </a:solidFill>
              </a:rPr>
              <a:t>Nypiagogio</a:t>
            </a:r>
            <a:r>
              <a:rPr lang="el-GR" sz="3200" dirty="0" smtClean="0">
                <a:solidFill>
                  <a:schemeClr val="accent2"/>
                </a:solidFill>
              </a:rPr>
              <a:t> ΝΗΠΙΑΓΩΓΕΙΟ</a:t>
            </a:r>
            <a:endParaRPr lang="en-US" sz="3200" dirty="0" smtClean="0">
              <a:solidFill>
                <a:schemeClr val="accent2"/>
              </a:solidFill>
            </a:endParaRPr>
          </a:p>
          <a:p>
            <a:endParaRPr lang="en-US" sz="3200" dirty="0">
              <a:solidFill>
                <a:schemeClr val="accent2"/>
              </a:solidFill>
            </a:endParaRPr>
          </a:p>
          <a:p>
            <a:r>
              <a:rPr lang="en-US" sz="3200" b="1" dirty="0">
                <a:solidFill>
                  <a:srgbClr val="002060"/>
                </a:solidFill>
              </a:rPr>
              <a:t>Experimental </a:t>
            </a:r>
            <a:r>
              <a:rPr lang="en-US" sz="3200" b="1" dirty="0" err="1">
                <a:solidFill>
                  <a:srgbClr val="002060"/>
                </a:solidFill>
              </a:rPr>
              <a:t>Kindegarten</a:t>
            </a:r>
            <a:r>
              <a:rPr lang="en-US" sz="3200" b="1" dirty="0">
                <a:solidFill>
                  <a:srgbClr val="002060"/>
                </a:solidFill>
              </a:rPr>
              <a:t> School</a:t>
            </a:r>
            <a:r>
              <a:rPr lang="en-US" sz="3200" dirty="0">
                <a:solidFill>
                  <a:srgbClr val="002060"/>
                </a:solidFill>
              </a:rPr>
              <a:t> </a:t>
            </a:r>
            <a:endParaRPr lang="en-US" sz="3200" dirty="0" smtClean="0">
              <a:solidFill>
                <a:srgbClr val="002060"/>
              </a:solidFill>
            </a:endParaRPr>
          </a:p>
          <a:p>
            <a:pPr marL="0" indent="0">
              <a:buNone/>
            </a:pPr>
            <a:r>
              <a:rPr lang="en-US" sz="3200" dirty="0" smtClean="0">
                <a:solidFill>
                  <a:schemeClr val="accent2"/>
                </a:solidFill>
              </a:rPr>
              <a:t>    </a:t>
            </a:r>
            <a:r>
              <a:rPr lang="en-US" sz="3200" dirty="0" err="1" smtClean="0">
                <a:solidFill>
                  <a:schemeClr val="accent2"/>
                </a:solidFill>
              </a:rPr>
              <a:t>Piramatiko</a:t>
            </a:r>
            <a:r>
              <a:rPr lang="en-US" sz="3200" dirty="0" smtClean="0">
                <a:solidFill>
                  <a:schemeClr val="accent2"/>
                </a:solidFill>
              </a:rPr>
              <a:t> </a:t>
            </a:r>
            <a:r>
              <a:rPr lang="en-US" sz="3200" dirty="0" err="1">
                <a:solidFill>
                  <a:schemeClr val="accent2"/>
                </a:solidFill>
              </a:rPr>
              <a:t>Nipiagogio</a:t>
            </a:r>
            <a:endParaRPr lang="en-US" sz="3200" dirty="0">
              <a:solidFill>
                <a:schemeClr val="accent2"/>
              </a:solidFill>
            </a:endParaRPr>
          </a:p>
          <a:p>
            <a:endParaRPr lang="el-GR" sz="3200" dirty="0">
              <a:solidFill>
                <a:srgbClr val="002060"/>
              </a:solidFill>
            </a:endParaRPr>
          </a:p>
        </p:txBody>
      </p:sp>
    </p:spTree>
    <p:extLst>
      <p:ext uri="{BB962C8B-B14F-4D97-AF65-F5344CB8AC3E}">
        <p14:creationId xmlns:p14="http://schemas.microsoft.com/office/powerpoint/2010/main" val="2293472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263611"/>
            <a:ext cx="8596668" cy="1320800"/>
          </a:xfrm>
        </p:spPr>
        <p:txBody>
          <a:bodyPr>
            <a:normAutofit fontScale="90000"/>
          </a:bodyPr>
          <a:lstStyle/>
          <a:p>
            <a:r>
              <a:rPr lang="en-US" dirty="0"/>
              <a:t>Primary </a:t>
            </a:r>
            <a:r>
              <a:rPr lang="en-US" dirty="0" smtClean="0"/>
              <a:t>education lasts 6 years</a:t>
            </a:r>
            <a:r>
              <a:rPr lang="en-US" dirty="0"/>
              <a:t/>
            </a:r>
            <a:br>
              <a:rPr lang="en-US" dirty="0"/>
            </a:br>
            <a:r>
              <a:rPr lang="en-US" b="1" dirty="0">
                <a:solidFill>
                  <a:srgbClr val="002060"/>
                </a:solidFill>
              </a:rPr>
              <a:t>AGE 6-12   </a:t>
            </a:r>
            <a:r>
              <a:rPr lang="en-US" i="1" dirty="0" smtClean="0">
                <a:solidFill>
                  <a:schemeClr val="accent2"/>
                </a:solidFill>
              </a:rPr>
              <a:t>COMPULSORY</a:t>
            </a:r>
            <a:r>
              <a:rPr lang="en-US" b="1" i="1" dirty="0">
                <a:solidFill>
                  <a:srgbClr val="002060"/>
                </a:solidFill>
              </a:rPr>
              <a:t/>
            </a:r>
            <a:br>
              <a:rPr lang="en-US" b="1" i="1" dirty="0">
                <a:solidFill>
                  <a:srgbClr val="002060"/>
                </a:solidFill>
              </a:rPr>
            </a:br>
            <a:r>
              <a:rPr lang="en-US" dirty="0">
                <a:solidFill>
                  <a:srgbClr val="002060"/>
                </a:solidFill>
              </a:rPr>
              <a:t/>
            </a:r>
            <a:br>
              <a:rPr lang="en-US" dirty="0">
                <a:solidFill>
                  <a:srgbClr val="002060"/>
                </a:solidFill>
              </a:rPr>
            </a:br>
            <a:endParaRPr lang="el-GR" dirty="0"/>
          </a:p>
        </p:txBody>
      </p:sp>
      <p:sp>
        <p:nvSpPr>
          <p:cNvPr id="3" name="Θέση περιεχομένου 2"/>
          <p:cNvSpPr>
            <a:spLocks noGrp="1"/>
          </p:cNvSpPr>
          <p:nvPr>
            <p:ph idx="1"/>
          </p:nvPr>
        </p:nvSpPr>
        <p:spPr/>
        <p:txBody>
          <a:bodyPr>
            <a:normAutofit fontScale="92500" lnSpcReduction="10000"/>
          </a:bodyPr>
          <a:lstStyle/>
          <a:p>
            <a:r>
              <a:rPr lang="en-US" sz="2800" b="1" dirty="0" smtClean="0">
                <a:solidFill>
                  <a:srgbClr val="002060"/>
                </a:solidFill>
              </a:rPr>
              <a:t>Primary </a:t>
            </a:r>
            <a:r>
              <a:rPr lang="en-US" sz="2800" b="1" dirty="0">
                <a:solidFill>
                  <a:srgbClr val="002060"/>
                </a:solidFill>
              </a:rPr>
              <a:t>school</a:t>
            </a:r>
            <a:r>
              <a:rPr lang="en-US" sz="2800" dirty="0">
                <a:solidFill>
                  <a:srgbClr val="002060"/>
                </a:solidFill>
              </a:rPr>
              <a:t> </a:t>
            </a:r>
            <a:r>
              <a:rPr lang="en-US" sz="2800" dirty="0" smtClean="0">
                <a:solidFill>
                  <a:srgbClr val="002060"/>
                </a:solidFill>
              </a:rPr>
              <a:t>   </a:t>
            </a:r>
            <a:r>
              <a:rPr lang="en-US" sz="2800" dirty="0" err="1" smtClean="0">
                <a:solidFill>
                  <a:schemeClr val="accent2"/>
                </a:solidFill>
              </a:rPr>
              <a:t>Dimotiko</a:t>
            </a:r>
            <a:r>
              <a:rPr lang="en-US" sz="2800" dirty="0" smtClean="0">
                <a:solidFill>
                  <a:schemeClr val="accent2"/>
                </a:solidFill>
              </a:rPr>
              <a:t> </a:t>
            </a:r>
            <a:r>
              <a:rPr lang="en-US" sz="2800" dirty="0" err="1" smtClean="0">
                <a:solidFill>
                  <a:schemeClr val="accent2"/>
                </a:solidFill>
              </a:rPr>
              <a:t>scholio</a:t>
            </a:r>
            <a:r>
              <a:rPr lang="el-GR" sz="2800" dirty="0" smtClean="0">
                <a:solidFill>
                  <a:schemeClr val="accent2"/>
                </a:solidFill>
              </a:rPr>
              <a:t> </a:t>
            </a:r>
          </a:p>
          <a:p>
            <a:pPr marL="0" indent="0">
              <a:buNone/>
            </a:pPr>
            <a:r>
              <a:rPr lang="el-GR" sz="2800" dirty="0">
                <a:solidFill>
                  <a:schemeClr val="accent2"/>
                </a:solidFill>
              </a:rPr>
              <a:t> </a:t>
            </a:r>
            <a:r>
              <a:rPr lang="el-GR" sz="2800" dirty="0" smtClean="0">
                <a:solidFill>
                  <a:schemeClr val="accent2"/>
                </a:solidFill>
              </a:rPr>
              <a:t>                           ΔΗΜΟΤΙΚΟ ΣΧΟΛΕΙΟ</a:t>
            </a:r>
            <a:endParaRPr lang="en-US" sz="2800" dirty="0">
              <a:solidFill>
                <a:schemeClr val="accent2"/>
              </a:solidFill>
            </a:endParaRPr>
          </a:p>
          <a:p>
            <a:r>
              <a:rPr lang="en-US" sz="2800" b="1" dirty="0">
                <a:solidFill>
                  <a:srgbClr val="002060"/>
                </a:solidFill>
              </a:rPr>
              <a:t>Experimental Primary School</a:t>
            </a:r>
            <a:r>
              <a:rPr lang="en-US" sz="2800" dirty="0">
                <a:solidFill>
                  <a:schemeClr val="accent2"/>
                </a:solidFill>
              </a:rPr>
              <a:t> </a:t>
            </a:r>
            <a:r>
              <a:rPr lang="en-US" sz="2800" dirty="0" err="1">
                <a:solidFill>
                  <a:schemeClr val="accent2"/>
                </a:solidFill>
              </a:rPr>
              <a:t>Piramatiko</a:t>
            </a:r>
            <a:r>
              <a:rPr lang="en-US" sz="2800" dirty="0">
                <a:solidFill>
                  <a:schemeClr val="accent2"/>
                </a:solidFill>
              </a:rPr>
              <a:t> </a:t>
            </a:r>
            <a:r>
              <a:rPr lang="en-US" sz="2800" dirty="0" err="1">
                <a:solidFill>
                  <a:schemeClr val="accent2"/>
                </a:solidFill>
              </a:rPr>
              <a:t>Dimotiko</a:t>
            </a:r>
            <a:r>
              <a:rPr lang="en-US" sz="2800" dirty="0">
                <a:solidFill>
                  <a:schemeClr val="accent2"/>
                </a:solidFill>
              </a:rPr>
              <a:t> </a:t>
            </a:r>
            <a:r>
              <a:rPr lang="en-US" sz="2800" dirty="0" err="1" smtClean="0">
                <a:solidFill>
                  <a:schemeClr val="accent2"/>
                </a:solidFill>
              </a:rPr>
              <a:t>Scholio</a:t>
            </a:r>
            <a:endParaRPr lang="en-US" sz="2800" dirty="0" smtClean="0">
              <a:solidFill>
                <a:schemeClr val="accent2"/>
              </a:solidFill>
            </a:endParaRPr>
          </a:p>
          <a:p>
            <a:endParaRPr lang="en-US" sz="2800" dirty="0">
              <a:solidFill>
                <a:schemeClr val="accent2"/>
              </a:solidFill>
            </a:endParaRPr>
          </a:p>
          <a:p>
            <a:r>
              <a:rPr lang="en-US" sz="2800" dirty="0">
                <a:solidFill>
                  <a:srgbClr val="002060"/>
                </a:solidFill>
              </a:rPr>
              <a:t>SPECIAL EDUCATION</a:t>
            </a:r>
          </a:p>
          <a:p>
            <a:r>
              <a:rPr lang="en-US" sz="2800" b="1" dirty="0">
                <a:solidFill>
                  <a:srgbClr val="002060"/>
                </a:solidFill>
              </a:rPr>
              <a:t>Primary School for students with Special Needs</a:t>
            </a:r>
            <a:r>
              <a:rPr lang="en-US" sz="2800" dirty="0">
                <a:solidFill>
                  <a:srgbClr val="002060"/>
                </a:solidFill>
              </a:rPr>
              <a:t> </a:t>
            </a:r>
            <a:endParaRPr lang="en-US" sz="2800" dirty="0" smtClean="0">
              <a:solidFill>
                <a:srgbClr val="002060"/>
              </a:solidFill>
            </a:endParaRPr>
          </a:p>
          <a:p>
            <a:pPr marL="0" indent="0">
              <a:buNone/>
            </a:pPr>
            <a:r>
              <a:rPr lang="en-US" sz="2800" dirty="0">
                <a:solidFill>
                  <a:srgbClr val="002060"/>
                </a:solidFill>
              </a:rPr>
              <a:t> </a:t>
            </a:r>
            <a:r>
              <a:rPr lang="en-US" sz="2800" dirty="0" smtClean="0">
                <a:solidFill>
                  <a:srgbClr val="002060"/>
                </a:solidFill>
              </a:rPr>
              <a:t>     </a:t>
            </a:r>
            <a:r>
              <a:rPr lang="en-US" sz="2800" dirty="0" err="1" smtClean="0">
                <a:solidFill>
                  <a:schemeClr val="accent2"/>
                </a:solidFill>
              </a:rPr>
              <a:t>Ediko</a:t>
            </a:r>
            <a:r>
              <a:rPr lang="en-US" sz="2800" dirty="0" smtClean="0">
                <a:solidFill>
                  <a:schemeClr val="accent2"/>
                </a:solidFill>
              </a:rPr>
              <a:t> </a:t>
            </a:r>
            <a:r>
              <a:rPr lang="en-US" sz="2800" dirty="0" err="1">
                <a:solidFill>
                  <a:schemeClr val="accent2"/>
                </a:solidFill>
              </a:rPr>
              <a:t>Dimotiko</a:t>
            </a:r>
            <a:r>
              <a:rPr lang="en-US" sz="2800" dirty="0">
                <a:solidFill>
                  <a:schemeClr val="accent2"/>
                </a:solidFill>
              </a:rPr>
              <a:t> </a:t>
            </a:r>
            <a:r>
              <a:rPr lang="en-US" sz="2800" dirty="0" err="1">
                <a:solidFill>
                  <a:schemeClr val="accent2"/>
                </a:solidFill>
              </a:rPr>
              <a:t>Scholio</a:t>
            </a:r>
            <a:endParaRPr lang="en-US" sz="2800" dirty="0">
              <a:solidFill>
                <a:schemeClr val="accent2"/>
              </a:solidFill>
            </a:endParaRPr>
          </a:p>
          <a:p>
            <a:endParaRPr lang="el-GR" sz="2400" dirty="0"/>
          </a:p>
        </p:txBody>
      </p:sp>
    </p:spTree>
    <p:extLst>
      <p:ext uri="{BB962C8B-B14F-4D97-AF65-F5344CB8AC3E}">
        <p14:creationId xmlns:p14="http://schemas.microsoft.com/office/powerpoint/2010/main" val="1569197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Secondary </a:t>
            </a:r>
            <a:r>
              <a:rPr lang="en-US" dirty="0" smtClean="0"/>
              <a:t>education </a:t>
            </a:r>
            <a:r>
              <a:rPr lang="el-GR" dirty="0" smtClean="0"/>
              <a:t>  Γυμνάσιο</a:t>
            </a:r>
            <a:r>
              <a:rPr lang="en-US" dirty="0"/>
              <a:t/>
            </a:r>
            <a:br>
              <a:rPr lang="en-US" dirty="0"/>
            </a:br>
            <a:r>
              <a:rPr lang="en-US" b="1" dirty="0">
                <a:solidFill>
                  <a:srgbClr val="002060"/>
                </a:solidFill>
              </a:rPr>
              <a:t>AGE 12-15 </a:t>
            </a:r>
            <a:r>
              <a:rPr lang="en-US" b="1" dirty="0" smtClean="0"/>
              <a:t> </a:t>
            </a:r>
            <a:r>
              <a:rPr lang="en-US" i="1" dirty="0" smtClean="0">
                <a:solidFill>
                  <a:schemeClr val="accent2"/>
                </a:solidFill>
              </a:rPr>
              <a:t>COMPULSORY</a:t>
            </a:r>
            <a:r>
              <a:rPr lang="en-US" b="1" i="1" dirty="0">
                <a:solidFill>
                  <a:schemeClr val="accent2"/>
                </a:solidFill>
              </a:rPr>
              <a:t/>
            </a:r>
            <a:br>
              <a:rPr lang="en-US" b="1" i="1" dirty="0">
                <a:solidFill>
                  <a:schemeClr val="accent2"/>
                </a:solidFill>
              </a:rPr>
            </a:br>
            <a:r>
              <a:rPr lang="en-US" dirty="0"/>
              <a:t/>
            </a:r>
            <a:br>
              <a:rPr lang="en-US" dirty="0"/>
            </a:br>
            <a:endParaRPr lang="el-GR" dirty="0"/>
          </a:p>
        </p:txBody>
      </p:sp>
      <p:sp>
        <p:nvSpPr>
          <p:cNvPr id="3" name="Θέση περιεχομένου 2"/>
          <p:cNvSpPr>
            <a:spLocks noGrp="1"/>
          </p:cNvSpPr>
          <p:nvPr>
            <p:ph idx="1"/>
          </p:nvPr>
        </p:nvSpPr>
        <p:spPr>
          <a:xfrm>
            <a:off x="677334" y="2160589"/>
            <a:ext cx="8596668" cy="4252568"/>
          </a:xfrm>
        </p:spPr>
        <p:txBody>
          <a:bodyPr>
            <a:noAutofit/>
          </a:bodyPr>
          <a:lstStyle/>
          <a:p>
            <a:r>
              <a:rPr lang="en-US" sz="2800" b="1" dirty="0" smtClean="0">
                <a:solidFill>
                  <a:srgbClr val="002060"/>
                </a:solidFill>
              </a:rPr>
              <a:t>Junior </a:t>
            </a:r>
            <a:r>
              <a:rPr lang="en-US" sz="2800" b="1" dirty="0">
                <a:solidFill>
                  <a:srgbClr val="002060"/>
                </a:solidFill>
              </a:rPr>
              <a:t>High school</a:t>
            </a:r>
            <a:r>
              <a:rPr lang="en-US" sz="2800" dirty="0">
                <a:solidFill>
                  <a:srgbClr val="002060"/>
                </a:solidFill>
              </a:rPr>
              <a:t> </a:t>
            </a:r>
            <a:r>
              <a:rPr lang="en-US" sz="2800" dirty="0" smtClean="0">
                <a:solidFill>
                  <a:schemeClr val="accent2"/>
                </a:solidFill>
              </a:rPr>
              <a:t> Gymnasium</a:t>
            </a:r>
            <a:endParaRPr lang="en-US" sz="2800" dirty="0">
              <a:solidFill>
                <a:schemeClr val="accent2"/>
              </a:solidFill>
            </a:endParaRPr>
          </a:p>
          <a:p>
            <a:r>
              <a:rPr lang="en-US" sz="2800" b="1" dirty="0">
                <a:solidFill>
                  <a:srgbClr val="002060"/>
                </a:solidFill>
              </a:rPr>
              <a:t>Evening Junior High School</a:t>
            </a:r>
            <a:r>
              <a:rPr lang="en-US" sz="2800" dirty="0">
                <a:solidFill>
                  <a:srgbClr val="002060"/>
                </a:solidFill>
              </a:rPr>
              <a:t> </a:t>
            </a:r>
            <a:r>
              <a:rPr lang="en-US" sz="2800" dirty="0" err="1">
                <a:solidFill>
                  <a:schemeClr val="accent2"/>
                </a:solidFill>
              </a:rPr>
              <a:t>Esperino</a:t>
            </a:r>
            <a:r>
              <a:rPr lang="en-US" sz="2800" dirty="0">
                <a:solidFill>
                  <a:schemeClr val="accent2"/>
                </a:solidFill>
              </a:rPr>
              <a:t> </a:t>
            </a:r>
            <a:r>
              <a:rPr lang="en-US" sz="2800" dirty="0" smtClean="0">
                <a:solidFill>
                  <a:schemeClr val="accent2"/>
                </a:solidFill>
              </a:rPr>
              <a:t>Gymnasium</a:t>
            </a:r>
            <a:endParaRPr lang="en-US" sz="2800" dirty="0">
              <a:solidFill>
                <a:schemeClr val="accent2"/>
              </a:solidFill>
            </a:endParaRPr>
          </a:p>
          <a:p>
            <a:r>
              <a:rPr lang="en-US" sz="2800" b="1" dirty="0">
                <a:solidFill>
                  <a:srgbClr val="002060"/>
                </a:solidFill>
              </a:rPr>
              <a:t>Experimental Junior High </a:t>
            </a:r>
            <a:r>
              <a:rPr lang="en-US" sz="2800" b="1" dirty="0" smtClean="0">
                <a:solidFill>
                  <a:srgbClr val="002060"/>
                </a:solidFill>
              </a:rPr>
              <a:t>School</a:t>
            </a:r>
          </a:p>
          <a:p>
            <a:pPr marL="0" indent="0">
              <a:buNone/>
            </a:pPr>
            <a:r>
              <a:rPr lang="en-US" sz="2800" b="1" dirty="0">
                <a:solidFill>
                  <a:srgbClr val="002060"/>
                </a:solidFill>
              </a:rPr>
              <a:t> </a:t>
            </a:r>
            <a:r>
              <a:rPr lang="en-US" sz="2800" b="1" dirty="0" smtClean="0">
                <a:solidFill>
                  <a:srgbClr val="002060"/>
                </a:solidFill>
              </a:rPr>
              <a:t>    </a:t>
            </a:r>
            <a:r>
              <a:rPr lang="en-US" sz="2800" dirty="0">
                <a:solidFill>
                  <a:srgbClr val="002060"/>
                </a:solidFill>
              </a:rPr>
              <a:t> </a:t>
            </a:r>
            <a:r>
              <a:rPr lang="en-US" sz="2800" dirty="0" err="1">
                <a:solidFill>
                  <a:schemeClr val="accent2"/>
                </a:solidFill>
              </a:rPr>
              <a:t>Piramatiko</a:t>
            </a:r>
            <a:r>
              <a:rPr lang="en-US" sz="2800" dirty="0">
                <a:solidFill>
                  <a:schemeClr val="accent2"/>
                </a:solidFill>
              </a:rPr>
              <a:t> </a:t>
            </a:r>
            <a:r>
              <a:rPr lang="en-US" sz="2800" dirty="0" smtClean="0">
                <a:solidFill>
                  <a:schemeClr val="accent2"/>
                </a:solidFill>
              </a:rPr>
              <a:t>Gymnasium</a:t>
            </a:r>
            <a:endParaRPr lang="en-US" sz="2800" dirty="0">
              <a:solidFill>
                <a:schemeClr val="accent2"/>
              </a:solidFill>
            </a:endParaRPr>
          </a:p>
          <a:p>
            <a:r>
              <a:rPr lang="en-US" sz="2800" b="1" dirty="0">
                <a:solidFill>
                  <a:srgbClr val="002060"/>
                </a:solidFill>
              </a:rPr>
              <a:t>Music Junior High School</a:t>
            </a:r>
            <a:r>
              <a:rPr lang="en-US" sz="2800" dirty="0">
                <a:solidFill>
                  <a:srgbClr val="002060"/>
                </a:solidFill>
              </a:rPr>
              <a:t> </a:t>
            </a:r>
            <a:r>
              <a:rPr lang="en-US" sz="2800" dirty="0" err="1">
                <a:solidFill>
                  <a:schemeClr val="accent2"/>
                </a:solidFill>
              </a:rPr>
              <a:t>Mousiko</a:t>
            </a:r>
            <a:r>
              <a:rPr lang="en-US" sz="2800" dirty="0">
                <a:solidFill>
                  <a:schemeClr val="accent2"/>
                </a:solidFill>
              </a:rPr>
              <a:t> </a:t>
            </a:r>
            <a:r>
              <a:rPr lang="en-US" sz="2800" dirty="0" smtClean="0">
                <a:solidFill>
                  <a:schemeClr val="accent2"/>
                </a:solidFill>
              </a:rPr>
              <a:t>Gymnasium</a:t>
            </a:r>
          </a:p>
          <a:p>
            <a:r>
              <a:rPr lang="en-US" sz="2800" dirty="0" smtClean="0">
                <a:solidFill>
                  <a:schemeClr val="accent2"/>
                </a:solidFill>
              </a:rPr>
              <a:t>Ecclesiastical Gymnasium</a:t>
            </a:r>
            <a:endParaRPr lang="en-US" sz="2800" dirty="0">
              <a:solidFill>
                <a:schemeClr val="accent2"/>
              </a:solidFill>
            </a:endParaRPr>
          </a:p>
          <a:p>
            <a:endParaRPr lang="el-GR" sz="2800" dirty="0"/>
          </a:p>
        </p:txBody>
      </p:sp>
    </p:spTree>
    <p:extLst>
      <p:ext uri="{BB962C8B-B14F-4D97-AF65-F5344CB8AC3E}">
        <p14:creationId xmlns:p14="http://schemas.microsoft.com/office/powerpoint/2010/main" val="1401462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973896" y="788989"/>
            <a:ext cx="8596668" cy="5018687"/>
          </a:xfrm>
        </p:spPr>
        <p:txBody>
          <a:bodyPr>
            <a:noAutofit/>
          </a:bodyPr>
          <a:lstStyle/>
          <a:p>
            <a:r>
              <a:rPr lang="en-US" sz="3200" b="1" dirty="0">
                <a:solidFill>
                  <a:srgbClr val="002060"/>
                </a:solidFill>
              </a:rPr>
              <a:t>Arts Junior High School</a:t>
            </a:r>
            <a:r>
              <a:rPr lang="en-US" sz="3200" dirty="0">
                <a:solidFill>
                  <a:srgbClr val="002060"/>
                </a:solidFill>
              </a:rPr>
              <a:t> </a:t>
            </a:r>
            <a:endParaRPr lang="en-US" sz="3200" dirty="0" smtClean="0">
              <a:solidFill>
                <a:srgbClr val="002060"/>
              </a:solidFill>
            </a:endParaRPr>
          </a:p>
          <a:p>
            <a:pPr marL="0" indent="0">
              <a:buNone/>
            </a:pPr>
            <a:r>
              <a:rPr lang="en-US" sz="3200" dirty="0">
                <a:solidFill>
                  <a:srgbClr val="002060"/>
                </a:solidFill>
              </a:rPr>
              <a:t> </a:t>
            </a:r>
            <a:r>
              <a:rPr lang="en-US" sz="3200" dirty="0" smtClean="0">
                <a:solidFill>
                  <a:srgbClr val="002060"/>
                </a:solidFill>
              </a:rPr>
              <a:t>  </a:t>
            </a:r>
            <a:r>
              <a:rPr lang="en-US" sz="3200" dirty="0" err="1" smtClean="0">
                <a:solidFill>
                  <a:schemeClr val="accent2"/>
                </a:solidFill>
              </a:rPr>
              <a:t>Kallitechniko</a:t>
            </a:r>
            <a:r>
              <a:rPr lang="en-US" sz="3200" dirty="0" smtClean="0">
                <a:solidFill>
                  <a:schemeClr val="accent2"/>
                </a:solidFill>
              </a:rPr>
              <a:t> Gymnasium</a:t>
            </a:r>
            <a:endParaRPr lang="en-US" sz="3200" dirty="0">
              <a:solidFill>
                <a:schemeClr val="accent2"/>
              </a:solidFill>
            </a:endParaRPr>
          </a:p>
          <a:p>
            <a:r>
              <a:rPr lang="en-US" sz="3200" b="1" dirty="0">
                <a:solidFill>
                  <a:srgbClr val="002060"/>
                </a:solidFill>
              </a:rPr>
              <a:t>Multicultural Junior High School</a:t>
            </a:r>
            <a:r>
              <a:rPr lang="en-US" sz="3200" dirty="0">
                <a:solidFill>
                  <a:schemeClr val="accent2"/>
                </a:solidFill>
              </a:rPr>
              <a:t> </a:t>
            </a:r>
            <a:endParaRPr lang="en-US" sz="3200" dirty="0" smtClean="0">
              <a:solidFill>
                <a:schemeClr val="accent2"/>
              </a:solidFill>
            </a:endParaRPr>
          </a:p>
          <a:p>
            <a:pPr marL="0" indent="0">
              <a:buNone/>
            </a:pPr>
            <a:r>
              <a:rPr lang="en-US" sz="3200" dirty="0">
                <a:solidFill>
                  <a:schemeClr val="accent2"/>
                </a:solidFill>
              </a:rPr>
              <a:t> </a:t>
            </a:r>
            <a:r>
              <a:rPr lang="en-US" sz="3200" dirty="0" smtClean="0">
                <a:solidFill>
                  <a:schemeClr val="accent2"/>
                </a:solidFill>
              </a:rPr>
              <a:t>  Gymnasium </a:t>
            </a:r>
            <a:r>
              <a:rPr lang="en-US" sz="3200" dirty="0" err="1">
                <a:solidFill>
                  <a:schemeClr val="accent2"/>
                </a:solidFill>
              </a:rPr>
              <a:t>Diapolitismikis</a:t>
            </a:r>
            <a:r>
              <a:rPr lang="en-US" sz="3200" dirty="0">
                <a:solidFill>
                  <a:schemeClr val="accent2"/>
                </a:solidFill>
              </a:rPr>
              <a:t> </a:t>
            </a:r>
            <a:r>
              <a:rPr lang="en-US" sz="3200" dirty="0" err="1">
                <a:solidFill>
                  <a:schemeClr val="accent2"/>
                </a:solidFill>
              </a:rPr>
              <a:t>Ekpedefsis</a:t>
            </a:r>
            <a:endParaRPr lang="en-US" sz="3200" dirty="0">
              <a:solidFill>
                <a:schemeClr val="accent2"/>
              </a:solidFill>
            </a:endParaRPr>
          </a:p>
          <a:p>
            <a:endParaRPr lang="en-US" sz="3200" dirty="0">
              <a:solidFill>
                <a:srgbClr val="002060"/>
              </a:solidFill>
            </a:endParaRPr>
          </a:p>
          <a:p>
            <a:r>
              <a:rPr lang="en-US" sz="3200" dirty="0">
                <a:solidFill>
                  <a:srgbClr val="002060"/>
                </a:solidFill>
              </a:rPr>
              <a:t>SPECIAL EDUCATION</a:t>
            </a:r>
          </a:p>
          <a:p>
            <a:r>
              <a:rPr lang="en-US" sz="3200" b="1" dirty="0">
                <a:solidFill>
                  <a:srgbClr val="002060"/>
                </a:solidFill>
              </a:rPr>
              <a:t>Junior High School for students with Special Needs</a:t>
            </a:r>
            <a:r>
              <a:rPr lang="en-US" sz="3200" dirty="0"/>
              <a:t> </a:t>
            </a:r>
            <a:r>
              <a:rPr lang="en-US" sz="3200" dirty="0" err="1">
                <a:solidFill>
                  <a:schemeClr val="accent2"/>
                </a:solidFill>
              </a:rPr>
              <a:t>Ediko</a:t>
            </a:r>
            <a:r>
              <a:rPr lang="en-US" sz="3200" dirty="0">
                <a:solidFill>
                  <a:schemeClr val="accent2"/>
                </a:solidFill>
              </a:rPr>
              <a:t> </a:t>
            </a:r>
            <a:r>
              <a:rPr lang="en-US" sz="3200" dirty="0" smtClean="0">
                <a:solidFill>
                  <a:schemeClr val="accent2"/>
                </a:solidFill>
              </a:rPr>
              <a:t>Gymnasium</a:t>
            </a:r>
            <a:endParaRPr lang="en-US" sz="3200" dirty="0">
              <a:solidFill>
                <a:schemeClr val="accent2"/>
              </a:solidFill>
            </a:endParaRPr>
          </a:p>
          <a:p>
            <a:endParaRPr lang="el-GR" sz="3200" dirty="0"/>
          </a:p>
        </p:txBody>
      </p:sp>
    </p:spTree>
    <p:extLst>
      <p:ext uri="{BB962C8B-B14F-4D97-AF65-F5344CB8AC3E}">
        <p14:creationId xmlns:p14="http://schemas.microsoft.com/office/powerpoint/2010/main" val="1233925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b="1" dirty="0" smtClean="0"/>
              <a:t>Secondary Education lasts 3 years </a:t>
            </a:r>
            <a:br>
              <a:rPr lang="en-US" b="1" dirty="0" smtClean="0"/>
            </a:br>
            <a:r>
              <a:rPr lang="en-US" b="1" dirty="0" smtClean="0">
                <a:solidFill>
                  <a:srgbClr val="002060"/>
                </a:solidFill>
              </a:rPr>
              <a:t>AGE </a:t>
            </a:r>
            <a:r>
              <a:rPr lang="en-US" b="1" dirty="0">
                <a:solidFill>
                  <a:srgbClr val="002060"/>
                </a:solidFill>
              </a:rPr>
              <a:t>15-18</a:t>
            </a:r>
            <a:r>
              <a:rPr lang="en-US" dirty="0"/>
              <a:t/>
            </a:r>
            <a:br>
              <a:rPr lang="en-US" dirty="0"/>
            </a:br>
            <a:endParaRPr lang="el-GR" dirty="0"/>
          </a:p>
        </p:txBody>
      </p:sp>
      <p:sp>
        <p:nvSpPr>
          <p:cNvPr id="3" name="Θέση περιεχομένου 2"/>
          <p:cNvSpPr>
            <a:spLocks noGrp="1"/>
          </p:cNvSpPr>
          <p:nvPr>
            <p:ph idx="1"/>
          </p:nvPr>
        </p:nvSpPr>
        <p:spPr>
          <a:xfrm>
            <a:off x="677334" y="2160589"/>
            <a:ext cx="8596668" cy="4264925"/>
          </a:xfrm>
        </p:spPr>
        <p:txBody>
          <a:bodyPr>
            <a:noAutofit/>
          </a:bodyPr>
          <a:lstStyle/>
          <a:p>
            <a:r>
              <a:rPr lang="en-US" sz="2800" b="1" dirty="0" smtClean="0">
                <a:solidFill>
                  <a:srgbClr val="002060"/>
                </a:solidFill>
              </a:rPr>
              <a:t>General </a:t>
            </a:r>
            <a:r>
              <a:rPr lang="en-US" sz="2800" b="1" dirty="0">
                <a:solidFill>
                  <a:srgbClr val="002060"/>
                </a:solidFill>
              </a:rPr>
              <a:t>High school</a:t>
            </a:r>
            <a:r>
              <a:rPr lang="en-US" sz="2800" dirty="0">
                <a:solidFill>
                  <a:srgbClr val="002060"/>
                </a:solidFill>
              </a:rPr>
              <a:t> </a:t>
            </a:r>
            <a:r>
              <a:rPr lang="en-US" sz="2800" dirty="0" smtClean="0">
                <a:solidFill>
                  <a:srgbClr val="002060"/>
                </a:solidFill>
              </a:rPr>
              <a:t>      </a:t>
            </a:r>
            <a:r>
              <a:rPr lang="en-US" sz="2800" dirty="0" err="1" smtClean="0">
                <a:solidFill>
                  <a:schemeClr val="accent2"/>
                </a:solidFill>
              </a:rPr>
              <a:t>Lykeum</a:t>
            </a:r>
            <a:r>
              <a:rPr lang="en-US" sz="2800" dirty="0" smtClean="0">
                <a:solidFill>
                  <a:schemeClr val="accent2"/>
                </a:solidFill>
              </a:rPr>
              <a:t> </a:t>
            </a:r>
            <a:r>
              <a:rPr lang="el-GR" sz="2800" dirty="0" smtClean="0">
                <a:solidFill>
                  <a:schemeClr val="accent2"/>
                </a:solidFill>
              </a:rPr>
              <a:t>ΛΥΚΕΙΟ</a:t>
            </a:r>
            <a:endParaRPr lang="en-US" sz="2800" dirty="0">
              <a:solidFill>
                <a:schemeClr val="accent2"/>
              </a:solidFill>
            </a:endParaRPr>
          </a:p>
          <a:p>
            <a:r>
              <a:rPr lang="en-US" sz="2800" b="1" dirty="0">
                <a:solidFill>
                  <a:srgbClr val="002060"/>
                </a:solidFill>
              </a:rPr>
              <a:t>General Evening High School</a:t>
            </a:r>
            <a:r>
              <a:rPr lang="en-US" sz="2800" dirty="0">
                <a:solidFill>
                  <a:srgbClr val="002060"/>
                </a:solidFill>
              </a:rPr>
              <a:t> </a:t>
            </a:r>
            <a:endParaRPr lang="en-US" sz="2800" dirty="0" smtClean="0">
              <a:solidFill>
                <a:srgbClr val="002060"/>
              </a:solidFill>
            </a:endParaRPr>
          </a:p>
          <a:p>
            <a:pPr marL="0" indent="0">
              <a:buNone/>
            </a:pPr>
            <a:r>
              <a:rPr lang="en-US" sz="2800" dirty="0">
                <a:solidFill>
                  <a:srgbClr val="002060"/>
                </a:solidFill>
              </a:rPr>
              <a:t> </a:t>
            </a:r>
            <a:r>
              <a:rPr lang="en-US" sz="2800" dirty="0" smtClean="0">
                <a:solidFill>
                  <a:srgbClr val="002060"/>
                </a:solidFill>
              </a:rPr>
              <a:t>    </a:t>
            </a:r>
            <a:r>
              <a:rPr lang="en-US" sz="2800" dirty="0" err="1" smtClean="0">
                <a:solidFill>
                  <a:schemeClr val="accent2"/>
                </a:solidFill>
              </a:rPr>
              <a:t>Esperino</a:t>
            </a:r>
            <a:r>
              <a:rPr lang="en-US" sz="2800" dirty="0" smtClean="0">
                <a:solidFill>
                  <a:schemeClr val="accent2"/>
                </a:solidFill>
              </a:rPr>
              <a:t> </a:t>
            </a:r>
            <a:r>
              <a:rPr lang="en-US" sz="2800" dirty="0" err="1">
                <a:solidFill>
                  <a:schemeClr val="accent2"/>
                </a:solidFill>
              </a:rPr>
              <a:t>Geniko</a:t>
            </a:r>
            <a:r>
              <a:rPr lang="en-US" sz="2800" dirty="0">
                <a:solidFill>
                  <a:schemeClr val="accent2"/>
                </a:solidFill>
              </a:rPr>
              <a:t> </a:t>
            </a:r>
            <a:r>
              <a:rPr lang="en-US" sz="2800" dirty="0" err="1" smtClean="0">
                <a:solidFill>
                  <a:schemeClr val="accent2"/>
                </a:solidFill>
              </a:rPr>
              <a:t>Lykeum</a:t>
            </a:r>
            <a:endParaRPr lang="en-US" sz="2800" dirty="0">
              <a:solidFill>
                <a:schemeClr val="accent2"/>
              </a:solidFill>
            </a:endParaRPr>
          </a:p>
          <a:p>
            <a:r>
              <a:rPr lang="en-US" sz="2800" b="1" dirty="0">
                <a:solidFill>
                  <a:srgbClr val="002060"/>
                </a:solidFill>
              </a:rPr>
              <a:t>Experimental High School</a:t>
            </a:r>
            <a:r>
              <a:rPr lang="en-US" sz="2800" dirty="0">
                <a:solidFill>
                  <a:srgbClr val="002060"/>
                </a:solidFill>
              </a:rPr>
              <a:t> </a:t>
            </a:r>
            <a:r>
              <a:rPr lang="en-US" sz="2800" dirty="0" err="1">
                <a:solidFill>
                  <a:schemeClr val="accent2"/>
                </a:solidFill>
              </a:rPr>
              <a:t>Piramatiko</a:t>
            </a:r>
            <a:r>
              <a:rPr lang="en-US" sz="2800" dirty="0">
                <a:solidFill>
                  <a:schemeClr val="accent2"/>
                </a:solidFill>
              </a:rPr>
              <a:t> </a:t>
            </a:r>
            <a:r>
              <a:rPr lang="en-US" sz="2800" dirty="0" err="1" smtClean="0">
                <a:solidFill>
                  <a:schemeClr val="accent2"/>
                </a:solidFill>
              </a:rPr>
              <a:t>Lykeum</a:t>
            </a:r>
            <a:endParaRPr lang="en-US" sz="2800" dirty="0">
              <a:solidFill>
                <a:schemeClr val="accent2"/>
              </a:solidFill>
            </a:endParaRPr>
          </a:p>
          <a:p>
            <a:r>
              <a:rPr lang="en-US" sz="2800" b="1" dirty="0">
                <a:solidFill>
                  <a:srgbClr val="002060"/>
                </a:solidFill>
              </a:rPr>
              <a:t>Music High School</a:t>
            </a:r>
            <a:r>
              <a:rPr lang="en-US" sz="2800" dirty="0">
                <a:solidFill>
                  <a:srgbClr val="002060"/>
                </a:solidFill>
              </a:rPr>
              <a:t> </a:t>
            </a:r>
            <a:r>
              <a:rPr lang="en-US" sz="2800" dirty="0" err="1">
                <a:solidFill>
                  <a:schemeClr val="accent2"/>
                </a:solidFill>
              </a:rPr>
              <a:t>Mousiko</a:t>
            </a:r>
            <a:r>
              <a:rPr lang="en-US" sz="2800" dirty="0">
                <a:solidFill>
                  <a:schemeClr val="accent2"/>
                </a:solidFill>
              </a:rPr>
              <a:t> </a:t>
            </a:r>
            <a:r>
              <a:rPr lang="en-US" sz="2800" dirty="0" err="1" smtClean="0">
                <a:solidFill>
                  <a:schemeClr val="accent2"/>
                </a:solidFill>
              </a:rPr>
              <a:t>Lykeum</a:t>
            </a:r>
            <a:r>
              <a:rPr lang="en-US" sz="2800" dirty="0" smtClean="0">
                <a:solidFill>
                  <a:schemeClr val="accent2"/>
                </a:solidFill>
              </a:rPr>
              <a:t> </a:t>
            </a:r>
            <a:endParaRPr lang="en-US" sz="2800" dirty="0">
              <a:solidFill>
                <a:schemeClr val="accent2"/>
              </a:solidFill>
            </a:endParaRPr>
          </a:p>
          <a:p>
            <a:r>
              <a:rPr lang="en-US" sz="2800" b="1" dirty="0">
                <a:solidFill>
                  <a:srgbClr val="002060"/>
                </a:solidFill>
              </a:rPr>
              <a:t>Arts High School</a:t>
            </a:r>
            <a:r>
              <a:rPr lang="en-US" sz="2800" dirty="0">
                <a:solidFill>
                  <a:srgbClr val="002060"/>
                </a:solidFill>
              </a:rPr>
              <a:t> </a:t>
            </a:r>
            <a:r>
              <a:rPr lang="en-US" sz="2800" dirty="0" err="1">
                <a:solidFill>
                  <a:schemeClr val="accent2"/>
                </a:solidFill>
              </a:rPr>
              <a:t>Kallitechniko</a:t>
            </a:r>
            <a:r>
              <a:rPr lang="en-US" sz="2800" dirty="0">
                <a:solidFill>
                  <a:schemeClr val="accent2"/>
                </a:solidFill>
              </a:rPr>
              <a:t> </a:t>
            </a:r>
            <a:r>
              <a:rPr lang="en-US" sz="2800" dirty="0" err="1" smtClean="0">
                <a:solidFill>
                  <a:schemeClr val="accent2"/>
                </a:solidFill>
              </a:rPr>
              <a:t>Lykeum</a:t>
            </a:r>
            <a:r>
              <a:rPr lang="en-US" sz="2800" dirty="0" smtClean="0">
                <a:solidFill>
                  <a:schemeClr val="accent2"/>
                </a:solidFill>
              </a:rPr>
              <a:t> </a:t>
            </a:r>
            <a:endParaRPr lang="en-US" sz="2800" dirty="0">
              <a:solidFill>
                <a:schemeClr val="accent2"/>
              </a:solidFill>
            </a:endParaRPr>
          </a:p>
          <a:p>
            <a:r>
              <a:rPr lang="en-US" sz="2800" b="1" dirty="0">
                <a:solidFill>
                  <a:srgbClr val="002060"/>
                </a:solidFill>
              </a:rPr>
              <a:t>Multicultural High School</a:t>
            </a:r>
            <a:r>
              <a:rPr lang="en-US" sz="2800" dirty="0">
                <a:solidFill>
                  <a:srgbClr val="002060"/>
                </a:solidFill>
              </a:rPr>
              <a:t> </a:t>
            </a:r>
            <a:r>
              <a:rPr lang="en-US" sz="2800" dirty="0" err="1">
                <a:solidFill>
                  <a:schemeClr val="accent2"/>
                </a:solidFill>
              </a:rPr>
              <a:t>Lykio</a:t>
            </a:r>
            <a:r>
              <a:rPr lang="en-US" sz="2800" dirty="0">
                <a:solidFill>
                  <a:schemeClr val="accent2"/>
                </a:solidFill>
              </a:rPr>
              <a:t> </a:t>
            </a:r>
            <a:r>
              <a:rPr lang="en-US" sz="2800" dirty="0" err="1">
                <a:solidFill>
                  <a:schemeClr val="accent2"/>
                </a:solidFill>
              </a:rPr>
              <a:t>Diapolitismikis</a:t>
            </a:r>
            <a:r>
              <a:rPr lang="en-US" sz="2800" dirty="0">
                <a:solidFill>
                  <a:schemeClr val="accent2"/>
                </a:solidFill>
              </a:rPr>
              <a:t> </a:t>
            </a:r>
            <a:r>
              <a:rPr lang="en-US" sz="2800" dirty="0" err="1">
                <a:solidFill>
                  <a:schemeClr val="accent2"/>
                </a:solidFill>
              </a:rPr>
              <a:t>Ekpedefsis</a:t>
            </a:r>
            <a:endParaRPr lang="en-US" sz="2800" dirty="0">
              <a:solidFill>
                <a:schemeClr val="accent2"/>
              </a:solidFill>
            </a:endParaRPr>
          </a:p>
          <a:p>
            <a:endParaRPr lang="el-GR" sz="2800" dirty="0"/>
          </a:p>
        </p:txBody>
      </p:sp>
    </p:spTree>
    <p:extLst>
      <p:ext uri="{BB962C8B-B14F-4D97-AF65-F5344CB8AC3E}">
        <p14:creationId xmlns:p14="http://schemas.microsoft.com/office/powerpoint/2010/main" val="279652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Special Education </a:t>
            </a:r>
            <a:endParaRPr lang="el-GR" dirty="0"/>
          </a:p>
        </p:txBody>
      </p:sp>
      <p:sp>
        <p:nvSpPr>
          <p:cNvPr id="3" name="Θέση περιεχομένου 2"/>
          <p:cNvSpPr>
            <a:spLocks noGrp="1"/>
          </p:cNvSpPr>
          <p:nvPr>
            <p:ph idx="1"/>
          </p:nvPr>
        </p:nvSpPr>
        <p:spPr>
          <a:xfrm>
            <a:off x="677334" y="2160589"/>
            <a:ext cx="8985650" cy="4351422"/>
          </a:xfrm>
        </p:spPr>
        <p:txBody>
          <a:bodyPr>
            <a:noAutofit/>
          </a:bodyPr>
          <a:lstStyle/>
          <a:p>
            <a:r>
              <a:rPr lang="en-US" sz="2800" b="1" dirty="0">
                <a:solidFill>
                  <a:srgbClr val="002060"/>
                </a:solidFill>
              </a:rPr>
              <a:t>Special Vocational Education &amp; Training </a:t>
            </a:r>
            <a:r>
              <a:rPr lang="en-US" sz="2800" b="1" dirty="0" smtClean="0">
                <a:solidFill>
                  <a:srgbClr val="002060"/>
                </a:solidFill>
              </a:rPr>
              <a:t>Institutes</a:t>
            </a:r>
          </a:p>
          <a:p>
            <a:pPr marL="0" indent="0">
              <a:buNone/>
            </a:pPr>
            <a:r>
              <a:rPr lang="en-US" sz="2800" dirty="0" smtClean="0">
                <a:solidFill>
                  <a:srgbClr val="002060"/>
                </a:solidFill>
              </a:rPr>
              <a:t> </a:t>
            </a:r>
            <a:r>
              <a:rPr lang="en-US" sz="2800" b="1" dirty="0" smtClean="0">
                <a:solidFill>
                  <a:schemeClr val="accent1"/>
                </a:solidFill>
              </a:rPr>
              <a:t>VOCATIONAL </a:t>
            </a:r>
            <a:r>
              <a:rPr lang="en-US" sz="2800" b="1" dirty="0">
                <a:solidFill>
                  <a:schemeClr val="accent1"/>
                </a:solidFill>
              </a:rPr>
              <a:t>EDUCATION</a:t>
            </a:r>
          </a:p>
          <a:p>
            <a:r>
              <a:rPr lang="en-US" sz="2800" b="1" dirty="0">
                <a:solidFill>
                  <a:srgbClr val="002060"/>
                </a:solidFill>
              </a:rPr>
              <a:t>Vocational High School</a:t>
            </a:r>
            <a:r>
              <a:rPr lang="en-US" sz="2800" dirty="0">
                <a:solidFill>
                  <a:srgbClr val="002060"/>
                </a:solidFill>
              </a:rPr>
              <a:t>   </a:t>
            </a:r>
            <a:r>
              <a:rPr lang="en-US" sz="2800" dirty="0" smtClean="0">
                <a:solidFill>
                  <a:srgbClr val="002060"/>
                </a:solidFill>
              </a:rPr>
              <a:t> </a:t>
            </a:r>
            <a:r>
              <a:rPr lang="en-US" sz="2800" dirty="0" err="1" smtClean="0">
                <a:solidFill>
                  <a:schemeClr val="accent2"/>
                </a:solidFill>
              </a:rPr>
              <a:t>Epagelmatiko</a:t>
            </a:r>
            <a:r>
              <a:rPr lang="en-US" sz="2800" dirty="0" smtClean="0">
                <a:solidFill>
                  <a:schemeClr val="accent2"/>
                </a:solidFill>
              </a:rPr>
              <a:t> Gymnasium</a:t>
            </a:r>
            <a:endParaRPr lang="en-US" sz="2800" dirty="0">
              <a:solidFill>
                <a:schemeClr val="accent2"/>
              </a:solidFill>
            </a:endParaRPr>
          </a:p>
          <a:p>
            <a:r>
              <a:rPr lang="en-US" sz="2800" b="1" dirty="0">
                <a:solidFill>
                  <a:srgbClr val="002060"/>
                </a:solidFill>
              </a:rPr>
              <a:t>Vocational Evening High School</a:t>
            </a:r>
            <a:r>
              <a:rPr lang="en-US" sz="2800" dirty="0">
                <a:solidFill>
                  <a:srgbClr val="002060"/>
                </a:solidFill>
              </a:rPr>
              <a:t> </a:t>
            </a:r>
            <a:endParaRPr lang="en-US" sz="2800" dirty="0" smtClean="0">
              <a:solidFill>
                <a:srgbClr val="002060"/>
              </a:solidFill>
            </a:endParaRPr>
          </a:p>
          <a:p>
            <a:pPr marL="0" indent="0">
              <a:buNone/>
            </a:pPr>
            <a:r>
              <a:rPr lang="en-US" sz="2800" dirty="0">
                <a:solidFill>
                  <a:srgbClr val="002060"/>
                </a:solidFill>
              </a:rPr>
              <a:t> </a:t>
            </a:r>
            <a:r>
              <a:rPr lang="en-US" sz="2800" dirty="0" smtClean="0">
                <a:solidFill>
                  <a:srgbClr val="002060"/>
                </a:solidFill>
              </a:rPr>
              <a:t>   </a:t>
            </a:r>
            <a:r>
              <a:rPr lang="en-US" sz="2800" dirty="0" err="1" smtClean="0">
                <a:solidFill>
                  <a:schemeClr val="accent2"/>
                </a:solidFill>
              </a:rPr>
              <a:t>Esperino</a:t>
            </a:r>
            <a:r>
              <a:rPr lang="en-US" sz="2800" dirty="0" smtClean="0">
                <a:solidFill>
                  <a:schemeClr val="accent2"/>
                </a:solidFill>
              </a:rPr>
              <a:t> </a:t>
            </a:r>
            <a:r>
              <a:rPr lang="en-US" sz="2800" dirty="0" err="1">
                <a:solidFill>
                  <a:schemeClr val="accent2"/>
                </a:solidFill>
              </a:rPr>
              <a:t>Epagelmatiko</a:t>
            </a:r>
            <a:r>
              <a:rPr lang="en-US" sz="2800" dirty="0">
                <a:solidFill>
                  <a:schemeClr val="accent2"/>
                </a:solidFill>
              </a:rPr>
              <a:t> </a:t>
            </a:r>
            <a:r>
              <a:rPr lang="en-US" sz="2800" dirty="0" err="1" smtClean="0">
                <a:solidFill>
                  <a:schemeClr val="accent2"/>
                </a:solidFill>
              </a:rPr>
              <a:t>Lykeum</a:t>
            </a:r>
            <a:endParaRPr lang="en-US" sz="2800" dirty="0">
              <a:solidFill>
                <a:schemeClr val="accent2"/>
              </a:solidFill>
            </a:endParaRPr>
          </a:p>
          <a:p>
            <a:r>
              <a:rPr lang="en-US" sz="2800" b="1" dirty="0">
                <a:solidFill>
                  <a:srgbClr val="002060"/>
                </a:solidFill>
              </a:rPr>
              <a:t>Vocational Training Schools</a:t>
            </a:r>
            <a:r>
              <a:rPr lang="en-US" sz="2800" dirty="0">
                <a:solidFill>
                  <a:srgbClr val="002060"/>
                </a:solidFill>
              </a:rPr>
              <a:t> </a:t>
            </a:r>
            <a:r>
              <a:rPr lang="en-US" sz="2800" dirty="0" err="1">
                <a:solidFill>
                  <a:schemeClr val="accent2"/>
                </a:solidFill>
              </a:rPr>
              <a:t>Scholi</a:t>
            </a:r>
            <a:r>
              <a:rPr lang="en-US" sz="2800" dirty="0">
                <a:solidFill>
                  <a:schemeClr val="accent2"/>
                </a:solidFill>
              </a:rPr>
              <a:t> </a:t>
            </a:r>
            <a:r>
              <a:rPr lang="en-US" sz="2800" dirty="0" err="1">
                <a:solidFill>
                  <a:schemeClr val="accent2"/>
                </a:solidFill>
              </a:rPr>
              <a:t>Epagelmatikis</a:t>
            </a:r>
            <a:r>
              <a:rPr lang="en-US" sz="2800" dirty="0">
                <a:solidFill>
                  <a:schemeClr val="accent2"/>
                </a:solidFill>
              </a:rPr>
              <a:t> </a:t>
            </a:r>
            <a:r>
              <a:rPr lang="en-US" sz="2800" dirty="0" err="1">
                <a:solidFill>
                  <a:schemeClr val="accent2"/>
                </a:solidFill>
              </a:rPr>
              <a:t>Katartisis</a:t>
            </a:r>
            <a:endParaRPr lang="en-US" sz="2800" dirty="0">
              <a:solidFill>
                <a:schemeClr val="accent2"/>
              </a:solidFill>
            </a:endParaRPr>
          </a:p>
          <a:p>
            <a:endParaRPr lang="el-GR" sz="2400" dirty="0"/>
          </a:p>
        </p:txBody>
      </p:sp>
    </p:spTree>
    <p:extLst>
      <p:ext uri="{BB962C8B-B14F-4D97-AF65-F5344CB8AC3E}">
        <p14:creationId xmlns:p14="http://schemas.microsoft.com/office/powerpoint/2010/main" val="2661842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Higher Education</a:t>
            </a:r>
            <a:br>
              <a:rPr lang="en-US" dirty="0"/>
            </a:br>
            <a:r>
              <a:rPr lang="en-US" b="1" dirty="0">
                <a:solidFill>
                  <a:srgbClr val="002060"/>
                </a:solidFill>
              </a:rPr>
              <a:t>FROM THE AGE OF 18</a:t>
            </a:r>
            <a:r>
              <a:rPr lang="en-US" dirty="0">
                <a:solidFill>
                  <a:srgbClr val="002060"/>
                </a:solidFill>
              </a:rPr>
              <a:t/>
            </a:r>
            <a:br>
              <a:rPr lang="en-US" dirty="0">
                <a:solidFill>
                  <a:srgbClr val="002060"/>
                </a:solidFill>
              </a:rPr>
            </a:br>
            <a:endParaRPr lang="el-GR" dirty="0">
              <a:solidFill>
                <a:srgbClr val="002060"/>
              </a:solidFill>
            </a:endParaRPr>
          </a:p>
        </p:txBody>
      </p:sp>
      <p:sp>
        <p:nvSpPr>
          <p:cNvPr id="3" name="Θέση περιεχομένου 2"/>
          <p:cNvSpPr>
            <a:spLocks noGrp="1"/>
          </p:cNvSpPr>
          <p:nvPr>
            <p:ph idx="1"/>
          </p:nvPr>
        </p:nvSpPr>
        <p:spPr>
          <a:xfrm>
            <a:off x="677334" y="2160589"/>
            <a:ext cx="8596668" cy="4437919"/>
          </a:xfrm>
        </p:spPr>
        <p:txBody>
          <a:bodyPr>
            <a:noAutofit/>
          </a:bodyPr>
          <a:lstStyle/>
          <a:p>
            <a:r>
              <a:rPr lang="en-US" sz="2800" b="1" dirty="0" smtClean="0">
                <a:solidFill>
                  <a:srgbClr val="002060"/>
                </a:solidFill>
              </a:rPr>
              <a:t>University</a:t>
            </a:r>
            <a:r>
              <a:rPr lang="en-US" sz="2800" dirty="0">
                <a:solidFill>
                  <a:srgbClr val="002060"/>
                </a:solidFill>
              </a:rPr>
              <a:t> </a:t>
            </a:r>
            <a:r>
              <a:rPr lang="en-US" sz="2800" dirty="0" smtClean="0">
                <a:solidFill>
                  <a:srgbClr val="002060"/>
                </a:solidFill>
              </a:rPr>
              <a:t>   </a:t>
            </a:r>
            <a:r>
              <a:rPr lang="en-US" sz="2800" dirty="0" err="1" smtClean="0">
                <a:solidFill>
                  <a:srgbClr val="0070C0"/>
                </a:solidFill>
              </a:rPr>
              <a:t>Panepistimio</a:t>
            </a:r>
            <a:r>
              <a:rPr lang="en-US" sz="2800" dirty="0" smtClean="0">
                <a:solidFill>
                  <a:srgbClr val="0070C0"/>
                </a:solidFill>
              </a:rPr>
              <a:t> </a:t>
            </a:r>
            <a:r>
              <a:rPr lang="el-GR" sz="2800" dirty="0" smtClean="0">
                <a:solidFill>
                  <a:srgbClr val="0070C0"/>
                </a:solidFill>
              </a:rPr>
              <a:t>   ΠΑΝΕΠΙΣΤΗΜΙΟ</a:t>
            </a:r>
            <a:endParaRPr lang="en-US" sz="2800" dirty="0">
              <a:solidFill>
                <a:srgbClr val="0070C0"/>
              </a:solidFill>
            </a:endParaRPr>
          </a:p>
          <a:p>
            <a:r>
              <a:rPr lang="en-US" sz="2800" b="1" dirty="0">
                <a:solidFill>
                  <a:srgbClr val="002060"/>
                </a:solidFill>
              </a:rPr>
              <a:t>Technological Educational Institute</a:t>
            </a:r>
            <a:r>
              <a:rPr lang="en-US" sz="2800" dirty="0">
                <a:solidFill>
                  <a:srgbClr val="002060"/>
                </a:solidFill>
              </a:rPr>
              <a:t> </a:t>
            </a:r>
            <a:endParaRPr lang="en-US" sz="2800" dirty="0" smtClean="0">
              <a:solidFill>
                <a:srgbClr val="002060"/>
              </a:solidFill>
            </a:endParaRPr>
          </a:p>
          <a:p>
            <a:r>
              <a:rPr lang="en-US" sz="2800" b="1" dirty="0" smtClean="0">
                <a:solidFill>
                  <a:srgbClr val="002060"/>
                </a:solidFill>
              </a:rPr>
              <a:t>School </a:t>
            </a:r>
            <a:r>
              <a:rPr lang="en-US" sz="2800" b="1" dirty="0">
                <a:solidFill>
                  <a:srgbClr val="002060"/>
                </a:solidFill>
              </a:rPr>
              <a:t>of Pedagogical and Technological education</a:t>
            </a:r>
            <a:r>
              <a:rPr lang="en-US" sz="2800" dirty="0">
                <a:solidFill>
                  <a:srgbClr val="002060"/>
                </a:solidFill>
              </a:rPr>
              <a:t> </a:t>
            </a:r>
            <a:endParaRPr lang="en-US" sz="2800" dirty="0" smtClean="0">
              <a:solidFill>
                <a:srgbClr val="002060"/>
              </a:solidFill>
            </a:endParaRPr>
          </a:p>
          <a:p>
            <a:r>
              <a:rPr lang="en-US" sz="2800" b="1" dirty="0" smtClean="0">
                <a:solidFill>
                  <a:srgbClr val="002060"/>
                </a:solidFill>
              </a:rPr>
              <a:t>School </a:t>
            </a:r>
            <a:r>
              <a:rPr lang="en-US" sz="2800" b="1" dirty="0">
                <a:solidFill>
                  <a:srgbClr val="002060"/>
                </a:solidFill>
              </a:rPr>
              <a:t>of Fine Arts</a:t>
            </a:r>
            <a:r>
              <a:rPr lang="en-US" sz="2800" dirty="0">
                <a:solidFill>
                  <a:srgbClr val="002060"/>
                </a:solidFill>
              </a:rPr>
              <a:t> </a:t>
            </a:r>
            <a:r>
              <a:rPr lang="en-US" sz="2800" dirty="0" smtClean="0">
                <a:solidFill>
                  <a:srgbClr val="002060"/>
                </a:solidFill>
              </a:rPr>
              <a:t>      </a:t>
            </a:r>
            <a:r>
              <a:rPr lang="en-US" sz="2800" dirty="0" err="1" smtClean="0">
                <a:solidFill>
                  <a:srgbClr val="0070C0"/>
                </a:solidFill>
              </a:rPr>
              <a:t>Scholi</a:t>
            </a:r>
            <a:r>
              <a:rPr lang="en-US" sz="2800" dirty="0" smtClean="0">
                <a:solidFill>
                  <a:srgbClr val="0070C0"/>
                </a:solidFill>
              </a:rPr>
              <a:t> </a:t>
            </a:r>
            <a:r>
              <a:rPr lang="en-US" sz="2800" dirty="0" err="1">
                <a:solidFill>
                  <a:srgbClr val="0070C0"/>
                </a:solidFill>
              </a:rPr>
              <a:t>Kalon</a:t>
            </a:r>
            <a:r>
              <a:rPr lang="en-US" sz="2800" dirty="0">
                <a:solidFill>
                  <a:srgbClr val="0070C0"/>
                </a:solidFill>
              </a:rPr>
              <a:t> </a:t>
            </a:r>
            <a:r>
              <a:rPr lang="en-US" sz="2800" dirty="0" err="1">
                <a:solidFill>
                  <a:srgbClr val="0070C0"/>
                </a:solidFill>
              </a:rPr>
              <a:t>Technon</a:t>
            </a:r>
            <a:endParaRPr lang="en-US" sz="2800" dirty="0">
              <a:solidFill>
                <a:srgbClr val="0070C0"/>
              </a:solidFill>
            </a:endParaRPr>
          </a:p>
          <a:p>
            <a:r>
              <a:rPr lang="en-US" sz="2800" b="1" dirty="0">
                <a:solidFill>
                  <a:srgbClr val="002060"/>
                </a:solidFill>
              </a:rPr>
              <a:t>Hellenic Open University</a:t>
            </a:r>
            <a:r>
              <a:rPr lang="en-US" sz="2800" dirty="0">
                <a:solidFill>
                  <a:srgbClr val="002060"/>
                </a:solidFill>
              </a:rPr>
              <a:t> </a:t>
            </a:r>
            <a:r>
              <a:rPr lang="en-US" sz="2800" dirty="0" err="1">
                <a:solidFill>
                  <a:srgbClr val="0070C0"/>
                </a:solidFill>
              </a:rPr>
              <a:t>Elliniko</a:t>
            </a:r>
            <a:r>
              <a:rPr lang="en-US" sz="2800" dirty="0">
                <a:solidFill>
                  <a:srgbClr val="0070C0"/>
                </a:solidFill>
              </a:rPr>
              <a:t> </a:t>
            </a:r>
            <a:r>
              <a:rPr lang="en-US" sz="2800" dirty="0" err="1">
                <a:solidFill>
                  <a:srgbClr val="0070C0"/>
                </a:solidFill>
              </a:rPr>
              <a:t>Anichto</a:t>
            </a:r>
            <a:r>
              <a:rPr lang="en-US" sz="2800" dirty="0">
                <a:solidFill>
                  <a:srgbClr val="0070C0"/>
                </a:solidFill>
              </a:rPr>
              <a:t> </a:t>
            </a:r>
            <a:r>
              <a:rPr lang="en-US" sz="2800" dirty="0" err="1">
                <a:solidFill>
                  <a:srgbClr val="0070C0"/>
                </a:solidFill>
              </a:rPr>
              <a:t>Panepistimio</a:t>
            </a:r>
            <a:endParaRPr lang="en-US" sz="2800" dirty="0">
              <a:solidFill>
                <a:srgbClr val="0070C0"/>
              </a:solidFill>
            </a:endParaRPr>
          </a:p>
          <a:p>
            <a:endParaRPr lang="el-GR" sz="2800" dirty="0">
              <a:solidFill>
                <a:schemeClr val="accent2"/>
              </a:solidFill>
            </a:endParaRPr>
          </a:p>
        </p:txBody>
      </p:sp>
    </p:spTree>
    <p:extLst>
      <p:ext uri="{BB962C8B-B14F-4D97-AF65-F5344CB8AC3E}">
        <p14:creationId xmlns:p14="http://schemas.microsoft.com/office/powerpoint/2010/main" val="3668598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677334" y="1717589"/>
            <a:ext cx="8596668" cy="4323774"/>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b="1" dirty="0" smtClean="0">
                <a:solidFill>
                  <a:srgbClr val="0070C0"/>
                </a:solidFill>
              </a:rPr>
              <a:t>Athens Trilogy, National Library~ University~ Academy</a:t>
            </a:r>
            <a:endParaRPr lang="el-GR" b="1" dirty="0">
              <a:solidFill>
                <a:srgbClr val="0070C0"/>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384399"/>
            <a:ext cx="7749974" cy="4434736"/>
          </a:xfrm>
          <a:prstGeom prst="rect">
            <a:avLst/>
          </a:prstGeom>
        </p:spPr>
      </p:pic>
    </p:spTree>
    <p:extLst>
      <p:ext uri="{BB962C8B-B14F-4D97-AF65-F5344CB8AC3E}">
        <p14:creationId xmlns:p14="http://schemas.microsoft.com/office/powerpoint/2010/main" val="802568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Lifelong Learning</a:t>
            </a:r>
            <a:br>
              <a:rPr lang="en-US" dirty="0"/>
            </a:br>
            <a:endParaRPr lang="el-GR" dirty="0"/>
          </a:p>
        </p:txBody>
      </p:sp>
      <p:sp>
        <p:nvSpPr>
          <p:cNvPr id="3" name="Θέση περιεχομένου 2"/>
          <p:cNvSpPr>
            <a:spLocks noGrp="1"/>
          </p:cNvSpPr>
          <p:nvPr>
            <p:ph idx="1"/>
          </p:nvPr>
        </p:nvSpPr>
        <p:spPr>
          <a:xfrm>
            <a:off x="677334" y="2160589"/>
            <a:ext cx="8596668" cy="4524416"/>
          </a:xfrm>
        </p:spPr>
        <p:txBody>
          <a:bodyPr>
            <a:noAutofit/>
          </a:bodyPr>
          <a:lstStyle/>
          <a:p>
            <a:r>
              <a:rPr lang="en-US" sz="2800" b="1" dirty="0" smtClean="0">
                <a:solidFill>
                  <a:srgbClr val="002060"/>
                </a:solidFill>
              </a:rPr>
              <a:t>Lifelong </a:t>
            </a:r>
            <a:r>
              <a:rPr lang="en-US" sz="2800" b="1" dirty="0">
                <a:solidFill>
                  <a:srgbClr val="002060"/>
                </a:solidFill>
              </a:rPr>
              <a:t>Learning Centers</a:t>
            </a:r>
            <a:r>
              <a:rPr lang="en-US" sz="2800" dirty="0">
                <a:solidFill>
                  <a:srgbClr val="002060"/>
                </a:solidFill>
              </a:rPr>
              <a:t> </a:t>
            </a:r>
            <a:r>
              <a:rPr lang="en-US" sz="2800" dirty="0" err="1">
                <a:solidFill>
                  <a:schemeClr val="accent2"/>
                </a:solidFill>
              </a:rPr>
              <a:t>Kentra</a:t>
            </a:r>
            <a:r>
              <a:rPr lang="en-US" sz="2800" dirty="0">
                <a:solidFill>
                  <a:schemeClr val="accent2"/>
                </a:solidFill>
              </a:rPr>
              <a:t> </a:t>
            </a:r>
            <a:r>
              <a:rPr lang="en-US" sz="2800" dirty="0" err="1">
                <a:solidFill>
                  <a:schemeClr val="accent2"/>
                </a:solidFill>
              </a:rPr>
              <a:t>Dia</a:t>
            </a:r>
            <a:r>
              <a:rPr lang="en-US" sz="2800" dirty="0">
                <a:solidFill>
                  <a:schemeClr val="accent2"/>
                </a:solidFill>
              </a:rPr>
              <a:t> </a:t>
            </a:r>
            <a:r>
              <a:rPr lang="en-US" sz="2800" dirty="0" err="1">
                <a:solidFill>
                  <a:schemeClr val="accent2"/>
                </a:solidFill>
              </a:rPr>
              <a:t>Viou</a:t>
            </a:r>
            <a:r>
              <a:rPr lang="en-US" sz="2800" dirty="0">
                <a:solidFill>
                  <a:schemeClr val="accent2"/>
                </a:solidFill>
              </a:rPr>
              <a:t> </a:t>
            </a:r>
            <a:r>
              <a:rPr lang="en-US" sz="2800" dirty="0" err="1">
                <a:solidFill>
                  <a:schemeClr val="accent2"/>
                </a:solidFill>
              </a:rPr>
              <a:t>Mathisis</a:t>
            </a:r>
            <a:endParaRPr lang="en-US" sz="2800" dirty="0">
              <a:solidFill>
                <a:schemeClr val="accent2"/>
              </a:solidFill>
            </a:endParaRPr>
          </a:p>
          <a:p>
            <a:r>
              <a:rPr lang="en-US" sz="2800" b="1" dirty="0">
                <a:solidFill>
                  <a:srgbClr val="002060"/>
                </a:solidFill>
              </a:rPr>
              <a:t>Second Chance Adult Education School</a:t>
            </a:r>
            <a:r>
              <a:rPr lang="en-US" sz="2800" dirty="0">
                <a:solidFill>
                  <a:srgbClr val="002060"/>
                </a:solidFill>
              </a:rPr>
              <a:t> </a:t>
            </a:r>
            <a:endParaRPr lang="en-US" sz="2800" dirty="0" smtClean="0">
              <a:solidFill>
                <a:srgbClr val="002060"/>
              </a:solidFill>
            </a:endParaRPr>
          </a:p>
          <a:p>
            <a:pPr marL="0" indent="0">
              <a:buNone/>
            </a:pPr>
            <a:r>
              <a:rPr lang="en-US" sz="2800" dirty="0">
                <a:solidFill>
                  <a:srgbClr val="002060"/>
                </a:solidFill>
              </a:rPr>
              <a:t> </a:t>
            </a:r>
            <a:r>
              <a:rPr lang="en-US" sz="2800" dirty="0" smtClean="0">
                <a:solidFill>
                  <a:srgbClr val="002060"/>
                </a:solidFill>
              </a:rPr>
              <a:t> </a:t>
            </a:r>
            <a:endParaRPr lang="en-US" sz="2800" b="1" dirty="0" smtClean="0">
              <a:solidFill>
                <a:schemeClr val="accent1"/>
              </a:solidFill>
            </a:endParaRPr>
          </a:p>
          <a:p>
            <a:pPr marL="0" indent="0">
              <a:buNone/>
            </a:pPr>
            <a:r>
              <a:rPr lang="en-US" sz="2800" b="1" dirty="0">
                <a:solidFill>
                  <a:schemeClr val="accent1"/>
                </a:solidFill>
              </a:rPr>
              <a:t> </a:t>
            </a:r>
            <a:r>
              <a:rPr lang="en-US" sz="2800" b="1" dirty="0" smtClean="0">
                <a:solidFill>
                  <a:schemeClr val="accent1"/>
                </a:solidFill>
              </a:rPr>
              <a:t> </a:t>
            </a:r>
            <a:r>
              <a:rPr lang="en-US" sz="2800" b="1" dirty="0">
                <a:solidFill>
                  <a:schemeClr val="accent1"/>
                </a:solidFill>
              </a:rPr>
              <a:t> VOCATIONAL EDUCATION</a:t>
            </a:r>
          </a:p>
          <a:p>
            <a:r>
              <a:rPr lang="en-US" sz="2800" b="1" dirty="0">
                <a:solidFill>
                  <a:srgbClr val="002060"/>
                </a:solidFill>
              </a:rPr>
              <a:t>Vocational Training Schools</a:t>
            </a:r>
            <a:r>
              <a:rPr lang="en-US" sz="2800" dirty="0">
                <a:solidFill>
                  <a:srgbClr val="002060"/>
                </a:solidFill>
              </a:rPr>
              <a:t> </a:t>
            </a:r>
            <a:endParaRPr lang="en-US" sz="2800" dirty="0" smtClean="0">
              <a:solidFill>
                <a:srgbClr val="002060"/>
              </a:solidFill>
            </a:endParaRPr>
          </a:p>
          <a:p>
            <a:r>
              <a:rPr lang="en-US" sz="2800" b="1" dirty="0" smtClean="0">
                <a:solidFill>
                  <a:srgbClr val="002060"/>
                </a:solidFill>
              </a:rPr>
              <a:t>Vocational </a:t>
            </a:r>
            <a:r>
              <a:rPr lang="en-US" sz="2800" b="1" dirty="0">
                <a:solidFill>
                  <a:srgbClr val="002060"/>
                </a:solidFill>
              </a:rPr>
              <a:t>Training Institutes</a:t>
            </a:r>
            <a:r>
              <a:rPr lang="en-US" sz="2800" dirty="0">
                <a:solidFill>
                  <a:srgbClr val="002060"/>
                </a:solidFill>
              </a:rPr>
              <a:t> </a:t>
            </a:r>
            <a:endParaRPr lang="el-GR" sz="2800" dirty="0">
              <a:solidFill>
                <a:srgbClr val="002060"/>
              </a:solidFill>
            </a:endParaRPr>
          </a:p>
        </p:txBody>
      </p:sp>
    </p:spTree>
    <p:extLst>
      <p:ext uri="{BB962C8B-B14F-4D97-AF65-F5344CB8AC3E}">
        <p14:creationId xmlns:p14="http://schemas.microsoft.com/office/powerpoint/2010/main" val="1341209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2487" y="494270"/>
            <a:ext cx="8587946" cy="5795319"/>
          </a:xfrm>
        </p:spPr>
      </p:pic>
    </p:spTree>
    <p:extLst>
      <p:ext uri="{BB962C8B-B14F-4D97-AF65-F5344CB8AC3E}">
        <p14:creationId xmlns:p14="http://schemas.microsoft.com/office/powerpoint/2010/main" val="1766639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Structure of the Greek Education System</a:t>
            </a:r>
            <a:br>
              <a:rPr lang="en-US" smtClean="0"/>
            </a:br>
            <a:endParaRPr lang="el-GR" dirty="0"/>
          </a:p>
        </p:txBody>
      </p:sp>
      <p:sp>
        <p:nvSpPr>
          <p:cNvPr id="3" name="Θέση περιεχομένου 2"/>
          <p:cNvSpPr>
            <a:spLocks noGrp="1"/>
          </p:cNvSpPr>
          <p:nvPr>
            <p:ph idx="1"/>
          </p:nvPr>
        </p:nvSpPr>
        <p:spPr>
          <a:xfrm>
            <a:off x="321276" y="1334530"/>
            <a:ext cx="8952726" cy="5090983"/>
          </a:xfrm>
        </p:spPr>
        <p:txBody>
          <a:bodyPr>
            <a:normAutofit fontScale="62500" lnSpcReduction="20000"/>
          </a:bodyPr>
          <a:lstStyle/>
          <a:p>
            <a:pPr marL="3657600" lvl="8" indent="0">
              <a:buNone/>
            </a:pPr>
            <a:r>
              <a:rPr lang="en-US" sz="2000" dirty="0">
                <a:solidFill>
                  <a:srgbClr val="002060"/>
                </a:solidFill>
              </a:rPr>
              <a:t> </a:t>
            </a:r>
            <a:r>
              <a:rPr lang="en-US" sz="2000" dirty="0" smtClean="0">
                <a:solidFill>
                  <a:srgbClr val="002060"/>
                </a:solidFill>
              </a:rPr>
              <a:t>  </a:t>
            </a:r>
          </a:p>
          <a:p>
            <a:pPr lvl="8">
              <a:buFont typeface="Wingdings" panose="05000000000000000000" pitchFamily="2" charset="2"/>
              <a:buChar char="Ø"/>
            </a:pPr>
            <a:r>
              <a:rPr lang="en-US" sz="2800" dirty="0" smtClean="0">
                <a:solidFill>
                  <a:srgbClr val="002060"/>
                </a:solidFill>
              </a:rPr>
              <a:t>Education in Greece is compulsory for all children    between the ages of 6 and 15. </a:t>
            </a:r>
          </a:p>
          <a:p>
            <a:pPr lvl="8"/>
            <a:r>
              <a:rPr lang="en-US" sz="2800" dirty="0" smtClean="0">
                <a:solidFill>
                  <a:srgbClr val="002060"/>
                </a:solidFill>
              </a:rPr>
              <a:t>The education system is divided into </a:t>
            </a:r>
            <a:r>
              <a:rPr lang="en-US" sz="2800" dirty="0" smtClean="0">
                <a:solidFill>
                  <a:schemeClr val="accent2"/>
                </a:solidFill>
              </a:rPr>
              <a:t>Early Education and Care </a:t>
            </a:r>
            <a:r>
              <a:rPr lang="en-US" sz="2800" dirty="0" smtClean="0">
                <a:solidFill>
                  <a:srgbClr val="002060"/>
                </a:solidFill>
              </a:rPr>
              <a:t>for children up to the age of 6</a:t>
            </a:r>
          </a:p>
          <a:p>
            <a:pPr lvl="8"/>
            <a:r>
              <a:rPr lang="en-US" sz="2800" dirty="0" smtClean="0">
                <a:solidFill>
                  <a:srgbClr val="002060"/>
                </a:solidFill>
              </a:rPr>
              <a:t> </a:t>
            </a:r>
            <a:r>
              <a:rPr lang="en-US" sz="2800" dirty="0" smtClean="0">
                <a:solidFill>
                  <a:schemeClr val="accent2"/>
                </a:solidFill>
              </a:rPr>
              <a:t>Primary Education </a:t>
            </a:r>
            <a:r>
              <a:rPr lang="en-US" sz="2800" dirty="0" smtClean="0">
                <a:solidFill>
                  <a:srgbClr val="002060"/>
                </a:solidFill>
              </a:rPr>
              <a:t>for schoolchildren between the ages of 6 and 12</a:t>
            </a:r>
          </a:p>
          <a:p>
            <a:pPr lvl="8"/>
            <a:r>
              <a:rPr lang="en-US" sz="2800" dirty="0" smtClean="0">
                <a:solidFill>
                  <a:schemeClr val="accent2"/>
                </a:solidFill>
              </a:rPr>
              <a:t>Secondary Education </a:t>
            </a:r>
            <a:r>
              <a:rPr lang="en-US" sz="2800" dirty="0" smtClean="0">
                <a:solidFill>
                  <a:srgbClr val="002060"/>
                </a:solidFill>
              </a:rPr>
              <a:t>for teenagers between the ages of 12 and 18</a:t>
            </a:r>
          </a:p>
          <a:p>
            <a:pPr lvl="8"/>
            <a:r>
              <a:rPr lang="en-US" sz="2800" dirty="0" smtClean="0">
                <a:solidFill>
                  <a:srgbClr val="002060"/>
                </a:solidFill>
              </a:rPr>
              <a:t> </a:t>
            </a:r>
            <a:r>
              <a:rPr lang="en-US" sz="2800" dirty="0" smtClean="0">
                <a:solidFill>
                  <a:schemeClr val="accent2"/>
                </a:solidFill>
              </a:rPr>
              <a:t>Higher Education</a:t>
            </a:r>
            <a:r>
              <a:rPr lang="en-US" sz="2800" dirty="0" smtClean="0">
                <a:solidFill>
                  <a:srgbClr val="002060"/>
                </a:solidFill>
              </a:rPr>
              <a:t> for those wishing to attend university courses  and finally</a:t>
            </a:r>
          </a:p>
          <a:p>
            <a:pPr lvl="8"/>
            <a:r>
              <a:rPr lang="en-US" sz="2800" dirty="0" smtClean="0">
                <a:solidFill>
                  <a:srgbClr val="002060"/>
                </a:solidFill>
              </a:rPr>
              <a:t> </a:t>
            </a:r>
            <a:r>
              <a:rPr lang="en-US" sz="2800" dirty="0" smtClean="0">
                <a:solidFill>
                  <a:schemeClr val="accent2"/>
                </a:solidFill>
              </a:rPr>
              <a:t>Lifelong Learning, </a:t>
            </a:r>
            <a:r>
              <a:rPr lang="en-US" sz="2800" dirty="0" smtClean="0">
                <a:solidFill>
                  <a:srgbClr val="002060"/>
                </a:solidFill>
              </a:rPr>
              <a:t>which caters for adult students of all ages.</a:t>
            </a:r>
          </a:p>
          <a:p>
            <a:pPr lvl="8"/>
            <a:endParaRPr lang="en-US" sz="1800" i="1" dirty="0" smtClean="0">
              <a:solidFill>
                <a:schemeClr val="accent5"/>
              </a:solidFill>
            </a:endParaRPr>
          </a:p>
          <a:p>
            <a:pPr lvl="8"/>
            <a:endParaRPr lang="en-US" sz="1800" i="1" dirty="0">
              <a:solidFill>
                <a:schemeClr val="accent5"/>
              </a:solidFill>
            </a:endParaRPr>
          </a:p>
          <a:p>
            <a:pPr marL="3657600" lvl="8" indent="0">
              <a:buNone/>
            </a:pPr>
            <a:r>
              <a:rPr lang="en-US" sz="2900" i="1" dirty="0" smtClean="0">
                <a:solidFill>
                  <a:srgbClr val="0070C0"/>
                </a:solidFill>
              </a:rPr>
              <a:t>Primary school on the island of Karpathos, Dodecanese</a:t>
            </a:r>
          </a:p>
          <a:p>
            <a:endParaRPr lang="el-GR" sz="2200" dirty="0">
              <a:solidFill>
                <a:srgbClr val="002060"/>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1505627"/>
            <a:ext cx="3326256" cy="2010738"/>
          </a:xfrm>
          <a:prstGeom prst="rect">
            <a:avLst/>
          </a:prstGeom>
        </p:spPr>
      </p:pic>
      <p:pic>
        <p:nvPicPr>
          <p:cNvPr id="8" name="Θέση περιεχομένου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3923829"/>
            <a:ext cx="3266040" cy="2143339"/>
          </a:xfrm>
          <a:prstGeom prst="rect">
            <a:avLst/>
          </a:prstGeom>
        </p:spPr>
      </p:pic>
    </p:spTree>
    <p:extLst>
      <p:ext uri="{BB962C8B-B14F-4D97-AF65-F5344CB8AC3E}">
        <p14:creationId xmlns:p14="http://schemas.microsoft.com/office/powerpoint/2010/main" val="3992151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Early Education and Care</a:t>
            </a:r>
            <a:br>
              <a:rPr lang="en-US" dirty="0"/>
            </a:br>
            <a:r>
              <a:rPr lang="en-US" dirty="0"/>
              <a:t/>
            </a:r>
            <a:br>
              <a:rPr lang="en-US" dirty="0"/>
            </a:br>
            <a:endParaRPr lang="el-GR" dirty="0"/>
          </a:p>
        </p:txBody>
      </p:sp>
      <p:sp>
        <p:nvSpPr>
          <p:cNvPr id="3" name="Θέση περιεχομένου 2"/>
          <p:cNvSpPr>
            <a:spLocks noGrp="1"/>
          </p:cNvSpPr>
          <p:nvPr>
            <p:ph idx="1"/>
          </p:nvPr>
        </p:nvSpPr>
        <p:spPr/>
        <p:txBody>
          <a:bodyPr>
            <a:normAutofit/>
          </a:bodyPr>
          <a:lstStyle/>
          <a:p>
            <a:r>
              <a:rPr lang="en-US" sz="2800" dirty="0">
                <a:solidFill>
                  <a:srgbClr val="002060"/>
                </a:solidFill>
              </a:rPr>
              <a:t>In Greece there are </a:t>
            </a:r>
            <a:r>
              <a:rPr lang="en-US" sz="2800" dirty="0">
                <a:solidFill>
                  <a:srgbClr val="0070C0"/>
                </a:solidFill>
              </a:rPr>
              <a:t>Daycare Centers </a:t>
            </a:r>
            <a:r>
              <a:rPr lang="en-US" sz="2800" dirty="0">
                <a:solidFill>
                  <a:srgbClr val="002060"/>
                </a:solidFill>
              </a:rPr>
              <a:t>which provide children up to the age of 5 with pre-school education. </a:t>
            </a:r>
            <a:endParaRPr lang="el-GR" sz="2800" dirty="0" smtClean="0">
              <a:solidFill>
                <a:srgbClr val="002060"/>
              </a:solidFill>
            </a:endParaRPr>
          </a:p>
          <a:p>
            <a:r>
              <a:rPr lang="en-US" sz="2800" dirty="0" smtClean="0">
                <a:solidFill>
                  <a:srgbClr val="002060"/>
                </a:solidFill>
              </a:rPr>
              <a:t>The </a:t>
            </a:r>
            <a:r>
              <a:rPr lang="en-US" sz="2800" dirty="0">
                <a:solidFill>
                  <a:srgbClr val="002060"/>
                </a:solidFill>
              </a:rPr>
              <a:t>last stage of pre-school education is carried out in </a:t>
            </a:r>
            <a:r>
              <a:rPr lang="en-US" sz="2800" dirty="0">
                <a:solidFill>
                  <a:srgbClr val="0070C0"/>
                </a:solidFill>
              </a:rPr>
              <a:t>Kindergarten Schools</a:t>
            </a:r>
            <a:r>
              <a:rPr lang="en-US" sz="2800" dirty="0">
                <a:solidFill>
                  <a:srgbClr val="002060"/>
                </a:solidFill>
              </a:rPr>
              <a:t>, where young students take preparatory courses just before enrolling in primary/elementary schools.</a:t>
            </a:r>
            <a:endParaRPr lang="el-GR" sz="2800" dirty="0">
              <a:solidFill>
                <a:srgbClr val="002060"/>
              </a:solidFill>
            </a:endParaRPr>
          </a:p>
        </p:txBody>
      </p:sp>
    </p:spTree>
    <p:extLst>
      <p:ext uri="{BB962C8B-B14F-4D97-AF65-F5344CB8AC3E}">
        <p14:creationId xmlns:p14="http://schemas.microsoft.com/office/powerpoint/2010/main" val="2081099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Primary </a:t>
            </a:r>
            <a:r>
              <a:rPr lang="en-US" dirty="0" smtClean="0"/>
              <a:t>Education</a:t>
            </a:r>
            <a:r>
              <a:rPr lang="el-GR" dirty="0" smtClean="0"/>
              <a:t>   </a:t>
            </a:r>
            <a:r>
              <a:rPr lang="el-GR" dirty="0" smtClean="0">
                <a:solidFill>
                  <a:schemeClr val="accent2"/>
                </a:solidFill>
              </a:rPr>
              <a:t>Δημοτικό Σχολείο</a:t>
            </a:r>
            <a:r>
              <a:rPr lang="en-US" dirty="0" smtClean="0">
                <a:solidFill>
                  <a:schemeClr val="accent2"/>
                </a:solidFill>
              </a:rPr>
              <a:t/>
            </a:r>
            <a:br>
              <a:rPr lang="en-US" dirty="0" smtClean="0">
                <a:solidFill>
                  <a:schemeClr val="accent2"/>
                </a:solidFill>
              </a:rPr>
            </a:br>
            <a:r>
              <a:rPr lang="en-US" dirty="0" smtClean="0">
                <a:solidFill>
                  <a:schemeClr val="accent2"/>
                </a:solidFill>
              </a:rPr>
              <a:t>Age 6-12</a:t>
            </a:r>
            <a:r>
              <a:rPr lang="en-US" dirty="0">
                <a:solidFill>
                  <a:schemeClr val="accent2"/>
                </a:solidFill>
              </a:rPr>
              <a:t/>
            </a:r>
            <a:br>
              <a:rPr lang="en-US" dirty="0">
                <a:solidFill>
                  <a:schemeClr val="accent2"/>
                </a:solidFill>
              </a:rPr>
            </a:br>
            <a:endParaRPr lang="el-GR" dirty="0">
              <a:solidFill>
                <a:schemeClr val="accent2"/>
              </a:solidFill>
            </a:endParaRPr>
          </a:p>
        </p:txBody>
      </p:sp>
      <p:sp>
        <p:nvSpPr>
          <p:cNvPr id="3" name="Θέση περιεχομένου 2"/>
          <p:cNvSpPr>
            <a:spLocks noGrp="1"/>
          </p:cNvSpPr>
          <p:nvPr>
            <p:ph idx="1"/>
          </p:nvPr>
        </p:nvSpPr>
        <p:spPr>
          <a:xfrm>
            <a:off x="677333" y="1606379"/>
            <a:ext cx="8998007" cy="4434984"/>
          </a:xfrm>
        </p:spPr>
        <p:txBody>
          <a:bodyPr>
            <a:normAutofit fontScale="62500" lnSpcReduction="20000"/>
          </a:bodyPr>
          <a:lstStyle/>
          <a:p>
            <a:endParaRPr lang="en-US" sz="3400" dirty="0" smtClean="0">
              <a:solidFill>
                <a:srgbClr val="002060"/>
              </a:solidFill>
            </a:endParaRPr>
          </a:p>
          <a:p>
            <a:r>
              <a:rPr lang="en-US" sz="3400" dirty="0" smtClean="0">
                <a:solidFill>
                  <a:srgbClr val="002060"/>
                </a:solidFill>
              </a:rPr>
              <a:t>Primary </a:t>
            </a:r>
            <a:r>
              <a:rPr lang="en-US" sz="3400" dirty="0">
                <a:solidFill>
                  <a:srgbClr val="002060"/>
                </a:solidFill>
              </a:rPr>
              <a:t>Schools welcome children of the age of </a:t>
            </a:r>
            <a:r>
              <a:rPr lang="en-US" sz="3400" dirty="0" smtClean="0">
                <a:solidFill>
                  <a:srgbClr val="002060"/>
                </a:solidFill>
              </a:rPr>
              <a:t>6</a:t>
            </a:r>
            <a:r>
              <a:rPr lang="el-GR" sz="3400" dirty="0" smtClean="0">
                <a:solidFill>
                  <a:srgbClr val="002060"/>
                </a:solidFill>
              </a:rPr>
              <a:t> </a:t>
            </a:r>
            <a:r>
              <a:rPr lang="en-US" sz="3400" dirty="0" smtClean="0">
                <a:solidFill>
                  <a:srgbClr val="002060"/>
                </a:solidFill>
              </a:rPr>
              <a:t>to the age of 12.</a:t>
            </a:r>
          </a:p>
          <a:p>
            <a:r>
              <a:rPr lang="en-US" sz="3400" dirty="0" smtClean="0">
                <a:solidFill>
                  <a:srgbClr val="002060"/>
                </a:solidFill>
              </a:rPr>
              <a:t> </a:t>
            </a:r>
            <a:r>
              <a:rPr lang="en-US" sz="3400" dirty="0">
                <a:solidFill>
                  <a:srgbClr val="002060"/>
                </a:solidFill>
              </a:rPr>
              <a:t>Some of these schools are termed “Experimental”, as they carry out experimental education practices, and are supervised by university departments specializing in pedagogics and primary education. </a:t>
            </a:r>
            <a:endParaRPr lang="el-GR" sz="3400" dirty="0" smtClean="0">
              <a:solidFill>
                <a:srgbClr val="002060"/>
              </a:solidFill>
            </a:endParaRPr>
          </a:p>
          <a:p>
            <a:r>
              <a:rPr lang="en-US" sz="3400" dirty="0" smtClean="0">
                <a:solidFill>
                  <a:srgbClr val="002060"/>
                </a:solidFill>
              </a:rPr>
              <a:t>There </a:t>
            </a:r>
            <a:r>
              <a:rPr lang="en-US" sz="3400" dirty="0">
                <a:solidFill>
                  <a:srgbClr val="002060"/>
                </a:solidFill>
              </a:rPr>
              <a:t>are also primary schools which cater for students with physical or mental impairment, or special needs. In all three types of primary schools, students learn basic skills in a number of subjects, like Language Reading and Writing, Environmental Studies, </a:t>
            </a:r>
            <a:r>
              <a:rPr lang="en-US" sz="3400" dirty="0" smtClean="0">
                <a:solidFill>
                  <a:srgbClr val="002060"/>
                </a:solidFill>
              </a:rPr>
              <a:t>Mathematics History, Geography, Religion, Physical, Education. English, German or French. </a:t>
            </a:r>
          </a:p>
          <a:p>
            <a:r>
              <a:rPr lang="en-US" sz="3400" dirty="0" smtClean="0">
                <a:solidFill>
                  <a:srgbClr val="002060"/>
                </a:solidFill>
              </a:rPr>
              <a:t>Primary </a:t>
            </a:r>
            <a:r>
              <a:rPr lang="en-US" sz="3400" dirty="0">
                <a:solidFill>
                  <a:srgbClr val="002060"/>
                </a:solidFill>
              </a:rPr>
              <a:t>Schools in Greece operate between </a:t>
            </a:r>
            <a:r>
              <a:rPr lang="en-US" sz="3400" dirty="0" smtClean="0">
                <a:solidFill>
                  <a:srgbClr val="002060"/>
                </a:solidFill>
              </a:rPr>
              <a:t>8</a:t>
            </a:r>
            <a:r>
              <a:rPr lang="el-GR" sz="3400" dirty="0" smtClean="0">
                <a:solidFill>
                  <a:srgbClr val="002060"/>
                </a:solidFill>
              </a:rPr>
              <a:t>.15 </a:t>
            </a:r>
            <a:r>
              <a:rPr lang="en-US" sz="3400" dirty="0" smtClean="0">
                <a:solidFill>
                  <a:srgbClr val="002060"/>
                </a:solidFill>
              </a:rPr>
              <a:t>am </a:t>
            </a:r>
            <a:r>
              <a:rPr lang="en-US" sz="3400" dirty="0">
                <a:solidFill>
                  <a:srgbClr val="002060"/>
                </a:solidFill>
              </a:rPr>
              <a:t>and </a:t>
            </a:r>
            <a:r>
              <a:rPr lang="en-US" sz="3400" dirty="0" smtClean="0">
                <a:solidFill>
                  <a:srgbClr val="002060"/>
                </a:solidFill>
              </a:rPr>
              <a:t>1</a:t>
            </a:r>
            <a:r>
              <a:rPr lang="el-GR" sz="3400" dirty="0" smtClean="0">
                <a:solidFill>
                  <a:srgbClr val="002060"/>
                </a:solidFill>
              </a:rPr>
              <a:t>3.15 </a:t>
            </a:r>
            <a:r>
              <a:rPr lang="en-US" sz="3400" dirty="0" smtClean="0">
                <a:solidFill>
                  <a:srgbClr val="002060"/>
                </a:solidFill>
              </a:rPr>
              <a:t>pm</a:t>
            </a:r>
            <a:r>
              <a:rPr lang="en-US" sz="3400" dirty="0">
                <a:solidFill>
                  <a:srgbClr val="002060"/>
                </a:solidFill>
              </a:rPr>
              <a:t>, while the majority of those offer extra classes on Physical Education, Art and Music until 4pm</a:t>
            </a:r>
            <a:r>
              <a:rPr lang="en-US" sz="3400" dirty="0" smtClean="0">
                <a:solidFill>
                  <a:srgbClr val="002060"/>
                </a:solidFill>
              </a:rPr>
              <a:t>. ALL DAY SCHOOL-OLOEMERO SCHOLIO</a:t>
            </a:r>
            <a:endParaRPr lang="en-US" sz="3400" dirty="0">
              <a:solidFill>
                <a:srgbClr val="002060"/>
              </a:solidFill>
            </a:endParaRPr>
          </a:p>
          <a:p>
            <a:endParaRPr lang="el-GR" dirty="0"/>
          </a:p>
        </p:txBody>
      </p:sp>
    </p:spTree>
    <p:extLst>
      <p:ext uri="{BB962C8B-B14F-4D97-AF65-F5344CB8AC3E}">
        <p14:creationId xmlns:p14="http://schemas.microsoft.com/office/powerpoint/2010/main" val="3328263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Junior High School  </a:t>
            </a:r>
            <a:r>
              <a:rPr lang="en-US" dirty="0" err="1" smtClean="0">
                <a:solidFill>
                  <a:schemeClr val="accent2"/>
                </a:solidFill>
              </a:rPr>
              <a:t>Gymnasio</a:t>
            </a:r>
            <a:r>
              <a:rPr lang="en-US" dirty="0" smtClean="0">
                <a:solidFill>
                  <a:schemeClr val="accent2"/>
                </a:solidFill>
              </a:rPr>
              <a:t> -</a:t>
            </a:r>
            <a:r>
              <a:rPr lang="el-GR" dirty="0" smtClean="0">
                <a:solidFill>
                  <a:schemeClr val="accent2"/>
                </a:solidFill>
              </a:rPr>
              <a:t>Γυμνάσιο</a:t>
            </a:r>
            <a:r>
              <a:rPr lang="en-US" dirty="0" smtClean="0"/>
              <a:t/>
            </a:r>
            <a:br>
              <a:rPr lang="en-US" dirty="0" smtClean="0"/>
            </a:br>
            <a:r>
              <a:rPr lang="en-US" dirty="0" smtClean="0"/>
              <a:t>Age 12-15</a:t>
            </a:r>
            <a:r>
              <a:rPr lang="en-US" dirty="0">
                <a:solidFill>
                  <a:schemeClr val="accent2"/>
                </a:solidFill>
              </a:rPr>
              <a:t/>
            </a:r>
            <a:br>
              <a:rPr lang="en-US" dirty="0">
                <a:solidFill>
                  <a:schemeClr val="accent2"/>
                </a:solidFill>
              </a:rPr>
            </a:br>
            <a:endParaRPr lang="el-GR" dirty="0"/>
          </a:p>
        </p:txBody>
      </p:sp>
      <p:sp>
        <p:nvSpPr>
          <p:cNvPr id="3" name="Θέση περιεχομένου 2"/>
          <p:cNvSpPr>
            <a:spLocks noGrp="1"/>
          </p:cNvSpPr>
          <p:nvPr>
            <p:ph idx="1"/>
          </p:nvPr>
        </p:nvSpPr>
        <p:spPr/>
        <p:txBody>
          <a:bodyPr>
            <a:normAutofit lnSpcReduction="10000"/>
          </a:bodyPr>
          <a:lstStyle/>
          <a:p>
            <a:r>
              <a:rPr lang="en-US" sz="2400" dirty="0">
                <a:solidFill>
                  <a:srgbClr val="002060"/>
                </a:solidFill>
              </a:rPr>
              <a:t>All students graduating from primary education must attend courses in a Junior High School. There are several types of Junior High Schools. A student may attend the Junior High School which is located in his neighborhood, or he/she may be admitted to an Experimental Junior High School through a lottery system</a:t>
            </a:r>
            <a:r>
              <a:rPr lang="en-US" sz="2400" dirty="0" smtClean="0">
                <a:solidFill>
                  <a:srgbClr val="002060"/>
                </a:solidFill>
              </a:rPr>
              <a:t>.</a:t>
            </a:r>
          </a:p>
          <a:p>
            <a:r>
              <a:rPr lang="en-US" sz="2400" dirty="0" smtClean="0">
                <a:solidFill>
                  <a:srgbClr val="002060"/>
                </a:solidFill>
              </a:rPr>
              <a:t> </a:t>
            </a:r>
            <a:r>
              <a:rPr lang="en-US" sz="2400" dirty="0">
                <a:solidFill>
                  <a:srgbClr val="002060"/>
                </a:solidFill>
              </a:rPr>
              <a:t>Students who have a special interest in painting, drama, dancing or music may attend a Junior High School that specializes in the field. There are also Junior High Schools which address students from a multicultural background, as well as students with special needs.</a:t>
            </a:r>
            <a:r>
              <a:rPr lang="en-US" dirty="0"/>
              <a:t> </a:t>
            </a:r>
            <a:endParaRPr lang="el-GR" dirty="0"/>
          </a:p>
        </p:txBody>
      </p:sp>
    </p:spTree>
    <p:extLst>
      <p:ext uri="{BB962C8B-B14F-4D97-AF65-F5344CB8AC3E}">
        <p14:creationId xmlns:p14="http://schemas.microsoft.com/office/powerpoint/2010/main" val="1897733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64977" y="506626"/>
            <a:ext cx="8596668" cy="5511115"/>
          </a:xfrm>
        </p:spPr>
        <p:txBody>
          <a:bodyPr>
            <a:noAutofit/>
          </a:bodyPr>
          <a:lstStyle/>
          <a:p>
            <a:r>
              <a:rPr lang="en-US" sz="2400" dirty="0">
                <a:solidFill>
                  <a:srgbClr val="002060"/>
                </a:solidFill>
              </a:rPr>
              <a:t>Most Junior High Schools operate from 8am to 2pm, but there are also evening schools that operate from 7pm till 10pm for students – mainly adults – who work during daytime. </a:t>
            </a:r>
            <a:endParaRPr lang="en-US" sz="2400" dirty="0" smtClean="0">
              <a:solidFill>
                <a:srgbClr val="002060"/>
              </a:solidFill>
            </a:endParaRPr>
          </a:p>
          <a:p>
            <a:r>
              <a:rPr lang="en-US" sz="2400" dirty="0" smtClean="0">
                <a:solidFill>
                  <a:srgbClr val="002060"/>
                </a:solidFill>
              </a:rPr>
              <a:t>A </a:t>
            </a:r>
            <a:r>
              <a:rPr lang="en-US" sz="2400" dirty="0">
                <a:solidFill>
                  <a:srgbClr val="002060"/>
                </a:solidFill>
              </a:rPr>
              <a:t>variety of subjects are taught in Junior High Schools, including Modern and Ancient Greek Language, </a:t>
            </a:r>
            <a:r>
              <a:rPr lang="en-US" sz="2400" dirty="0" err="1" smtClean="0">
                <a:solidFill>
                  <a:srgbClr val="002060"/>
                </a:solidFill>
              </a:rPr>
              <a:t>Maths</a:t>
            </a:r>
            <a:r>
              <a:rPr lang="en-US" sz="2400" dirty="0" smtClean="0">
                <a:solidFill>
                  <a:srgbClr val="002060"/>
                </a:solidFill>
              </a:rPr>
              <a:t>, Physics</a:t>
            </a:r>
            <a:r>
              <a:rPr lang="en-US" sz="2400" dirty="0">
                <a:solidFill>
                  <a:srgbClr val="002060"/>
                </a:solidFill>
              </a:rPr>
              <a:t>, Chemistry, Geography, History, Physical Education, Religious Studies, Music and Art, while special emphasis is given to F</a:t>
            </a:r>
            <a:r>
              <a:rPr lang="en-US" sz="2400" dirty="0" smtClean="0">
                <a:solidFill>
                  <a:srgbClr val="002060"/>
                </a:solidFill>
              </a:rPr>
              <a:t>oreign </a:t>
            </a:r>
            <a:r>
              <a:rPr lang="en-US" sz="2400" dirty="0">
                <a:solidFill>
                  <a:srgbClr val="002060"/>
                </a:solidFill>
              </a:rPr>
              <a:t>language learning, as students are taught both English and another European language of their choice (students tend to choose between French and German). </a:t>
            </a:r>
            <a:endParaRPr lang="en-US" sz="2400" dirty="0" smtClean="0">
              <a:solidFill>
                <a:srgbClr val="002060"/>
              </a:solidFill>
            </a:endParaRPr>
          </a:p>
          <a:p>
            <a:r>
              <a:rPr lang="en-US" sz="2400" dirty="0" smtClean="0">
                <a:solidFill>
                  <a:srgbClr val="002060"/>
                </a:solidFill>
              </a:rPr>
              <a:t>Students </a:t>
            </a:r>
            <a:r>
              <a:rPr lang="en-US" sz="2400" dirty="0">
                <a:solidFill>
                  <a:srgbClr val="002060"/>
                </a:solidFill>
              </a:rPr>
              <a:t>take exams in all subjects at the end of each school year.</a:t>
            </a:r>
            <a:endParaRPr lang="el-GR" sz="2400" dirty="0">
              <a:solidFill>
                <a:srgbClr val="002060"/>
              </a:solidFill>
            </a:endParaRPr>
          </a:p>
        </p:txBody>
      </p:sp>
    </p:spTree>
    <p:extLst>
      <p:ext uri="{BB962C8B-B14F-4D97-AF65-F5344CB8AC3E}">
        <p14:creationId xmlns:p14="http://schemas.microsoft.com/office/powerpoint/2010/main" val="867018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Upper Level Secondary Education </a:t>
            </a:r>
            <a:br>
              <a:rPr lang="en-US" dirty="0" smtClean="0"/>
            </a:br>
            <a:r>
              <a:rPr lang="en-US" dirty="0" smtClean="0">
                <a:solidFill>
                  <a:schemeClr val="accent2"/>
                </a:solidFill>
              </a:rPr>
              <a:t>LYKEUM - </a:t>
            </a:r>
            <a:r>
              <a:rPr lang="el-GR" dirty="0" smtClean="0">
                <a:solidFill>
                  <a:schemeClr val="accent2"/>
                </a:solidFill>
              </a:rPr>
              <a:t>ΛΥΚΕΙΟ</a:t>
            </a:r>
            <a:endParaRPr lang="el-GR" dirty="0">
              <a:solidFill>
                <a:schemeClr val="accent2"/>
              </a:solidFill>
            </a:endParaRPr>
          </a:p>
        </p:txBody>
      </p:sp>
      <p:sp>
        <p:nvSpPr>
          <p:cNvPr id="3" name="Θέση περιεχομένου 2"/>
          <p:cNvSpPr>
            <a:spLocks noGrp="1"/>
          </p:cNvSpPr>
          <p:nvPr>
            <p:ph idx="1"/>
          </p:nvPr>
        </p:nvSpPr>
        <p:spPr/>
        <p:txBody>
          <a:bodyPr>
            <a:normAutofit/>
          </a:bodyPr>
          <a:lstStyle/>
          <a:p>
            <a:r>
              <a:rPr lang="en-US" sz="2400" dirty="0">
                <a:solidFill>
                  <a:srgbClr val="002060"/>
                </a:solidFill>
              </a:rPr>
              <a:t>Although upper level Secondary Education </a:t>
            </a:r>
            <a:r>
              <a:rPr lang="en-US" sz="2400" b="1" dirty="0">
                <a:solidFill>
                  <a:srgbClr val="002060"/>
                </a:solidFill>
              </a:rPr>
              <a:t>is not compulsory </a:t>
            </a:r>
            <a:r>
              <a:rPr lang="en-US" sz="2400" dirty="0">
                <a:solidFill>
                  <a:srgbClr val="002060"/>
                </a:solidFill>
              </a:rPr>
              <a:t>in Greece, most students attend High School. At this level, students may </a:t>
            </a:r>
            <a:r>
              <a:rPr lang="en-US" sz="2400" dirty="0" smtClean="0">
                <a:solidFill>
                  <a:srgbClr val="002060"/>
                </a:solidFill>
              </a:rPr>
              <a:t>choose  </a:t>
            </a:r>
            <a:r>
              <a:rPr lang="en-US" sz="2400" dirty="0">
                <a:solidFill>
                  <a:srgbClr val="002060"/>
                </a:solidFill>
              </a:rPr>
              <a:t>to attend a General High School or an Experimental High School (mainly for graduates of Experimental Junior High Schools) or any High School specializing in music or the arts. </a:t>
            </a:r>
            <a:endParaRPr lang="en-US" sz="2400" dirty="0" smtClean="0">
              <a:solidFill>
                <a:srgbClr val="002060"/>
              </a:solidFill>
            </a:endParaRPr>
          </a:p>
          <a:p>
            <a:r>
              <a:rPr lang="en-US" sz="2400" dirty="0" smtClean="0">
                <a:solidFill>
                  <a:srgbClr val="002060"/>
                </a:solidFill>
              </a:rPr>
              <a:t>Students </a:t>
            </a:r>
            <a:r>
              <a:rPr lang="en-US" sz="2400" dirty="0">
                <a:solidFill>
                  <a:srgbClr val="002060"/>
                </a:solidFill>
              </a:rPr>
              <a:t>from foreign countries may attend a Multicultural High School, while there are Special Vocational Education </a:t>
            </a:r>
            <a:r>
              <a:rPr lang="el-GR" sz="2400" dirty="0" smtClean="0">
                <a:solidFill>
                  <a:srgbClr val="002060"/>
                </a:solidFill>
              </a:rPr>
              <a:t>&amp;</a:t>
            </a:r>
            <a:r>
              <a:rPr lang="en-US" sz="2400" dirty="0" smtClean="0">
                <a:solidFill>
                  <a:srgbClr val="002060"/>
                </a:solidFill>
              </a:rPr>
              <a:t> </a:t>
            </a:r>
            <a:r>
              <a:rPr lang="en-US" sz="2400" dirty="0">
                <a:solidFill>
                  <a:srgbClr val="002060"/>
                </a:solidFill>
              </a:rPr>
              <a:t>Training Institutes for students with special needs. </a:t>
            </a:r>
            <a:endParaRPr lang="el-GR" sz="2400" dirty="0">
              <a:solidFill>
                <a:srgbClr val="002060"/>
              </a:solidFill>
            </a:endParaRPr>
          </a:p>
        </p:txBody>
      </p:sp>
    </p:spTree>
    <p:extLst>
      <p:ext uri="{BB962C8B-B14F-4D97-AF65-F5344CB8AC3E}">
        <p14:creationId xmlns:p14="http://schemas.microsoft.com/office/powerpoint/2010/main" val="1180277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Vocational Training</a:t>
            </a:r>
            <a:endParaRPr lang="el-GR" dirty="0"/>
          </a:p>
        </p:txBody>
      </p:sp>
      <p:sp>
        <p:nvSpPr>
          <p:cNvPr id="3" name="Θέση περιεχομένου 2"/>
          <p:cNvSpPr>
            <a:spLocks noGrp="1"/>
          </p:cNvSpPr>
          <p:nvPr>
            <p:ph idx="1"/>
          </p:nvPr>
        </p:nvSpPr>
        <p:spPr/>
        <p:txBody>
          <a:bodyPr>
            <a:normAutofit/>
          </a:bodyPr>
          <a:lstStyle/>
          <a:p>
            <a:r>
              <a:rPr lang="en-US" sz="2400" dirty="0">
                <a:solidFill>
                  <a:srgbClr val="002060"/>
                </a:solidFill>
              </a:rPr>
              <a:t>Students may also pursue vocational training in </a:t>
            </a:r>
            <a:r>
              <a:rPr lang="en-US" sz="2400" b="1" dirty="0">
                <a:solidFill>
                  <a:srgbClr val="0070C0"/>
                </a:solidFill>
              </a:rPr>
              <a:t>Vocational High Schools</a:t>
            </a:r>
            <a:r>
              <a:rPr lang="en-US" sz="2400" dirty="0">
                <a:solidFill>
                  <a:srgbClr val="002060"/>
                </a:solidFill>
              </a:rPr>
              <a:t>, or, once they are 16, they may enroll in a Vocational Evening High School and graduate after 4 years of study.</a:t>
            </a:r>
          </a:p>
          <a:p>
            <a:r>
              <a:rPr lang="en-US" sz="2400" dirty="0">
                <a:solidFill>
                  <a:srgbClr val="002060"/>
                </a:solidFill>
              </a:rPr>
              <a:t> In addition, there are </a:t>
            </a:r>
            <a:r>
              <a:rPr lang="en-US" sz="2400" b="1" dirty="0">
                <a:solidFill>
                  <a:srgbClr val="0070C0"/>
                </a:solidFill>
              </a:rPr>
              <a:t>Vocational Training Schools</a:t>
            </a:r>
            <a:r>
              <a:rPr lang="en-US" sz="2400" dirty="0">
                <a:solidFill>
                  <a:srgbClr val="002060"/>
                </a:solidFill>
              </a:rPr>
              <a:t>; in these schools, as well as in all Vocational High Schools students attend general education courses combined with workplace courses. At the final stage of his/her studies, a student may work as an apprentice and gain valuable work experience.</a:t>
            </a:r>
            <a:endParaRPr lang="el-GR" sz="2400" dirty="0">
              <a:solidFill>
                <a:srgbClr val="002060"/>
              </a:solidFill>
            </a:endParaRPr>
          </a:p>
          <a:p>
            <a:endParaRPr lang="el-GR" sz="2400" dirty="0"/>
          </a:p>
        </p:txBody>
      </p:sp>
    </p:spTree>
    <p:extLst>
      <p:ext uri="{BB962C8B-B14F-4D97-AF65-F5344CB8AC3E}">
        <p14:creationId xmlns:p14="http://schemas.microsoft.com/office/powerpoint/2010/main" val="3190283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Higher level education is ensured by Panhellenic exams</a:t>
            </a:r>
            <a:endParaRPr lang="el-GR" dirty="0"/>
          </a:p>
        </p:txBody>
      </p:sp>
      <p:sp>
        <p:nvSpPr>
          <p:cNvPr id="3" name="Θέση περιεχομένου 2"/>
          <p:cNvSpPr>
            <a:spLocks noGrp="1"/>
          </p:cNvSpPr>
          <p:nvPr>
            <p:ph idx="1"/>
          </p:nvPr>
        </p:nvSpPr>
        <p:spPr/>
        <p:txBody>
          <a:bodyPr>
            <a:normAutofit/>
          </a:bodyPr>
          <a:lstStyle/>
          <a:p>
            <a:r>
              <a:rPr lang="en-US" sz="2400" dirty="0">
                <a:solidFill>
                  <a:srgbClr val="002060"/>
                </a:solidFill>
              </a:rPr>
              <a:t>High Schools offer a combination of General Education courses and Advanced Placement courses. Students who wish to pursue studies in Higher Education take Panhellenic exams in a specific number of Advanced Placement courses which fall into one of the following categories: </a:t>
            </a:r>
            <a:r>
              <a:rPr lang="en-US" sz="2000" b="1" dirty="0" smtClean="0">
                <a:solidFill>
                  <a:srgbClr val="C00000"/>
                </a:solidFill>
              </a:rPr>
              <a:t>Humanities</a:t>
            </a:r>
            <a:r>
              <a:rPr lang="en-US" sz="2000" b="1" dirty="0">
                <a:solidFill>
                  <a:srgbClr val="C00000"/>
                </a:solidFill>
              </a:rPr>
              <a:t>, Law and Social </a:t>
            </a:r>
            <a:r>
              <a:rPr lang="en-US" sz="2000" b="1" dirty="0" smtClean="0">
                <a:solidFill>
                  <a:srgbClr val="C00000"/>
                </a:solidFill>
              </a:rPr>
              <a:t>Sciences, Sciences,  Health Sciences and  Economic &amp; Computer Studies</a:t>
            </a:r>
            <a:r>
              <a:rPr lang="en-US" sz="2000" b="1" dirty="0" smtClean="0">
                <a:solidFill>
                  <a:srgbClr val="002060"/>
                </a:solidFill>
              </a:rPr>
              <a:t>.</a:t>
            </a:r>
          </a:p>
          <a:p>
            <a:r>
              <a:rPr lang="en-US" sz="2400" dirty="0" smtClean="0">
                <a:solidFill>
                  <a:srgbClr val="002060"/>
                </a:solidFill>
              </a:rPr>
              <a:t> </a:t>
            </a:r>
            <a:r>
              <a:rPr lang="en-US" sz="2400" b="1" dirty="0">
                <a:solidFill>
                  <a:srgbClr val="002060"/>
                </a:solidFill>
              </a:rPr>
              <a:t>This is considered to be a tough and highly competitive exam process that students go through in order to ensure education at a higher level.</a:t>
            </a:r>
            <a:endParaRPr lang="el-GR" sz="2400" b="1" dirty="0">
              <a:solidFill>
                <a:srgbClr val="002060"/>
              </a:solidFill>
            </a:endParaRPr>
          </a:p>
        </p:txBody>
      </p:sp>
    </p:spTree>
    <p:extLst>
      <p:ext uri="{BB962C8B-B14F-4D97-AF65-F5344CB8AC3E}">
        <p14:creationId xmlns:p14="http://schemas.microsoft.com/office/powerpoint/2010/main" val="4087894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Higher Education</a:t>
            </a:r>
            <a:endParaRPr lang="el-GR" dirty="0"/>
          </a:p>
        </p:txBody>
      </p:sp>
      <p:sp>
        <p:nvSpPr>
          <p:cNvPr id="3" name="Θέση περιεχομένου 2"/>
          <p:cNvSpPr>
            <a:spLocks noGrp="1"/>
          </p:cNvSpPr>
          <p:nvPr>
            <p:ph idx="1"/>
          </p:nvPr>
        </p:nvSpPr>
        <p:spPr/>
        <p:txBody>
          <a:bodyPr>
            <a:noAutofit/>
          </a:bodyPr>
          <a:lstStyle/>
          <a:p>
            <a:r>
              <a:rPr lang="en-US" sz="2400" dirty="0">
                <a:solidFill>
                  <a:srgbClr val="002060"/>
                </a:solidFill>
              </a:rPr>
              <a:t>Greece has a high number of university graduates. Most of them attend </a:t>
            </a:r>
            <a:r>
              <a:rPr lang="en-US" sz="2400" b="1" dirty="0">
                <a:solidFill>
                  <a:srgbClr val="0070C0"/>
                </a:solidFill>
              </a:rPr>
              <a:t>four-year studies in University departments </a:t>
            </a:r>
            <a:r>
              <a:rPr lang="en-US" sz="2400" dirty="0">
                <a:solidFill>
                  <a:srgbClr val="002060"/>
                </a:solidFill>
              </a:rPr>
              <a:t>and in Technological University departments, as well as in the various departments of the School of Pedagogical and Technological Education, </a:t>
            </a:r>
            <a:r>
              <a:rPr lang="en-US" sz="2400" b="1" dirty="0">
                <a:solidFill>
                  <a:srgbClr val="0070C0"/>
                </a:solidFill>
              </a:rPr>
              <a:t>while those attending Technical University departments </a:t>
            </a:r>
            <a:r>
              <a:rPr lang="en-US" sz="2400" dirty="0">
                <a:solidFill>
                  <a:srgbClr val="002060"/>
                </a:solidFill>
              </a:rPr>
              <a:t>– specializing in fields like architecture and engineering – </a:t>
            </a:r>
            <a:r>
              <a:rPr lang="en-US" sz="2400" b="1" dirty="0">
                <a:solidFill>
                  <a:srgbClr val="0070C0"/>
                </a:solidFill>
              </a:rPr>
              <a:t>graduate after five years of studies. </a:t>
            </a:r>
            <a:endParaRPr lang="en-US" sz="2400" b="1" dirty="0" smtClean="0">
              <a:solidFill>
                <a:srgbClr val="0070C0"/>
              </a:solidFill>
            </a:endParaRPr>
          </a:p>
          <a:p>
            <a:r>
              <a:rPr lang="en-US" sz="2400" dirty="0" smtClean="0">
                <a:solidFill>
                  <a:srgbClr val="002060"/>
                </a:solidFill>
              </a:rPr>
              <a:t>Students </a:t>
            </a:r>
            <a:r>
              <a:rPr lang="en-US" sz="2400" dirty="0">
                <a:solidFill>
                  <a:srgbClr val="002060"/>
                </a:solidFill>
              </a:rPr>
              <a:t>who wish to enroll in the School of Fine Arts take special exams, and graduate after five years of studies. </a:t>
            </a:r>
            <a:endParaRPr lang="el-GR" sz="2400" dirty="0">
              <a:solidFill>
                <a:srgbClr val="002060"/>
              </a:solidFill>
            </a:endParaRPr>
          </a:p>
        </p:txBody>
      </p:sp>
    </p:spTree>
    <p:extLst>
      <p:ext uri="{BB962C8B-B14F-4D97-AF65-F5344CB8AC3E}">
        <p14:creationId xmlns:p14="http://schemas.microsoft.com/office/powerpoint/2010/main" val="1274939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77334" y="1519881"/>
            <a:ext cx="8596668" cy="4521481"/>
          </a:xfrm>
        </p:spPr>
        <p:txBody>
          <a:bodyPr>
            <a:normAutofit fontScale="92500" lnSpcReduction="20000"/>
          </a:bodyPr>
          <a:lstStyle/>
          <a:p>
            <a:endParaRPr lang="en-US" sz="2400" dirty="0" smtClean="0">
              <a:solidFill>
                <a:srgbClr val="002060"/>
              </a:solidFill>
            </a:endParaRPr>
          </a:p>
          <a:p>
            <a:r>
              <a:rPr lang="en-US" sz="2800" dirty="0" smtClean="0">
                <a:solidFill>
                  <a:srgbClr val="002060"/>
                </a:solidFill>
              </a:rPr>
              <a:t>Courses </a:t>
            </a:r>
            <a:r>
              <a:rPr lang="en-US" sz="2800" dirty="0">
                <a:solidFill>
                  <a:srgbClr val="002060"/>
                </a:solidFill>
              </a:rPr>
              <a:t>in Higher Education institutes in Greece take the form of either lectures or workshops, and most of the courses spread over one semester. Most university departments in Greece offer one-year or two-year postgraduate courses, as well as the opportunity to pursue a doctoral degree. </a:t>
            </a:r>
            <a:endParaRPr lang="en-US" sz="2800" dirty="0" smtClean="0">
              <a:solidFill>
                <a:srgbClr val="002060"/>
              </a:solidFill>
            </a:endParaRPr>
          </a:p>
          <a:p>
            <a:r>
              <a:rPr lang="en-US" sz="2800" dirty="0" smtClean="0">
                <a:solidFill>
                  <a:srgbClr val="002060"/>
                </a:solidFill>
              </a:rPr>
              <a:t>Students </a:t>
            </a:r>
            <a:r>
              <a:rPr lang="en-US" sz="2800" dirty="0">
                <a:solidFill>
                  <a:srgbClr val="002060"/>
                </a:solidFill>
              </a:rPr>
              <a:t>may also enroll in the </a:t>
            </a:r>
            <a:r>
              <a:rPr lang="en-US" sz="2800" dirty="0">
                <a:solidFill>
                  <a:srgbClr val="0070C0"/>
                </a:solidFill>
              </a:rPr>
              <a:t>Hellenic Open University</a:t>
            </a:r>
            <a:r>
              <a:rPr lang="en-US" sz="2800" dirty="0">
                <a:solidFill>
                  <a:srgbClr val="002060"/>
                </a:solidFill>
              </a:rPr>
              <a:t> for graduate or postgraduate studies, where they pay tuition fees and where they are admitted through an annual lottery system.</a:t>
            </a:r>
            <a:br>
              <a:rPr lang="en-US" sz="2800" dirty="0">
                <a:solidFill>
                  <a:srgbClr val="002060"/>
                </a:solidFill>
              </a:rPr>
            </a:br>
            <a:endParaRPr lang="el-GR" sz="2800" dirty="0">
              <a:solidFill>
                <a:srgbClr val="002060"/>
              </a:solidFill>
            </a:endParaRPr>
          </a:p>
          <a:p>
            <a:endParaRPr lang="el-GR" dirty="0"/>
          </a:p>
        </p:txBody>
      </p:sp>
    </p:spTree>
    <p:extLst>
      <p:ext uri="{BB962C8B-B14F-4D97-AF65-F5344CB8AC3E}">
        <p14:creationId xmlns:p14="http://schemas.microsoft.com/office/powerpoint/2010/main" val="3776007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609600"/>
            <a:ext cx="8596668" cy="934996"/>
          </a:xfrm>
        </p:spPr>
        <p:txBody>
          <a:bodyPr>
            <a:normAutofit fontScale="90000"/>
          </a:bodyPr>
          <a:lstStyle/>
          <a:p>
            <a:r>
              <a:rPr lang="en-US" dirty="0"/>
              <a:t>The Greek Educational </a:t>
            </a:r>
            <a:r>
              <a:rPr lang="en-US" dirty="0" smtClean="0"/>
              <a:t>System</a:t>
            </a:r>
            <a:r>
              <a:rPr lang="el-GR" dirty="0" smtClean="0"/>
              <a:t/>
            </a:r>
            <a:br>
              <a:rPr lang="el-GR" dirty="0" smtClean="0"/>
            </a:br>
            <a:r>
              <a:rPr lang="en-US" dirty="0"/>
              <a:t/>
            </a:r>
            <a:br>
              <a:rPr lang="en-US" dirty="0"/>
            </a:br>
            <a:endParaRPr lang="el-GR" dirty="0"/>
          </a:p>
        </p:txBody>
      </p:sp>
      <p:sp>
        <p:nvSpPr>
          <p:cNvPr id="3" name="Θέση περιεχομένου 2"/>
          <p:cNvSpPr>
            <a:spLocks noGrp="1"/>
          </p:cNvSpPr>
          <p:nvPr>
            <p:ph idx="1"/>
          </p:nvPr>
        </p:nvSpPr>
        <p:spPr>
          <a:xfrm>
            <a:off x="677334" y="1544596"/>
            <a:ext cx="8596668" cy="4930345"/>
          </a:xfrm>
        </p:spPr>
        <p:txBody>
          <a:bodyPr>
            <a:noAutofit/>
          </a:bodyPr>
          <a:lstStyle/>
          <a:p>
            <a:r>
              <a:rPr lang="en-US" sz="2800" dirty="0" smtClean="0">
                <a:solidFill>
                  <a:srgbClr val="002060"/>
                </a:solidFill>
              </a:rPr>
              <a:t>The </a:t>
            </a:r>
            <a:r>
              <a:rPr lang="en-US" sz="2800" dirty="0">
                <a:solidFill>
                  <a:srgbClr val="002060"/>
                </a:solidFill>
              </a:rPr>
              <a:t>educational system in Greece is mainly characterized by its versatile character, which is ordained by the numerous laws and decrees of the Greek Ministry of Culture, Education and Religious Affairs. Over the years, the Ministry in question has made significant changes to the education system, most of which were mandated by the wish of each government to adopt recent scientific findings and acclaimed education models of other countries in the world. </a:t>
            </a:r>
            <a:endParaRPr lang="el-GR" sz="2800" dirty="0"/>
          </a:p>
        </p:txBody>
      </p:sp>
    </p:spTree>
    <p:extLst>
      <p:ext uri="{BB962C8B-B14F-4D97-AF65-F5344CB8AC3E}">
        <p14:creationId xmlns:p14="http://schemas.microsoft.com/office/powerpoint/2010/main" val="4108904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Lifelong Learning</a:t>
            </a:r>
          </a:p>
        </p:txBody>
      </p:sp>
      <p:sp>
        <p:nvSpPr>
          <p:cNvPr id="3" name="Θέση περιεχομένου 2"/>
          <p:cNvSpPr>
            <a:spLocks noGrp="1"/>
          </p:cNvSpPr>
          <p:nvPr>
            <p:ph idx="1"/>
          </p:nvPr>
        </p:nvSpPr>
        <p:spPr>
          <a:xfrm>
            <a:off x="677334" y="2160589"/>
            <a:ext cx="8596668" cy="4351422"/>
          </a:xfrm>
        </p:spPr>
        <p:txBody>
          <a:bodyPr>
            <a:normAutofit lnSpcReduction="10000"/>
          </a:bodyPr>
          <a:lstStyle/>
          <a:p>
            <a:r>
              <a:rPr lang="en-US" sz="2400" dirty="0" smtClean="0">
                <a:solidFill>
                  <a:srgbClr val="002060"/>
                </a:solidFill>
              </a:rPr>
              <a:t>Lifelong </a:t>
            </a:r>
            <a:r>
              <a:rPr lang="en-US" sz="2400" dirty="0">
                <a:solidFill>
                  <a:srgbClr val="002060"/>
                </a:solidFill>
              </a:rPr>
              <a:t>Learning in Greece takes place in Lifelong Learning centers which are usually supervised by Municipality services. These centers offer a variety of courses, aiming at both formal and informal education. On the other hand, Vocational Training Institutes and Vocational Training Schools often adapt their curriculum to suit the needs of their adult students and of the labor market</a:t>
            </a:r>
            <a:r>
              <a:rPr lang="en-US" sz="2400" dirty="0" smtClean="0">
                <a:solidFill>
                  <a:srgbClr val="002060"/>
                </a:solidFill>
              </a:rPr>
              <a:t>.</a:t>
            </a:r>
          </a:p>
          <a:p>
            <a:r>
              <a:rPr lang="en-US" sz="2400" dirty="0" smtClean="0">
                <a:solidFill>
                  <a:srgbClr val="002060"/>
                </a:solidFill>
              </a:rPr>
              <a:t> </a:t>
            </a:r>
            <a:r>
              <a:rPr lang="en-US" sz="2400" dirty="0">
                <a:solidFill>
                  <a:srgbClr val="002060"/>
                </a:solidFill>
              </a:rPr>
              <a:t>Finally, Second Chance Adult Education Schools cater for those students who have dropped out of school at some point in their life, but wish to continue with their studies at a later date.</a:t>
            </a:r>
          </a:p>
          <a:p>
            <a:endParaRPr lang="el-GR" dirty="0">
              <a:solidFill>
                <a:srgbClr val="002060"/>
              </a:solidFill>
            </a:endParaRPr>
          </a:p>
        </p:txBody>
      </p:sp>
    </p:spTree>
    <p:extLst>
      <p:ext uri="{BB962C8B-B14F-4D97-AF65-F5344CB8AC3E}">
        <p14:creationId xmlns:p14="http://schemas.microsoft.com/office/powerpoint/2010/main" val="598393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Teachers in Greece</a:t>
            </a:r>
            <a:endParaRPr lang="el-GR" dirty="0"/>
          </a:p>
        </p:txBody>
      </p:sp>
      <p:sp>
        <p:nvSpPr>
          <p:cNvPr id="3" name="Θέση περιεχομένου 2"/>
          <p:cNvSpPr>
            <a:spLocks noGrp="1"/>
          </p:cNvSpPr>
          <p:nvPr>
            <p:ph idx="1"/>
          </p:nvPr>
        </p:nvSpPr>
        <p:spPr>
          <a:xfrm>
            <a:off x="677334" y="2160589"/>
            <a:ext cx="8596668" cy="4301995"/>
          </a:xfrm>
        </p:spPr>
        <p:txBody>
          <a:bodyPr>
            <a:noAutofit/>
          </a:bodyPr>
          <a:lstStyle/>
          <a:p>
            <a:r>
              <a:rPr lang="en-US" sz="2400" dirty="0" smtClean="0">
                <a:solidFill>
                  <a:srgbClr val="002060"/>
                </a:solidFill>
              </a:rPr>
              <a:t>Teachers with University Degrees and Post graduate titles, Bachelor and Master degrees are hired in public education but according </a:t>
            </a:r>
            <a:r>
              <a:rPr lang="en-US" sz="2400" dirty="0">
                <a:solidFill>
                  <a:srgbClr val="002060"/>
                </a:solidFill>
              </a:rPr>
              <a:t>to the Teachers’ and School Heads’ Salaries and Allowances in Europe 2011/12 published by the European Commission to coincide with World Teachers’ Day, teachers’ salaries in Greece are among the lowest in the 17 countries of the Eurozone, and 15 others in Europe because of punishing pay cuts under harsh austerity measures</a:t>
            </a:r>
            <a:r>
              <a:rPr lang="en-US" sz="2400" dirty="0" smtClean="0">
                <a:solidFill>
                  <a:srgbClr val="002060"/>
                </a:solidFill>
              </a:rPr>
              <a:t>.</a:t>
            </a:r>
          </a:p>
          <a:p>
            <a:r>
              <a:rPr lang="en-US" sz="2400" dirty="0" smtClean="0">
                <a:solidFill>
                  <a:srgbClr val="002060"/>
                </a:solidFill>
              </a:rPr>
              <a:t>An annual average salary for teachers in Greece is </a:t>
            </a:r>
            <a:r>
              <a:rPr lang="el-GR" sz="2400" dirty="0" smtClean="0">
                <a:solidFill>
                  <a:srgbClr val="002060"/>
                </a:solidFill>
              </a:rPr>
              <a:t> 9</a:t>
            </a:r>
            <a:r>
              <a:rPr lang="en-US" sz="2400" dirty="0" smtClean="0">
                <a:solidFill>
                  <a:srgbClr val="002060"/>
                </a:solidFill>
              </a:rPr>
              <a:t>.000 -14.000 euros.</a:t>
            </a:r>
            <a:endParaRPr lang="el-GR" sz="2400" dirty="0">
              <a:solidFill>
                <a:srgbClr val="002060"/>
              </a:solidFill>
            </a:endParaRPr>
          </a:p>
        </p:txBody>
      </p:sp>
    </p:spTree>
    <p:extLst>
      <p:ext uri="{BB962C8B-B14F-4D97-AF65-F5344CB8AC3E}">
        <p14:creationId xmlns:p14="http://schemas.microsoft.com/office/powerpoint/2010/main" val="3537937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Flashback to History </a:t>
            </a:r>
            <a:br>
              <a:rPr lang="en-US" dirty="0" smtClean="0"/>
            </a:br>
            <a:r>
              <a:rPr lang="en-US" b="1" dirty="0" smtClean="0"/>
              <a:t>EDUCATION </a:t>
            </a:r>
            <a:r>
              <a:rPr lang="en-US" b="1" dirty="0"/>
              <a:t>in ANCIENT GREECE</a:t>
            </a:r>
            <a:r>
              <a:rPr lang="el-GR" dirty="0"/>
              <a:t/>
            </a:r>
            <a:br>
              <a:rPr lang="el-GR" dirty="0"/>
            </a:br>
            <a:r>
              <a:rPr lang="en-US" dirty="0" smtClean="0"/>
              <a:t>  </a:t>
            </a:r>
            <a:endParaRPr lang="el-GR" dirty="0"/>
          </a:p>
        </p:txBody>
      </p:sp>
      <p:sp>
        <p:nvSpPr>
          <p:cNvPr id="3" name="Θέση περιεχομένου 2"/>
          <p:cNvSpPr>
            <a:spLocks noGrp="1"/>
          </p:cNvSpPr>
          <p:nvPr>
            <p:ph idx="1"/>
          </p:nvPr>
        </p:nvSpPr>
        <p:spPr>
          <a:xfrm>
            <a:off x="677334" y="2160589"/>
            <a:ext cx="9504634" cy="4474989"/>
          </a:xfrm>
        </p:spPr>
        <p:txBody>
          <a:bodyPr>
            <a:normAutofit/>
          </a:bodyPr>
          <a:lstStyle/>
          <a:p>
            <a:r>
              <a:rPr lang="en-US" sz="2400" b="1" dirty="0" smtClean="0">
                <a:solidFill>
                  <a:srgbClr val="002060"/>
                </a:solidFill>
              </a:rPr>
              <a:t>Athenian </a:t>
            </a:r>
            <a:r>
              <a:rPr lang="en-US" sz="2400" b="1" dirty="0">
                <a:solidFill>
                  <a:srgbClr val="002060"/>
                </a:solidFill>
              </a:rPr>
              <a:t>state</a:t>
            </a:r>
            <a:endParaRPr lang="el-GR" sz="2400" dirty="0">
              <a:solidFill>
                <a:srgbClr val="002060"/>
              </a:solidFill>
            </a:endParaRPr>
          </a:p>
          <a:p>
            <a:pPr marL="0" indent="0">
              <a:buNone/>
            </a:pPr>
            <a:r>
              <a:rPr lang="en-US" sz="2400" b="1" dirty="0">
                <a:solidFill>
                  <a:schemeClr val="accent2"/>
                </a:solidFill>
              </a:rPr>
              <a:t>The harmonious development of body and spirit is the ultimate educational goal of the Athenian state</a:t>
            </a:r>
            <a:r>
              <a:rPr lang="en-US" sz="2400" dirty="0" smtClean="0">
                <a:solidFill>
                  <a:srgbClr val="002060"/>
                </a:solidFill>
              </a:rPr>
              <a:t>.</a:t>
            </a:r>
          </a:p>
          <a:p>
            <a:r>
              <a:rPr lang="en-US" sz="2400" dirty="0" smtClean="0">
                <a:solidFill>
                  <a:srgbClr val="002060"/>
                </a:solidFill>
              </a:rPr>
              <a:t> </a:t>
            </a:r>
            <a:r>
              <a:rPr lang="en-US" sz="2400" dirty="0">
                <a:solidFill>
                  <a:srgbClr val="002060"/>
                </a:solidFill>
              </a:rPr>
              <a:t>The development of good taste, decency, sociability and insightful political thought are also complementary objectives of educational aspirations. </a:t>
            </a:r>
            <a:r>
              <a:rPr lang="en-US" sz="2400" b="1" dirty="0">
                <a:solidFill>
                  <a:srgbClr val="0070C0"/>
                </a:solidFill>
              </a:rPr>
              <a:t>The music </a:t>
            </a:r>
            <a:r>
              <a:rPr lang="en-US" sz="2400" dirty="0">
                <a:solidFill>
                  <a:srgbClr val="002060"/>
                </a:solidFill>
              </a:rPr>
              <a:t>is dominant in this learning process. </a:t>
            </a:r>
            <a:r>
              <a:rPr lang="en-US" sz="2400" b="1" dirty="0">
                <a:solidFill>
                  <a:schemeClr val="accent2"/>
                </a:solidFill>
              </a:rPr>
              <a:t>The tutor, </a:t>
            </a:r>
            <a:r>
              <a:rPr lang="en-US" sz="2400" dirty="0">
                <a:solidFill>
                  <a:srgbClr val="002060"/>
                </a:solidFill>
              </a:rPr>
              <a:t>usually an educated slave, helps the male member of the family learn his lesson but one of his duties is to take him to and from school. </a:t>
            </a:r>
            <a:r>
              <a:rPr lang="en-US" sz="2400" dirty="0" smtClean="0">
                <a:solidFill>
                  <a:srgbClr val="002060"/>
                </a:solidFill>
              </a:rPr>
              <a:t>There are also </a:t>
            </a:r>
            <a:r>
              <a:rPr lang="en-US" sz="2400" b="1" dirty="0" smtClean="0">
                <a:solidFill>
                  <a:schemeClr val="accent2"/>
                </a:solidFill>
              </a:rPr>
              <a:t>the grammarians </a:t>
            </a:r>
            <a:r>
              <a:rPr lang="en-US" sz="2400" dirty="0">
                <a:solidFill>
                  <a:srgbClr val="002060"/>
                </a:solidFill>
              </a:rPr>
              <a:t>teaching writing, reading and understanding of the Homeric epics. </a:t>
            </a:r>
            <a:endParaRPr lang="el-GR" sz="2400" dirty="0">
              <a:solidFill>
                <a:srgbClr val="002060"/>
              </a:solidFill>
            </a:endParaRPr>
          </a:p>
          <a:p>
            <a:endParaRPr lang="el-GR" dirty="0"/>
          </a:p>
        </p:txBody>
      </p:sp>
    </p:spTree>
    <p:extLst>
      <p:ext uri="{BB962C8B-B14F-4D97-AF65-F5344CB8AC3E}">
        <p14:creationId xmlns:p14="http://schemas.microsoft.com/office/powerpoint/2010/main" val="390574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 </a:t>
            </a:r>
            <a:r>
              <a:rPr lang="el-GR" dirty="0" smtClean="0"/>
              <a:t>«Νους υγιής εν σώματι </a:t>
            </a:r>
            <a:r>
              <a:rPr lang="el-GR" dirty="0" err="1" smtClean="0"/>
              <a:t>υγιει</a:t>
            </a:r>
            <a:r>
              <a:rPr lang="el-GR" dirty="0" smtClean="0"/>
              <a:t>» </a:t>
            </a:r>
            <a:br>
              <a:rPr lang="el-GR" dirty="0" smtClean="0"/>
            </a:br>
            <a:r>
              <a:rPr lang="en-US" dirty="0" smtClean="0"/>
              <a:t>A Healthy mind in </a:t>
            </a:r>
            <a:r>
              <a:rPr lang="en-US" dirty="0"/>
              <a:t>a</a:t>
            </a:r>
            <a:r>
              <a:rPr lang="en-US" dirty="0" smtClean="0"/>
              <a:t> healthy body</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3189" y="1930400"/>
            <a:ext cx="8081319" cy="4606324"/>
          </a:xfrm>
        </p:spPr>
      </p:pic>
    </p:spTree>
    <p:extLst>
      <p:ext uri="{BB962C8B-B14F-4D97-AF65-F5344CB8AC3E}">
        <p14:creationId xmlns:p14="http://schemas.microsoft.com/office/powerpoint/2010/main" val="12362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77334" y="1000897"/>
            <a:ext cx="8596668" cy="5040465"/>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r>
              <a:rPr lang="el-GR" i="1" dirty="0" smtClean="0">
                <a:solidFill>
                  <a:srgbClr val="002060"/>
                </a:solidFill>
              </a:rPr>
              <a:t>Παιδαγωγός- </a:t>
            </a:r>
            <a:r>
              <a:rPr lang="en-US" i="1" dirty="0" err="1" smtClean="0">
                <a:solidFill>
                  <a:srgbClr val="002060"/>
                </a:solidFill>
              </a:rPr>
              <a:t>pedagogue~tutor</a:t>
            </a:r>
            <a:r>
              <a:rPr lang="en-US" i="1" dirty="0" smtClean="0">
                <a:solidFill>
                  <a:srgbClr val="002060"/>
                </a:solidFill>
              </a:rPr>
              <a:t> teaching  in ancient Greek classroom</a:t>
            </a:r>
            <a:endParaRPr lang="el-GR" i="1" dirty="0">
              <a:solidFill>
                <a:srgbClr val="002060"/>
              </a:solidFill>
            </a:endParaRPr>
          </a:p>
        </p:txBody>
      </p:sp>
      <p:pic>
        <p:nvPicPr>
          <p:cNvPr id="4" name="Θέση περιεχομένου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456" y="1248031"/>
            <a:ext cx="6882712" cy="4213655"/>
          </a:xfrm>
          <a:prstGeom prst="rect">
            <a:avLst/>
          </a:prstGeom>
        </p:spPr>
      </p:pic>
    </p:spTree>
    <p:extLst>
      <p:ext uri="{BB962C8B-B14F-4D97-AF65-F5344CB8AC3E}">
        <p14:creationId xmlns:p14="http://schemas.microsoft.com/office/powerpoint/2010/main" val="828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175686" y="5496914"/>
            <a:ext cx="15799578" cy="7772857"/>
          </a:xfrm>
        </p:spPr>
        <p:txBody>
          <a:bodyPr>
            <a:normAutofit/>
          </a:bodyPr>
          <a:lstStyle/>
          <a:p>
            <a:endParaRPr lang="el-GR" i="1" dirty="0"/>
          </a:p>
          <a:p>
            <a:endParaRPr lang="el-GR" i="1" dirty="0" smtClean="0"/>
          </a:p>
          <a:p>
            <a:endParaRPr lang="el-GR" i="1" dirty="0"/>
          </a:p>
          <a:p>
            <a:r>
              <a:rPr lang="en-US" i="1" dirty="0" smtClean="0"/>
              <a:t> </a:t>
            </a:r>
            <a:endParaRPr lang="el-GR" i="1" dirty="0"/>
          </a:p>
          <a:p>
            <a:r>
              <a:rPr lang="el-GR" dirty="0"/>
              <a:t> </a:t>
            </a:r>
          </a:p>
          <a:p>
            <a:endParaRPr lang="el-GR" dirty="0"/>
          </a:p>
        </p:txBody>
      </p:sp>
      <p:sp>
        <p:nvSpPr>
          <p:cNvPr id="5" name="Rectangle 1"/>
          <p:cNvSpPr>
            <a:spLocks noChangeArrowheads="1"/>
          </p:cNvSpPr>
          <p:nvPr/>
        </p:nvSpPr>
        <p:spPr bwMode="auto">
          <a:xfrm>
            <a:off x="594497" y="5643492"/>
            <a:ext cx="7635446" cy="79574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1" u="none" strike="noStrike" cap="none" normalizeH="0" baseline="0" dirty="0" smtClean="0">
                <a:ln>
                  <a:noFill/>
                </a:ln>
                <a:solidFill>
                  <a:srgbClr val="002060"/>
                </a:solidFill>
                <a:effectLst/>
                <a:latin typeface="inherit"/>
              </a:rPr>
              <a:t>Red-</a:t>
            </a:r>
            <a:r>
              <a:rPr kumimoji="0" lang="el-GR" altLang="el-GR" b="1" i="1" u="none" strike="noStrike" cap="none" normalizeH="0" baseline="0" dirty="0" err="1" smtClean="0">
                <a:ln>
                  <a:noFill/>
                </a:ln>
                <a:solidFill>
                  <a:srgbClr val="002060"/>
                </a:solidFill>
                <a:effectLst/>
                <a:latin typeface="inherit"/>
              </a:rPr>
              <a:t>figure</a:t>
            </a:r>
            <a:r>
              <a:rPr kumimoji="0" lang="el-GR" altLang="el-GR" b="1" i="1" u="none" strike="noStrike" cap="none" normalizeH="0" baseline="0" dirty="0" smtClean="0">
                <a:ln>
                  <a:noFill/>
                </a:ln>
                <a:solidFill>
                  <a:srgbClr val="002060"/>
                </a:solidFill>
                <a:effectLst/>
                <a:latin typeface="inherit"/>
              </a:rPr>
              <a:t> 5th </a:t>
            </a:r>
            <a:r>
              <a:rPr kumimoji="0" lang="el-GR" altLang="el-GR" b="1" i="1" u="none" strike="noStrike" cap="none" normalizeH="0" baseline="0" dirty="0" err="1" smtClean="0">
                <a:ln>
                  <a:noFill/>
                </a:ln>
                <a:solidFill>
                  <a:srgbClr val="002060"/>
                </a:solidFill>
                <a:effectLst/>
                <a:latin typeface="inherit"/>
              </a:rPr>
              <a:t>century</a:t>
            </a:r>
            <a:r>
              <a:rPr kumimoji="0" lang="el-GR" altLang="el-GR" b="1" i="1" u="none" strike="noStrike" cap="none" normalizeH="0" baseline="0" dirty="0" smtClean="0">
                <a:ln>
                  <a:noFill/>
                </a:ln>
                <a:solidFill>
                  <a:srgbClr val="002060"/>
                </a:solidFill>
                <a:effectLst/>
                <a:latin typeface="inherit"/>
              </a:rPr>
              <a:t> BC </a:t>
            </a:r>
            <a:r>
              <a:rPr kumimoji="0" lang="el-GR" altLang="el-GR" b="1" i="1" u="none" strike="noStrike" cap="none" normalizeH="0" baseline="0" dirty="0" err="1" smtClean="0">
                <a:ln>
                  <a:noFill/>
                </a:ln>
                <a:solidFill>
                  <a:srgbClr val="002060"/>
                </a:solidFill>
                <a:effectLst/>
                <a:latin typeface="inherit"/>
              </a:rPr>
              <a:t>vase</a:t>
            </a:r>
            <a:r>
              <a:rPr kumimoji="0" lang="en-US" altLang="el-GR" b="1" i="1" u="none" strike="noStrike" cap="none" normalizeH="0" baseline="0" dirty="0" smtClean="0">
                <a:ln>
                  <a:noFill/>
                </a:ln>
                <a:solidFill>
                  <a:srgbClr val="002060"/>
                </a:solidFill>
                <a:effectLst/>
                <a:latin typeface="inherit"/>
              </a:rPr>
              <a:t>,</a:t>
            </a:r>
            <a:r>
              <a:rPr kumimoji="0" lang="el-GR" altLang="el-GR" b="1" i="1" u="none" strike="noStrike" cap="none" normalizeH="0" baseline="0" dirty="0" smtClean="0">
                <a:ln>
                  <a:noFill/>
                </a:ln>
                <a:solidFill>
                  <a:srgbClr val="002060"/>
                </a:solidFill>
                <a:effectLst/>
                <a:latin typeface="inherit"/>
              </a:rPr>
              <a:t> </a:t>
            </a:r>
            <a:r>
              <a:rPr kumimoji="0" lang="el-GR" altLang="el-GR" b="1" i="1" u="none" strike="noStrike" cap="none" normalizeH="0" baseline="0" dirty="0" err="1" smtClean="0">
                <a:ln>
                  <a:noFill/>
                </a:ln>
                <a:solidFill>
                  <a:srgbClr val="002060"/>
                </a:solidFill>
                <a:effectLst/>
                <a:latin typeface="inherit"/>
              </a:rPr>
              <a:t>depicting</a:t>
            </a:r>
            <a:r>
              <a:rPr kumimoji="0" lang="el-GR" altLang="el-GR" b="1" i="1" u="none" strike="noStrike" cap="none" normalizeH="0" baseline="0" dirty="0" smtClean="0">
                <a:ln>
                  <a:noFill/>
                </a:ln>
                <a:solidFill>
                  <a:srgbClr val="002060"/>
                </a:solidFill>
                <a:effectLst/>
                <a:latin typeface="inherit"/>
              </a:rPr>
              <a:t> </a:t>
            </a:r>
            <a:r>
              <a:rPr kumimoji="0" lang="el-GR" altLang="el-GR" b="1" i="1" u="none" strike="noStrike" cap="none" normalizeH="0" baseline="0" dirty="0" err="1" smtClean="0">
                <a:ln>
                  <a:noFill/>
                </a:ln>
                <a:solidFill>
                  <a:srgbClr val="002060"/>
                </a:solidFill>
                <a:effectLst/>
                <a:latin typeface="inherit"/>
              </a:rPr>
              <a:t>students</a:t>
            </a:r>
            <a:r>
              <a:rPr kumimoji="0" lang="el-GR" altLang="el-GR" b="1" i="1" u="none" strike="noStrike" cap="none" normalizeH="0" baseline="0" dirty="0" smtClean="0">
                <a:ln>
                  <a:noFill/>
                </a:ln>
                <a:solidFill>
                  <a:srgbClr val="002060"/>
                </a:solidFill>
                <a:effectLst/>
                <a:latin typeface="inherit"/>
              </a:rPr>
              <a:t> </a:t>
            </a:r>
            <a:r>
              <a:rPr kumimoji="0" lang="el-GR" altLang="el-GR" b="1" i="1" u="none" strike="noStrike" cap="none" normalizeH="0" baseline="0" dirty="0" err="1" smtClean="0">
                <a:ln>
                  <a:noFill/>
                </a:ln>
                <a:solidFill>
                  <a:srgbClr val="002060"/>
                </a:solidFill>
                <a:effectLst/>
                <a:latin typeface="inherit"/>
              </a:rPr>
              <a:t>with</a:t>
            </a:r>
            <a:r>
              <a:rPr kumimoji="0" lang="el-GR" altLang="el-GR" b="1" i="1" u="none" strike="noStrike" cap="none" normalizeH="0" baseline="0" dirty="0" smtClean="0">
                <a:ln>
                  <a:noFill/>
                </a:ln>
                <a:solidFill>
                  <a:srgbClr val="002060"/>
                </a:solidFill>
                <a:effectLst/>
                <a:latin typeface="inherit"/>
              </a:rPr>
              <a:t> </a:t>
            </a:r>
            <a:r>
              <a:rPr kumimoji="0" lang="en-US" altLang="el-GR" b="1" i="1" u="none" strike="noStrike" cap="none" normalizeH="0" baseline="0" dirty="0" smtClean="0">
                <a:ln>
                  <a:noFill/>
                </a:ln>
                <a:solidFill>
                  <a:srgbClr val="002060"/>
                </a:solidFill>
                <a:effectLst/>
                <a:latin typeface="inherit"/>
              </a:rPr>
              <a:t>the</a:t>
            </a:r>
            <a:r>
              <a:rPr kumimoji="0" lang="en-US" altLang="el-GR" b="1" i="1" u="none" strike="noStrike" cap="none" normalizeH="0" dirty="0" smtClean="0">
                <a:ln>
                  <a:noFill/>
                </a:ln>
                <a:solidFill>
                  <a:srgbClr val="002060"/>
                </a:solidFill>
                <a:effectLst/>
                <a:latin typeface="inherit"/>
              </a:rPr>
              <a:t> grammarian</a:t>
            </a:r>
            <a:r>
              <a:rPr kumimoji="0" lang="el-GR" altLang="el-GR" b="1" i="1" u="none" strike="noStrike" cap="none" normalizeH="0" baseline="0" dirty="0" smtClean="0">
                <a:ln>
                  <a:noFill/>
                </a:ln>
                <a:solidFill>
                  <a:srgbClr val="002060"/>
                </a:solidFill>
                <a:effectLst/>
                <a:latin typeface="inherit"/>
              </a:rPr>
              <a:t>, </a:t>
            </a:r>
            <a:r>
              <a:rPr kumimoji="0" lang="el-GR" altLang="el-GR" b="1" i="1" u="none" strike="noStrike" cap="none" normalizeH="0" baseline="0" dirty="0" err="1" smtClean="0">
                <a:ln>
                  <a:noFill/>
                </a:ln>
                <a:solidFill>
                  <a:srgbClr val="002060"/>
                </a:solidFill>
                <a:effectLst/>
                <a:latin typeface="inherit"/>
              </a:rPr>
              <a:t>guitarist</a:t>
            </a:r>
            <a:r>
              <a:rPr kumimoji="0" lang="el-GR" altLang="el-GR" b="1" i="1" u="none" strike="noStrike" cap="none" normalizeH="0" baseline="0" dirty="0" smtClean="0">
                <a:ln>
                  <a:noFill/>
                </a:ln>
                <a:solidFill>
                  <a:srgbClr val="002060"/>
                </a:solidFill>
                <a:effectLst/>
                <a:latin typeface="inherit"/>
              </a:rPr>
              <a:t> and </a:t>
            </a:r>
            <a:r>
              <a:rPr lang="en-US" altLang="el-GR" b="1" i="1" dirty="0" smtClean="0">
                <a:solidFill>
                  <a:srgbClr val="002060"/>
                </a:solidFill>
                <a:latin typeface="inherit"/>
              </a:rPr>
              <a:t>tutor(</a:t>
            </a:r>
            <a:r>
              <a:rPr kumimoji="0" lang="el-GR" altLang="el-GR" b="1" i="1" u="none" strike="noStrike" cap="none" normalizeH="0" baseline="0" dirty="0" smtClean="0">
                <a:ln>
                  <a:noFill/>
                </a:ln>
                <a:solidFill>
                  <a:srgbClr val="002060"/>
                </a:solidFill>
                <a:effectLst/>
                <a:latin typeface="inherit"/>
              </a:rPr>
              <a:t>παιδαγωγό-</a:t>
            </a:r>
            <a:r>
              <a:rPr kumimoji="0" lang="en-US" altLang="el-GR" b="1" i="1" u="none" strike="noStrike" cap="none" normalizeH="0" baseline="0" dirty="0" smtClean="0">
                <a:ln>
                  <a:noFill/>
                </a:ln>
                <a:solidFill>
                  <a:srgbClr val="002060"/>
                </a:solidFill>
                <a:effectLst/>
                <a:latin typeface="inherit"/>
              </a:rPr>
              <a:t>pedagogue)</a:t>
            </a:r>
            <a:r>
              <a:rPr kumimoji="0" lang="el-GR" altLang="el-GR" b="1" i="1" u="none" strike="noStrike" cap="none" normalizeH="0" baseline="0" dirty="0" smtClean="0">
                <a:ln>
                  <a:noFill/>
                </a:ln>
                <a:solidFill>
                  <a:srgbClr val="002060"/>
                </a:solidFill>
                <a:effectLst/>
                <a:latin typeface="inherit"/>
              </a:rPr>
              <a:t> (</a:t>
            </a:r>
            <a:r>
              <a:rPr kumimoji="0" lang="el-GR" altLang="el-GR" b="1" i="1" u="none" strike="noStrike" cap="none" normalizeH="0" baseline="0" dirty="0" err="1" smtClean="0">
                <a:ln>
                  <a:noFill/>
                </a:ln>
                <a:solidFill>
                  <a:srgbClr val="002060"/>
                </a:solidFill>
                <a:effectLst/>
                <a:latin typeface="inherit"/>
              </a:rPr>
              <a:t>Archaeological</a:t>
            </a:r>
            <a:r>
              <a:rPr kumimoji="0" lang="el-GR" altLang="el-GR" b="1" i="1" u="none" strike="noStrike" cap="none" normalizeH="0" baseline="0" dirty="0" smtClean="0">
                <a:ln>
                  <a:noFill/>
                </a:ln>
                <a:solidFill>
                  <a:srgbClr val="002060"/>
                </a:solidFill>
                <a:effectLst/>
                <a:latin typeface="inherit"/>
              </a:rPr>
              <a:t> </a:t>
            </a:r>
            <a:r>
              <a:rPr kumimoji="0" lang="el-GR" altLang="el-GR" b="1" i="1" u="none" strike="noStrike" cap="none" normalizeH="0" baseline="0" dirty="0" err="1" smtClean="0">
                <a:ln>
                  <a:noFill/>
                </a:ln>
                <a:solidFill>
                  <a:srgbClr val="002060"/>
                </a:solidFill>
                <a:effectLst/>
                <a:latin typeface="inherit"/>
              </a:rPr>
              <a:t>Museum</a:t>
            </a:r>
            <a:r>
              <a:rPr kumimoji="0" lang="el-GR" altLang="el-GR" b="1" i="1" u="none" strike="noStrike" cap="none" normalizeH="0" baseline="0" dirty="0" smtClean="0">
                <a:ln>
                  <a:noFill/>
                </a:ln>
                <a:solidFill>
                  <a:srgbClr val="002060"/>
                </a:solidFill>
                <a:effectLst/>
                <a:latin typeface="inherit"/>
              </a:rPr>
              <a:t> of </a:t>
            </a:r>
            <a:r>
              <a:rPr kumimoji="0" lang="el-GR" altLang="el-GR" b="1" i="1" u="none" strike="noStrike" cap="none" normalizeH="0" baseline="0" dirty="0" err="1" smtClean="0">
                <a:ln>
                  <a:noFill/>
                </a:ln>
                <a:solidFill>
                  <a:srgbClr val="002060"/>
                </a:solidFill>
                <a:effectLst/>
                <a:latin typeface="inherit"/>
              </a:rPr>
              <a:t>Berlin</a:t>
            </a:r>
            <a:r>
              <a:rPr kumimoji="0" lang="el-GR" altLang="el-GR" b="1" i="1" u="none" strike="noStrike" cap="none" normalizeH="0" baseline="0" dirty="0" smtClean="0">
                <a:ln>
                  <a:noFill/>
                </a:ln>
                <a:solidFill>
                  <a:srgbClr val="002060"/>
                </a:solidFill>
                <a:effectLst/>
                <a:latin typeface="inherit"/>
              </a:rPr>
              <a:t>)</a:t>
            </a:r>
            <a:r>
              <a:rPr kumimoji="0" lang="el-GR" altLang="el-GR" b="1" i="1" u="none" strike="noStrike" cap="none" normalizeH="0" baseline="0" dirty="0" smtClean="0">
                <a:ln>
                  <a:noFill/>
                </a:ln>
                <a:solidFill>
                  <a:srgbClr val="002060"/>
                </a:solidFill>
                <a:effectLst/>
              </a:rPr>
              <a:t> </a:t>
            </a:r>
            <a:endParaRPr kumimoji="0" lang="el-GR" altLang="el-GR" b="1" i="1" u="none" strike="noStrike" cap="none" normalizeH="0" baseline="0" dirty="0" smtClean="0">
              <a:ln>
                <a:noFill/>
              </a:ln>
              <a:solidFill>
                <a:srgbClr val="002060"/>
              </a:solidFill>
              <a:effectLst/>
              <a:latin typeface="Arial" panose="020B0604020202020204" pitchFamily="34" charset="0"/>
            </a:endParaRPr>
          </a:p>
        </p:txBody>
      </p:sp>
      <p:pic>
        <p:nvPicPr>
          <p:cNvPr id="1027" name="Picture 3" descr="didaskalia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497" y="901700"/>
            <a:ext cx="7264400" cy="4326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864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301711" y="5300988"/>
            <a:ext cx="7075273" cy="56490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1" u="none" strike="noStrike" cap="none" normalizeH="0" baseline="0" dirty="0" smtClean="0">
                <a:ln>
                  <a:noFill/>
                </a:ln>
                <a:solidFill>
                  <a:srgbClr val="002060"/>
                </a:solidFill>
                <a:effectLst/>
                <a:latin typeface="inherit"/>
              </a:rPr>
              <a:t>Red-</a:t>
            </a:r>
            <a:r>
              <a:rPr kumimoji="0" lang="el-GR" altLang="el-GR" b="1" i="1" u="none" strike="noStrike" cap="none" normalizeH="0" baseline="0" dirty="0" err="1" smtClean="0">
                <a:ln>
                  <a:noFill/>
                </a:ln>
                <a:solidFill>
                  <a:srgbClr val="002060"/>
                </a:solidFill>
                <a:effectLst/>
                <a:latin typeface="inherit"/>
              </a:rPr>
              <a:t>figure</a:t>
            </a:r>
            <a:r>
              <a:rPr kumimoji="0" lang="el-GR" altLang="el-GR" b="1" i="1" u="none" strike="noStrike" cap="none" normalizeH="0" baseline="0" dirty="0" smtClean="0">
                <a:ln>
                  <a:noFill/>
                </a:ln>
                <a:solidFill>
                  <a:srgbClr val="002060"/>
                </a:solidFill>
                <a:effectLst/>
                <a:latin typeface="inherit"/>
              </a:rPr>
              <a:t> </a:t>
            </a:r>
            <a:r>
              <a:rPr kumimoji="0" lang="el-GR" altLang="el-GR" b="1" i="1" u="none" strike="noStrike" cap="none" normalizeH="0" baseline="0" dirty="0" err="1" smtClean="0">
                <a:ln>
                  <a:noFill/>
                </a:ln>
                <a:solidFill>
                  <a:srgbClr val="002060"/>
                </a:solidFill>
                <a:effectLst/>
                <a:latin typeface="inherit"/>
              </a:rPr>
              <a:t>vase</a:t>
            </a:r>
            <a:r>
              <a:rPr kumimoji="0" lang="el-GR" altLang="el-GR" b="1" i="1" u="none" strike="noStrike" cap="none" normalizeH="0" baseline="0" dirty="0" smtClean="0">
                <a:ln>
                  <a:noFill/>
                </a:ln>
                <a:solidFill>
                  <a:srgbClr val="002060"/>
                </a:solidFill>
                <a:effectLst/>
                <a:latin typeface="inherit"/>
              </a:rPr>
              <a:t> of the 5th </a:t>
            </a:r>
            <a:r>
              <a:rPr kumimoji="0" lang="el-GR" altLang="el-GR" b="1" i="1" u="none" strike="noStrike" cap="none" normalizeH="0" baseline="0" dirty="0" err="1" smtClean="0">
                <a:ln>
                  <a:noFill/>
                </a:ln>
                <a:solidFill>
                  <a:srgbClr val="002060"/>
                </a:solidFill>
                <a:effectLst/>
                <a:latin typeface="inherit"/>
              </a:rPr>
              <a:t>century</a:t>
            </a:r>
            <a:r>
              <a:rPr kumimoji="0" lang="el-GR" altLang="el-GR" b="1" i="1" u="none" strike="noStrike" cap="none" normalizeH="0" baseline="0" dirty="0" smtClean="0">
                <a:ln>
                  <a:noFill/>
                </a:ln>
                <a:solidFill>
                  <a:srgbClr val="002060"/>
                </a:solidFill>
                <a:effectLst/>
                <a:latin typeface="inherit"/>
              </a:rPr>
              <a:t> BC </a:t>
            </a:r>
            <a:r>
              <a:rPr kumimoji="0" lang="el-GR" altLang="el-GR" b="1" i="1" u="none" strike="noStrike" cap="none" normalizeH="0" baseline="0" dirty="0" err="1" smtClean="0">
                <a:ln>
                  <a:noFill/>
                </a:ln>
                <a:solidFill>
                  <a:srgbClr val="002060"/>
                </a:solidFill>
                <a:effectLst/>
                <a:latin typeface="inherit"/>
              </a:rPr>
              <a:t>depicting</a:t>
            </a:r>
            <a:r>
              <a:rPr kumimoji="0" lang="el-GR" altLang="el-GR" b="1" i="1" u="none" strike="noStrike" cap="none" normalizeH="0" baseline="0" dirty="0" smtClean="0">
                <a:ln>
                  <a:noFill/>
                </a:ln>
                <a:solidFill>
                  <a:srgbClr val="002060"/>
                </a:solidFill>
                <a:effectLst/>
                <a:latin typeface="inherit"/>
              </a:rPr>
              <a:t> </a:t>
            </a:r>
            <a:r>
              <a:rPr kumimoji="0" lang="el-GR" altLang="el-GR" b="1" i="1" u="none" strike="noStrike" cap="none" normalizeH="0" baseline="0" dirty="0" err="1" smtClean="0">
                <a:ln>
                  <a:noFill/>
                </a:ln>
                <a:solidFill>
                  <a:srgbClr val="002060"/>
                </a:solidFill>
                <a:effectLst/>
                <a:latin typeface="inherit"/>
              </a:rPr>
              <a:t>students</a:t>
            </a:r>
            <a:r>
              <a:rPr kumimoji="0" lang="el-GR" altLang="el-GR" b="1" i="1" u="none" strike="noStrike" cap="none" normalizeH="0" baseline="0" dirty="0" smtClean="0">
                <a:ln>
                  <a:noFill/>
                </a:ln>
                <a:solidFill>
                  <a:srgbClr val="002060"/>
                </a:solidFill>
                <a:effectLst/>
                <a:latin typeface="inherit"/>
              </a:rPr>
              <a:t> </a:t>
            </a:r>
            <a:r>
              <a:rPr kumimoji="0" lang="el-GR" altLang="el-GR" b="1" i="1" u="none" strike="noStrike" cap="none" normalizeH="0" baseline="0" dirty="0" err="1" smtClean="0">
                <a:ln>
                  <a:noFill/>
                </a:ln>
                <a:solidFill>
                  <a:srgbClr val="002060"/>
                </a:solidFill>
                <a:effectLst/>
                <a:latin typeface="inherit"/>
              </a:rPr>
              <a:t>reading</a:t>
            </a:r>
            <a:r>
              <a:rPr kumimoji="0" lang="el-GR" altLang="el-GR" b="1" i="1" u="none" strike="noStrike" cap="none" normalizeH="0" baseline="0" dirty="0" smtClean="0">
                <a:ln>
                  <a:noFill/>
                </a:ln>
                <a:solidFill>
                  <a:srgbClr val="002060"/>
                </a:solidFill>
                <a:effectLst/>
                <a:latin typeface="inherit"/>
              </a:rPr>
              <a:t> and </a:t>
            </a:r>
            <a:r>
              <a:rPr kumimoji="0" lang="el-GR" altLang="el-GR" b="1" i="1" u="none" strike="noStrike" cap="none" normalizeH="0" baseline="0" dirty="0" err="1" smtClean="0">
                <a:ln>
                  <a:noFill/>
                </a:ln>
                <a:solidFill>
                  <a:srgbClr val="002060"/>
                </a:solidFill>
                <a:effectLst/>
                <a:latin typeface="inherit"/>
              </a:rPr>
              <a:t>play</a:t>
            </a:r>
            <a:r>
              <a:rPr kumimoji="0" lang="en-US" altLang="el-GR" b="1" i="1" u="none" strike="noStrike" cap="none" normalizeH="0" baseline="0" dirty="0" err="1" smtClean="0">
                <a:ln>
                  <a:noFill/>
                </a:ln>
                <a:solidFill>
                  <a:srgbClr val="002060"/>
                </a:solidFill>
                <a:effectLst/>
                <a:latin typeface="inherit"/>
              </a:rPr>
              <a:t>ing</a:t>
            </a:r>
            <a:r>
              <a:rPr kumimoji="0" lang="el-GR" altLang="el-GR" b="1" i="1" u="none" strike="noStrike" cap="none" normalizeH="0" baseline="0" dirty="0" smtClean="0">
                <a:ln>
                  <a:noFill/>
                </a:ln>
                <a:solidFill>
                  <a:srgbClr val="002060"/>
                </a:solidFill>
                <a:effectLst/>
                <a:latin typeface="inherit"/>
              </a:rPr>
              <a:t> the </a:t>
            </a:r>
            <a:r>
              <a:rPr kumimoji="0" lang="el-GR" altLang="el-GR" b="1" i="1" u="none" strike="noStrike" cap="none" normalizeH="0" baseline="0" dirty="0" err="1" smtClean="0">
                <a:ln>
                  <a:noFill/>
                </a:ln>
                <a:solidFill>
                  <a:srgbClr val="002060"/>
                </a:solidFill>
                <a:effectLst/>
                <a:latin typeface="inherit"/>
              </a:rPr>
              <a:t>lyre</a:t>
            </a:r>
            <a:r>
              <a:rPr kumimoji="0" lang="el-GR" altLang="el-GR" b="1" i="1" u="none" strike="noStrike" cap="none" normalizeH="0" baseline="0" dirty="0" smtClean="0">
                <a:ln>
                  <a:noFill/>
                </a:ln>
                <a:solidFill>
                  <a:srgbClr val="002060"/>
                </a:solidFill>
                <a:effectLst/>
                <a:latin typeface="inherit"/>
              </a:rPr>
              <a:t> (</a:t>
            </a:r>
            <a:r>
              <a:rPr kumimoji="0" lang="el-GR" altLang="el-GR" b="1" i="1" u="none" strike="noStrike" cap="none" normalizeH="0" baseline="0" dirty="0" err="1" smtClean="0">
                <a:ln>
                  <a:noFill/>
                </a:ln>
                <a:solidFill>
                  <a:srgbClr val="002060"/>
                </a:solidFill>
                <a:effectLst/>
                <a:latin typeface="inherit"/>
              </a:rPr>
              <a:t>Archaeological</a:t>
            </a:r>
            <a:r>
              <a:rPr kumimoji="0" lang="el-GR" altLang="el-GR" b="1" i="1" u="none" strike="noStrike" cap="none" normalizeH="0" baseline="0" dirty="0" smtClean="0">
                <a:ln>
                  <a:noFill/>
                </a:ln>
                <a:solidFill>
                  <a:srgbClr val="002060"/>
                </a:solidFill>
                <a:effectLst/>
                <a:latin typeface="inherit"/>
              </a:rPr>
              <a:t> </a:t>
            </a:r>
            <a:r>
              <a:rPr kumimoji="0" lang="el-GR" altLang="el-GR" b="1" i="1" u="none" strike="noStrike" cap="none" normalizeH="0" baseline="0" dirty="0" err="1" smtClean="0">
                <a:ln>
                  <a:noFill/>
                </a:ln>
                <a:solidFill>
                  <a:srgbClr val="002060"/>
                </a:solidFill>
                <a:effectLst/>
                <a:latin typeface="inherit"/>
              </a:rPr>
              <a:t>Museum</a:t>
            </a:r>
            <a:r>
              <a:rPr kumimoji="0" lang="el-GR" altLang="el-GR" b="1" i="1" u="none" strike="noStrike" cap="none" normalizeH="0" baseline="0" dirty="0" smtClean="0">
                <a:ln>
                  <a:noFill/>
                </a:ln>
                <a:solidFill>
                  <a:srgbClr val="002060"/>
                </a:solidFill>
                <a:effectLst/>
                <a:latin typeface="inherit"/>
              </a:rPr>
              <a:t> of </a:t>
            </a:r>
            <a:r>
              <a:rPr kumimoji="0" lang="el-GR" altLang="el-GR" b="1" i="1" u="none" strike="noStrike" cap="none" normalizeH="0" baseline="0" dirty="0" err="1" smtClean="0">
                <a:ln>
                  <a:noFill/>
                </a:ln>
                <a:solidFill>
                  <a:srgbClr val="002060"/>
                </a:solidFill>
                <a:effectLst/>
                <a:latin typeface="inherit"/>
              </a:rPr>
              <a:t>Berlin</a:t>
            </a:r>
            <a:r>
              <a:rPr kumimoji="0" lang="el-GR" altLang="el-GR" sz="2100" b="1" i="1" u="none" strike="noStrike" cap="none" normalizeH="0" baseline="0" dirty="0" smtClean="0">
                <a:ln>
                  <a:noFill/>
                </a:ln>
                <a:solidFill>
                  <a:srgbClr val="222222"/>
                </a:solidFill>
                <a:effectLst/>
                <a:latin typeface="inherit"/>
              </a:rPr>
              <a:t>)</a:t>
            </a:r>
            <a:r>
              <a:rPr kumimoji="0" lang="el-GR" altLang="el-GR" sz="1200" b="1" i="1" u="none" strike="noStrike" cap="none" normalizeH="0" baseline="0" dirty="0" smtClean="0">
                <a:ln>
                  <a:noFill/>
                </a:ln>
                <a:solidFill>
                  <a:schemeClr val="tx1"/>
                </a:solidFill>
                <a:effectLst/>
              </a:rPr>
              <a:t> </a:t>
            </a:r>
            <a:endParaRPr kumimoji="0" lang="el-GR" altLang="el-GR" sz="1800" b="1" i="1" u="none" strike="noStrike" cap="none" normalizeH="0" baseline="0" dirty="0" smtClean="0">
              <a:ln>
                <a:noFill/>
              </a:ln>
              <a:solidFill>
                <a:schemeClr val="tx1"/>
              </a:solidFill>
              <a:effectLst/>
              <a:latin typeface="Arial" panose="020B0604020202020204" pitchFamily="34" charset="0"/>
            </a:endParaRPr>
          </a:p>
        </p:txBody>
      </p:sp>
      <p:pic>
        <p:nvPicPr>
          <p:cNvPr id="5" name="Picture 2" descr="didaskalia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84" y="751183"/>
            <a:ext cx="6858000" cy="404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002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5" y="506628"/>
            <a:ext cx="8454308" cy="5955956"/>
          </a:xfrm>
        </p:spPr>
      </p:pic>
    </p:spTree>
    <p:extLst>
      <p:ext uri="{BB962C8B-B14F-4D97-AF65-F5344CB8AC3E}">
        <p14:creationId xmlns:p14="http://schemas.microsoft.com/office/powerpoint/2010/main" val="436968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70703"/>
            <a:ext cx="8816802" cy="6264877"/>
          </a:xfrm>
        </p:spPr>
      </p:pic>
    </p:spTree>
    <p:extLst>
      <p:ext uri="{BB962C8B-B14F-4D97-AF65-F5344CB8AC3E}">
        <p14:creationId xmlns:p14="http://schemas.microsoft.com/office/powerpoint/2010/main" val="1193495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3189" y="543698"/>
            <a:ext cx="7735329" cy="5844746"/>
          </a:xfrm>
        </p:spPr>
      </p:pic>
    </p:spTree>
    <p:extLst>
      <p:ext uri="{BB962C8B-B14F-4D97-AF65-F5344CB8AC3E}">
        <p14:creationId xmlns:p14="http://schemas.microsoft.com/office/powerpoint/2010/main" val="4271822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77334" y="1371601"/>
            <a:ext cx="8596668" cy="4669762"/>
          </a:xfrm>
        </p:spPr>
        <p:txBody>
          <a:bodyPr>
            <a:normAutofit/>
          </a:bodyPr>
          <a:lstStyle/>
          <a:p>
            <a:r>
              <a:rPr lang="en-US" sz="2800" dirty="0">
                <a:solidFill>
                  <a:srgbClr val="002060"/>
                </a:solidFill>
              </a:rPr>
              <a:t>Adapting state-of-the-art research in the field of education, as well as foreign education practices to meet the needs of the Greek society and labor </a:t>
            </a:r>
            <a:r>
              <a:rPr lang="en-US" sz="2800" dirty="0" smtClean="0">
                <a:solidFill>
                  <a:srgbClr val="002060"/>
                </a:solidFill>
              </a:rPr>
              <a:t>market</a:t>
            </a:r>
            <a:r>
              <a:rPr lang="el-GR" sz="2800" dirty="0" smtClean="0">
                <a:solidFill>
                  <a:srgbClr val="002060"/>
                </a:solidFill>
              </a:rPr>
              <a:t>,</a:t>
            </a:r>
            <a:r>
              <a:rPr lang="en-US" sz="2800" dirty="0" smtClean="0">
                <a:solidFill>
                  <a:srgbClr val="002060"/>
                </a:solidFill>
              </a:rPr>
              <a:t> </a:t>
            </a:r>
            <a:r>
              <a:rPr lang="en-US" sz="2800" dirty="0">
                <a:solidFill>
                  <a:srgbClr val="002060"/>
                </a:solidFill>
              </a:rPr>
              <a:t>has resulted in a multilayered education system, which caters for all students in the country. </a:t>
            </a:r>
            <a:endParaRPr lang="el-GR" sz="2800" dirty="0" smtClean="0">
              <a:solidFill>
                <a:srgbClr val="002060"/>
              </a:solidFill>
            </a:endParaRPr>
          </a:p>
          <a:p>
            <a:r>
              <a:rPr lang="en-US" sz="2800" b="1" dirty="0" smtClean="0">
                <a:solidFill>
                  <a:schemeClr val="accent2"/>
                </a:solidFill>
              </a:rPr>
              <a:t>Most </a:t>
            </a:r>
            <a:r>
              <a:rPr lang="en-US" sz="2800" b="1" dirty="0">
                <a:solidFill>
                  <a:schemeClr val="accent2"/>
                </a:solidFill>
              </a:rPr>
              <a:t>students in Greece attend public schools of all levels, for which there are no tuition fees, while less than 10% of the student population enrolls in private schools</a:t>
            </a:r>
            <a:r>
              <a:rPr lang="en-US" dirty="0" smtClean="0">
                <a:solidFill>
                  <a:srgbClr val="002060"/>
                </a:solidFill>
              </a:rPr>
              <a:t>.</a:t>
            </a:r>
          </a:p>
          <a:p>
            <a:endParaRPr lang="en-US" dirty="0">
              <a:solidFill>
                <a:srgbClr val="002060"/>
              </a:solidFill>
            </a:endParaRPr>
          </a:p>
        </p:txBody>
      </p:sp>
    </p:spTree>
    <p:extLst>
      <p:ext uri="{BB962C8B-B14F-4D97-AF65-F5344CB8AC3E}">
        <p14:creationId xmlns:p14="http://schemas.microsoft.com/office/powerpoint/2010/main" val="2285505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77333" y="358346"/>
            <a:ext cx="9850623" cy="7290486"/>
          </a:xfrm>
        </p:spPr>
        <p:txBody>
          <a:bodyPr>
            <a:noAutofit/>
          </a:bodyPr>
          <a:lstStyle/>
          <a:p>
            <a:r>
              <a:rPr lang="en-US" sz="2400" dirty="0">
                <a:solidFill>
                  <a:srgbClr val="002060"/>
                </a:solidFill>
              </a:rPr>
              <a:t>In all the Greek </a:t>
            </a:r>
            <a:r>
              <a:rPr lang="en-US" sz="2400" dirty="0" smtClean="0">
                <a:solidFill>
                  <a:srgbClr val="002060"/>
                </a:solidFill>
              </a:rPr>
              <a:t>city-states </a:t>
            </a:r>
            <a:r>
              <a:rPr lang="en-US" sz="2400" dirty="0">
                <a:solidFill>
                  <a:srgbClr val="002060"/>
                </a:solidFill>
              </a:rPr>
              <a:t>except for Sparta, the purpose of education was to produce good citizens. Children were trained in music, art, literature, science, math, and politics. </a:t>
            </a:r>
            <a:endParaRPr lang="en-US" sz="2400" dirty="0" smtClean="0">
              <a:solidFill>
                <a:srgbClr val="002060"/>
              </a:solidFill>
            </a:endParaRPr>
          </a:p>
          <a:p>
            <a:r>
              <a:rPr lang="en-US" sz="2400" dirty="0" smtClean="0">
                <a:solidFill>
                  <a:srgbClr val="002060"/>
                </a:solidFill>
              </a:rPr>
              <a:t>In </a:t>
            </a:r>
            <a:r>
              <a:rPr lang="en-US" sz="2400" dirty="0">
                <a:solidFill>
                  <a:srgbClr val="002060"/>
                </a:solidFill>
              </a:rPr>
              <a:t>Athens, for example, boys were taught at home until they were about six years old. Then boys went to school, where they learned to read and write. They learned to play a musical instrument, usually the flute or the lyre. They learned the poetry of Homer. They learned how to debate and how to give a persuasive speech. They studied science and math. After high school, they attended military school, where they learned to be good warriors. Boys did not graduate from all the schooling they were required to take until they were about 20 years old.</a:t>
            </a:r>
          </a:p>
          <a:p>
            <a:r>
              <a:rPr lang="en-US" sz="2400" dirty="0">
                <a:solidFill>
                  <a:srgbClr val="002060"/>
                </a:solidFill>
              </a:rPr>
              <a:t>Except for the city-state of Sparta, Greek girls did not go to school. They were taught at home by their mothers. If their mother could read and write, they taught their girls how to do the same, as well as teaching them how to </a:t>
            </a:r>
            <a:r>
              <a:rPr lang="en-US" sz="2400" dirty="0" smtClean="0">
                <a:solidFill>
                  <a:srgbClr val="002060"/>
                </a:solidFill>
              </a:rPr>
              <a:t>cook and  </a:t>
            </a:r>
            <a:r>
              <a:rPr lang="en-US" sz="2400" dirty="0">
                <a:solidFill>
                  <a:srgbClr val="002060"/>
                </a:solidFill>
              </a:rPr>
              <a:t>sew and run a household.</a:t>
            </a:r>
          </a:p>
          <a:p>
            <a:endParaRPr lang="el-GR" sz="2000" dirty="0">
              <a:solidFill>
                <a:srgbClr val="002060"/>
              </a:solidFill>
            </a:endParaRPr>
          </a:p>
        </p:txBody>
      </p:sp>
    </p:spTree>
    <p:extLst>
      <p:ext uri="{BB962C8B-B14F-4D97-AF65-F5344CB8AC3E}">
        <p14:creationId xmlns:p14="http://schemas.microsoft.com/office/powerpoint/2010/main" val="29172948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271" y="1372994"/>
            <a:ext cx="4658497" cy="3977482"/>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2325" y="1286496"/>
            <a:ext cx="4751903" cy="4063980"/>
          </a:xfrm>
          <a:prstGeom prst="rect">
            <a:avLst/>
          </a:prstGeom>
        </p:spPr>
      </p:pic>
    </p:spTree>
    <p:extLst>
      <p:ext uri="{BB962C8B-B14F-4D97-AF65-F5344CB8AC3E}">
        <p14:creationId xmlns:p14="http://schemas.microsoft.com/office/powerpoint/2010/main" val="1586494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677333" y="864973"/>
            <a:ext cx="8849725" cy="5176389"/>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sz="2400" b="1" dirty="0" smtClean="0">
                <a:solidFill>
                  <a:schemeClr val="accent2"/>
                </a:solidFill>
              </a:rPr>
              <a:t>Spinning and weaving in ancient Greece</a:t>
            </a:r>
            <a:endParaRPr lang="el-GR" sz="2400" b="1" dirty="0">
              <a:solidFill>
                <a:schemeClr val="accent2"/>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955" y="1037967"/>
            <a:ext cx="3758713" cy="3126259"/>
          </a:xfrm>
          <a:prstGeom prst="rect">
            <a:avLst/>
          </a:prstGeom>
        </p:spPr>
      </p:pic>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5288" y="1689032"/>
            <a:ext cx="3758714" cy="3228957"/>
          </a:xfrm>
          <a:prstGeom prst="rect">
            <a:avLst/>
          </a:prstGeom>
        </p:spPr>
      </p:pic>
    </p:spTree>
    <p:extLst>
      <p:ext uri="{BB962C8B-B14F-4D97-AF65-F5344CB8AC3E}">
        <p14:creationId xmlns:p14="http://schemas.microsoft.com/office/powerpoint/2010/main" val="2634748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677333" y="654909"/>
            <a:ext cx="8911509" cy="5832388"/>
          </a:xfrm>
        </p:spPr>
        <p:txBody>
          <a:bodyPr/>
          <a:lstStyle/>
          <a:p>
            <a:endParaRPr lang="el-GR" dirty="0" smtClean="0"/>
          </a:p>
          <a:p>
            <a:endParaRPr lang="el-GR" dirty="0"/>
          </a:p>
          <a:p>
            <a:endParaRPr lang="el-GR" dirty="0" smtClean="0"/>
          </a:p>
          <a:p>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n-US" dirty="0" smtClean="0">
              <a:solidFill>
                <a:srgbClr val="002060"/>
              </a:solidFill>
            </a:endParaRPr>
          </a:p>
          <a:p>
            <a:pPr marL="0" indent="0">
              <a:buNone/>
            </a:pPr>
            <a:endParaRPr lang="en-US" dirty="0">
              <a:solidFill>
                <a:srgbClr val="002060"/>
              </a:solidFill>
            </a:endParaRPr>
          </a:p>
          <a:p>
            <a:pPr marL="0" indent="0">
              <a:buNone/>
            </a:pPr>
            <a:endParaRPr lang="en-US" dirty="0" smtClean="0">
              <a:solidFill>
                <a:srgbClr val="002060"/>
              </a:solidFill>
            </a:endParaRPr>
          </a:p>
          <a:p>
            <a:pPr marL="0" indent="0">
              <a:buNone/>
            </a:pPr>
            <a:endParaRPr lang="en-US" dirty="0" smtClean="0">
              <a:solidFill>
                <a:srgbClr val="002060"/>
              </a:solidFill>
            </a:endParaRPr>
          </a:p>
          <a:p>
            <a:pPr marL="0" indent="0">
              <a:buNone/>
            </a:pPr>
            <a:endParaRPr lang="en-US" dirty="0" smtClean="0">
              <a:solidFill>
                <a:srgbClr val="002060"/>
              </a:solidFill>
            </a:endParaRPr>
          </a:p>
          <a:p>
            <a:pPr marL="0" indent="0">
              <a:buNone/>
            </a:pPr>
            <a:r>
              <a:rPr lang="en-US" dirty="0" smtClean="0">
                <a:solidFill>
                  <a:srgbClr val="002060"/>
                </a:solidFill>
              </a:rPr>
              <a:t>Music played by girls in a religious ceremony, Boston Museum of Fine Arts.</a:t>
            </a:r>
            <a:endParaRPr lang="el-GR" dirty="0" smtClean="0">
              <a:solidFill>
                <a:srgbClr val="002060"/>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995" y="828332"/>
            <a:ext cx="4907005" cy="4719852"/>
          </a:xfrm>
          <a:prstGeom prst="rect">
            <a:avLst/>
          </a:prstGeom>
        </p:spPr>
      </p:pic>
    </p:spTree>
    <p:extLst>
      <p:ext uri="{BB962C8B-B14F-4D97-AF65-F5344CB8AC3E}">
        <p14:creationId xmlns:p14="http://schemas.microsoft.com/office/powerpoint/2010/main" val="4149222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6404" y="353749"/>
            <a:ext cx="8596668" cy="993138"/>
          </a:xfrm>
        </p:spPr>
        <p:txBody>
          <a:bodyPr>
            <a:normAutofit fontScale="90000"/>
          </a:bodyPr>
          <a:lstStyle/>
          <a:p>
            <a:r>
              <a:rPr lang="en-US" sz="3100" dirty="0" smtClean="0"/>
              <a:t>The Theatre in ancient Greece </a:t>
            </a:r>
            <a:br>
              <a:rPr lang="en-US" sz="3100" dirty="0" smtClean="0"/>
            </a:br>
            <a:r>
              <a:rPr lang="en-US" sz="3100" dirty="0"/>
              <a:t> </a:t>
            </a:r>
            <a:r>
              <a:rPr lang="en-US" sz="3100" dirty="0" smtClean="0"/>
              <a:t>                            and its educational role </a:t>
            </a:r>
            <a:br>
              <a:rPr lang="en-US" sz="3100" dirty="0" smtClean="0"/>
            </a:br>
            <a:r>
              <a:rPr lang="en-US" dirty="0" smtClean="0"/>
              <a:t/>
            </a:r>
            <a:br>
              <a:rPr lang="en-US" dirty="0" smtClean="0"/>
            </a:br>
            <a:r>
              <a:rPr lang="en-US" dirty="0" smtClean="0"/>
              <a:t/>
            </a:r>
            <a:br>
              <a:rPr lang="en-US" dirty="0" smtClean="0"/>
            </a:br>
            <a:endParaRPr lang="el-GR" dirty="0"/>
          </a:p>
        </p:txBody>
      </p:sp>
      <p:sp>
        <p:nvSpPr>
          <p:cNvPr id="3" name="Θέση περιεχομένου 2"/>
          <p:cNvSpPr>
            <a:spLocks noGrp="1"/>
          </p:cNvSpPr>
          <p:nvPr>
            <p:ph idx="1"/>
          </p:nvPr>
        </p:nvSpPr>
        <p:spPr>
          <a:xfrm>
            <a:off x="677334" y="1346887"/>
            <a:ext cx="8596668" cy="5202194"/>
          </a:xfrm>
        </p:spPr>
        <p:txBody>
          <a:bodyPr>
            <a:normAutofit fontScale="92500" lnSpcReduction="10000"/>
          </a:bodyPr>
          <a:lstStyle/>
          <a:p>
            <a:pPr lvl="1"/>
            <a:r>
              <a:rPr lang="en-US" sz="2600" dirty="0">
                <a:solidFill>
                  <a:srgbClr val="002060"/>
                </a:solidFill>
              </a:rPr>
              <a:t>The Greeks loved </a:t>
            </a:r>
            <a:r>
              <a:rPr lang="en-US" sz="2600" b="1" dirty="0" smtClean="0">
                <a:solidFill>
                  <a:srgbClr val="0070C0"/>
                </a:solidFill>
              </a:rPr>
              <a:t>theatre!</a:t>
            </a:r>
            <a:endParaRPr lang="en-US" sz="2900" dirty="0"/>
          </a:p>
          <a:p>
            <a:pPr marL="457200" lvl="1" indent="0">
              <a:buNone/>
            </a:pPr>
            <a:r>
              <a:rPr lang="en-US" sz="2100" dirty="0" smtClean="0">
                <a:solidFill>
                  <a:srgbClr val="002060"/>
                </a:solidFill>
              </a:rPr>
              <a:t>The</a:t>
            </a:r>
            <a:r>
              <a:rPr lang="en-US" sz="2100" dirty="0">
                <a:solidFill>
                  <a:srgbClr val="002060"/>
                </a:solidFill>
              </a:rPr>
              <a:t> </a:t>
            </a:r>
            <a:r>
              <a:rPr lang="en-US" sz="2100" b="1" dirty="0">
                <a:solidFill>
                  <a:srgbClr val="002060"/>
                </a:solidFill>
              </a:rPr>
              <a:t>ancient Greek drama</a:t>
            </a:r>
            <a:r>
              <a:rPr lang="en-US" sz="2100" dirty="0">
                <a:solidFill>
                  <a:srgbClr val="002060"/>
                </a:solidFill>
              </a:rPr>
              <a:t> was a </a:t>
            </a:r>
            <a:r>
              <a:rPr lang="en-US" sz="2100" b="1" dirty="0">
                <a:solidFill>
                  <a:srgbClr val="002060"/>
                </a:solidFill>
                <a:hlinkClick r:id="rId2" tooltip="Theatre"/>
              </a:rPr>
              <a:t>theatrical</a:t>
            </a:r>
            <a:r>
              <a:rPr lang="en-US" sz="2100" b="1" dirty="0">
                <a:solidFill>
                  <a:srgbClr val="002060"/>
                </a:solidFill>
              </a:rPr>
              <a:t> </a:t>
            </a:r>
            <a:r>
              <a:rPr lang="en-US" sz="2100" b="1" dirty="0">
                <a:solidFill>
                  <a:srgbClr val="002060"/>
                </a:solidFill>
                <a:hlinkClick r:id="rId3" tooltip="Culture"/>
              </a:rPr>
              <a:t>culture</a:t>
            </a:r>
            <a:r>
              <a:rPr lang="en-US" sz="2100" dirty="0">
                <a:solidFill>
                  <a:srgbClr val="002060"/>
                </a:solidFill>
              </a:rPr>
              <a:t> that flourished in </a:t>
            </a:r>
            <a:r>
              <a:rPr lang="en-US" sz="2100" dirty="0">
                <a:solidFill>
                  <a:srgbClr val="002060"/>
                </a:solidFill>
                <a:hlinkClick r:id="rId4" tooltip="Ancient Greece"/>
              </a:rPr>
              <a:t>ancient Greece</a:t>
            </a:r>
            <a:r>
              <a:rPr lang="en-US" sz="2100" dirty="0">
                <a:solidFill>
                  <a:srgbClr val="002060"/>
                </a:solidFill>
              </a:rPr>
              <a:t> from 600 BC. The </a:t>
            </a:r>
            <a:r>
              <a:rPr lang="en-US" sz="2100" dirty="0">
                <a:solidFill>
                  <a:srgbClr val="002060"/>
                </a:solidFill>
                <a:hlinkClick r:id="rId5" tooltip="Polis"/>
              </a:rPr>
              <a:t>city-state</a:t>
            </a:r>
            <a:r>
              <a:rPr lang="en-US" sz="2100" dirty="0">
                <a:solidFill>
                  <a:srgbClr val="002060"/>
                </a:solidFill>
              </a:rPr>
              <a:t> of </a:t>
            </a:r>
            <a:r>
              <a:rPr lang="en-US" sz="2100" dirty="0">
                <a:solidFill>
                  <a:srgbClr val="002060"/>
                </a:solidFill>
                <a:hlinkClick r:id="rId6" tooltip="Classical Athens"/>
              </a:rPr>
              <a:t>Athens</a:t>
            </a:r>
            <a:r>
              <a:rPr lang="en-US" sz="2100" dirty="0">
                <a:solidFill>
                  <a:srgbClr val="002060"/>
                </a:solidFill>
              </a:rPr>
              <a:t>, which became a significant cultural, political, and military power during this period, was its center, where it was </a:t>
            </a:r>
            <a:r>
              <a:rPr lang="en-US" sz="2100" dirty="0" err="1">
                <a:solidFill>
                  <a:srgbClr val="002060"/>
                </a:solidFill>
                <a:hlinkClick r:id="rId7" tooltip="Institution"/>
              </a:rPr>
              <a:t>institutionalised</a:t>
            </a:r>
            <a:r>
              <a:rPr lang="en-US" sz="2100" dirty="0">
                <a:solidFill>
                  <a:srgbClr val="002060"/>
                </a:solidFill>
              </a:rPr>
              <a:t> as part of a </a:t>
            </a:r>
            <a:r>
              <a:rPr lang="en-US" sz="2100" dirty="0">
                <a:solidFill>
                  <a:srgbClr val="002060"/>
                </a:solidFill>
                <a:hlinkClick r:id="rId8" tooltip="Festival"/>
              </a:rPr>
              <a:t>festival</a:t>
            </a:r>
            <a:r>
              <a:rPr lang="en-US" sz="2100" dirty="0">
                <a:solidFill>
                  <a:srgbClr val="002060"/>
                </a:solidFill>
              </a:rPr>
              <a:t> called the </a:t>
            </a:r>
            <a:r>
              <a:rPr lang="en-US" sz="2100" dirty="0">
                <a:solidFill>
                  <a:srgbClr val="002060"/>
                </a:solidFill>
                <a:hlinkClick r:id="rId9" tooltip="Dionysia"/>
              </a:rPr>
              <a:t>Dionysia</a:t>
            </a:r>
            <a:r>
              <a:rPr lang="en-US" sz="2100" dirty="0">
                <a:solidFill>
                  <a:srgbClr val="002060"/>
                </a:solidFill>
              </a:rPr>
              <a:t>, which honored the god </a:t>
            </a:r>
            <a:r>
              <a:rPr lang="en-US" sz="2100" dirty="0">
                <a:solidFill>
                  <a:srgbClr val="002060"/>
                </a:solidFill>
                <a:hlinkClick r:id="rId10" tooltip="Dionysus"/>
              </a:rPr>
              <a:t>Dionysus</a:t>
            </a:r>
            <a:r>
              <a:rPr lang="en-US" sz="2100" dirty="0" smtClean="0">
                <a:solidFill>
                  <a:srgbClr val="002060"/>
                </a:solidFill>
              </a:rPr>
              <a:t>.</a:t>
            </a:r>
          </a:p>
          <a:p>
            <a:pPr marL="457200" lvl="1" indent="0">
              <a:buNone/>
            </a:pPr>
            <a:r>
              <a:rPr lang="en-US" sz="2100" dirty="0">
                <a:solidFill>
                  <a:srgbClr val="002060"/>
                </a:solidFill>
              </a:rPr>
              <a:t> </a:t>
            </a:r>
            <a:r>
              <a:rPr lang="en-US" sz="2100" dirty="0">
                <a:solidFill>
                  <a:srgbClr val="002060"/>
                </a:solidFill>
                <a:hlinkClick r:id="rId11" tooltip="Greek tragedy"/>
              </a:rPr>
              <a:t>Tragedy</a:t>
            </a:r>
            <a:r>
              <a:rPr lang="en-US" sz="2100" dirty="0">
                <a:solidFill>
                  <a:srgbClr val="002060"/>
                </a:solidFill>
              </a:rPr>
              <a:t> (late 500 BC),</a:t>
            </a:r>
            <a:r>
              <a:rPr lang="en-US" sz="2100" b="1" dirty="0">
                <a:solidFill>
                  <a:srgbClr val="00B0F0"/>
                </a:solidFill>
              </a:rPr>
              <a:t> C</a:t>
            </a:r>
            <a:r>
              <a:rPr lang="en-US" sz="2100" b="1" dirty="0" smtClean="0">
                <a:solidFill>
                  <a:srgbClr val="00B0F0"/>
                </a:solidFill>
                <a:hlinkClick r:id="rId12" tooltip="Ancient Greek comedy"/>
              </a:rPr>
              <a:t>omedy</a:t>
            </a:r>
            <a:r>
              <a:rPr lang="en-US" sz="2100" dirty="0">
                <a:solidFill>
                  <a:srgbClr val="002060"/>
                </a:solidFill>
              </a:rPr>
              <a:t> (490 BC), and the</a:t>
            </a:r>
            <a:r>
              <a:rPr lang="en-US" sz="2100" dirty="0">
                <a:solidFill>
                  <a:srgbClr val="00B0F0"/>
                </a:solidFill>
              </a:rPr>
              <a:t> </a:t>
            </a:r>
            <a:r>
              <a:rPr lang="en-US" sz="2100" b="1" dirty="0">
                <a:solidFill>
                  <a:srgbClr val="00B0F0"/>
                </a:solidFill>
              </a:rPr>
              <a:t>S</a:t>
            </a:r>
            <a:r>
              <a:rPr lang="en-US" sz="2100" b="1" dirty="0" smtClean="0">
                <a:solidFill>
                  <a:srgbClr val="00B0F0"/>
                </a:solidFill>
                <a:hlinkClick r:id="rId13" tooltip="Satyr play"/>
              </a:rPr>
              <a:t>atyr </a:t>
            </a:r>
            <a:r>
              <a:rPr lang="en-US" sz="2100" b="1" dirty="0">
                <a:solidFill>
                  <a:srgbClr val="002060"/>
                </a:solidFill>
                <a:hlinkClick r:id="rId13" tooltip="Satyr play"/>
              </a:rPr>
              <a:t>play</a:t>
            </a:r>
            <a:r>
              <a:rPr lang="en-US" sz="2100" dirty="0">
                <a:solidFill>
                  <a:srgbClr val="002060"/>
                </a:solidFill>
              </a:rPr>
              <a:t> were the three </a:t>
            </a:r>
            <a:r>
              <a:rPr lang="en-US" sz="2100" b="1" dirty="0">
                <a:solidFill>
                  <a:srgbClr val="002060"/>
                </a:solidFill>
                <a:hlinkClick r:id="rId14" tooltip="Drama"/>
              </a:rPr>
              <a:t>dramatic</a:t>
            </a:r>
            <a:r>
              <a:rPr lang="en-US" sz="2100" b="1" dirty="0">
                <a:solidFill>
                  <a:srgbClr val="002060"/>
                </a:solidFill>
              </a:rPr>
              <a:t> </a:t>
            </a:r>
            <a:r>
              <a:rPr lang="en-US" sz="2100" b="1" dirty="0">
                <a:solidFill>
                  <a:srgbClr val="002060"/>
                </a:solidFill>
                <a:hlinkClick r:id="rId15" tooltip="Genre"/>
              </a:rPr>
              <a:t>genres</a:t>
            </a:r>
            <a:r>
              <a:rPr lang="en-US" sz="2100" dirty="0">
                <a:solidFill>
                  <a:srgbClr val="002060"/>
                </a:solidFill>
              </a:rPr>
              <a:t> to emerge there. Athens exported the festival to its numerous colonies.</a:t>
            </a:r>
            <a:r>
              <a:rPr lang="en-US" sz="2100" dirty="0" smtClean="0">
                <a:solidFill>
                  <a:srgbClr val="002060"/>
                </a:solidFill>
              </a:rPr>
              <a:t> </a:t>
            </a:r>
            <a:r>
              <a:rPr lang="en-US" sz="2100" dirty="0">
                <a:solidFill>
                  <a:srgbClr val="002060"/>
                </a:solidFill>
              </a:rPr>
              <a:t>They brought incredible stories to life through drama, music and </a:t>
            </a:r>
            <a:r>
              <a:rPr lang="en-US" sz="2100" dirty="0" smtClean="0">
                <a:solidFill>
                  <a:srgbClr val="002060"/>
                </a:solidFill>
              </a:rPr>
              <a:t>dance. </a:t>
            </a:r>
            <a:r>
              <a:rPr lang="en-US" sz="2100" dirty="0">
                <a:solidFill>
                  <a:srgbClr val="002060"/>
                </a:solidFill>
              </a:rPr>
              <a:t>So, in ancient Greece, theatres were everywhere. Every town had a big bowl-shaped arena, usually on a hillside, where thousands would flock to sit on hard stone seats and watch the latest play</a:t>
            </a:r>
            <a:r>
              <a:rPr lang="en-US" sz="2100" dirty="0" smtClean="0">
                <a:solidFill>
                  <a:srgbClr val="002060"/>
                </a:solidFill>
              </a:rPr>
              <a:t>.</a:t>
            </a:r>
          </a:p>
          <a:p>
            <a:pPr marL="457200" lvl="1" indent="0">
              <a:buNone/>
            </a:pPr>
            <a:r>
              <a:rPr lang="en-US" sz="2100" b="1" dirty="0" smtClean="0">
                <a:solidFill>
                  <a:srgbClr val="0070C0"/>
                </a:solidFill>
              </a:rPr>
              <a:t>The </a:t>
            </a:r>
            <a:r>
              <a:rPr lang="en-US" sz="2100" b="1" dirty="0">
                <a:solidFill>
                  <a:srgbClr val="0070C0"/>
                </a:solidFill>
              </a:rPr>
              <a:t>most successful Athenian playwright </a:t>
            </a:r>
            <a:r>
              <a:rPr lang="en-US" sz="2600" b="1" dirty="0">
                <a:solidFill>
                  <a:srgbClr val="0070C0"/>
                </a:solidFill>
              </a:rPr>
              <a:t>was </a:t>
            </a:r>
            <a:r>
              <a:rPr lang="en-US" sz="2600" b="1" dirty="0" smtClean="0">
                <a:solidFill>
                  <a:srgbClr val="0070C0"/>
                </a:solidFill>
              </a:rPr>
              <a:t>Sophocles (496-406 B.C)</a:t>
            </a:r>
            <a:r>
              <a:rPr lang="en-US" sz="2600" dirty="0" smtClean="0">
                <a:solidFill>
                  <a:srgbClr val="002060"/>
                </a:solidFill>
              </a:rPr>
              <a:t>, </a:t>
            </a:r>
            <a:r>
              <a:rPr lang="en-US" sz="2200" dirty="0">
                <a:solidFill>
                  <a:srgbClr val="002060"/>
                </a:solidFill>
              </a:rPr>
              <a:t>who won so many Greek theatre competitions that he became recognizable to everyone. </a:t>
            </a:r>
            <a:endParaRPr lang="el-GR" sz="2200" dirty="0">
              <a:solidFill>
                <a:srgbClr val="002060"/>
              </a:solidFill>
            </a:endParaRPr>
          </a:p>
        </p:txBody>
      </p:sp>
      <p:pic>
        <p:nvPicPr>
          <p:cNvPr id="4" name="Εικόνα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023072" y="5051709"/>
            <a:ext cx="2179957" cy="1453021"/>
          </a:xfrm>
          <a:prstGeom prst="rect">
            <a:avLst/>
          </a:prstGeom>
        </p:spPr>
      </p:pic>
    </p:spTree>
    <p:extLst>
      <p:ext uri="{BB962C8B-B14F-4D97-AF65-F5344CB8AC3E}">
        <p14:creationId xmlns:p14="http://schemas.microsoft.com/office/powerpoint/2010/main" val="3852097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677334" y="679623"/>
            <a:ext cx="8596668" cy="5361740"/>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solidFill>
                  <a:srgbClr val="0070C0"/>
                </a:solidFill>
              </a:rPr>
              <a:t>The ancient theatre of Epidaurus</a:t>
            </a:r>
          </a:p>
          <a:p>
            <a:endParaRPr lang="en-US"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219" y="679623"/>
            <a:ext cx="7120235" cy="4806777"/>
          </a:xfrm>
          <a:prstGeom prst="rect">
            <a:avLst/>
          </a:prstGeom>
        </p:spPr>
      </p:pic>
    </p:spTree>
    <p:extLst>
      <p:ext uri="{BB962C8B-B14F-4D97-AF65-F5344CB8AC3E}">
        <p14:creationId xmlns:p14="http://schemas.microsoft.com/office/powerpoint/2010/main" val="928466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609600"/>
            <a:ext cx="8596668" cy="1157416"/>
          </a:xfrm>
        </p:spPr>
        <p:txBody>
          <a:bodyPr>
            <a:normAutofit fontScale="90000"/>
          </a:bodyPr>
          <a:lstStyle/>
          <a:p>
            <a:r>
              <a:rPr lang="en-US" dirty="0" smtClean="0"/>
              <a:t>The Greek Language has given</a:t>
            </a:r>
            <a:r>
              <a:rPr lang="el-GR" dirty="0" smtClean="0"/>
              <a:t> </a:t>
            </a:r>
            <a:r>
              <a:rPr lang="en-US" dirty="0" smtClean="0"/>
              <a:t>continuity and new perspectives to Education </a:t>
            </a:r>
            <a:endParaRPr lang="el-GR" dirty="0"/>
          </a:p>
        </p:txBody>
      </p:sp>
      <p:sp>
        <p:nvSpPr>
          <p:cNvPr id="3" name="Θέση περιεχομένου 2"/>
          <p:cNvSpPr>
            <a:spLocks noGrp="1"/>
          </p:cNvSpPr>
          <p:nvPr>
            <p:ph idx="1"/>
          </p:nvPr>
        </p:nvSpPr>
        <p:spPr>
          <a:xfrm>
            <a:off x="677333" y="1631092"/>
            <a:ext cx="10134829" cy="4992129"/>
          </a:xfrm>
        </p:spPr>
        <p:txBody>
          <a:bodyPr>
            <a:normAutofit fontScale="92500" lnSpcReduction="10000"/>
          </a:bodyPr>
          <a:lstStyle/>
          <a:p>
            <a:endParaRPr lang="en-US" sz="2200" b="1" dirty="0" smtClean="0">
              <a:solidFill>
                <a:srgbClr val="002060"/>
              </a:solidFill>
            </a:endParaRPr>
          </a:p>
          <a:p>
            <a:r>
              <a:rPr lang="en-US" sz="2300" b="1" dirty="0" smtClean="0">
                <a:solidFill>
                  <a:srgbClr val="002060"/>
                </a:solidFill>
              </a:rPr>
              <a:t>Education in Greece, like many other aspects in Greek  life, has been affected by long, turbulent historic periods : from the Ancient and Hellenistic eras  to  the Byzantine period</a:t>
            </a:r>
            <a:r>
              <a:rPr lang="en-US" sz="2300" b="1" dirty="0">
                <a:solidFill>
                  <a:srgbClr val="002060"/>
                </a:solidFill>
              </a:rPr>
              <a:t> </a:t>
            </a:r>
            <a:r>
              <a:rPr lang="en-US" sz="2300" b="1" dirty="0" smtClean="0">
                <a:solidFill>
                  <a:srgbClr val="002060"/>
                </a:solidFill>
              </a:rPr>
              <a:t>and Ottoman occupation until Modern times. </a:t>
            </a:r>
            <a:endParaRPr lang="en-US" sz="2300" b="1" dirty="0">
              <a:solidFill>
                <a:srgbClr val="002060"/>
              </a:solidFill>
            </a:endParaRPr>
          </a:p>
          <a:p>
            <a:pPr>
              <a:buFont typeface="Wingdings" panose="05000000000000000000" pitchFamily="2" charset="2"/>
              <a:buChar char="Ø"/>
            </a:pPr>
            <a:r>
              <a:rPr lang="en-US" sz="2300" dirty="0" smtClean="0">
                <a:solidFill>
                  <a:srgbClr val="002060"/>
                </a:solidFill>
              </a:rPr>
              <a:t>A </a:t>
            </a:r>
            <a:r>
              <a:rPr lang="en-US" sz="2300" dirty="0">
                <a:solidFill>
                  <a:srgbClr val="002060"/>
                </a:solidFill>
              </a:rPr>
              <a:t>very important and of vital significance element which gave cohesion to our  </a:t>
            </a:r>
            <a:r>
              <a:rPr lang="en-US" sz="2300" dirty="0" smtClean="0">
                <a:solidFill>
                  <a:srgbClr val="002060"/>
                </a:solidFill>
              </a:rPr>
              <a:t>   educational </a:t>
            </a:r>
            <a:r>
              <a:rPr lang="en-US" sz="2300" dirty="0">
                <a:solidFill>
                  <a:srgbClr val="002060"/>
                </a:solidFill>
              </a:rPr>
              <a:t>system is the Greek Language. </a:t>
            </a:r>
            <a:r>
              <a:rPr lang="en-US" sz="2300" dirty="0" smtClean="0">
                <a:solidFill>
                  <a:srgbClr val="002060"/>
                </a:solidFill>
              </a:rPr>
              <a:t>Its  </a:t>
            </a:r>
            <a:r>
              <a:rPr lang="en-US" sz="2300" dirty="0">
                <a:solidFill>
                  <a:srgbClr val="002060"/>
                </a:solidFill>
              </a:rPr>
              <a:t>power </a:t>
            </a:r>
            <a:r>
              <a:rPr lang="en-US" sz="2300" dirty="0" smtClean="0">
                <a:solidFill>
                  <a:srgbClr val="002060"/>
                </a:solidFill>
              </a:rPr>
              <a:t>has </a:t>
            </a:r>
            <a:r>
              <a:rPr lang="en-US" sz="2300" dirty="0">
                <a:solidFill>
                  <a:srgbClr val="002060"/>
                </a:solidFill>
              </a:rPr>
              <a:t>given a new perspective to </a:t>
            </a:r>
            <a:r>
              <a:rPr lang="en-US" sz="2300" dirty="0" smtClean="0">
                <a:solidFill>
                  <a:srgbClr val="002060"/>
                </a:solidFill>
              </a:rPr>
              <a:t>education and Greek culture.</a:t>
            </a:r>
            <a:endParaRPr lang="el-GR" sz="2300" dirty="0"/>
          </a:p>
          <a:p>
            <a:pPr>
              <a:buFont typeface="Wingdings" panose="05000000000000000000" pitchFamily="2" charset="2"/>
              <a:buChar char="Ø"/>
            </a:pPr>
            <a:r>
              <a:rPr lang="en-US" sz="2300" b="1" dirty="0" smtClean="0">
                <a:solidFill>
                  <a:srgbClr val="002060"/>
                </a:solidFill>
              </a:rPr>
              <a:t>Greek</a:t>
            </a:r>
            <a:r>
              <a:rPr lang="en-US" sz="2300" dirty="0">
                <a:solidFill>
                  <a:srgbClr val="002060"/>
                </a:solidFill>
              </a:rPr>
              <a:t> has been spoken in the Balkan peninsula since </a:t>
            </a:r>
            <a:r>
              <a:rPr lang="en-US" sz="2300" dirty="0" smtClean="0">
                <a:solidFill>
                  <a:srgbClr val="002060"/>
                </a:solidFill>
              </a:rPr>
              <a:t> </a:t>
            </a:r>
            <a:r>
              <a:rPr lang="en-US" sz="2300" dirty="0">
                <a:solidFill>
                  <a:srgbClr val="002060"/>
                </a:solidFill>
              </a:rPr>
              <a:t>the 3rd millennium BC, or possibly earlier. The earliest written evidence is a Linear B clay tablet found in Messenia that dates to between 1450 and 1350 BC, making </a:t>
            </a:r>
            <a:r>
              <a:rPr lang="en-US" sz="2300" b="1" dirty="0">
                <a:solidFill>
                  <a:srgbClr val="002060"/>
                </a:solidFill>
              </a:rPr>
              <a:t>Greek</a:t>
            </a:r>
            <a:r>
              <a:rPr lang="en-US" sz="2300" dirty="0">
                <a:solidFill>
                  <a:srgbClr val="002060"/>
                </a:solidFill>
              </a:rPr>
              <a:t> the world's oldest recorded </a:t>
            </a:r>
            <a:r>
              <a:rPr lang="en-US" sz="2300" b="1" dirty="0">
                <a:solidFill>
                  <a:srgbClr val="002060"/>
                </a:solidFill>
              </a:rPr>
              <a:t>living</a:t>
            </a:r>
            <a:r>
              <a:rPr lang="en-US" sz="2300" dirty="0">
                <a:solidFill>
                  <a:srgbClr val="002060"/>
                </a:solidFill>
              </a:rPr>
              <a:t> </a:t>
            </a:r>
            <a:r>
              <a:rPr lang="en-US" sz="2300" b="1" dirty="0">
                <a:solidFill>
                  <a:srgbClr val="002060"/>
                </a:solidFill>
              </a:rPr>
              <a:t>language</a:t>
            </a:r>
            <a:r>
              <a:rPr lang="en-US" sz="2300" dirty="0">
                <a:solidFill>
                  <a:srgbClr val="002060"/>
                </a:solidFill>
              </a:rPr>
              <a:t>.</a:t>
            </a:r>
            <a:endParaRPr lang="el-GR" sz="2300" dirty="0">
              <a:solidFill>
                <a:srgbClr val="002060"/>
              </a:solidFill>
            </a:endParaRPr>
          </a:p>
          <a:p>
            <a:pPr>
              <a:buFont typeface="Wingdings" panose="05000000000000000000" pitchFamily="2" charset="2"/>
              <a:buChar char="Ø"/>
            </a:pPr>
            <a:r>
              <a:rPr lang="en-US" sz="2300" dirty="0">
                <a:solidFill>
                  <a:srgbClr val="002060"/>
                </a:solidFill>
              </a:rPr>
              <a:t>The Greek language  is also  important to the languages and cultures of the world. Every language contains Greek </a:t>
            </a:r>
            <a:r>
              <a:rPr lang="en-US" sz="2300" dirty="0" smtClean="0">
                <a:solidFill>
                  <a:srgbClr val="002060"/>
                </a:solidFill>
              </a:rPr>
              <a:t>words.</a:t>
            </a:r>
            <a:r>
              <a:rPr lang="el-GR" sz="2300" dirty="0" smtClean="0">
                <a:solidFill>
                  <a:srgbClr val="002060"/>
                </a:solidFill>
              </a:rPr>
              <a:t> </a:t>
            </a:r>
            <a:r>
              <a:rPr lang="en-US" sz="2300" dirty="0" smtClean="0">
                <a:solidFill>
                  <a:srgbClr val="002060"/>
                </a:solidFill>
              </a:rPr>
              <a:t>The </a:t>
            </a:r>
            <a:r>
              <a:rPr lang="en-US" sz="2300" dirty="0">
                <a:solidFill>
                  <a:srgbClr val="002060"/>
                </a:solidFill>
              </a:rPr>
              <a:t> </a:t>
            </a:r>
            <a:r>
              <a:rPr lang="en-US" sz="2300" dirty="0" smtClean="0">
                <a:solidFill>
                  <a:srgbClr val="002060"/>
                </a:solidFill>
              </a:rPr>
              <a:t>Greek language </a:t>
            </a:r>
            <a:r>
              <a:rPr lang="en-US" sz="2300" dirty="0">
                <a:solidFill>
                  <a:srgbClr val="002060"/>
                </a:solidFill>
              </a:rPr>
              <a:t> recorded a</a:t>
            </a:r>
            <a:r>
              <a:rPr lang="en-US" sz="2300" dirty="0" smtClean="0">
                <a:solidFill>
                  <a:srgbClr val="002060"/>
                </a:solidFill>
              </a:rPr>
              <a:t>ncient </a:t>
            </a:r>
            <a:r>
              <a:rPr lang="en-US" sz="2300" dirty="0">
                <a:solidFill>
                  <a:srgbClr val="002060"/>
                </a:solidFill>
              </a:rPr>
              <a:t>philosophy and </a:t>
            </a:r>
            <a:r>
              <a:rPr lang="en-US" sz="2300" dirty="0" smtClean="0">
                <a:solidFill>
                  <a:srgbClr val="002060"/>
                </a:solidFill>
              </a:rPr>
              <a:t>culture and spread Christianity.</a:t>
            </a:r>
            <a:endParaRPr lang="el-GR" sz="2300" dirty="0">
              <a:solidFill>
                <a:srgbClr val="002060"/>
              </a:solidFill>
            </a:endParaRPr>
          </a:p>
          <a:p>
            <a:pPr>
              <a:buFont typeface="Wingdings" panose="05000000000000000000" pitchFamily="2" charset="2"/>
              <a:buChar char="Ø"/>
            </a:pPr>
            <a:endParaRPr lang="en-US" sz="2300" b="1" dirty="0">
              <a:solidFill>
                <a:srgbClr val="002060"/>
              </a:solidFill>
            </a:endParaRPr>
          </a:p>
        </p:txBody>
      </p:sp>
    </p:spTree>
    <p:extLst>
      <p:ext uri="{BB962C8B-B14F-4D97-AF65-F5344CB8AC3E}">
        <p14:creationId xmlns:p14="http://schemas.microsoft.com/office/powerpoint/2010/main" val="3612340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Homer 8</a:t>
            </a:r>
            <a:r>
              <a:rPr lang="en-US" baseline="30000" dirty="0" smtClean="0"/>
              <a:t>th</a:t>
            </a:r>
            <a:r>
              <a:rPr lang="en-US" dirty="0" smtClean="0"/>
              <a:t> century B.C                                    The Greek alphabet</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525" y="926758"/>
            <a:ext cx="5097952" cy="4053016"/>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286" y="820398"/>
            <a:ext cx="4814454" cy="4258228"/>
          </a:xfrm>
          <a:prstGeom prst="rect">
            <a:avLst/>
          </a:prstGeom>
        </p:spPr>
      </p:pic>
    </p:spTree>
    <p:extLst>
      <p:ext uri="{BB962C8B-B14F-4D97-AF65-F5344CB8AC3E}">
        <p14:creationId xmlns:p14="http://schemas.microsoft.com/office/powerpoint/2010/main" val="2799352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17146" y="953333"/>
            <a:ext cx="2021237" cy="15115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solidFill>
                  <a:srgbClr val="0070C0"/>
                </a:solidFill>
              </a:rPr>
              <a:t>ΠΑΙΔΑΓΩΓΙΚΗ</a:t>
            </a:r>
          </a:p>
          <a:p>
            <a:pPr algn="ctr"/>
            <a:r>
              <a:rPr lang="en-US" dirty="0" smtClean="0">
                <a:solidFill>
                  <a:srgbClr val="002060"/>
                </a:solidFill>
              </a:rPr>
              <a:t>PEDAGOGICS</a:t>
            </a:r>
          </a:p>
          <a:p>
            <a:pPr algn="ctr"/>
            <a:r>
              <a:rPr lang="en-US" dirty="0" smtClean="0">
                <a:solidFill>
                  <a:srgbClr val="002060"/>
                </a:solidFill>
              </a:rPr>
              <a:t>PEDAGOGIA </a:t>
            </a:r>
          </a:p>
          <a:p>
            <a:pPr algn="ctr"/>
            <a:r>
              <a:rPr lang="en-US" dirty="0" smtClean="0">
                <a:solidFill>
                  <a:srgbClr val="002060"/>
                </a:solidFill>
              </a:rPr>
              <a:t>PEDAGOGIK</a:t>
            </a:r>
          </a:p>
          <a:p>
            <a:pPr algn="ctr"/>
            <a:r>
              <a:rPr lang="en-US" dirty="0" smtClean="0">
                <a:solidFill>
                  <a:srgbClr val="002060"/>
                </a:solidFill>
              </a:rPr>
              <a:t>PEDAGOGIIKKAA</a:t>
            </a:r>
            <a:endParaRPr lang="el-GR" dirty="0">
              <a:solidFill>
                <a:srgbClr val="002060"/>
              </a:solidFill>
            </a:endParaRPr>
          </a:p>
        </p:txBody>
      </p:sp>
      <p:sp>
        <p:nvSpPr>
          <p:cNvPr id="3" name="Ορθογώνιο 2"/>
          <p:cNvSpPr/>
          <p:nvPr/>
        </p:nvSpPr>
        <p:spPr>
          <a:xfrm>
            <a:off x="3842951" y="961014"/>
            <a:ext cx="2026508" cy="15115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solidFill>
                  <a:srgbClr val="0070C0"/>
                </a:solidFill>
              </a:rPr>
              <a:t>ΣΧΟΛΕΙΟ</a:t>
            </a:r>
            <a:r>
              <a:rPr lang="el-GR" dirty="0" smtClean="0"/>
              <a:t> </a:t>
            </a:r>
          </a:p>
          <a:p>
            <a:pPr algn="ctr"/>
            <a:r>
              <a:rPr lang="en-US" dirty="0" smtClean="0">
                <a:solidFill>
                  <a:srgbClr val="002060"/>
                </a:solidFill>
              </a:rPr>
              <a:t>SCHOOL </a:t>
            </a:r>
          </a:p>
          <a:p>
            <a:pPr algn="ctr"/>
            <a:r>
              <a:rPr lang="en-US" dirty="0" smtClean="0">
                <a:solidFill>
                  <a:srgbClr val="002060"/>
                </a:solidFill>
              </a:rPr>
              <a:t>ESCUELA</a:t>
            </a:r>
          </a:p>
          <a:p>
            <a:pPr algn="ctr"/>
            <a:r>
              <a:rPr lang="en-US" dirty="0" smtClean="0">
                <a:solidFill>
                  <a:srgbClr val="002060"/>
                </a:solidFill>
              </a:rPr>
              <a:t>SKOLAN</a:t>
            </a:r>
          </a:p>
          <a:p>
            <a:pPr algn="ctr"/>
            <a:r>
              <a:rPr lang="en-US" dirty="0" smtClean="0">
                <a:solidFill>
                  <a:srgbClr val="002060"/>
                </a:solidFill>
              </a:rPr>
              <a:t>SCOI</a:t>
            </a:r>
            <a:r>
              <a:rPr lang="en-US" dirty="0" smtClean="0"/>
              <a:t>L</a:t>
            </a:r>
            <a:endParaRPr lang="el-GR" dirty="0"/>
          </a:p>
        </p:txBody>
      </p:sp>
      <p:sp>
        <p:nvSpPr>
          <p:cNvPr id="4" name="Ορθογώνιο 3"/>
          <p:cNvSpPr/>
          <p:nvPr/>
        </p:nvSpPr>
        <p:spPr>
          <a:xfrm>
            <a:off x="7085238" y="1078559"/>
            <a:ext cx="2113006" cy="15486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solidFill>
                  <a:srgbClr val="0070C0"/>
                </a:solidFill>
              </a:rPr>
              <a:t>ΜΕΘΟΔΟΣ</a:t>
            </a:r>
          </a:p>
          <a:p>
            <a:pPr algn="ctr"/>
            <a:r>
              <a:rPr lang="en-US" dirty="0" smtClean="0">
                <a:solidFill>
                  <a:srgbClr val="002060"/>
                </a:solidFill>
              </a:rPr>
              <a:t>METHOD</a:t>
            </a:r>
          </a:p>
          <a:p>
            <a:pPr algn="ctr"/>
            <a:endParaRPr lang="en-US" dirty="0" smtClean="0">
              <a:solidFill>
                <a:srgbClr val="002060"/>
              </a:solidFill>
            </a:endParaRPr>
          </a:p>
          <a:p>
            <a:pPr algn="ctr"/>
            <a:r>
              <a:rPr lang="el-GR" b="1" dirty="0" smtClean="0">
                <a:solidFill>
                  <a:srgbClr val="0070C0"/>
                </a:solidFill>
              </a:rPr>
              <a:t>ΠΡΑΚΤΙΚΗ</a:t>
            </a:r>
          </a:p>
          <a:p>
            <a:pPr algn="ctr"/>
            <a:r>
              <a:rPr lang="en-US" dirty="0" smtClean="0"/>
              <a:t>PRACTICE</a:t>
            </a:r>
            <a:endParaRPr lang="el-GR" dirty="0"/>
          </a:p>
        </p:txBody>
      </p:sp>
      <p:sp>
        <p:nvSpPr>
          <p:cNvPr id="5" name="Ορθογώνιο 4"/>
          <p:cNvSpPr/>
          <p:nvPr/>
        </p:nvSpPr>
        <p:spPr>
          <a:xfrm>
            <a:off x="717146" y="3731468"/>
            <a:ext cx="1865870" cy="17055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solidFill>
                  <a:srgbClr val="0070C0"/>
                </a:solidFill>
              </a:rPr>
              <a:t>ΜΟΥΣΙΚΗ</a:t>
            </a:r>
          </a:p>
          <a:p>
            <a:pPr algn="ctr"/>
            <a:r>
              <a:rPr lang="en-US" dirty="0" smtClean="0">
                <a:solidFill>
                  <a:srgbClr val="002060"/>
                </a:solidFill>
              </a:rPr>
              <a:t>MUSIC</a:t>
            </a:r>
          </a:p>
          <a:p>
            <a:pPr algn="ctr"/>
            <a:endParaRPr lang="en-US" dirty="0" smtClean="0">
              <a:solidFill>
                <a:srgbClr val="002060"/>
              </a:solidFill>
            </a:endParaRPr>
          </a:p>
          <a:p>
            <a:pPr algn="ctr"/>
            <a:r>
              <a:rPr lang="el-GR" dirty="0" smtClean="0"/>
              <a:t> </a:t>
            </a:r>
            <a:r>
              <a:rPr lang="el-GR" b="1" dirty="0" smtClean="0">
                <a:solidFill>
                  <a:srgbClr val="0070C0"/>
                </a:solidFill>
              </a:rPr>
              <a:t>ΑΡΜΟΝΙΑ</a:t>
            </a:r>
          </a:p>
          <a:p>
            <a:pPr algn="ctr"/>
            <a:r>
              <a:rPr lang="en-US" dirty="0" smtClean="0">
                <a:solidFill>
                  <a:srgbClr val="002060"/>
                </a:solidFill>
              </a:rPr>
              <a:t>HARMONY</a:t>
            </a:r>
            <a:endParaRPr lang="el-GR" dirty="0">
              <a:solidFill>
                <a:srgbClr val="002060"/>
              </a:solidFill>
            </a:endParaRPr>
          </a:p>
        </p:txBody>
      </p:sp>
      <p:sp>
        <p:nvSpPr>
          <p:cNvPr id="6" name="Ορθογώνιο 5"/>
          <p:cNvSpPr/>
          <p:nvPr/>
        </p:nvSpPr>
        <p:spPr>
          <a:xfrm>
            <a:off x="3842951" y="3707027"/>
            <a:ext cx="2026508" cy="17299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b="1" dirty="0" smtClean="0">
                <a:solidFill>
                  <a:srgbClr val="0070C0"/>
                </a:solidFill>
              </a:rPr>
              <a:t>ΙΣΤΟΡΙΑ</a:t>
            </a:r>
          </a:p>
          <a:p>
            <a:pPr algn="ctr"/>
            <a:r>
              <a:rPr lang="en-US" b="1" dirty="0" smtClean="0">
                <a:solidFill>
                  <a:srgbClr val="002060"/>
                </a:solidFill>
              </a:rPr>
              <a:t>HISTORY</a:t>
            </a:r>
          </a:p>
          <a:p>
            <a:pPr algn="ctr"/>
            <a:endParaRPr lang="en-US" dirty="0" smtClean="0"/>
          </a:p>
          <a:p>
            <a:pPr algn="ctr"/>
            <a:r>
              <a:rPr lang="el-GR" b="1" dirty="0" smtClean="0">
                <a:solidFill>
                  <a:schemeClr val="accent2"/>
                </a:solidFill>
              </a:rPr>
              <a:t>ΜΑΘΗΜΑΤΙΚΑ</a:t>
            </a:r>
          </a:p>
          <a:p>
            <a:pPr algn="ctr"/>
            <a:r>
              <a:rPr lang="en-US" dirty="0" smtClean="0">
                <a:solidFill>
                  <a:srgbClr val="002060"/>
                </a:solidFill>
              </a:rPr>
              <a:t>MATHEMATICS</a:t>
            </a:r>
            <a:endParaRPr lang="el-GR" dirty="0">
              <a:solidFill>
                <a:srgbClr val="002060"/>
              </a:solidFill>
            </a:endParaRPr>
          </a:p>
        </p:txBody>
      </p:sp>
      <p:sp>
        <p:nvSpPr>
          <p:cNvPr id="7" name="Ορθογώνιο 6"/>
          <p:cNvSpPr/>
          <p:nvPr/>
        </p:nvSpPr>
        <p:spPr>
          <a:xfrm>
            <a:off x="7085238" y="3731468"/>
            <a:ext cx="1935194" cy="17052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smtClean="0">
              <a:solidFill>
                <a:schemeClr val="accent2"/>
              </a:solidFill>
            </a:endParaRPr>
          </a:p>
          <a:p>
            <a:pPr algn="ctr"/>
            <a:r>
              <a:rPr lang="el-GR" b="1" dirty="0" smtClean="0">
                <a:solidFill>
                  <a:schemeClr val="accent2"/>
                </a:solidFill>
              </a:rPr>
              <a:t>ΜΕΛΩΔΙΑ</a:t>
            </a:r>
          </a:p>
          <a:p>
            <a:pPr algn="ctr"/>
            <a:r>
              <a:rPr lang="en-US" dirty="0" smtClean="0">
                <a:solidFill>
                  <a:srgbClr val="002060"/>
                </a:solidFill>
              </a:rPr>
              <a:t>MELODY</a:t>
            </a:r>
          </a:p>
          <a:p>
            <a:pPr algn="ctr"/>
            <a:r>
              <a:rPr lang="en-US" dirty="0" smtClean="0"/>
              <a:t> </a:t>
            </a:r>
          </a:p>
          <a:p>
            <a:pPr algn="ctr"/>
            <a:r>
              <a:rPr lang="el-GR" b="1" dirty="0" smtClean="0">
                <a:solidFill>
                  <a:schemeClr val="accent2"/>
                </a:solidFill>
              </a:rPr>
              <a:t>ΡΥΘΜΟΣ</a:t>
            </a:r>
          </a:p>
          <a:p>
            <a:pPr algn="ctr"/>
            <a:r>
              <a:rPr lang="en-US" dirty="0" smtClean="0">
                <a:solidFill>
                  <a:srgbClr val="002060"/>
                </a:solidFill>
              </a:rPr>
              <a:t>RHYTHM</a:t>
            </a:r>
            <a:endParaRPr lang="el-GR" dirty="0" smtClean="0">
              <a:solidFill>
                <a:srgbClr val="002060"/>
              </a:solidFill>
            </a:endParaRPr>
          </a:p>
          <a:p>
            <a:pPr algn="ctr"/>
            <a:endParaRPr lang="el-GR" dirty="0"/>
          </a:p>
        </p:txBody>
      </p:sp>
    </p:spTree>
    <p:extLst>
      <p:ext uri="{BB962C8B-B14F-4D97-AF65-F5344CB8AC3E}">
        <p14:creationId xmlns:p14="http://schemas.microsoft.com/office/powerpoint/2010/main" val="5634989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idx="1"/>
          </p:nvPr>
        </p:nvSpPr>
        <p:spPr>
          <a:xfrm>
            <a:off x="677334" y="197708"/>
            <a:ext cx="8596668" cy="6561437"/>
          </a:xfrm>
        </p:spPr>
        <p:txBody>
          <a:bodyPr/>
          <a:lstStyle/>
          <a:p>
            <a:pPr marL="0" indent="0">
              <a:buNone/>
            </a:pPr>
            <a:r>
              <a:rPr lang="en-US" b="1" i="1" dirty="0" smtClean="0">
                <a:solidFill>
                  <a:srgbClr val="002060"/>
                </a:solidFill>
              </a:rPr>
              <a:t>Allow </a:t>
            </a:r>
            <a:r>
              <a:rPr lang="en-US" b="1" i="1" dirty="0" smtClean="0">
                <a:solidFill>
                  <a:srgbClr val="002060"/>
                </a:solidFill>
              </a:rPr>
              <a:t>us to  finish this  presentation with the wise words of a famous Greek  writer, Nikos Kazantzakis </a:t>
            </a:r>
            <a:r>
              <a:rPr lang="en-US" b="1" i="1" dirty="0" smtClean="0">
                <a:solidFill>
                  <a:srgbClr val="002060"/>
                </a:solidFill>
              </a:rPr>
              <a:t>in relation of </a:t>
            </a:r>
            <a:r>
              <a:rPr lang="en-US" b="1" i="1" dirty="0" smtClean="0">
                <a:solidFill>
                  <a:srgbClr val="002060"/>
                </a:solidFill>
              </a:rPr>
              <a:t>our role </a:t>
            </a:r>
            <a:r>
              <a:rPr lang="en-US" b="1" i="1" dirty="0" smtClean="0">
                <a:solidFill>
                  <a:srgbClr val="002060"/>
                </a:solidFill>
              </a:rPr>
              <a:t>as true teachers in a child’s intellectual growth.</a:t>
            </a:r>
          </a:p>
          <a:p>
            <a:endParaRPr lang="en-US" dirty="0"/>
          </a:p>
          <a:p>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15" y="1865870"/>
            <a:ext cx="7500550" cy="4769708"/>
          </a:xfrm>
          <a:prstGeom prst="rect">
            <a:avLst/>
          </a:prstGeom>
        </p:spPr>
      </p:pic>
    </p:spTree>
    <p:extLst>
      <p:ext uri="{BB962C8B-B14F-4D97-AF65-F5344CB8AC3E}">
        <p14:creationId xmlns:p14="http://schemas.microsoft.com/office/powerpoint/2010/main" val="119625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77333" y="790833"/>
            <a:ext cx="9232785" cy="5226908"/>
          </a:xfrm>
        </p:spPr>
        <p:txBody>
          <a:bodyPr>
            <a:noAutofit/>
          </a:bodyPr>
          <a:lstStyle/>
          <a:p>
            <a:endParaRPr lang="el-GR" sz="2800" dirty="0" smtClean="0">
              <a:solidFill>
                <a:srgbClr val="002060"/>
              </a:solidFill>
            </a:endParaRPr>
          </a:p>
          <a:p>
            <a:r>
              <a:rPr lang="en-US" sz="2800" dirty="0" smtClean="0">
                <a:solidFill>
                  <a:srgbClr val="002060"/>
                </a:solidFill>
              </a:rPr>
              <a:t>Based </a:t>
            </a:r>
            <a:r>
              <a:rPr lang="en-US" sz="2800" dirty="0">
                <a:solidFill>
                  <a:srgbClr val="002060"/>
                </a:solidFill>
              </a:rPr>
              <a:t>on </a:t>
            </a:r>
            <a:r>
              <a:rPr lang="en-US" sz="2800" dirty="0" smtClean="0">
                <a:solidFill>
                  <a:srgbClr val="002060"/>
                </a:solidFill>
              </a:rPr>
              <a:t>a recent EU </a:t>
            </a:r>
            <a:r>
              <a:rPr lang="en-US" sz="2800" dirty="0">
                <a:solidFill>
                  <a:srgbClr val="002060"/>
                </a:solidFill>
              </a:rPr>
              <a:t>research on the leadership and autonomy of </a:t>
            </a:r>
            <a:r>
              <a:rPr lang="en-US" sz="2800" dirty="0" smtClean="0">
                <a:solidFill>
                  <a:srgbClr val="002060"/>
                </a:solidFill>
              </a:rPr>
              <a:t>schools, Greece </a:t>
            </a:r>
            <a:r>
              <a:rPr lang="en-US" sz="2800" dirty="0">
                <a:solidFill>
                  <a:srgbClr val="002060"/>
                </a:solidFill>
              </a:rPr>
              <a:t>has the most centralized educational system in the EU.</a:t>
            </a:r>
          </a:p>
          <a:p>
            <a:r>
              <a:rPr lang="en-US" sz="2800" dirty="0" smtClean="0">
                <a:solidFill>
                  <a:srgbClr val="002060"/>
                </a:solidFill>
              </a:rPr>
              <a:t>In </a:t>
            </a:r>
            <a:r>
              <a:rPr lang="en-US" sz="2800" dirty="0">
                <a:solidFill>
                  <a:srgbClr val="002060"/>
                </a:solidFill>
              </a:rPr>
              <a:t>European Union countries’ education systems there is a relatively high autonomy of schools in matters of teaching methods, the selection of the textbooks or their student’s choice with the “</a:t>
            </a:r>
            <a:r>
              <a:rPr lang="en-US" sz="2800" b="1" dirty="0">
                <a:solidFill>
                  <a:srgbClr val="002060"/>
                </a:solidFill>
              </a:rPr>
              <a:t>notable exception of Greece, where these issues are determined by the educational </a:t>
            </a:r>
            <a:r>
              <a:rPr lang="en-US" sz="2800" b="1" dirty="0" smtClean="0">
                <a:solidFill>
                  <a:srgbClr val="002060"/>
                </a:solidFill>
              </a:rPr>
              <a:t>authorities”.</a:t>
            </a:r>
            <a:endParaRPr lang="en-US" sz="2800" b="1" dirty="0">
              <a:solidFill>
                <a:srgbClr val="002060"/>
              </a:solidFill>
            </a:endParaRPr>
          </a:p>
          <a:p>
            <a:endParaRPr lang="el-GR" sz="2400" dirty="0">
              <a:solidFill>
                <a:srgbClr val="0070C0"/>
              </a:solidFill>
            </a:endParaRPr>
          </a:p>
        </p:txBody>
      </p:sp>
    </p:spTree>
    <p:extLst>
      <p:ext uri="{BB962C8B-B14F-4D97-AF65-F5344CB8AC3E}">
        <p14:creationId xmlns:p14="http://schemas.microsoft.com/office/powerpoint/2010/main" val="4114483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77334" y="2160589"/>
            <a:ext cx="8596668" cy="4363779"/>
          </a:xfrm>
        </p:spPr>
        <p:txBody>
          <a:bodyPr>
            <a:normAutofit fontScale="85000" lnSpcReduction="20000"/>
          </a:bodyPr>
          <a:lstStyle/>
          <a:p>
            <a:pPr marL="0" indent="0">
              <a:buNone/>
            </a:pPr>
            <a:r>
              <a:rPr lang="en-US" dirty="0" smtClean="0"/>
              <a:t>REFERENCES</a:t>
            </a:r>
          </a:p>
          <a:p>
            <a:r>
              <a:rPr lang="en-US" dirty="0" smtClean="0"/>
              <a:t>Greek Ministry of  Education, Culture and Religious Affairs</a:t>
            </a:r>
          </a:p>
          <a:p>
            <a:pPr marL="0" indent="0">
              <a:buNone/>
            </a:pPr>
            <a:r>
              <a:rPr lang="en-US" dirty="0" smtClean="0">
                <a:hlinkClick r:id="rId2"/>
              </a:rPr>
              <a:t>     https</a:t>
            </a:r>
            <a:r>
              <a:rPr lang="en-US" dirty="0">
                <a:hlinkClick r:id="rId2"/>
              </a:rPr>
              <a:t>://www.minedu.gov.gr/</a:t>
            </a:r>
            <a:endParaRPr lang="en-US" dirty="0" smtClean="0"/>
          </a:p>
          <a:p>
            <a:r>
              <a:rPr lang="en-US" dirty="0" err="1" smtClean="0"/>
              <a:t>Myrtis</a:t>
            </a:r>
            <a:r>
              <a:rPr lang="en-US" dirty="0" smtClean="0"/>
              <a:t>, face to face with the past</a:t>
            </a:r>
          </a:p>
          <a:p>
            <a:pPr marL="0" indent="0">
              <a:buNone/>
            </a:pPr>
            <a:r>
              <a:rPr lang="en-US" dirty="0" smtClean="0">
                <a:hlinkClick r:id="rId3"/>
              </a:rPr>
              <a:t>http</a:t>
            </a:r>
            <a:r>
              <a:rPr lang="en-US" dirty="0">
                <a:hlinkClick r:id="rId3"/>
              </a:rPr>
              <a:t>://</a:t>
            </a:r>
            <a:r>
              <a:rPr lang="en-US" dirty="0" smtClean="0">
                <a:hlinkClick r:id="rId3"/>
              </a:rPr>
              <a:t>www.myrtis.gr/index.php?option=com_content&amp;view=article&amp;id=275&amp;Itemid=333&amp;lang=en</a:t>
            </a:r>
            <a:endParaRPr lang="el-GR" dirty="0" smtClean="0"/>
          </a:p>
          <a:p>
            <a:pPr>
              <a:buFont typeface="Wingdings" panose="05000000000000000000" pitchFamily="2" charset="2"/>
              <a:buChar char="Ø"/>
            </a:pPr>
            <a:r>
              <a:rPr lang="en-US" dirty="0" smtClean="0"/>
              <a:t>Wikipedia</a:t>
            </a:r>
            <a:endParaRPr lang="en-US" dirty="0"/>
          </a:p>
          <a:p>
            <a:endParaRPr lang="en-US" dirty="0" smtClean="0"/>
          </a:p>
          <a:p>
            <a:pPr>
              <a:buFont typeface="Wingdings" panose="05000000000000000000" pitchFamily="2" charset="2"/>
              <a:buChar char="Ø"/>
            </a:pPr>
            <a:r>
              <a:rPr lang="en-US" dirty="0" smtClean="0"/>
              <a:t>Research, Presentation, Edition </a:t>
            </a:r>
          </a:p>
          <a:p>
            <a:pPr marL="0" indent="0">
              <a:buNone/>
            </a:pPr>
            <a:r>
              <a:rPr lang="en-US" dirty="0"/>
              <a:t> </a:t>
            </a:r>
            <a:r>
              <a:rPr lang="en-US" dirty="0" smtClean="0"/>
              <a:t>     </a:t>
            </a:r>
            <a:r>
              <a:rPr lang="en-US" i="1" dirty="0" err="1" smtClean="0"/>
              <a:t>Kalliopi</a:t>
            </a:r>
            <a:r>
              <a:rPr lang="en-US" i="1" dirty="0" smtClean="0"/>
              <a:t> </a:t>
            </a:r>
            <a:r>
              <a:rPr lang="en-US" i="1" dirty="0" err="1" smtClean="0"/>
              <a:t>Spanou</a:t>
            </a:r>
            <a:endParaRPr lang="en-US" i="1" dirty="0"/>
          </a:p>
          <a:p>
            <a:pPr marL="0" indent="0">
              <a:buNone/>
            </a:pPr>
            <a:r>
              <a:rPr lang="en-US" dirty="0" smtClean="0"/>
              <a:t>      English </a:t>
            </a:r>
            <a:r>
              <a:rPr lang="en-US" dirty="0" smtClean="0"/>
              <a:t>Language </a:t>
            </a:r>
            <a:r>
              <a:rPr lang="en-US" dirty="0" smtClean="0"/>
              <a:t>teacher</a:t>
            </a:r>
          </a:p>
          <a:p>
            <a:pPr marL="0" indent="0">
              <a:buNone/>
            </a:pPr>
            <a:endParaRPr lang="en-US" dirty="0" smtClean="0"/>
          </a:p>
          <a:p>
            <a:pPr marL="0" indent="0">
              <a:buNone/>
            </a:pPr>
            <a:r>
              <a:rPr lang="en-US" dirty="0" smtClean="0"/>
              <a:t>      Department of  Greek and English </a:t>
            </a:r>
            <a:r>
              <a:rPr lang="en-US" dirty="0" smtClean="0"/>
              <a:t>Philology</a:t>
            </a:r>
          </a:p>
          <a:p>
            <a:pPr marL="0" indent="0">
              <a:buNone/>
            </a:pPr>
            <a:r>
              <a:rPr lang="en-US" dirty="0" smtClean="0"/>
              <a:t>      </a:t>
            </a:r>
            <a:r>
              <a:rPr lang="en-US" dirty="0" smtClean="0"/>
              <a:t>University </a:t>
            </a:r>
            <a:r>
              <a:rPr lang="en-US" dirty="0" smtClean="0"/>
              <a:t>of Athens</a:t>
            </a:r>
          </a:p>
          <a:p>
            <a:pPr marL="0" indent="0">
              <a:buNone/>
            </a:pPr>
            <a:endParaRPr lang="en-US" dirty="0" smtClean="0"/>
          </a:p>
          <a:p>
            <a:endParaRPr lang="en-US" dirty="0" smtClean="0"/>
          </a:p>
          <a:p>
            <a:endParaRPr lang="el-GR" dirty="0"/>
          </a:p>
        </p:txBody>
      </p:sp>
    </p:spTree>
    <p:extLst>
      <p:ext uri="{BB962C8B-B14F-4D97-AF65-F5344CB8AC3E}">
        <p14:creationId xmlns:p14="http://schemas.microsoft.com/office/powerpoint/2010/main" val="3201978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7334" y="374822"/>
            <a:ext cx="8596668" cy="1320800"/>
          </a:xfrm>
        </p:spPr>
        <p:txBody>
          <a:bodyPr>
            <a:normAutofit fontScale="90000"/>
          </a:bodyPr>
          <a:lstStyle/>
          <a:p>
            <a:r>
              <a:rPr lang="en-US" b="1" dirty="0">
                <a:solidFill>
                  <a:srgbClr val="002060"/>
                </a:solidFill>
              </a:rPr>
              <a:t>Education in Greece</a:t>
            </a:r>
            <a:r>
              <a:rPr lang="en-US" dirty="0">
                <a:solidFill>
                  <a:srgbClr val="002060"/>
                </a:solidFill>
              </a:rPr>
              <a:t> is centralized and governed by the </a:t>
            </a:r>
            <a:r>
              <a:rPr lang="en-US" b="1" dirty="0">
                <a:solidFill>
                  <a:schemeClr val="accent2"/>
                </a:solidFill>
                <a:hlinkClick r:id="rId2" tooltip="Ministry of Education and Religious Affairs"/>
              </a:rPr>
              <a:t>Ministry of Education and Religious Affairs</a:t>
            </a:r>
            <a:r>
              <a:rPr lang="en-US" dirty="0">
                <a:solidFill>
                  <a:srgbClr val="002060"/>
                </a:solidFill>
              </a:rPr>
              <a:t> (Υ.ΠΑΙ.Θ.) at all levels.</a:t>
            </a:r>
            <a:endParaRPr lang="el-GR" dirty="0"/>
          </a:p>
        </p:txBody>
      </p:sp>
      <p:sp>
        <p:nvSpPr>
          <p:cNvPr id="3" name="Θέση περιεχομένου 2"/>
          <p:cNvSpPr>
            <a:spLocks noGrp="1"/>
          </p:cNvSpPr>
          <p:nvPr>
            <p:ph idx="1"/>
          </p:nvPr>
        </p:nvSpPr>
        <p:spPr>
          <a:xfrm>
            <a:off x="677333" y="2160589"/>
            <a:ext cx="10641456" cy="4215497"/>
          </a:xfrm>
        </p:spPr>
        <p:txBody>
          <a:bodyPr>
            <a:normAutofit fontScale="92500" lnSpcReduction="20000"/>
          </a:bodyPr>
          <a:lstStyle/>
          <a:p>
            <a:r>
              <a:rPr lang="en-US" sz="2400" dirty="0">
                <a:solidFill>
                  <a:srgbClr val="002060"/>
                </a:solidFill>
              </a:rPr>
              <a:t>The Ministry exercises control over public schools, formulates and implements legislation, administers the budget, coordinates national level university entrance examinations, sets up the</a:t>
            </a:r>
            <a:r>
              <a:rPr lang="en-US" sz="2400" b="1" dirty="0">
                <a:solidFill>
                  <a:schemeClr val="accent2"/>
                </a:solidFill>
              </a:rPr>
              <a:t> </a:t>
            </a:r>
            <a:r>
              <a:rPr lang="en-US" sz="2400" b="1" dirty="0">
                <a:solidFill>
                  <a:schemeClr val="accent2"/>
                </a:solidFill>
                <a:hlinkClick r:id="rId3" tooltip="National curriculum"/>
              </a:rPr>
              <a:t>national curriculum</a:t>
            </a:r>
            <a:r>
              <a:rPr lang="en-US" sz="2400" dirty="0">
                <a:solidFill>
                  <a:srgbClr val="002060"/>
                </a:solidFill>
              </a:rPr>
              <a:t>, appoints public school teaching staff, and coordinates other services.</a:t>
            </a:r>
          </a:p>
          <a:p>
            <a:r>
              <a:rPr lang="en-US" sz="2400" dirty="0">
                <a:solidFill>
                  <a:srgbClr val="002060"/>
                </a:solidFill>
              </a:rPr>
              <a:t>The national supervisory role of the Ministry is exercised through</a:t>
            </a:r>
            <a:r>
              <a:rPr lang="en-US" sz="2400" b="1" dirty="0">
                <a:solidFill>
                  <a:schemeClr val="accent2"/>
                </a:solidFill>
              </a:rPr>
              <a:t> </a:t>
            </a:r>
            <a:r>
              <a:rPr lang="en-US" sz="2400" b="1" dirty="0">
                <a:solidFill>
                  <a:schemeClr val="accent2"/>
                </a:solidFill>
                <a:hlinkClick r:id="rId4" tooltip="Regional units of Greece"/>
              </a:rPr>
              <a:t>Regional Unit</a:t>
            </a:r>
            <a:r>
              <a:rPr lang="en-US" sz="2400" dirty="0">
                <a:solidFill>
                  <a:srgbClr val="002060"/>
                </a:solidFill>
              </a:rPr>
              <a:t> Public Education Offices, which are named Regional Directorates of Primary and Secondary School Education Public schools and their supply of</a:t>
            </a:r>
            <a:r>
              <a:rPr lang="en-US" sz="2400" b="1" dirty="0">
                <a:solidFill>
                  <a:srgbClr val="002060"/>
                </a:solidFill>
              </a:rPr>
              <a:t> </a:t>
            </a:r>
            <a:r>
              <a:rPr lang="en-US" sz="2400" b="1" dirty="0">
                <a:solidFill>
                  <a:srgbClr val="002060"/>
                </a:solidFill>
                <a:hlinkClick r:id="rId5" tooltip="Textbook"/>
              </a:rPr>
              <a:t>textbooks</a:t>
            </a:r>
            <a:r>
              <a:rPr lang="en-US" sz="2400" dirty="0">
                <a:solidFill>
                  <a:srgbClr val="002060"/>
                </a:solidFill>
              </a:rPr>
              <a:t> are funded by the government</a:t>
            </a:r>
            <a:r>
              <a:rPr lang="en-US" sz="2400" b="1" dirty="0">
                <a:solidFill>
                  <a:schemeClr val="accent2"/>
                </a:solidFill>
              </a:rPr>
              <a:t>. Public school students attend free, tuition-free, and they</a:t>
            </a:r>
            <a:r>
              <a:rPr lang="el-GR" sz="2400" b="1" dirty="0">
                <a:solidFill>
                  <a:schemeClr val="accent2"/>
                </a:solidFill>
              </a:rPr>
              <a:t> </a:t>
            </a:r>
            <a:r>
              <a:rPr lang="en-US" sz="2400" b="1" dirty="0">
                <a:solidFill>
                  <a:schemeClr val="accent2"/>
                </a:solidFill>
              </a:rPr>
              <a:t>are  provided free with textbooks from the state approved list.</a:t>
            </a:r>
          </a:p>
          <a:p>
            <a:r>
              <a:rPr lang="en-US" sz="2400" dirty="0">
                <a:solidFill>
                  <a:srgbClr val="002060"/>
                </a:solidFill>
              </a:rPr>
              <a:t>About 25% of postgraduate programs have free tuition, while about 30% of students are eligible to attend programs tuition-free based on individual criteria.</a:t>
            </a:r>
          </a:p>
          <a:p>
            <a:endParaRPr lang="el-GR" dirty="0"/>
          </a:p>
        </p:txBody>
      </p:sp>
    </p:spTree>
    <p:extLst>
      <p:ext uri="{BB962C8B-B14F-4D97-AF65-F5344CB8AC3E}">
        <p14:creationId xmlns:p14="http://schemas.microsoft.com/office/powerpoint/2010/main" val="1568710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LITERACY in Greece</a:t>
            </a:r>
            <a:br>
              <a:rPr lang="en-US" dirty="0" smtClean="0"/>
            </a:br>
            <a:r>
              <a:rPr lang="en-US" sz="2800" dirty="0" smtClean="0"/>
              <a:t>2014</a:t>
            </a:r>
            <a:endParaRPr lang="el-GR" sz="2800" dirty="0"/>
          </a:p>
        </p:txBody>
      </p:sp>
      <p:sp>
        <p:nvSpPr>
          <p:cNvPr id="3" name="Θέση περιεχομένου 2"/>
          <p:cNvSpPr>
            <a:spLocks noGrp="1"/>
          </p:cNvSpPr>
          <p:nvPr>
            <p:ph idx="1"/>
          </p:nvPr>
        </p:nvSpPr>
        <p:spPr/>
        <p:txBody>
          <a:bodyPr/>
          <a:lstStyle/>
          <a:p>
            <a:pPr marL="0" indent="0" fontAlgn="t">
              <a:buNone/>
            </a:pPr>
            <a:r>
              <a:rPr lang="en-US" dirty="0" smtClean="0"/>
              <a:t> </a:t>
            </a:r>
            <a:r>
              <a:rPr lang="en-US" sz="4000" dirty="0" smtClean="0">
                <a:solidFill>
                  <a:srgbClr val="002060"/>
                </a:solidFill>
              </a:rPr>
              <a:t>Total   </a:t>
            </a:r>
            <a:r>
              <a:rPr lang="el-GR" sz="4000" dirty="0" smtClean="0">
                <a:solidFill>
                  <a:srgbClr val="002060"/>
                </a:solidFill>
              </a:rPr>
              <a:t>98%</a:t>
            </a:r>
            <a:endParaRPr lang="en-US" sz="4000" dirty="0" smtClean="0">
              <a:solidFill>
                <a:srgbClr val="002060"/>
              </a:solidFill>
            </a:endParaRPr>
          </a:p>
          <a:p>
            <a:pPr marL="0" indent="0" fontAlgn="t">
              <a:buNone/>
            </a:pPr>
            <a:endParaRPr lang="el-GR" sz="4000" dirty="0">
              <a:solidFill>
                <a:srgbClr val="002060"/>
              </a:solidFill>
            </a:endParaRPr>
          </a:p>
          <a:p>
            <a:pPr fontAlgn="t"/>
            <a:r>
              <a:rPr lang="en-US" sz="4000" dirty="0" smtClean="0">
                <a:solidFill>
                  <a:srgbClr val="002060"/>
                </a:solidFill>
              </a:rPr>
              <a:t>Male</a:t>
            </a:r>
            <a:r>
              <a:rPr lang="en-US" sz="4000" dirty="0">
                <a:solidFill>
                  <a:srgbClr val="002060"/>
                </a:solidFill>
              </a:rPr>
              <a:t> </a:t>
            </a:r>
            <a:r>
              <a:rPr lang="en-US" sz="4000" dirty="0" smtClean="0">
                <a:solidFill>
                  <a:srgbClr val="002060"/>
                </a:solidFill>
              </a:rPr>
              <a:t>    </a:t>
            </a:r>
            <a:r>
              <a:rPr lang="el-GR" sz="4000" dirty="0" smtClean="0">
                <a:solidFill>
                  <a:srgbClr val="002060"/>
                </a:solidFill>
              </a:rPr>
              <a:t>99</a:t>
            </a:r>
            <a:r>
              <a:rPr lang="el-GR" sz="4000" dirty="0">
                <a:solidFill>
                  <a:srgbClr val="002060"/>
                </a:solidFill>
              </a:rPr>
              <a:t>%</a:t>
            </a:r>
          </a:p>
          <a:p>
            <a:pPr fontAlgn="t"/>
            <a:r>
              <a:rPr lang="en-US" sz="4000" dirty="0" smtClean="0">
                <a:solidFill>
                  <a:srgbClr val="002060"/>
                </a:solidFill>
              </a:rPr>
              <a:t>Female</a:t>
            </a:r>
            <a:r>
              <a:rPr lang="en-US" sz="4000" dirty="0">
                <a:solidFill>
                  <a:srgbClr val="002060"/>
                </a:solidFill>
              </a:rPr>
              <a:t> </a:t>
            </a:r>
            <a:r>
              <a:rPr lang="en-US" sz="4000" dirty="0" smtClean="0">
                <a:solidFill>
                  <a:srgbClr val="002060"/>
                </a:solidFill>
              </a:rPr>
              <a:t> </a:t>
            </a:r>
            <a:r>
              <a:rPr lang="el-GR" sz="4000" dirty="0" smtClean="0">
                <a:solidFill>
                  <a:srgbClr val="002060"/>
                </a:solidFill>
              </a:rPr>
              <a:t>97</a:t>
            </a:r>
            <a:r>
              <a:rPr lang="el-GR" sz="4000" dirty="0">
                <a:solidFill>
                  <a:srgbClr val="002060"/>
                </a:solidFill>
              </a:rPr>
              <a:t>%</a:t>
            </a:r>
          </a:p>
          <a:p>
            <a:endParaRPr lang="el-GR" dirty="0"/>
          </a:p>
        </p:txBody>
      </p:sp>
    </p:spTree>
    <p:extLst>
      <p:ext uri="{BB962C8B-B14F-4D97-AF65-F5344CB8AC3E}">
        <p14:creationId xmlns:p14="http://schemas.microsoft.com/office/powerpoint/2010/main" val="1400363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School Holidays</a:t>
            </a:r>
            <a:endParaRPr lang="el-GR" dirty="0"/>
          </a:p>
        </p:txBody>
      </p:sp>
      <p:sp>
        <p:nvSpPr>
          <p:cNvPr id="3" name="Θέση περιεχομένου 2"/>
          <p:cNvSpPr>
            <a:spLocks noGrp="1"/>
          </p:cNvSpPr>
          <p:nvPr>
            <p:ph idx="1"/>
          </p:nvPr>
        </p:nvSpPr>
        <p:spPr>
          <a:xfrm>
            <a:off x="677333" y="1482811"/>
            <a:ext cx="9986547" cy="4819135"/>
          </a:xfrm>
        </p:spPr>
        <p:txBody>
          <a:bodyPr>
            <a:normAutofit fontScale="92500" lnSpcReduction="10000"/>
          </a:bodyPr>
          <a:lstStyle/>
          <a:p>
            <a:r>
              <a:rPr lang="en-US" sz="2400" dirty="0">
                <a:solidFill>
                  <a:srgbClr val="002060"/>
                </a:solidFill>
              </a:rPr>
              <a:t>School holidays in Greece include Christmas,</a:t>
            </a:r>
            <a:r>
              <a:rPr lang="en-US" sz="2400" dirty="0"/>
              <a:t> </a:t>
            </a:r>
            <a:r>
              <a:rPr lang="en-US" sz="2400" dirty="0">
                <a:hlinkClick r:id="rId2" tooltip="Greek Independence Day"/>
              </a:rPr>
              <a:t>Greek Independence Day</a:t>
            </a:r>
            <a:r>
              <a:rPr lang="en-US" sz="2400" dirty="0"/>
              <a:t>, </a:t>
            </a:r>
            <a:r>
              <a:rPr lang="en-US" sz="2400" dirty="0">
                <a:solidFill>
                  <a:srgbClr val="002060"/>
                </a:solidFill>
              </a:rPr>
              <a:t>Easter, </a:t>
            </a:r>
            <a:r>
              <a:rPr lang="en-US" sz="2400" dirty="0">
                <a:solidFill>
                  <a:srgbClr val="002060"/>
                </a:solidFill>
                <a:hlinkClick r:id="rId3" tooltip="Ohi Day"/>
              </a:rPr>
              <a:t>National Anniversary Day</a:t>
            </a:r>
            <a:r>
              <a:rPr lang="en-US" sz="2400" dirty="0">
                <a:solidFill>
                  <a:srgbClr val="002060"/>
                </a:solidFill>
              </a:rPr>
              <a:t>, a three-month summer holiday, </a:t>
            </a:r>
            <a:r>
              <a:rPr lang="en-US" sz="2400" dirty="0">
                <a:solidFill>
                  <a:srgbClr val="002060"/>
                </a:solidFill>
                <a:hlinkClick r:id="rId4" tooltip="Public holidays in Greece"/>
              </a:rPr>
              <a:t>National Public Holidays</a:t>
            </a:r>
            <a:r>
              <a:rPr lang="en-US" sz="2400" dirty="0">
                <a:solidFill>
                  <a:srgbClr val="002060"/>
                </a:solidFill>
              </a:rPr>
              <a:t>, and local holidays, which vary by region such as the local </a:t>
            </a:r>
            <a:r>
              <a:rPr lang="en-US" sz="2400" dirty="0">
                <a:solidFill>
                  <a:srgbClr val="002060"/>
                </a:solidFill>
                <a:hlinkClick r:id="rId5" tooltip="Patron saint"/>
              </a:rPr>
              <a:t>patron saint's</a:t>
            </a:r>
            <a:r>
              <a:rPr lang="en-US" sz="2400" dirty="0">
                <a:solidFill>
                  <a:srgbClr val="002060"/>
                </a:solidFill>
              </a:rPr>
              <a:t> day.</a:t>
            </a:r>
          </a:p>
          <a:p>
            <a:r>
              <a:rPr lang="en-US" sz="2400" dirty="0">
                <a:solidFill>
                  <a:srgbClr val="002060"/>
                </a:solidFill>
              </a:rPr>
              <a:t>In addition to schooling, the majority of students attend extracurricular private classes at private </a:t>
            </a:r>
            <a:r>
              <a:rPr lang="en-US" sz="2400" dirty="0" smtClean="0">
                <a:solidFill>
                  <a:srgbClr val="002060"/>
                </a:solidFill>
              </a:rPr>
              <a:t>centers </a:t>
            </a:r>
            <a:r>
              <a:rPr lang="en-US" sz="2400" dirty="0">
                <a:solidFill>
                  <a:srgbClr val="002060"/>
                </a:solidFill>
              </a:rPr>
              <a:t>called "</a:t>
            </a:r>
            <a:r>
              <a:rPr lang="en-US" sz="2400" dirty="0" err="1">
                <a:solidFill>
                  <a:srgbClr val="002060"/>
                </a:solidFill>
              </a:rPr>
              <a:t>frontistiria</a:t>
            </a:r>
            <a:r>
              <a:rPr lang="en-US" sz="2400" dirty="0">
                <a:solidFill>
                  <a:srgbClr val="002060"/>
                </a:solidFill>
              </a:rPr>
              <a:t>" (</a:t>
            </a:r>
            <a:r>
              <a:rPr lang="en-US" sz="2400" i="1" dirty="0" err="1">
                <a:solidFill>
                  <a:srgbClr val="002060"/>
                </a:solidFill>
              </a:rPr>
              <a:t>φροντιστήρι</a:t>
            </a:r>
            <a:r>
              <a:rPr lang="en-US" sz="2400" i="1" dirty="0">
                <a:solidFill>
                  <a:srgbClr val="002060"/>
                </a:solidFill>
              </a:rPr>
              <a:t>α</a:t>
            </a:r>
            <a:r>
              <a:rPr lang="en-US" sz="2400" dirty="0">
                <a:solidFill>
                  <a:srgbClr val="002060"/>
                </a:solidFill>
              </a:rPr>
              <a:t>, </a:t>
            </a:r>
            <a:r>
              <a:rPr lang="en-US" sz="2400" i="1" dirty="0">
                <a:solidFill>
                  <a:srgbClr val="002060"/>
                </a:solidFill>
                <a:hlinkClick r:id="rId6" tooltip="Frontistirio"/>
              </a:rPr>
              <a:t>frontistirio</a:t>
            </a:r>
            <a:r>
              <a:rPr lang="en-US" sz="2400" dirty="0">
                <a:solidFill>
                  <a:srgbClr val="002060"/>
                </a:solidFill>
              </a:rPr>
              <a:t>), or one-to-one tuition. These </a:t>
            </a:r>
            <a:r>
              <a:rPr lang="en-US" sz="2400" dirty="0" smtClean="0">
                <a:solidFill>
                  <a:srgbClr val="002060"/>
                </a:solidFill>
              </a:rPr>
              <a:t>centers </a:t>
            </a:r>
            <a:r>
              <a:rPr lang="en-US" sz="2400" dirty="0">
                <a:solidFill>
                  <a:srgbClr val="002060"/>
                </a:solidFill>
              </a:rPr>
              <a:t>prepare students for higher education admissions, like the </a:t>
            </a:r>
            <a:r>
              <a:rPr lang="en-US" sz="2400" dirty="0">
                <a:solidFill>
                  <a:srgbClr val="002060"/>
                </a:solidFill>
                <a:hlinkClick r:id="rId7" tooltip="Apolytirion"/>
              </a:rPr>
              <a:t>Pan-Hellenic Examinations</a:t>
            </a:r>
            <a:r>
              <a:rPr lang="en-US" sz="2400" dirty="0">
                <a:solidFill>
                  <a:srgbClr val="002060"/>
                </a:solidFill>
              </a:rPr>
              <a:t>, and provide foreign language education.</a:t>
            </a:r>
          </a:p>
          <a:p>
            <a:r>
              <a:rPr lang="en-US" sz="2400" dirty="0">
                <a:solidFill>
                  <a:srgbClr val="002060"/>
                </a:solidFill>
              </a:rPr>
              <a:t>It is forbidden by law the </a:t>
            </a:r>
            <a:r>
              <a:rPr lang="en-US" sz="2400" dirty="0">
                <a:solidFill>
                  <a:srgbClr val="002060"/>
                </a:solidFill>
                <a:hlinkClick r:id="rId8" tooltip="Mobile phone use in schools"/>
              </a:rPr>
              <a:t>mobile phone use on school</a:t>
            </a:r>
            <a:r>
              <a:rPr lang="en-US" sz="2400" dirty="0">
                <a:solidFill>
                  <a:srgbClr val="002060"/>
                </a:solidFill>
              </a:rPr>
              <a:t> by students while in the school premises either take or make mobile phone calls, texting, or the use of other camera, video or other recording devices or medium that have image and audio processing like </a:t>
            </a:r>
            <a:r>
              <a:rPr lang="en-US" sz="2400" dirty="0" smtClean="0">
                <a:solidFill>
                  <a:srgbClr val="002060"/>
                </a:solidFill>
                <a:hlinkClick r:id="rId9" tooltip="Smartwatch"/>
              </a:rPr>
              <a:t>smart watches</a:t>
            </a:r>
            <a:r>
              <a:rPr lang="en-US" sz="2400" dirty="0">
                <a:solidFill>
                  <a:srgbClr val="002060"/>
                </a:solidFill>
              </a:rPr>
              <a:t>. Students must switch off their mobile phones or set to silent mode and keep them in their bags</a:t>
            </a:r>
          </a:p>
          <a:p>
            <a:endParaRPr lang="el-GR" dirty="0"/>
          </a:p>
        </p:txBody>
      </p:sp>
    </p:spTree>
    <p:extLst>
      <p:ext uri="{BB962C8B-B14F-4D97-AF65-F5344CB8AC3E}">
        <p14:creationId xmlns:p14="http://schemas.microsoft.com/office/powerpoint/2010/main" val="3147232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4087" y="716692"/>
            <a:ext cx="7080422" cy="5560540"/>
          </a:xfrm>
        </p:spPr>
      </p:pic>
    </p:spTree>
    <p:extLst>
      <p:ext uri="{BB962C8B-B14F-4D97-AF65-F5344CB8AC3E}">
        <p14:creationId xmlns:p14="http://schemas.microsoft.com/office/powerpoint/2010/main" val="1314747068"/>
      </p:ext>
    </p:extLst>
  </p:cSld>
  <p:clrMapOvr>
    <a:masterClrMapping/>
  </p:clrMapOvr>
</p:sld>
</file>

<file path=ppt/theme/theme1.xml><?xml version="1.0" encoding="utf-8"?>
<a:theme xmlns:a="http://schemas.openxmlformats.org/drawingml/2006/main" name="Όψη">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Ion</Template>
  <TotalTime>843</TotalTime>
  <Words>2245</Words>
  <Application>Microsoft Office PowerPoint</Application>
  <PresentationFormat>Ευρεία οθόνη</PresentationFormat>
  <Paragraphs>338</Paragraphs>
  <Slides>50</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50</vt:i4>
      </vt:variant>
    </vt:vector>
  </HeadingPairs>
  <TitlesOfParts>
    <vt:vector size="56" baseType="lpstr">
      <vt:lpstr>Arial</vt:lpstr>
      <vt:lpstr>inherit</vt:lpstr>
      <vt:lpstr>Trebuchet MS</vt:lpstr>
      <vt:lpstr>Wingdings</vt:lpstr>
      <vt:lpstr>Wingdings 3</vt:lpstr>
      <vt:lpstr>Όψη</vt:lpstr>
      <vt:lpstr>Η ΕΚΠΑΙΔΕΥΣΗ ΣΤΗΝ ΕΛΛΑΔΑ</vt:lpstr>
      <vt:lpstr>Παρουσίαση του PowerPoint</vt:lpstr>
      <vt:lpstr>The Greek Educational System  </vt:lpstr>
      <vt:lpstr>Παρουσίαση του PowerPoint</vt:lpstr>
      <vt:lpstr>Παρουσίαση του PowerPoint</vt:lpstr>
      <vt:lpstr>Education in Greece is centralized and governed by the Ministry of Education and Religious Affairs (Υ.ΠΑΙ.Θ.) at all levels.</vt:lpstr>
      <vt:lpstr>LITERACY in Greece 2014</vt:lpstr>
      <vt:lpstr>School Holidays</vt:lpstr>
      <vt:lpstr>Παρουσίαση του PowerPoint</vt:lpstr>
      <vt:lpstr>Παρουσίαση του PowerPoint</vt:lpstr>
      <vt:lpstr>Early childhood education / care </vt:lpstr>
      <vt:lpstr>Primary education lasts 6 years AGE 6-12   COMPULSORY  </vt:lpstr>
      <vt:lpstr>Secondary education   Γυμνάσιο AGE 12-15  COMPULSORY  </vt:lpstr>
      <vt:lpstr>Παρουσίαση του PowerPoint</vt:lpstr>
      <vt:lpstr>Secondary Education lasts 3 years  AGE 15-18 </vt:lpstr>
      <vt:lpstr>Special Education </vt:lpstr>
      <vt:lpstr>Higher Education FROM THE AGE OF 18 </vt:lpstr>
      <vt:lpstr>Παρουσίαση του PowerPoint</vt:lpstr>
      <vt:lpstr>Lifelong Learning </vt:lpstr>
      <vt:lpstr>Structure of the Greek Education System </vt:lpstr>
      <vt:lpstr>Early Education and Care  </vt:lpstr>
      <vt:lpstr>Primary Education   Δημοτικό Σχολείο Age 6-12 </vt:lpstr>
      <vt:lpstr>Junior High School  Gymnasio -Γυμνάσιο Age 12-15 </vt:lpstr>
      <vt:lpstr>Παρουσίαση του PowerPoint</vt:lpstr>
      <vt:lpstr>Upper Level Secondary Education  LYKEUM - ΛΥΚΕΙΟ</vt:lpstr>
      <vt:lpstr>Vocational Training</vt:lpstr>
      <vt:lpstr>Higher level education is ensured by Panhellenic exams</vt:lpstr>
      <vt:lpstr>Higher Education</vt:lpstr>
      <vt:lpstr>Παρουσίαση του PowerPoint</vt:lpstr>
      <vt:lpstr>Lifelong Learning</vt:lpstr>
      <vt:lpstr>Teachers in Greece</vt:lpstr>
      <vt:lpstr>Flashback to History  EDUCATION in ANCIENT GREECE   </vt:lpstr>
      <vt:lpstr> «Νους υγιής εν σώματι υγιει»  A Healthy mind in a healthy body</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The Theatre in ancient Greece                               and its educational role    </vt:lpstr>
      <vt:lpstr>Παρουσίαση του PowerPoint</vt:lpstr>
      <vt:lpstr>The Greek Language has given continuity and new perspectives to Education </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ΕΚΠΑΙΔΕΥΣΗ ΣΤΗΝ ΕΛΛΑΔΑ</dc:title>
  <dc:creator>user</dc:creator>
  <cp:lastModifiedBy>user</cp:lastModifiedBy>
  <cp:revision>62</cp:revision>
  <dcterms:created xsi:type="dcterms:W3CDTF">2020-06-07T18:34:03Z</dcterms:created>
  <dcterms:modified xsi:type="dcterms:W3CDTF">2020-06-09T16:13:39Z</dcterms:modified>
</cp:coreProperties>
</file>