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6" r:id="rId2"/>
  </p:sldMasterIdLst>
  <p:notesMasterIdLst>
    <p:notesMasterId r:id="rId15"/>
  </p:notesMasterIdLst>
  <p:sldIdLst>
    <p:sldId id="256" r:id="rId3"/>
    <p:sldId id="277" r:id="rId4"/>
    <p:sldId id="295" r:id="rId5"/>
    <p:sldId id="268" r:id="rId6"/>
    <p:sldId id="276" r:id="rId7"/>
    <p:sldId id="300" r:id="rId8"/>
    <p:sldId id="291" r:id="rId9"/>
    <p:sldId id="292" r:id="rId10"/>
    <p:sldId id="299" r:id="rId11"/>
    <p:sldId id="297" r:id="rId12"/>
    <p:sldId id="298" r:id="rId13"/>
    <p:sldId id="263" r:id="rId14"/>
  </p:sldIdLst>
  <p:sldSz cx="12192000" cy="6858000"/>
  <p:notesSz cx="6808788" cy="9940925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424B"/>
    <a:srgbClr val="FFFFFF"/>
    <a:srgbClr val="123420"/>
    <a:srgbClr val="001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396" autoAdjust="0"/>
    <p:restoredTop sz="94660"/>
  </p:normalViewPr>
  <p:slideViewPr>
    <p:cSldViewPr snapToGrid="0">
      <p:cViewPr varScale="1">
        <p:scale>
          <a:sx n="84" d="100"/>
          <a:sy n="84" d="100"/>
        </p:scale>
        <p:origin x="326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635CA4-0DE3-4A5B-AEF1-718410A22337}" type="datetimeFigureOut">
              <a:rPr lang="fi-FI" smtClean="0"/>
              <a:t>30.8.2019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0ADACB-A63A-47A9-9A8F-4742DD002DB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71513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A2DAAE-FC5B-4124-B33F-FD872B84A0E2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356703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A2DAAE-FC5B-4124-B33F-FD872B84A0E2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61548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jpeg"/><Relationship Id="rId5" Type="http://schemas.openxmlformats.org/officeDocument/2006/relationships/image" Target="../media/image9.emf"/><Relationship Id="rId4" Type="http://schemas.openxmlformats.org/officeDocument/2006/relationships/image" Target="../media/image1.jpe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jpeg"/><Relationship Id="rId5" Type="http://schemas.openxmlformats.org/officeDocument/2006/relationships/image" Target="../media/image9.emf"/><Relationship Id="rId4" Type="http://schemas.openxmlformats.org/officeDocument/2006/relationships/image" Target="../media/image1.jpeg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4" descr="pieniAMIF_fi_v_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364" y="5556076"/>
            <a:ext cx="2133271" cy="1165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1"/>
          <p:cNvPicPr/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6991"/>
                    </a14:imgEffect>
                    <a14:imgEffect>
                      <a14:saturation sat="213000"/>
                    </a14:imgEffect>
                    <a14:imgEffect>
                      <a14:brightnessContrast contrast="-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41" y="150586"/>
            <a:ext cx="1968759" cy="1332981"/>
          </a:xfrm>
          <a:prstGeom prst="rect">
            <a:avLst/>
          </a:prstGeom>
        </p:spPr>
      </p:pic>
      <p:pic>
        <p:nvPicPr>
          <p:cNvPr id="8" name="Kuva 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5591175"/>
            <a:ext cx="4619625" cy="1266825"/>
          </a:xfrm>
          <a:prstGeom prst="rect">
            <a:avLst/>
          </a:prstGeom>
        </p:spPr>
      </p:pic>
      <p:pic>
        <p:nvPicPr>
          <p:cNvPr id="7" name="Kuva 6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690236" y="0"/>
            <a:ext cx="5501764" cy="1673885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400" baseline="0"/>
            </a:lvl1pPr>
          </a:lstStyle>
          <a:p>
            <a:r>
              <a:rPr lang="fi-FI" dirty="0" smtClean="0"/>
              <a:t>Minkälaista ohjausta haluamme hankkeen toimesta edistää?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 smtClean="0"/>
              <a:t>Pakolaistaustaisten ohjaus – hanke </a:t>
            </a:r>
          </a:p>
          <a:p>
            <a:r>
              <a:rPr lang="fi-FI" dirty="0" smtClean="0"/>
              <a:t>Ohjausryhmän kokous 27.3.2019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68AE9-64E6-4B40-B5D0-B5B7881F05DB}" type="datetimeFigureOut">
              <a:rPr lang="fi-FI" smtClean="0"/>
              <a:t>30.8.2019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76FF5-2B62-4E91-A98E-8D3448B8173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04303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90236" y="0"/>
            <a:ext cx="5501764" cy="1673885"/>
          </a:xfrm>
          <a:prstGeom prst="rect">
            <a:avLst/>
          </a:prstGeom>
        </p:spPr>
      </p:pic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68AE9-64E6-4B40-B5D0-B5B7881F05DB}" type="datetimeFigureOut">
              <a:rPr lang="fi-FI" smtClean="0"/>
              <a:t>30.8.2019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76FF5-2B62-4E91-A98E-8D3448B81739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Picture 21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322236"/>
            <a:ext cx="1217533" cy="803669"/>
          </a:xfrm>
          <a:prstGeom prst="rect">
            <a:avLst/>
          </a:prstGeom>
        </p:spPr>
      </p:pic>
      <p:pic>
        <p:nvPicPr>
          <p:cNvPr id="8" name="Kuva 4" descr="pieniAMIF_fi_v_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0806" y="5256070"/>
            <a:ext cx="1713353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Logo"/>
          <p:cNvPicPr/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233" y="5395140"/>
            <a:ext cx="2533650" cy="657860"/>
          </a:xfrm>
          <a:prstGeom prst="rect">
            <a:avLst/>
          </a:prstGeom>
        </p:spPr>
      </p:pic>
      <p:pic>
        <p:nvPicPr>
          <p:cNvPr id="10" name="Kuva 9" descr="TE__LA10_te1logo___B3___RGB.jpg"/>
          <p:cNvPicPr/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0614" y="5373430"/>
            <a:ext cx="2089785" cy="752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63749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591175"/>
            <a:ext cx="4619625" cy="1266825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68AE9-64E6-4B40-B5D0-B5B7881F05DB}" type="datetimeFigureOut">
              <a:rPr lang="fi-FI" smtClean="0"/>
              <a:t>30.8.2019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76FF5-2B62-4E91-A98E-8D3448B8173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409052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591175"/>
            <a:ext cx="4619625" cy="1266825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68AE9-64E6-4B40-B5D0-B5B7881F05DB}" type="datetimeFigureOut">
              <a:rPr lang="fi-FI" smtClean="0"/>
              <a:t>30.8.2019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76FF5-2B62-4E91-A98E-8D3448B8173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76676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-1676400" y="1676400"/>
            <a:ext cx="4619625" cy="1266825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68AE9-64E6-4B40-B5D0-B5B7881F05DB}" type="datetimeFigureOut">
              <a:rPr lang="fi-FI" smtClean="0"/>
              <a:t>30.8.2019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76FF5-2B62-4E91-A98E-8D3448B8173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257126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-1676400" y="1676400"/>
            <a:ext cx="4619625" cy="1266825"/>
          </a:xfrm>
          <a:prstGeom prst="rect">
            <a:avLst/>
          </a:prstGeom>
        </p:spPr>
      </p:pic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68AE9-64E6-4B40-B5D0-B5B7881F05DB}" type="datetimeFigureOut">
              <a:rPr lang="fi-FI" smtClean="0"/>
              <a:t>30.8.2019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76FF5-2B62-4E91-A98E-8D3448B8173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39717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6"/>
          <p:cNvSpPr>
            <a:spLocks noGrp="1"/>
          </p:cNvSpPr>
          <p:nvPr>
            <p:ph type="title" hasCustomPrompt="1"/>
          </p:nvPr>
        </p:nvSpPr>
        <p:spPr>
          <a:xfrm>
            <a:off x="1103445" y="1268760"/>
            <a:ext cx="10369152" cy="642942"/>
          </a:xfrm>
          <a:prstGeom prst="rect">
            <a:avLst/>
          </a:prstGeom>
        </p:spPr>
        <p:txBody>
          <a:bodyPr/>
          <a:lstStyle>
            <a:lvl1pPr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8" name="Alatunnisteen paikkamerkki 5"/>
          <p:cNvSpPr>
            <a:spLocks noGrp="1"/>
          </p:cNvSpPr>
          <p:nvPr>
            <p:ph type="ftr" sz="quarter" idx="3"/>
          </p:nvPr>
        </p:nvSpPr>
        <p:spPr>
          <a:xfrm>
            <a:off x="1103445" y="6357938"/>
            <a:ext cx="89289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fi-FI"/>
              <a:t>Eija Asikainen   Anne Laitinen-Saunio Hankepäällikkö   Hankesuunnittelija </a:t>
            </a:r>
            <a:endParaRPr lang="fi-FI" dirty="0"/>
          </a:p>
        </p:txBody>
      </p:sp>
      <p:sp>
        <p:nvSpPr>
          <p:cNvPr id="10" name="Dian numeron paikkamerkki 6"/>
          <p:cNvSpPr>
            <a:spLocks noGrp="1"/>
          </p:cNvSpPr>
          <p:nvPr>
            <p:ph type="sldNum" sz="quarter" idx="4"/>
          </p:nvPr>
        </p:nvSpPr>
        <p:spPr>
          <a:xfrm>
            <a:off x="334931" y="6357936"/>
            <a:ext cx="561824" cy="36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1F70512E-3501-4C97-9457-F6C16E24E41E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  <p:sp>
        <p:nvSpPr>
          <p:cNvPr id="9" name="Tekstin paikkamerkki 16"/>
          <p:cNvSpPr>
            <a:spLocks noGrp="1"/>
          </p:cNvSpPr>
          <p:nvPr>
            <p:ph type="body" sz="quarter" idx="11"/>
          </p:nvPr>
        </p:nvSpPr>
        <p:spPr>
          <a:xfrm>
            <a:off x="1103447" y="2084238"/>
            <a:ext cx="10369152" cy="3937050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  <a:lvl2pPr marL="800100" indent="-342900">
              <a:buFont typeface="Arial" panose="020B0604020202020204" pitchFamily="34" charset="0"/>
              <a:buChar char="–"/>
              <a:defRPr sz="2200"/>
            </a:lvl2pPr>
            <a:lvl3pPr>
              <a:buClr>
                <a:schemeClr val="accent1"/>
              </a:buClr>
              <a:defRPr/>
            </a:lvl3pPr>
            <a:lvl4pPr marL="1600200" indent="-228600">
              <a:buFont typeface="Arial" panose="020B0604020202020204" pitchFamily="34" charset="0"/>
              <a:buChar char="–"/>
              <a:defRPr/>
            </a:lvl4pPr>
            <a:lvl5pPr>
              <a:buClr>
                <a:schemeClr val="accent1"/>
              </a:buClr>
              <a:defRPr/>
            </a:lvl5pPr>
            <a:lvl6pPr marL="26289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6pPr>
            <a:lvl7pPr>
              <a:buClr>
                <a:schemeClr val="accent1"/>
              </a:buClr>
              <a:defRPr/>
            </a:lvl7pPr>
            <a:lvl8pPr>
              <a:buClr>
                <a:schemeClr val="accent1"/>
              </a:buClr>
              <a:defRPr/>
            </a:lvl8pPr>
            <a:lvl9pPr>
              <a:buClr>
                <a:schemeClr val="accent1"/>
              </a:buClr>
              <a:defRPr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116330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4" descr="pieniAMIF_fi_v_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364" y="5556076"/>
            <a:ext cx="2133271" cy="1165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1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6991"/>
                    </a14:imgEffect>
                    <a14:imgEffect>
                      <a14:saturation sat="213000"/>
                    </a14:imgEffect>
                    <a14:imgEffect>
                      <a14:brightnessContrast contrast="-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41" y="150586"/>
            <a:ext cx="1968759" cy="1332981"/>
          </a:xfrm>
          <a:prstGeom prst="rect">
            <a:avLst/>
          </a:prstGeom>
        </p:spPr>
      </p:pic>
      <p:pic>
        <p:nvPicPr>
          <p:cNvPr id="8" name="Kuva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591175"/>
            <a:ext cx="4619625" cy="1266825"/>
          </a:xfrm>
          <a:prstGeom prst="rect">
            <a:avLst/>
          </a:prstGeom>
        </p:spPr>
      </p:pic>
      <p:pic>
        <p:nvPicPr>
          <p:cNvPr id="7" name="Kuva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90236" y="0"/>
            <a:ext cx="5501764" cy="1673885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68AE9-64E6-4B40-B5D0-B5B7881F05DB}" type="datetimeFigureOut">
              <a:rPr lang="fi-FI" smtClean="0"/>
              <a:t>30.8.2019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76FF5-2B62-4E91-A98E-8D3448B8173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288953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91175"/>
            <a:ext cx="4619625" cy="1266825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68AE9-64E6-4B40-B5D0-B5B7881F05DB}" type="datetimeFigureOut">
              <a:rPr lang="fi-FI" smtClean="0"/>
              <a:t>30.8.2019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76FF5-2B62-4E91-A98E-8D3448B8173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775954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0236" y="0"/>
            <a:ext cx="5501764" cy="1673885"/>
          </a:xfrm>
          <a:prstGeom prst="rect">
            <a:avLst/>
          </a:prstGeom>
        </p:spPr>
      </p:pic>
      <p:pic>
        <p:nvPicPr>
          <p:cNvPr id="7" name="Kuva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591175"/>
            <a:ext cx="4619625" cy="1266825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68AE9-64E6-4B40-B5D0-B5B7881F05DB}" type="datetimeFigureOut">
              <a:rPr lang="fi-FI" smtClean="0"/>
              <a:t>30.8.2019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76FF5-2B62-4E91-A98E-8D3448B8173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033885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91175"/>
            <a:ext cx="4619625" cy="1266825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68AE9-64E6-4B40-B5D0-B5B7881F05DB}" type="datetimeFigureOut">
              <a:rPr lang="fi-FI" smtClean="0"/>
              <a:t>30.8.2019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76FF5-2B62-4E91-A98E-8D3448B8173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23180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68AE9-64E6-4B40-B5D0-B5B7881F05DB}" type="datetimeFigureOut">
              <a:rPr lang="fi-FI" smtClean="0"/>
              <a:t>30.8.2019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76FF5-2B62-4E91-A98E-8D3448B81739}" type="slidenum">
              <a:rPr lang="fi-FI" smtClean="0"/>
              <a:t>‹#›</a:t>
            </a:fld>
            <a:endParaRPr lang="fi-FI"/>
          </a:p>
        </p:txBody>
      </p:sp>
      <p:pic>
        <p:nvPicPr>
          <p:cNvPr id="6" name="Kuva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514350"/>
            <a:ext cx="12192000" cy="737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0438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91175"/>
            <a:ext cx="4619625" cy="1266825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68AE9-64E6-4B40-B5D0-B5B7881F05DB}" type="datetimeFigureOut">
              <a:rPr lang="fi-FI" smtClean="0"/>
              <a:t>30.8.2019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76FF5-2B62-4E91-A98E-8D3448B8173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401489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0236" y="0"/>
            <a:ext cx="5501764" cy="1673885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591175"/>
            <a:ext cx="4619625" cy="1266825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68AE9-64E6-4B40-B5D0-B5B7881F05DB}" type="datetimeFigureOut">
              <a:rPr lang="fi-FI" smtClean="0"/>
              <a:t>30.8.2019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76FF5-2B62-4E91-A98E-8D3448B8173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640345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0236" y="0"/>
            <a:ext cx="5501764" cy="1673885"/>
          </a:xfrm>
          <a:prstGeom prst="rect">
            <a:avLst/>
          </a:prstGeom>
        </p:spPr>
      </p:pic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68AE9-64E6-4B40-B5D0-B5B7881F05DB}" type="datetimeFigureOut">
              <a:rPr lang="fi-FI" smtClean="0"/>
              <a:t>30.8.2019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76FF5-2B62-4E91-A98E-8D3448B81739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Picture 2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322236"/>
            <a:ext cx="1217533" cy="803669"/>
          </a:xfrm>
          <a:prstGeom prst="rect">
            <a:avLst/>
          </a:prstGeom>
        </p:spPr>
      </p:pic>
      <p:pic>
        <p:nvPicPr>
          <p:cNvPr id="8" name="Kuva 4" descr="pieniAMIF_fi_v_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0806" y="5256070"/>
            <a:ext cx="1713353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Logo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233" y="5395140"/>
            <a:ext cx="2533650" cy="657860"/>
          </a:xfrm>
          <a:prstGeom prst="rect">
            <a:avLst/>
          </a:prstGeom>
        </p:spPr>
      </p:pic>
      <p:pic>
        <p:nvPicPr>
          <p:cNvPr id="10" name="Kuva 9" descr="TE__LA10_te1logo___B3___RGB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0614" y="5373430"/>
            <a:ext cx="2089785" cy="752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66944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91175"/>
            <a:ext cx="4619625" cy="1266825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68AE9-64E6-4B40-B5D0-B5B7881F05DB}" type="datetimeFigureOut">
              <a:rPr lang="fi-FI" smtClean="0"/>
              <a:t>30.8.2019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76FF5-2B62-4E91-A98E-8D3448B8173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842849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91175"/>
            <a:ext cx="4619625" cy="1266825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68AE9-64E6-4B40-B5D0-B5B7881F05DB}" type="datetimeFigureOut">
              <a:rPr lang="fi-FI" smtClean="0"/>
              <a:t>30.8.2019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76FF5-2B62-4E91-A98E-8D3448B8173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108009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1676400" y="1676400"/>
            <a:ext cx="4619625" cy="1266825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68AE9-64E6-4B40-B5D0-B5B7881F05DB}" type="datetimeFigureOut">
              <a:rPr lang="fi-FI" smtClean="0"/>
              <a:t>30.8.2019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76FF5-2B62-4E91-A98E-8D3448B8173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649978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1676400" y="1676400"/>
            <a:ext cx="4619625" cy="1266825"/>
          </a:xfrm>
          <a:prstGeom prst="rect">
            <a:avLst/>
          </a:prstGeom>
        </p:spPr>
      </p:pic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68AE9-64E6-4B40-B5D0-B5B7881F05DB}" type="datetimeFigureOut">
              <a:rPr lang="fi-FI" smtClean="0"/>
              <a:t>30.8.2019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76FF5-2B62-4E91-A98E-8D3448B8173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61805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68AE9-64E6-4B40-B5D0-B5B7881F05DB}" type="datetimeFigureOut">
              <a:rPr lang="fi-FI" smtClean="0"/>
              <a:t>30.8.2019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76FF5-2B62-4E91-A98E-8D3448B81739}" type="slidenum">
              <a:rPr lang="fi-FI" smtClean="0"/>
              <a:t>‹#›</a:t>
            </a:fld>
            <a:endParaRPr lang="fi-FI"/>
          </a:p>
        </p:txBody>
      </p:sp>
      <p:pic>
        <p:nvPicPr>
          <p:cNvPr id="6" name="Kuva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9015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68AE9-64E6-4B40-B5D0-B5B7881F05DB}" type="datetimeFigureOut">
              <a:rPr lang="fi-FI" smtClean="0"/>
              <a:t>30.8.2019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76FF5-2B62-4E91-A98E-8D3448B81739}" type="slidenum">
              <a:rPr lang="fi-FI" smtClean="0"/>
              <a:t>‹#›</a:t>
            </a:fld>
            <a:endParaRPr lang="fi-FI"/>
          </a:p>
        </p:txBody>
      </p:sp>
      <p:pic>
        <p:nvPicPr>
          <p:cNvPr id="6" name="Kuva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2313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591175"/>
            <a:ext cx="4619625" cy="1266825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68AE9-64E6-4B40-B5D0-B5B7881F05DB}" type="datetimeFigureOut">
              <a:rPr lang="fi-FI" smtClean="0"/>
              <a:t>30.8.2019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76FF5-2B62-4E91-A98E-8D3448B8173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6316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90236" y="0"/>
            <a:ext cx="5501764" cy="1673885"/>
          </a:xfrm>
          <a:prstGeom prst="rect">
            <a:avLst/>
          </a:prstGeom>
        </p:spPr>
      </p:pic>
      <p:pic>
        <p:nvPicPr>
          <p:cNvPr id="7" name="Kuva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591175"/>
            <a:ext cx="4619625" cy="1266825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68AE9-64E6-4B40-B5D0-B5B7881F05DB}" type="datetimeFigureOut">
              <a:rPr lang="fi-FI" smtClean="0"/>
              <a:t>30.8.2019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76FF5-2B62-4E91-A98E-8D3448B8173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9709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591175"/>
            <a:ext cx="4619625" cy="1266825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68AE9-64E6-4B40-B5D0-B5B7881F05DB}" type="datetimeFigureOut">
              <a:rPr lang="fi-FI" smtClean="0"/>
              <a:t>30.8.2019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76FF5-2B62-4E91-A98E-8D3448B8173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5802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591175"/>
            <a:ext cx="4619625" cy="1266825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68AE9-64E6-4B40-B5D0-B5B7881F05DB}" type="datetimeFigureOut">
              <a:rPr lang="fi-FI" smtClean="0"/>
              <a:t>30.8.2019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76FF5-2B62-4E91-A98E-8D3448B8173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43240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90236" y="0"/>
            <a:ext cx="5501764" cy="1673885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591175"/>
            <a:ext cx="4619625" cy="1266825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68AE9-64E6-4B40-B5D0-B5B7881F05DB}" type="datetimeFigureOut">
              <a:rPr lang="fi-FI" smtClean="0"/>
              <a:t>30.8.2019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76FF5-2B62-4E91-A98E-8D3448B8173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08991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smtClean="0"/>
              <a:t>Muokkaa tekstin perustyylejä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68AE9-64E6-4B40-B5D0-B5B7881F05DB}" type="datetimeFigureOut">
              <a:rPr lang="fi-FI" smtClean="0"/>
              <a:t>30.8.2019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176FF5-2B62-4E91-A98E-8D3448B8173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0997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75" r:id="rId1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68AE9-64E6-4B40-B5D0-B5B7881F05DB}" type="datetimeFigureOut">
              <a:rPr lang="fi-FI" smtClean="0"/>
              <a:t>30.8.2019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176FF5-2B62-4E91-A98E-8D3448B8173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49561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Juha.lahti@ely-keskus.fi" TargetMode="Externa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911635"/>
            <a:ext cx="9144000" cy="2387600"/>
          </a:xfrm>
        </p:spPr>
        <p:txBody>
          <a:bodyPr>
            <a:noAutofit/>
          </a:bodyPr>
          <a:lstStyle/>
          <a:p>
            <a:r>
              <a:rPr lang="fi-FI" dirty="0" smtClean="0">
                <a:solidFill>
                  <a:srgbClr val="05424B"/>
                </a:solidFill>
              </a:rPr>
              <a:t>Pakolaistaustaisten ohjaus </a:t>
            </a:r>
            <a:r>
              <a:rPr lang="fi-FI" dirty="0">
                <a:solidFill>
                  <a:srgbClr val="05424B"/>
                </a:solidFill>
              </a:rPr>
              <a:t>-</a:t>
            </a:r>
            <a:r>
              <a:rPr lang="fi-FI" dirty="0" smtClean="0">
                <a:solidFill>
                  <a:srgbClr val="05424B"/>
                </a:solidFill>
              </a:rPr>
              <a:t>hanke: Rajanylityksiä ohjauksen sujuvoittamiseksi</a:t>
            </a:r>
            <a:endParaRPr lang="fi-FI" dirty="0">
              <a:solidFill>
                <a:srgbClr val="05424B"/>
              </a:solidFill>
            </a:endParaRP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4372059"/>
            <a:ext cx="9144000" cy="1655762"/>
          </a:xfrm>
        </p:spPr>
        <p:txBody>
          <a:bodyPr>
            <a:normAutofit lnSpcReduction="10000"/>
          </a:bodyPr>
          <a:lstStyle/>
          <a:p>
            <a:endParaRPr lang="fi-FI" dirty="0" smtClean="0"/>
          </a:p>
          <a:p>
            <a:r>
              <a:rPr lang="fi-FI" dirty="0" smtClean="0">
                <a:solidFill>
                  <a:srgbClr val="05424B"/>
                </a:solidFill>
              </a:rPr>
              <a:t>Juha Lahti</a:t>
            </a:r>
          </a:p>
          <a:p>
            <a:r>
              <a:rPr lang="fi-FI" dirty="0" smtClean="0">
                <a:solidFill>
                  <a:srgbClr val="05424B"/>
                </a:solidFill>
              </a:rPr>
              <a:t>Projektiasiantuntija</a:t>
            </a:r>
          </a:p>
          <a:p>
            <a:r>
              <a:rPr lang="fi-FI" dirty="0" smtClean="0">
                <a:solidFill>
                  <a:srgbClr val="05424B"/>
                </a:solidFill>
              </a:rPr>
              <a:t>TNO Forum 22.8.2019</a:t>
            </a:r>
          </a:p>
          <a:p>
            <a:endParaRPr lang="fi-FI" dirty="0"/>
          </a:p>
        </p:txBody>
      </p:sp>
      <p:sp>
        <p:nvSpPr>
          <p:cNvPr id="4" name="Suorakulmio 3"/>
          <p:cNvSpPr/>
          <p:nvPr/>
        </p:nvSpPr>
        <p:spPr>
          <a:xfrm>
            <a:off x="5972408" y="3244334"/>
            <a:ext cx="2471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dirty="0"/>
              <a:t> </a:t>
            </a:r>
          </a:p>
        </p:txBody>
      </p:sp>
      <p:sp>
        <p:nvSpPr>
          <p:cNvPr id="5" name="Suorakulmio 4"/>
          <p:cNvSpPr/>
          <p:nvPr/>
        </p:nvSpPr>
        <p:spPr>
          <a:xfrm>
            <a:off x="5972408" y="3244334"/>
            <a:ext cx="2471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099357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 ’Kohtaavan asiakastyön’ ote 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i-FI" dirty="0" smtClean="0"/>
              <a:t> Koulutusta TE-toimistojen (kuntien, järjestöjen) TNO asiantuntijoille</a:t>
            </a:r>
          </a:p>
          <a:p>
            <a:r>
              <a:rPr lang="fi-FI" dirty="0" smtClean="0"/>
              <a:t>Sisältö koostettu yhteistyössä hankkeemme TE-asiantuntijoiden kanssa</a:t>
            </a:r>
          </a:p>
          <a:p>
            <a:pPr lvl="1"/>
            <a:r>
              <a:rPr lang="fi-FI" dirty="0" smtClean="0"/>
              <a:t>Dialogisuus, kulttuurienvälinen viestintä, TE-asiantuntijan toimijuus ja vertaisuus</a:t>
            </a:r>
          </a:p>
          <a:p>
            <a:pPr lvl="1"/>
            <a:r>
              <a:rPr lang="fi-FI" dirty="0" smtClean="0"/>
              <a:t>Hiljaisen </a:t>
            </a:r>
            <a:r>
              <a:rPr lang="fi-FI" smtClean="0"/>
              <a:t>tiedon arvokkuus</a:t>
            </a:r>
            <a:endParaRPr lang="fi-FI" dirty="0" smtClean="0"/>
          </a:p>
          <a:p>
            <a:r>
              <a:rPr lang="fi-FI" dirty="0" smtClean="0"/>
              <a:t>Kohtaaminen </a:t>
            </a:r>
            <a:r>
              <a:rPr lang="fi-FI" i="1" dirty="0" smtClean="0"/>
              <a:t>on  </a:t>
            </a:r>
            <a:r>
              <a:rPr lang="fi-FI" dirty="0" smtClean="0"/>
              <a:t>olennainen osa TE-asiantuntijan asiantuntijuutta</a:t>
            </a:r>
          </a:p>
          <a:p>
            <a:r>
              <a:rPr lang="fi-FI" dirty="0" smtClean="0"/>
              <a:t>’Aina on mahdollisuus kohtaavaan asiakastyöhön olosuhteista riippumatta’</a:t>
            </a:r>
          </a:p>
          <a:p>
            <a:r>
              <a:rPr lang="fi-FI" dirty="0" smtClean="0"/>
              <a:t>Asiantuntijan autonomisuuden vahvistaminen – ei syyllistäminen</a:t>
            </a:r>
          </a:p>
          <a:p>
            <a:pPr lvl="1"/>
            <a:r>
              <a:rPr lang="fi-FI" dirty="0" smtClean="0"/>
              <a:t>Oman henkilökohtaisen pelitilan löytäminen</a:t>
            </a:r>
          </a:p>
          <a:p>
            <a:pPr lvl="1"/>
            <a:r>
              <a:rPr lang="fi-FI" dirty="0" smtClean="0"/>
              <a:t>”</a:t>
            </a:r>
            <a:r>
              <a:rPr lang="fi-FI" b="1" i="1" dirty="0" smtClean="0"/>
              <a:t>Kyllä se </a:t>
            </a:r>
            <a:r>
              <a:rPr lang="fi-FI" b="1" i="1" dirty="0" err="1" smtClean="0"/>
              <a:t>Peavy</a:t>
            </a:r>
            <a:r>
              <a:rPr lang="fi-FI" b="1" i="1" dirty="0" smtClean="0"/>
              <a:t> toimii!” </a:t>
            </a:r>
            <a:r>
              <a:rPr lang="fi-FI" dirty="0" smtClean="0"/>
              <a:t>( TE-asiantuntijan haastattelusta)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432928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108252"/>
          </a:xfrm>
        </p:spPr>
        <p:txBody>
          <a:bodyPr>
            <a:normAutofit fontScale="90000"/>
          </a:bodyPr>
          <a:lstStyle/>
          <a:p>
            <a:r>
              <a:rPr lang="fi-FI" dirty="0" smtClean="0">
                <a:solidFill>
                  <a:srgbClr val="05424B"/>
                </a:solidFill>
              </a:rPr>
              <a:t> </a:t>
            </a:r>
            <a:r>
              <a:rPr lang="fi-FI" dirty="0">
                <a:solidFill>
                  <a:srgbClr val="05424B"/>
                </a:solidFill>
              </a:rPr>
              <a:t>”</a:t>
            </a:r>
            <a:r>
              <a:rPr lang="fi-FI" dirty="0" smtClean="0">
                <a:solidFill>
                  <a:srgbClr val="05424B"/>
                </a:solidFill>
              </a:rPr>
              <a:t>Rajanylityspajat” – moniammatillisen verkostotyön tuki</a:t>
            </a:r>
            <a:br>
              <a:rPr lang="fi-FI" dirty="0" smtClean="0">
                <a:solidFill>
                  <a:srgbClr val="05424B"/>
                </a:solidFill>
              </a:rPr>
            </a:br>
            <a:r>
              <a:rPr lang="fi-FI" sz="3100" i="1" dirty="0" smtClean="0">
                <a:solidFill>
                  <a:srgbClr val="05424B"/>
                </a:solidFill>
              </a:rPr>
              <a:t>Oppilaitosten</a:t>
            </a:r>
            <a:r>
              <a:rPr lang="fi-FI" sz="3100" i="1" dirty="0">
                <a:solidFill>
                  <a:srgbClr val="05424B"/>
                </a:solidFill>
              </a:rPr>
              <a:t>, kunnan, palveluntarjoajien ja TE-toimiston yhteisen tiedon jakamisen ja välittämisen työpaja, jossa perehdytään: </a:t>
            </a:r>
            <a:r>
              <a:rPr lang="fi-FI" sz="3600" i="1" dirty="0">
                <a:solidFill>
                  <a:srgbClr val="05424B"/>
                </a:solidFill>
              </a:rPr>
              <a:t/>
            </a:r>
            <a:br>
              <a:rPr lang="fi-FI" sz="3600" i="1" dirty="0">
                <a:solidFill>
                  <a:srgbClr val="05424B"/>
                </a:solidFill>
              </a:rPr>
            </a:br>
            <a:endParaRPr lang="fi-FI" sz="3600" i="1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2473377"/>
            <a:ext cx="10515600" cy="3703586"/>
          </a:xfrm>
        </p:spPr>
        <p:txBody>
          <a:bodyPr/>
          <a:lstStyle/>
          <a:p>
            <a:r>
              <a:rPr lang="fi-FI" dirty="0">
                <a:solidFill>
                  <a:srgbClr val="05424B"/>
                </a:solidFill>
              </a:rPr>
              <a:t>rajapinnoilla tarvittavaan tietoon toisten toimijoiden prosesseista</a:t>
            </a:r>
          </a:p>
          <a:p>
            <a:r>
              <a:rPr lang="fi-FI" dirty="0" smtClean="0"/>
              <a:t> </a:t>
            </a:r>
            <a:r>
              <a:rPr lang="fi-FI" dirty="0">
                <a:solidFill>
                  <a:srgbClr val="05424B"/>
                </a:solidFill>
              </a:rPr>
              <a:t>pohditaan eri toimijoiden prosessien eriävyyden vaikutusta asiakkaan/oppilaan/kuntalaisen asemaan</a:t>
            </a:r>
          </a:p>
          <a:p>
            <a:r>
              <a:rPr lang="fi-FI" dirty="0">
                <a:solidFill>
                  <a:srgbClr val="05424B"/>
                </a:solidFill>
              </a:rPr>
              <a:t>etsitään ratkaisuja, joilla rajoja ylitetään ja joilla kirkastetaan eri toimijoiden rooleja ja </a:t>
            </a:r>
            <a:r>
              <a:rPr lang="fi-FI" dirty="0" smtClean="0">
                <a:solidFill>
                  <a:srgbClr val="05424B"/>
                </a:solidFill>
              </a:rPr>
              <a:t>vastuita</a:t>
            </a:r>
            <a:endParaRPr lang="fi-FI" dirty="0">
              <a:solidFill>
                <a:srgbClr val="05424B"/>
              </a:solidFill>
            </a:endParaRPr>
          </a:p>
          <a:p>
            <a:r>
              <a:rPr lang="fi-FI" dirty="0">
                <a:solidFill>
                  <a:srgbClr val="05424B"/>
                </a:solidFill>
              </a:rPr>
              <a:t>muotoillaan ratkaisuja ohjausprosessien sujuvoittamiseksi yhteisen tiedonmuodostuksen kautta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950848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/>
          <p:cNvSpPr txBox="1"/>
          <p:nvPr/>
        </p:nvSpPr>
        <p:spPr>
          <a:xfrm>
            <a:off x="693020" y="1676373"/>
            <a:ext cx="1102092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6000" dirty="0" smtClean="0">
                <a:solidFill>
                  <a:srgbClr val="05424B"/>
                </a:solidFill>
              </a:rPr>
              <a:t>Kiitos!</a:t>
            </a:r>
          </a:p>
          <a:p>
            <a:endParaRPr lang="fi-FI" sz="2000" dirty="0" smtClean="0">
              <a:solidFill>
                <a:srgbClr val="05424B"/>
              </a:solidFill>
            </a:endParaRPr>
          </a:p>
          <a:p>
            <a:r>
              <a:rPr lang="fi-FI" sz="2000" dirty="0" smtClean="0">
                <a:solidFill>
                  <a:srgbClr val="05424B"/>
                </a:solidFill>
              </a:rPr>
              <a:t>Juha Lahti, hankeasiantuntija </a:t>
            </a:r>
          </a:p>
          <a:p>
            <a:r>
              <a:rPr lang="fi-FI" sz="2000" dirty="0" smtClean="0">
                <a:solidFill>
                  <a:srgbClr val="05424B"/>
                </a:solidFill>
              </a:rPr>
              <a:t>Pakolaistaustaisten ohjaus </a:t>
            </a:r>
            <a:r>
              <a:rPr lang="fi-FI" sz="2000" dirty="0">
                <a:solidFill>
                  <a:srgbClr val="05424B"/>
                </a:solidFill>
              </a:rPr>
              <a:t>-</a:t>
            </a:r>
            <a:r>
              <a:rPr lang="fi-FI" sz="2000" dirty="0" smtClean="0">
                <a:solidFill>
                  <a:srgbClr val="05424B"/>
                </a:solidFill>
              </a:rPr>
              <a:t>hanke </a:t>
            </a:r>
          </a:p>
          <a:p>
            <a:r>
              <a:rPr lang="fi-FI" sz="2000" dirty="0" err="1" smtClean="0">
                <a:solidFill>
                  <a:srgbClr val="05424B"/>
                </a:solidFill>
              </a:rPr>
              <a:t>Kaakkois</a:t>
            </a:r>
            <a:r>
              <a:rPr lang="fi-FI" sz="2000" dirty="0" smtClean="0">
                <a:solidFill>
                  <a:srgbClr val="05424B"/>
                </a:solidFill>
              </a:rPr>
              <a:t>-Suomen ELY-keskus</a:t>
            </a:r>
          </a:p>
          <a:p>
            <a:endParaRPr lang="fi-FI" sz="2000" dirty="0" smtClean="0">
              <a:solidFill>
                <a:srgbClr val="05424B"/>
              </a:solidFill>
            </a:endParaRPr>
          </a:p>
          <a:p>
            <a:r>
              <a:rPr lang="fi-FI" sz="2000" dirty="0" smtClean="0">
                <a:solidFill>
                  <a:srgbClr val="05424B"/>
                </a:solidFill>
                <a:hlinkClick r:id="rId2"/>
              </a:rPr>
              <a:t>Juha.lahti@ely-keskus.fi</a:t>
            </a:r>
            <a:endParaRPr lang="fi-FI" sz="2000" dirty="0" smtClean="0">
              <a:solidFill>
                <a:srgbClr val="05424B"/>
              </a:solidFill>
            </a:endParaRPr>
          </a:p>
          <a:p>
            <a:endParaRPr lang="fi-FI" sz="2000" dirty="0" smtClean="0">
              <a:solidFill>
                <a:srgbClr val="05424B"/>
              </a:solidFill>
            </a:endParaRPr>
          </a:p>
          <a:p>
            <a:endParaRPr lang="fi-FI" sz="2000" dirty="0" smtClean="0"/>
          </a:p>
          <a:p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326002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081" y="572387"/>
            <a:ext cx="4206239" cy="6056856"/>
          </a:xfrm>
          <a:prstGeom prst="rect">
            <a:avLst/>
          </a:prstGeom>
        </p:spPr>
      </p:pic>
      <p:sp>
        <p:nvSpPr>
          <p:cNvPr id="7" name="Otsikko 6"/>
          <p:cNvSpPr>
            <a:spLocks noGrp="1"/>
          </p:cNvSpPr>
          <p:nvPr>
            <p:ph type="title"/>
          </p:nvPr>
        </p:nvSpPr>
        <p:spPr>
          <a:xfrm>
            <a:off x="393290" y="95617"/>
            <a:ext cx="10515600" cy="1325563"/>
          </a:xfrm>
        </p:spPr>
        <p:txBody>
          <a:bodyPr>
            <a:noAutofit/>
          </a:bodyPr>
          <a:lstStyle/>
          <a:p>
            <a:r>
              <a:rPr lang="fi-FI" dirty="0" smtClean="0">
                <a:solidFill>
                  <a:srgbClr val="05424B"/>
                </a:solidFill>
              </a:rPr>
              <a:t>Pakolaistaustaisten ohjaus</a:t>
            </a:r>
            <a:endParaRPr lang="fi-FI" dirty="0">
              <a:solidFill>
                <a:srgbClr val="05424B"/>
              </a:solidFill>
            </a:endParaRPr>
          </a:p>
        </p:txBody>
      </p:sp>
      <p:sp>
        <p:nvSpPr>
          <p:cNvPr id="5" name="Tekstin paikkamerkki 4"/>
          <p:cNvSpPr>
            <a:spLocks noGrp="1"/>
          </p:cNvSpPr>
          <p:nvPr>
            <p:ph idx="1"/>
          </p:nvPr>
        </p:nvSpPr>
        <p:spPr>
          <a:xfrm>
            <a:off x="393290" y="1310764"/>
            <a:ext cx="7316546" cy="4849608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  <a:defRPr/>
            </a:pPr>
            <a:endParaRPr lang="fi-FI" sz="2000" dirty="0"/>
          </a:p>
          <a:p>
            <a:pPr>
              <a:spcBef>
                <a:spcPts val="0"/>
              </a:spcBef>
              <a:defRPr/>
            </a:pPr>
            <a:r>
              <a:rPr lang="fi-FI" dirty="0">
                <a:solidFill>
                  <a:srgbClr val="05424B"/>
                </a:solidFill>
              </a:rPr>
              <a:t>Hankevalmistelu yhdessä </a:t>
            </a:r>
            <a:r>
              <a:rPr lang="fi-FI" dirty="0" err="1">
                <a:solidFill>
                  <a:srgbClr val="05424B"/>
                </a:solidFill>
              </a:rPr>
              <a:t>TEM:n</a:t>
            </a:r>
            <a:r>
              <a:rPr lang="fi-FI" dirty="0">
                <a:solidFill>
                  <a:srgbClr val="05424B"/>
                </a:solidFill>
              </a:rPr>
              <a:t>, </a:t>
            </a:r>
            <a:r>
              <a:rPr lang="fi-FI" dirty="0" err="1" smtClean="0">
                <a:solidFill>
                  <a:srgbClr val="05424B"/>
                </a:solidFill>
              </a:rPr>
              <a:t>OKM:n</a:t>
            </a:r>
            <a:r>
              <a:rPr lang="fi-FI" dirty="0" smtClean="0">
                <a:solidFill>
                  <a:srgbClr val="05424B"/>
                </a:solidFill>
              </a:rPr>
              <a:t> </a:t>
            </a:r>
            <a:r>
              <a:rPr lang="fi-FI" dirty="0">
                <a:solidFill>
                  <a:srgbClr val="05424B"/>
                </a:solidFill>
              </a:rPr>
              <a:t>ja </a:t>
            </a:r>
            <a:r>
              <a:rPr lang="fi-FI" dirty="0" err="1">
                <a:solidFill>
                  <a:srgbClr val="05424B"/>
                </a:solidFill>
              </a:rPr>
              <a:t>Kaakkois</a:t>
            </a:r>
            <a:r>
              <a:rPr lang="fi-FI" dirty="0">
                <a:solidFill>
                  <a:srgbClr val="05424B"/>
                </a:solidFill>
              </a:rPr>
              <a:t>-Suomen </a:t>
            </a:r>
            <a:r>
              <a:rPr lang="fi-FI" dirty="0" smtClean="0">
                <a:solidFill>
                  <a:srgbClr val="05424B"/>
                </a:solidFill>
              </a:rPr>
              <a:t>ELY-keskuksen </a:t>
            </a:r>
            <a:r>
              <a:rPr lang="fi-FI" dirty="0">
                <a:solidFill>
                  <a:srgbClr val="05424B"/>
                </a:solidFill>
              </a:rPr>
              <a:t>kanssa</a:t>
            </a:r>
            <a:r>
              <a:rPr lang="fi-FI" dirty="0" smtClean="0">
                <a:solidFill>
                  <a:srgbClr val="05424B"/>
                </a:solidFill>
              </a:rPr>
              <a:t>.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fi-FI" dirty="0">
              <a:solidFill>
                <a:srgbClr val="05424B"/>
              </a:solidFill>
            </a:endParaRPr>
          </a:p>
          <a:p>
            <a:pPr>
              <a:spcBef>
                <a:spcPts val="0"/>
              </a:spcBef>
              <a:defRPr/>
            </a:pPr>
            <a:r>
              <a:rPr lang="fi-FI" dirty="0">
                <a:solidFill>
                  <a:srgbClr val="05424B"/>
                </a:solidFill>
              </a:rPr>
              <a:t>Toteutus 1.4.2018 - </a:t>
            </a:r>
            <a:r>
              <a:rPr lang="fi-FI" dirty="0" smtClean="0">
                <a:solidFill>
                  <a:srgbClr val="05424B"/>
                </a:solidFill>
              </a:rPr>
              <a:t>31.12.2020</a:t>
            </a:r>
          </a:p>
          <a:p>
            <a:pPr>
              <a:spcBef>
                <a:spcPts val="0"/>
              </a:spcBef>
              <a:defRPr/>
            </a:pPr>
            <a:endParaRPr lang="fi-FI" dirty="0">
              <a:solidFill>
                <a:srgbClr val="05424B"/>
              </a:solidFill>
            </a:endParaRPr>
          </a:p>
          <a:p>
            <a:pPr>
              <a:spcBef>
                <a:spcPts val="0"/>
              </a:spcBef>
              <a:defRPr/>
            </a:pPr>
            <a:r>
              <a:rPr lang="fi-FI" dirty="0">
                <a:solidFill>
                  <a:srgbClr val="05424B"/>
                </a:solidFill>
              </a:rPr>
              <a:t>Hankehenkilöstöä valtakunnallisesti </a:t>
            </a:r>
            <a:r>
              <a:rPr lang="fi-FI" dirty="0" smtClean="0">
                <a:solidFill>
                  <a:srgbClr val="05424B"/>
                </a:solidFill>
              </a:rPr>
              <a:t>18, hankepäällikkö Eija Asikainen.</a:t>
            </a:r>
          </a:p>
          <a:p>
            <a:pPr>
              <a:spcBef>
                <a:spcPts val="0"/>
              </a:spcBef>
              <a:defRPr/>
            </a:pPr>
            <a:endParaRPr lang="fi-FI" dirty="0">
              <a:solidFill>
                <a:srgbClr val="05424B"/>
              </a:solidFill>
            </a:endParaRPr>
          </a:p>
          <a:p>
            <a:pPr>
              <a:spcBef>
                <a:spcPts val="0"/>
              </a:spcBef>
              <a:defRPr/>
            </a:pPr>
            <a:r>
              <a:rPr lang="fi-FI" dirty="0">
                <a:solidFill>
                  <a:srgbClr val="05424B"/>
                </a:solidFill>
              </a:rPr>
              <a:t>Tavoite: sujuvoittaa </a:t>
            </a:r>
            <a:r>
              <a:rPr lang="fi-FI" dirty="0" smtClean="0">
                <a:solidFill>
                  <a:srgbClr val="05424B"/>
                </a:solidFill>
              </a:rPr>
              <a:t>pakolaistaustaisten koulutus- </a:t>
            </a:r>
            <a:r>
              <a:rPr lang="fi-FI" dirty="0">
                <a:solidFill>
                  <a:srgbClr val="05424B"/>
                </a:solidFill>
              </a:rPr>
              <a:t>ja </a:t>
            </a:r>
            <a:r>
              <a:rPr lang="fi-FI" dirty="0" smtClean="0">
                <a:solidFill>
                  <a:srgbClr val="05424B"/>
                </a:solidFill>
              </a:rPr>
              <a:t>työllistymispolkuja </a:t>
            </a:r>
            <a:r>
              <a:rPr lang="fi-FI" dirty="0">
                <a:solidFill>
                  <a:srgbClr val="05424B"/>
                </a:solidFill>
              </a:rPr>
              <a:t>kehittämällä </a:t>
            </a:r>
            <a:r>
              <a:rPr lang="fi-FI" dirty="0" smtClean="0">
                <a:solidFill>
                  <a:srgbClr val="05424B"/>
                </a:solidFill>
              </a:rPr>
              <a:t>verkostomaista ohjausta </a:t>
            </a:r>
            <a:r>
              <a:rPr lang="fi-FI" dirty="0">
                <a:solidFill>
                  <a:srgbClr val="05424B"/>
                </a:solidFill>
              </a:rPr>
              <a:t>ja ohjausosaamista sekä </a:t>
            </a:r>
            <a:r>
              <a:rPr lang="fi-FI" dirty="0" smtClean="0">
                <a:solidFill>
                  <a:srgbClr val="05424B"/>
                </a:solidFill>
              </a:rPr>
              <a:t>tuottaa uutta </a:t>
            </a:r>
            <a:r>
              <a:rPr lang="fi-FI" dirty="0">
                <a:solidFill>
                  <a:srgbClr val="05424B"/>
                </a:solidFill>
              </a:rPr>
              <a:t>tietoa palveluiden kehittämisen </a:t>
            </a:r>
            <a:r>
              <a:rPr lang="fi-FI" dirty="0" smtClean="0">
                <a:solidFill>
                  <a:srgbClr val="05424B"/>
                </a:solidFill>
              </a:rPr>
              <a:t>ja päätöksenteon </a:t>
            </a:r>
            <a:r>
              <a:rPr lang="fi-FI" dirty="0">
                <a:solidFill>
                  <a:srgbClr val="05424B"/>
                </a:solidFill>
              </a:rPr>
              <a:t>tueksi</a:t>
            </a:r>
            <a:r>
              <a:rPr lang="fi-FI" dirty="0" smtClean="0">
                <a:solidFill>
                  <a:srgbClr val="05424B"/>
                </a:solidFill>
              </a:rPr>
              <a:t>.</a:t>
            </a:r>
            <a:endParaRPr lang="fi-FI" dirty="0">
              <a:solidFill>
                <a:srgbClr val="05424B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70512E-3501-4C97-9457-F6C16E24E41E}" type="slidenum">
              <a:rPr lang="fi-FI" smtClean="0"/>
              <a:pPr>
                <a:defRPr/>
              </a:pPr>
              <a:t>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81785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C:\Users\A022876\AppData\Local\Microsoft\Windows\INetCache\Content.MSO\7FB38E67.tmp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634" y="262328"/>
            <a:ext cx="11632366" cy="6595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Ellipsi 3"/>
          <p:cNvSpPr/>
          <p:nvPr/>
        </p:nvSpPr>
        <p:spPr>
          <a:xfrm>
            <a:off x="2428406" y="1678898"/>
            <a:ext cx="3267856" cy="67455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Ellipsi 4"/>
          <p:cNvSpPr/>
          <p:nvPr/>
        </p:nvSpPr>
        <p:spPr>
          <a:xfrm>
            <a:off x="3312825" y="2548328"/>
            <a:ext cx="4856813" cy="88441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98805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4294967295"/>
          </p:nvPr>
        </p:nvSpPr>
        <p:spPr>
          <a:xfrm>
            <a:off x="1116530" y="1565409"/>
            <a:ext cx="10515600" cy="4351338"/>
          </a:xfrm>
        </p:spPr>
        <p:txBody>
          <a:bodyPr/>
          <a:lstStyle/>
          <a:p>
            <a:endParaRPr lang="fi-FI" dirty="0"/>
          </a:p>
          <a:p>
            <a:pPr marL="0" indent="0">
              <a:buNone/>
            </a:pPr>
            <a:r>
              <a:rPr lang="fi-FI" dirty="0" smtClean="0">
                <a:solidFill>
                  <a:srgbClr val="05424B"/>
                </a:solidFill>
              </a:rPr>
              <a:t>”Työ- </a:t>
            </a:r>
            <a:r>
              <a:rPr lang="fi-FI" dirty="0">
                <a:solidFill>
                  <a:srgbClr val="05424B"/>
                </a:solidFill>
              </a:rPr>
              <a:t>ja elinkeinotoimiston on huolehdittava siitä, että </a:t>
            </a:r>
            <a:r>
              <a:rPr lang="fi-FI" dirty="0" smtClean="0">
                <a:solidFill>
                  <a:srgbClr val="05424B"/>
                </a:solidFill>
              </a:rPr>
              <a:t>sen palvelut </a:t>
            </a:r>
            <a:r>
              <a:rPr lang="fi-FI" dirty="0">
                <a:solidFill>
                  <a:srgbClr val="05424B"/>
                </a:solidFill>
              </a:rPr>
              <a:t>soveltuvat myös maahanmuuttajille</a:t>
            </a:r>
            <a:r>
              <a:rPr lang="fi-FI" dirty="0" smtClean="0">
                <a:solidFill>
                  <a:srgbClr val="05424B"/>
                </a:solidFill>
              </a:rPr>
              <a:t>.”</a:t>
            </a:r>
          </a:p>
          <a:p>
            <a:pPr marL="0" indent="0">
              <a:buNone/>
            </a:pPr>
            <a:endParaRPr lang="fi-FI" sz="3200" dirty="0"/>
          </a:p>
          <a:p>
            <a:pPr marL="0" indent="0">
              <a:buNone/>
            </a:pPr>
            <a:r>
              <a:rPr lang="fi-FI" sz="3200" dirty="0" smtClean="0"/>
              <a:t>	</a:t>
            </a:r>
            <a:r>
              <a:rPr lang="fi-FI" dirty="0" smtClean="0">
                <a:solidFill>
                  <a:srgbClr val="05424B"/>
                </a:solidFill>
              </a:rPr>
              <a:t>- Laki </a:t>
            </a:r>
            <a:r>
              <a:rPr lang="fi-FI" dirty="0">
                <a:solidFill>
                  <a:srgbClr val="05424B"/>
                </a:solidFill>
              </a:rPr>
              <a:t>kotoutumisen edistämisestä, luku 4, §40</a:t>
            </a:r>
          </a:p>
          <a:p>
            <a:pPr marL="0" indent="0">
              <a:buNone/>
            </a:pPr>
            <a:endParaRPr lang="fi-FI" sz="3200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08905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>
                <a:solidFill>
                  <a:srgbClr val="05424B"/>
                </a:solidFill>
              </a:rPr>
              <a:t>Osallisuus on…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294967295"/>
          </p:nvPr>
        </p:nvSpPr>
        <p:spPr>
          <a:xfrm>
            <a:off x="0" y="6357938"/>
            <a:ext cx="561975" cy="360362"/>
          </a:xfrm>
        </p:spPr>
        <p:txBody>
          <a:bodyPr/>
          <a:lstStyle/>
          <a:p>
            <a:pPr>
              <a:defRPr/>
            </a:pPr>
            <a:fld id="{1F70512E-3501-4C97-9457-F6C16E24E41E}" type="slidenum">
              <a:rPr lang="fi-FI" smtClean="0"/>
              <a:pPr>
                <a:defRPr/>
              </a:pPr>
              <a:t>5</a:t>
            </a:fld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4294967295"/>
          </p:nvPr>
        </p:nvSpPr>
        <p:spPr>
          <a:xfrm>
            <a:off x="1411755" y="2325053"/>
            <a:ext cx="9580295" cy="2438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dirty="0">
                <a:solidFill>
                  <a:srgbClr val="05424B"/>
                </a:solidFill>
              </a:rPr>
              <a:t>…</a:t>
            </a:r>
            <a:r>
              <a:rPr lang="fi-FI" b="1" dirty="0">
                <a:solidFill>
                  <a:srgbClr val="05424B"/>
                </a:solidFill>
              </a:rPr>
              <a:t>kuulumista</a:t>
            </a:r>
            <a:r>
              <a:rPr lang="fi-FI" dirty="0">
                <a:solidFill>
                  <a:srgbClr val="05424B"/>
                </a:solidFill>
              </a:rPr>
              <a:t> sellaiseen kokonaisuuteen, jossa pystyy liittymään erilaisiin </a:t>
            </a:r>
            <a:r>
              <a:rPr lang="fi-FI" b="1" dirty="0">
                <a:solidFill>
                  <a:srgbClr val="05424B"/>
                </a:solidFill>
              </a:rPr>
              <a:t>hyvinvoinnin lähteisiin </a:t>
            </a:r>
            <a:r>
              <a:rPr lang="fi-FI" dirty="0">
                <a:solidFill>
                  <a:srgbClr val="05424B"/>
                </a:solidFill>
              </a:rPr>
              <a:t>ja elämän merkityksellisyyttä lisääviin vuorovaikutussuhteisiin. Osallisuus on </a:t>
            </a:r>
            <a:r>
              <a:rPr lang="fi-FI" b="1" dirty="0">
                <a:solidFill>
                  <a:srgbClr val="05424B"/>
                </a:solidFill>
              </a:rPr>
              <a:t>vaikuttamista</a:t>
            </a:r>
            <a:r>
              <a:rPr lang="fi-FI" dirty="0">
                <a:solidFill>
                  <a:srgbClr val="05424B"/>
                </a:solidFill>
              </a:rPr>
              <a:t> </a:t>
            </a:r>
            <a:r>
              <a:rPr lang="fi-FI" b="1" dirty="0">
                <a:solidFill>
                  <a:srgbClr val="05424B"/>
                </a:solidFill>
              </a:rPr>
              <a:t>oman elämänsä kulkuun</a:t>
            </a:r>
            <a:r>
              <a:rPr lang="fi-FI" dirty="0">
                <a:solidFill>
                  <a:srgbClr val="05424B"/>
                </a:solidFill>
              </a:rPr>
              <a:t>, mahdollisuuksiin, toimintoihin, palveluihin ja joihinkin yhteisiin asioihin.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8" name="Tekstiruutu 7"/>
          <p:cNvSpPr txBox="1"/>
          <p:nvPr/>
        </p:nvSpPr>
        <p:spPr>
          <a:xfrm>
            <a:off x="838200" y="5472645"/>
            <a:ext cx="46009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dirty="0">
                <a:solidFill>
                  <a:srgbClr val="05424B"/>
                </a:solidFill>
              </a:rPr>
              <a:t>Lähde: Isola, et al. (2017), Terveyden ja hyvinvoinnin laitos</a:t>
            </a:r>
          </a:p>
        </p:txBody>
      </p:sp>
    </p:spTree>
    <p:extLst>
      <p:ext uri="{BB962C8B-B14F-4D97-AF65-F5344CB8AC3E}">
        <p14:creationId xmlns:p14="http://schemas.microsoft.com/office/powerpoint/2010/main" val="24405778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Asiakastuntemuksen kautta pohjaa kehittämistyölle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2309091"/>
            <a:ext cx="10515600" cy="3867872"/>
          </a:xfrm>
        </p:spPr>
        <p:txBody>
          <a:bodyPr/>
          <a:lstStyle/>
          <a:p>
            <a:r>
              <a:rPr lang="fi-FI" dirty="0">
                <a:solidFill>
                  <a:srgbClr val="05424B"/>
                </a:solidFill>
              </a:rPr>
              <a:t>Asiakaspaneelien </a:t>
            </a:r>
            <a:r>
              <a:rPr lang="fi-FI" dirty="0" smtClean="0">
                <a:solidFill>
                  <a:srgbClr val="05424B"/>
                </a:solidFill>
              </a:rPr>
              <a:t>sarja</a:t>
            </a:r>
          </a:p>
          <a:p>
            <a:pPr lvl="1"/>
            <a:r>
              <a:rPr lang="fi-FI" dirty="0" smtClean="0">
                <a:solidFill>
                  <a:srgbClr val="05424B"/>
                </a:solidFill>
              </a:rPr>
              <a:t> asiakaskokemukset näkyviksi </a:t>
            </a:r>
          </a:p>
          <a:p>
            <a:r>
              <a:rPr lang="fi-FI" dirty="0">
                <a:solidFill>
                  <a:srgbClr val="05424B"/>
                </a:solidFill>
              </a:rPr>
              <a:t>Asiantuntijahaastattelut henkilöstökokemuksen kirkastamiseksi (TE-toimistot, Ohjaamot, oppilaitokset) </a:t>
            </a:r>
            <a:endParaRPr lang="fi-FI" dirty="0" smtClean="0">
              <a:solidFill>
                <a:srgbClr val="05424B"/>
              </a:solidFill>
            </a:endParaRPr>
          </a:p>
          <a:p>
            <a:r>
              <a:rPr lang="fi-FI" dirty="0">
                <a:solidFill>
                  <a:srgbClr val="05424B"/>
                </a:solidFill>
              </a:rPr>
              <a:t>Selvitys resursseista (TE-toimiston esimiehet</a:t>
            </a:r>
            <a:r>
              <a:rPr lang="fi-FI" dirty="0" smtClean="0">
                <a:solidFill>
                  <a:srgbClr val="05424B"/>
                </a:solidFill>
              </a:rPr>
              <a:t>)</a:t>
            </a:r>
          </a:p>
          <a:p>
            <a:r>
              <a:rPr lang="fi-FI" dirty="0">
                <a:solidFill>
                  <a:srgbClr val="05424B"/>
                </a:solidFill>
              </a:rPr>
              <a:t>Monimenetelmäinen tutkimus asiantuntijoiden käsityksistä koskien työtään (TE-toimiston asiantuntijat) </a:t>
            </a:r>
          </a:p>
          <a:p>
            <a:endParaRPr lang="fi-FI" dirty="0">
              <a:solidFill>
                <a:srgbClr val="05424B"/>
              </a:solidFill>
            </a:endParaRPr>
          </a:p>
          <a:p>
            <a:pPr marL="0" indent="0">
              <a:buNone/>
            </a:pPr>
            <a:endParaRPr lang="fi-FI" dirty="0">
              <a:solidFill>
                <a:srgbClr val="05424B"/>
              </a:solidFill>
            </a:endParaRPr>
          </a:p>
          <a:p>
            <a:endParaRPr lang="fi-FI" dirty="0">
              <a:solidFill>
                <a:srgbClr val="05424B"/>
              </a:solidFill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459611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>
                <a:solidFill>
                  <a:srgbClr val="05424B"/>
                </a:solidFill>
              </a:rPr>
              <a:t>Riittääkö tiedon saaminen ja neuvonta - </a:t>
            </a:r>
            <a:r>
              <a:rPr lang="fi-FI" b="1" i="1" dirty="0" smtClean="0">
                <a:solidFill>
                  <a:srgbClr val="05424B"/>
                </a:solidFill>
              </a:rPr>
              <a:t>asiakkaalle</a:t>
            </a:r>
            <a:r>
              <a:rPr lang="fi-FI" dirty="0" smtClean="0">
                <a:solidFill>
                  <a:srgbClr val="05424B"/>
                </a:solidFill>
              </a:rPr>
              <a:t>?</a:t>
            </a:r>
            <a:endParaRPr lang="fi-FI" dirty="0">
              <a:solidFill>
                <a:srgbClr val="05424B"/>
              </a:solidFill>
            </a:endParaRPr>
          </a:p>
        </p:txBody>
      </p:sp>
      <p:sp>
        <p:nvSpPr>
          <p:cNvPr id="4" name="Ellipsi 3"/>
          <p:cNvSpPr/>
          <p:nvPr/>
        </p:nvSpPr>
        <p:spPr>
          <a:xfrm>
            <a:off x="774504" y="1716205"/>
            <a:ext cx="2311852" cy="2268720"/>
          </a:xfrm>
          <a:prstGeom prst="ellipse">
            <a:avLst/>
          </a:prstGeom>
          <a:solidFill>
            <a:srgbClr val="05424B"/>
          </a:solidFill>
          <a:ln>
            <a:solidFill>
              <a:srgbClr val="0542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dirty="0" smtClean="0"/>
              <a:t>”SOTA, TÄÄLLÄ” … (</a:t>
            </a:r>
            <a:r>
              <a:rPr lang="fi-FI" sz="1400" i="1" dirty="0" smtClean="0"/>
              <a:t>KOPUTTAA OHIMOAAN</a:t>
            </a:r>
            <a:r>
              <a:rPr lang="fi-FI" sz="1400" dirty="0" smtClean="0"/>
              <a:t>)</a:t>
            </a:r>
          </a:p>
          <a:p>
            <a:pPr algn="ctr"/>
            <a:r>
              <a:rPr lang="fi-FI" sz="1400" dirty="0" smtClean="0"/>
              <a:t>M1/2</a:t>
            </a:r>
            <a:endParaRPr lang="fi-FI" sz="1400" dirty="0"/>
          </a:p>
        </p:txBody>
      </p:sp>
      <p:sp>
        <p:nvSpPr>
          <p:cNvPr id="5" name="Ellipsi 4"/>
          <p:cNvSpPr/>
          <p:nvPr/>
        </p:nvSpPr>
        <p:spPr>
          <a:xfrm>
            <a:off x="366366" y="4159256"/>
            <a:ext cx="1931474" cy="1715012"/>
          </a:xfrm>
          <a:prstGeom prst="ellipse">
            <a:avLst/>
          </a:prstGeom>
          <a:solidFill>
            <a:srgbClr val="05424B"/>
          </a:solidFill>
          <a:ln>
            <a:solidFill>
              <a:srgbClr val="0542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dirty="0" smtClean="0"/>
              <a:t>”JOS EI OLE KÄYNYT KOULUA, PITÄISI OSATA OPPIA”</a:t>
            </a:r>
          </a:p>
          <a:p>
            <a:pPr algn="ctr"/>
            <a:r>
              <a:rPr lang="fi-FI" sz="1400" dirty="0" smtClean="0"/>
              <a:t>M4/1</a:t>
            </a:r>
            <a:endParaRPr lang="fi-FI" sz="1400" dirty="0"/>
          </a:p>
        </p:txBody>
      </p:sp>
      <p:sp>
        <p:nvSpPr>
          <p:cNvPr id="6" name="Ellipsi 5"/>
          <p:cNvSpPr/>
          <p:nvPr/>
        </p:nvSpPr>
        <p:spPr>
          <a:xfrm>
            <a:off x="3554777" y="1287160"/>
            <a:ext cx="2772076" cy="2564461"/>
          </a:xfrm>
          <a:prstGeom prst="ellipse">
            <a:avLst/>
          </a:prstGeom>
          <a:solidFill>
            <a:srgbClr val="05424B"/>
          </a:solidFill>
          <a:ln>
            <a:solidFill>
              <a:srgbClr val="0542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dirty="0" smtClean="0"/>
              <a:t>”VOIKO AIKUISTA OHJATA KUIN LASTA, KÄSKEMÄLLÄ? KUN ON PERHE JA KAIKKI, ELÄMÄ, HUOLEHDITTAVANA”</a:t>
            </a:r>
          </a:p>
          <a:p>
            <a:pPr algn="ctr"/>
            <a:r>
              <a:rPr lang="fi-FI" sz="1400" dirty="0" smtClean="0"/>
              <a:t>M3/2</a:t>
            </a:r>
            <a:endParaRPr lang="fi-FI" sz="1400" dirty="0"/>
          </a:p>
        </p:txBody>
      </p:sp>
      <p:sp>
        <p:nvSpPr>
          <p:cNvPr id="7" name="Ellipsi 6"/>
          <p:cNvSpPr/>
          <p:nvPr/>
        </p:nvSpPr>
        <p:spPr>
          <a:xfrm>
            <a:off x="6047063" y="3746724"/>
            <a:ext cx="2254897" cy="1982243"/>
          </a:xfrm>
          <a:prstGeom prst="ellipse">
            <a:avLst/>
          </a:prstGeom>
          <a:solidFill>
            <a:srgbClr val="05424B"/>
          </a:solidFill>
          <a:ln>
            <a:solidFill>
              <a:srgbClr val="0542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dirty="0" smtClean="0"/>
              <a:t>”MEITÄ OHJATAAN KUIN SUOMALAISTA: ANNETAAN VINKKI, JA ALA TOIMIA”</a:t>
            </a:r>
          </a:p>
          <a:p>
            <a:pPr algn="ctr"/>
            <a:r>
              <a:rPr lang="fi-FI" sz="1400" dirty="0" smtClean="0"/>
              <a:t>N1/1</a:t>
            </a:r>
            <a:endParaRPr lang="fi-FI" sz="1400" dirty="0"/>
          </a:p>
        </p:txBody>
      </p:sp>
      <p:sp>
        <p:nvSpPr>
          <p:cNvPr id="8" name="Ellipsi 7"/>
          <p:cNvSpPr/>
          <p:nvPr/>
        </p:nvSpPr>
        <p:spPr>
          <a:xfrm>
            <a:off x="3086356" y="4073626"/>
            <a:ext cx="2676542" cy="2356499"/>
          </a:xfrm>
          <a:prstGeom prst="ellipse">
            <a:avLst/>
          </a:prstGeom>
          <a:solidFill>
            <a:srgbClr val="05424B"/>
          </a:solidFill>
          <a:ln>
            <a:solidFill>
              <a:srgbClr val="0542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dirty="0" smtClean="0"/>
              <a:t>”HALUSIN TIETOA, MITEN JATKAN TÄLLÄ (</a:t>
            </a:r>
            <a:r>
              <a:rPr lang="fi-FI" sz="1400" i="1" dirty="0" smtClean="0"/>
              <a:t>KORKEAKOULUSUUNTAISELLA</a:t>
            </a:r>
            <a:r>
              <a:rPr lang="fi-FI" sz="1400" dirty="0" smtClean="0"/>
              <a:t>) POLULLA – SANOTTIIN, ETTÄ KATSO GOOGLESTA”</a:t>
            </a:r>
          </a:p>
          <a:p>
            <a:pPr algn="ctr"/>
            <a:r>
              <a:rPr lang="fi-FI" sz="1400" dirty="0" smtClean="0"/>
              <a:t>N3/1</a:t>
            </a:r>
            <a:endParaRPr lang="fi-FI" sz="1400" dirty="0"/>
          </a:p>
        </p:txBody>
      </p:sp>
      <p:sp>
        <p:nvSpPr>
          <p:cNvPr id="10" name="Ellipsi 9"/>
          <p:cNvSpPr/>
          <p:nvPr/>
        </p:nvSpPr>
        <p:spPr>
          <a:xfrm>
            <a:off x="6997071" y="1535899"/>
            <a:ext cx="2228873" cy="2066981"/>
          </a:xfrm>
          <a:prstGeom prst="ellipse">
            <a:avLst/>
          </a:prstGeom>
          <a:solidFill>
            <a:srgbClr val="05424B"/>
          </a:solidFill>
          <a:ln>
            <a:solidFill>
              <a:srgbClr val="0542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dirty="0" smtClean="0"/>
              <a:t>”EN OLE OLLUT YHTEYDESSÄ TE-ASIANTUNTIJAAN KAHDEKSAAN KUUKAUTEEN”</a:t>
            </a:r>
          </a:p>
          <a:p>
            <a:pPr algn="ctr"/>
            <a:r>
              <a:rPr lang="fi-FI" sz="1400" dirty="0" smtClean="0"/>
              <a:t>M2/2</a:t>
            </a:r>
            <a:endParaRPr lang="fi-FI" sz="1400" dirty="0"/>
          </a:p>
        </p:txBody>
      </p:sp>
      <p:sp>
        <p:nvSpPr>
          <p:cNvPr id="34" name="Räjähdys 1 33"/>
          <p:cNvSpPr/>
          <p:nvPr/>
        </p:nvSpPr>
        <p:spPr>
          <a:xfrm>
            <a:off x="8747288" y="4696188"/>
            <a:ext cx="3390900" cy="2065559"/>
          </a:xfrm>
          <a:prstGeom prst="irregularSeal1">
            <a:avLst/>
          </a:prstGeom>
          <a:noFill/>
          <a:ln w="28575">
            <a:solidFill>
              <a:srgbClr val="0542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5" name="Tekstiruutu 34"/>
          <p:cNvSpPr txBox="1"/>
          <p:nvPr/>
        </p:nvSpPr>
        <p:spPr>
          <a:xfrm flipH="1">
            <a:off x="9637943" y="5467357"/>
            <a:ext cx="2318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b="1" dirty="0" smtClean="0">
                <a:solidFill>
                  <a:srgbClr val="05424B"/>
                </a:solidFill>
              </a:rPr>
              <a:t>Ratkaisu?</a:t>
            </a:r>
            <a:endParaRPr lang="fi-FI" sz="2800" b="1" dirty="0">
              <a:solidFill>
                <a:srgbClr val="05424B"/>
              </a:solidFill>
            </a:endParaRPr>
          </a:p>
        </p:txBody>
      </p:sp>
      <p:sp>
        <p:nvSpPr>
          <p:cNvPr id="14" name="Ellipsi 13"/>
          <p:cNvSpPr/>
          <p:nvPr/>
        </p:nvSpPr>
        <p:spPr>
          <a:xfrm>
            <a:off x="9386565" y="2076654"/>
            <a:ext cx="2570308" cy="2384161"/>
          </a:xfrm>
          <a:prstGeom prst="ellipse">
            <a:avLst/>
          </a:prstGeom>
          <a:solidFill>
            <a:srgbClr val="05424B"/>
          </a:solidFill>
          <a:ln>
            <a:solidFill>
              <a:srgbClr val="0542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dirty="0" smtClean="0"/>
              <a:t>”JOS KYSYY NEUVOA, ONGELMA RATKAISTAAN KYLLÄ. MUTTA MONIMUTKAISISSA ASIOISSA EI SAA OHJAUSTA”</a:t>
            </a:r>
          </a:p>
          <a:p>
            <a:pPr algn="ctr"/>
            <a:r>
              <a:rPr lang="fi-FI" sz="1400" dirty="0" smtClean="0"/>
              <a:t>M</a:t>
            </a:r>
            <a:r>
              <a:rPr lang="fi-FI" sz="1400" dirty="0"/>
              <a:t>2</a:t>
            </a:r>
            <a:r>
              <a:rPr lang="fi-FI" sz="1400" dirty="0" smtClean="0"/>
              <a:t>/1</a:t>
            </a: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116261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>
                <a:solidFill>
                  <a:srgbClr val="05424B"/>
                </a:solidFill>
              </a:rPr>
              <a:t>Riittääkö tiedon jakaminen ja neuvonta – </a:t>
            </a:r>
            <a:r>
              <a:rPr lang="fi-FI" b="1" i="1" dirty="0" smtClean="0">
                <a:solidFill>
                  <a:srgbClr val="05424B"/>
                </a:solidFill>
              </a:rPr>
              <a:t>TE-asiantuntijalle</a:t>
            </a:r>
            <a:r>
              <a:rPr lang="fi-FI" dirty="0" smtClean="0">
                <a:solidFill>
                  <a:srgbClr val="05424B"/>
                </a:solidFill>
              </a:rPr>
              <a:t>?</a:t>
            </a:r>
            <a:endParaRPr lang="fi-FI" dirty="0">
              <a:solidFill>
                <a:srgbClr val="05424B"/>
              </a:solidFill>
            </a:endParaRPr>
          </a:p>
        </p:txBody>
      </p:sp>
      <p:sp>
        <p:nvSpPr>
          <p:cNvPr id="4" name="Ellipsi 3"/>
          <p:cNvSpPr/>
          <p:nvPr/>
        </p:nvSpPr>
        <p:spPr>
          <a:xfrm>
            <a:off x="802976" y="2041370"/>
            <a:ext cx="2690316" cy="2467157"/>
          </a:xfrm>
          <a:prstGeom prst="ellipse">
            <a:avLst/>
          </a:prstGeom>
          <a:solidFill>
            <a:srgbClr val="05424B"/>
          </a:solidFill>
          <a:ln>
            <a:solidFill>
              <a:srgbClr val="0542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dirty="0" smtClean="0"/>
              <a:t>”EN KOE, ETTÄ TE-TOIMISTOSSA TEKEMÄNI TYÖ ON ANTANUT VALMIUKSIA (</a:t>
            </a:r>
            <a:r>
              <a:rPr lang="fi-FI" sz="1400" i="1" dirty="0" smtClean="0"/>
              <a:t>OHJAAMOSSA TYÖSKENTELYYN</a:t>
            </a:r>
            <a:r>
              <a:rPr lang="fi-FI" sz="1400" dirty="0" smtClean="0"/>
              <a:t>) KOSKA EI SIELLÄ, NIINKU, VOI OHJATA”</a:t>
            </a:r>
          </a:p>
          <a:p>
            <a:pPr algn="ctr"/>
            <a:r>
              <a:rPr lang="fi-FI" sz="1400" dirty="0" smtClean="0"/>
              <a:t>OA1</a:t>
            </a:r>
            <a:endParaRPr lang="fi-FI" sz="1400" dirty="0"/>
          </a:p>
        </p:txBody>
      </p:sp>
      <p:sp>
        <p:nvSpPr>
          <p:cNvPr id="7" name="Ellipsi 6"/>
          <p:cNvSpPr/>
          <p:nvPr/>
        </p:nvSpPr>
        <p:spPr>
          <a:xfrm>
            <a:off x="6393965" y="3727229"/>
            <a:ext cx="2100953" cy="1922381"/>
          </a:xfrm>
          <a:prstGeom prst="ellipse">
            <a:avLst/>
          </a:prstGeom>
          <a:solidFill>
            <a:srgbClr val="05424B"/>
          </a:solidFill>
          <a:ln>
            <a:solidFill>
              <a:srgbClr val="0542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dirty="0" smtClean="0"/>
              <a:t>”OHJAUS ON  NÄKYMÄTÖNTÄ TYÖTÄ, EI SITÄ ARVOSTETA” KAP1</a:t>
            </a:r>
            <a:endParaRPr lang="fi-FI" sz="1400" dirty="0"/>
          </a:p>
        </p:txBody>
      </p:sp>
      <p:sp>
        <p:nvSpPr>
          <p:cNvPr id="9" name="Ellipsi 8"/>
          <p:cNvSpPr/>
          <p:nvPr/>
        </p:nvSpPr>
        <p:spPr>
          <a:xfrm>
            <a:off x="3112715" y="3922132"/>
            <a:ext cx="2624924" cy="2391460"/>
          </a:xfrm>
          <a:prstGeom prst="ellipse">
            <a:avLst/>
          </a:prstGeom>
          <a:solidFill>
            <a:srgbClr val="05424B"/>
          </a:solidFill>
          <a:ln>
            <a:solidFill>
              <a:srgbClr val="0542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dirty="0" smtClean="0"/>
              <a:t>”MÄ SALLIN MYÖS SEN, ETTÄ TULLAAN JUTTELEEN, ETTÄ ON VAIKKA AVIOERO, KOSKA SE VAIKUTTAA SUORAAN SIIHEN MITÄ PYSTYYY TEKEMÄÄN” KAH1</a:t>
            </a:r>
            <a:endParaRPr lang="fi-FI" sz="1400" dirty="0"/>
          </a:p>
        </p:txBody>
      </p:sp>
      <p:sp>
        <p:nvSpPr>
          <p:cNvPr id="8" name="Ellipsi 7"/>
          <p:cNvSpPr/>
          <p:nvPr/>
        </p:nvSpPr>
        <p:spPr>
          <a:xfrm>
            <a:off x="4536401" y="1404554"/>
            <a:ext cx="2908041" cy="2517578"/>
          </a:xfrm>
          <a:prstGeom prst="ellipse">
            <a:avLst/>
          </a:prstGeom>
          <a:solidFill>
            <a:srgbClr val="05424B"/>
          </a:solidFill>
          <a:ln>
            <a:solidFill>
              <a:srgbClr val="0542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dirty="0" smtClean="0"/>
              <a:t>”MEILLÄ TEHDÄÄN JOKU SAPLUUNA JA NOUDATETAAN SITÄ, UNOHDETAAN SE INHIMILLINEN TEKIJÄ (…) JA NE HEIKOIMMASSA ASEMASSA OLEVAT JÄÄ SEN SAPLUUNAN ALLE” KAH1</a:t>
            </a:r>
            <a:endParaRPr lang="fi-FI" sz="1400" dirty="0"/>
          </a:p>
        </p:txBody>
      </p:sp>
      <p:sp>
        <p:nvSpPr>
          <p:cNvPr id="10" name="Ellipsi 9"/>
          <p:cNvSpPr/>
          <p:nvPr/>
        </p:nvSpPr>
        <p:spPr>
          <a:xfrm>
            <a:off x="8313616" y="1964646"/>
            <a:ext cx="2532656" cy="2311105"/>
          </a:xfrm>
          <a:prstGeom prst="ellipse">
            <a:avLst/>
          </a:prstGeom>
          <a:solidFill>
            <a:srgbClr val="05424B"/>
          </a:solidFill>
          <a:ln>
            <a:solidFill>
              <a:srgbClr val="0542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dirty="0" smtClean="0"/>
              <a:t>”MÄ EN TEE TÄTÄ TYÖTÄ JOS  MÄ JOUDUN TEKEMÄÄN TÄTÄ TYÖTÄ HUONOSTI (…) PELKÄÄN, ETTÄ MITATAANKO MUN TYÖTÄ VÄÄRÄLLÄ TAVALLA” KAH1</a:t>
            </a:r>
            <a:endParaRPr lang="fi-FI" sz="1400" dirty="0"/>
          </a:p>
        </p:txBody>
      </p:sp>
      <p:sp>
        <p:nvSpPr>
          <p:cNvPr id="34" name="Räjähdys 1 33"/>
          <p:cNvSpPr/>
          <p:nvPr/>
        </p:nvSpPr>
        <p:spPr>
          <a:xfrm>
            <a:off x="8681590" y="4646501"/>
            <a:ext cx="3390900" cy="2065559"/>
          </a:xfrm>
          <a:prstGeom prst="irregularSeal1">
            <a:avLst/>
          </a:prstGeom>
          <a:noFill/>
          <a:ln w="28575">
            <a:solidFill>
              <a:srgbClr val="0542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5" name="Tekstiruutu 34"/>
          <p:cNvSpPr txBox="1"/>
          <p:nvPr/>
        </p:nvSpPr>
        <p:spPr>
          <a:xfrm flipH="1">
            <a:off x="9597264" y="5388000"/>
            <a:ext cx="2318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b="1" dirty="0" smtClean="0">
                <a:solidFill>
                  <a:srgbClr val="05424B"/>
                </a:solidFill>
              </a:rPr>
              <a:t>Ratkaisu?</a:t>
            </a:r>
            <a:endParaRPr lang="fi-FI" sz="2800" b="1" dirty="0">
              <a:solidFill>
                <a:srgbClr val="0542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60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762289"/>
            <a:ext cx="10515600" cy="1325563"/>
          </a:xfrm>
        </p:spPr>
        <p:txBody>
          <a:bodyPr/>
          <a:lstStyle/>
          <a:p>
            <a:r>
              <a:rPr lang="fi-FI" dirty="0" smtClean="0"/>
              <a:t>Miten voisimme olla mukana tukemassa muutosta – kaksi nostoa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2789381"/>
            <a:ext cx="10515600" cy="3387581"/>
          </a:xfrm>
        </p:spPr>
        <p:txBody>
          <a:bodyPr/>
          <a:lstStyle/>
          <a:p>
            <a:r>
              <a:rPr lang="fi-FI" dirty="0" smtClean="0"/>
              <a:t>Kohtaava asiakastyö – asiantuntijan työn ytimiin</a:t>
            </a:r>
          </a:p>
          <a:p>
            <a:pPr lvl="1"/>
            <a:r>
              <a:rPr lang="fi-FI" dirty="0" smtClean="0"/>
              <a:t>Koulutusta TE-asiantuntijoille </a:t>
            </a:r>
          </a:p>
          <a:p>
            <a:r>
              <a:rPr lang="fi-FI" dirty="0" smtClean="0"/>
              <a:t>Rajanylitystyöpajat</a:t>
            </a:r>
          </a:p>
          <a:p>
            <a:pPr lvl="1"/>
            <a:r>
              <a:rPr lang="fi-FI" dirty="0" smtClean="0"/>
              <a:t>Moniammatillisen verkostotyön sujuvoittamisen työpajat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793296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ukautettu 2">
      <a:majorFont>
        <a:latin typeface="Nirmala UI Semilight"/>
        <a:ea typeface=""/>
        <a:cs typeface=""/>
      </a:majorFont>
      <a:minorFont>
        <a:latin typeface="Nirmala UI Semi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kolaistaustaisten ohjaus.potx [Vain luku]" id="{B96FFD26-BEC9-4CF0-B9B7-68F07D6AC929}" vid="{26F95181-91A1-4F89-954E-7F9F23EE249B}"/>
    </a:ext>
  </a:extLst>
</a:theme>
</file>

<file path=ppt/theme/theme2.xml><?xml version="1.0" encoding="utf-8"?>
<a:theme xmlns:a="http://schemas.openxmlformats.org/drawingml/2006/main" name="Teema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ukautettu 2">
      <a:majorFont>
        <a:latin typeface="Nirmala UI Semilight"/>
        <a:ea typeface=""/>
        <a:cs typeface=""/>
      </a:majorFont>
      <a:minorFont>
        <a:latin typeface="Nirmala UI Semi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ema1" id="{AED90A83-BE29-4C01-A46D-420C97A7C82D}" vid="{8B5C009E-951D-428C-9B3A-EEFE93CD615B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Pakolaistaustaisten ohjaus PP pohja POKEMON käyttöösi</Template>
  <TotalTime>7621</TotalTime>
  <Words>544</Words>
  <Application>Microsoft Office PowerPoint</Application>
  <PresentationFormat>Laajakuva</PresentationFormat>
  <Paragraphs>87</Paragraphs>
  <Slides>12</Slides>
  <Notes>2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12</vt:i4>
      </vt:variant>
    </vt:vector>
  </HeadingPairs>
  <TitlesOfParts>
    <vt:vector size="18" baseType="lpstr">
      <vt:lpstr>Arial</vt:lpstr>
      <vt:lpstr>Calibri</vt:lpstr>
      <vt:lpstr>Nirmala UI Semilight</vt:lpstr>
      <vt:lpstr>Wingdings</vt:lpstr>
      <vt:lpstr>Office-teema</vt:lpstr>
      <vt:lpstr>Teema1</vt:lpstr>
      <vt:lpstr>Pakolaistaustaisten ohjaus -hanke: Rajanylityksiä ohjauksen sujuvoittamiseksi</vt:lpstr>
      <vt:lpstr>Pakolaistaustaisten ohjaus</vt:lpstr>
      <vt:lpstr>PowerPoint-esitys</vt:lpstr>
      <vt:lpstr>PowerPoint-esitys</vt:lpstr>
      <vt:lpstr>Osallisuus on…</vt:lpstr>
      <vt:lpstr>Asiakastuntemuksen kautta pohjaa kehittämistyölle</vt:lpstr>
      <vt:lpstr>Riittääkö tiedon saaminen ja neuvonta - asiakkaalle?</vt:lpstr>
      <vt:lpstr>Riittääkö tiedon jakaminen ja neuvonta – TE-asiantuntijalle?</vt:lpstr>
      <vt:lpstr>Miten voisimme olla mukana tukemassa muutosta – kaksi nostoa</vt:lpstr>
      <vt:lpstr> ’Kohtaavan asiakastyön’ ote </vt:lpstr>
      <vt:lpstr> ”Rajanylityspajat” – moniammatillisen verkostotyön tuki Oppilaitosten, kunnan, palveluntarjoajien ja TE-toimiston yhteisen tiedon jakamisen ja välittämisen työpaja, jossa perehdytään:  </vt:lpstr>
      <vt:lpstr>PowerPoint-esitys</vt:lpstr>
    </vt:vector>
  </TitlesOfParts>
  <Company>Suomen Valtio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Lahti Juha</dc:creator>
  <cp:lastModifiedBy>Niemi-Pynttäri Merja</cp:lastModifiedBy>
  <cp:revision>104</cp:revision>
  <cp:lastPrinted>2019-08-28T07:08:39Z</cp:lastPrinted>
  <dcterms:created xsi:type="dcterms:W3CDTF">2019-03-25T09:36:23Z</dcterms:created>
  <dcterms:modified xsi:type="dcterms:W3CDTF">2019-08-30T09:41:41Z</dcterms:modified>
</cp:coreProperties>
</file>