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  <p:sldMasterId id="2147483672" r:id="rId2"/>
    <p:sldMasterId id="2147483733" r:id="rId3"/>
    <p:sldMasterId id="2147483724" r:id="rId4"/>
    <p:sldMasterId id="2147483756" r:id="rId5"/>
    <p:sldMasterId id="2147483861" r:id="rId6"/>
  </p:sldMasterIdLst>
  <p:notesMasterIdLst>
    <p:notesMasterId r:id="rId23"/>
  </p:notesMasterIdLst>
  <p:handoutMasterIdLst>
    <p:handoutMasterId r:id="rId24"/>
  </p:handoutMasterIdLst>
  <p:sldIdLst>
    <p:sldId id="400" r:id="rId7"/>
    <p:sldId id="591" r:id="rId8"/>
    <p:sldId id="518" r:id="rId9"/>
    <p:sldId id="571" r:id="rId10"/>
    <p:sldId id="586" r:id="rId11"/>
    <p:sldId id="587" r:id="rId12"/>
    <p:sldId id="578" r:id="rId13"/>
    <p:sldId id="579" r:id="rId14"/>
    <p:sldId id="580" r:id="rId15"/>
    <p:sldId id="582" r:id="rId16"/>
    <p:sldId id="583" r:id="rId17"/>
    <p:sldId id="584" r:id="rId18"/>
    <p:sldId id="589" r:id="rId19"/>
    <p:sldId id="588" r:id="rId20"/>
    <p:sldId id="585" r:id="rId21"/>
    <p:sldId id="592" r:id="rId22"/>
  </p:sldIdLst>
  <p:sldSz cx="9144000" cy="6858000" type="screen4x3"/>
  <p:notesSz cx="6669088" cy="9872663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D5E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979" autoAdjust="0"/>
  </p:normalViewPr>
  <p:slideViewPr>
    <p:cSldViewPr snapToGrid="0">
      <p:cViewPr varScale="1">
        <p:scale>
          <a:sx n="114" d="100"/>
          <a:sy n="114" d="100"/>
        </p:scale>
        <p:origin x="1428" y="8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8" d="100"/>
        <a:sy n="98" d="100"/>
      </p:scale>
      <p:origin x="0" y="-13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4872C-0C58-F741-87E3-A4B4DC943124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85BC4-23C7-4243-AB32-50C415C58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93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0884A-52B0-4C45-9628-026F48C938DD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CBE34-AD4E-8A4C-913D-C08105E07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36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CBE34-AD4E-8A4C-913D-C08105E07A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78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CCBE34-AD4E-8A4C-913D-C08105E07A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516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08375" y="2403286"/>
            <a:ext cx="5727252" cy="1906777"/>
          </a:xfrm>
          <a:effectLst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08374" y="4539932"/>
            <a:ext cx="5727252" cy="87593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C7C9C8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pic>
        <p:nvPicPr>
          <p:cNvPr id="6" name="Kuva 5" descr="JYU_tunnus_pysty_FIN-ENG_neg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7360" y="1045883"/>
            <a:ext cx="2047442" cy="1332266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6693646"/>
            <a:ext cx="9144000" cy="170489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424451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424451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8503899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7552916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424380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26.5.2021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011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opio tiedostosta DSC_1299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7200" y="2210237"/>
            <a:ext cx="4504685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4227354"/>
            <a:ext cx="4504685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uorakulmio 16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Ryhmitä 22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4" name="Suorakulmio 23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7" name="Kuva 26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26.5.2021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3519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SC_024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17" name="Suorakulmio 16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tsikko 1"/>
          <p:cNvSpPr>
            <a:spLocks noGrp="1"/>
          </p:cNvSpPr>
          <p:nvPr>
            <p:ph type="ctrTitle"/>
          </p:nvPr>
        </p:nvSpPr>
        <p:spPr>
          <a:xfrm>
            <a:off x="457200" y="2075769"/>
            <a:ext cx="4886706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24" name="Alaotsikko 2"/>
          <p:cNvSpPr>
            <a:spLocks noGrp="1"/>
          </p:cNvSpPr>
          <p:nvPr>
            <p:ph type="subTitle" idx="1"/>
          </p:nvPr>
        </p:nvSpPr>
        <p:spPr>
          <a:xfrm>
            <a:off x="457200" y="4092886"/>
            <a:ext cx="4886706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grpSp>
        <p:nvGrpSpPr>
          <p:cNvPr id="15" name="Ryhmitä 14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5" name="Suorakulmio 24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7" name="Kuva 26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26.5.2021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5807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D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0919_duotone copy.ps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7200" y="2075769"/>
            <a:ext cx="4886706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4092886"/>
            <a:ext cx="4886706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uorakulmio 13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9" name="Suora yhdysviiva 1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Ryhmitä 21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3" name="Suorakulmio 22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4" name="Kuva 23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26.5.2021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2827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D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SC2134_duoton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14" name="Suorakulmio 13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9" name="Suora yhdysviiva 1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tsikko 1"/>
          <p:cNvSpPr>
            <a:spLocks noGrp="1"/>
          </p:cNvSpPr>
          <p:nvPr>
            <p:ph type="ctrTitle"/>
          </p:nvPr>
        </p:nvSpPr>
        <p:spPr>
          <a:xfrm>
            <a:off x="457200" y="2075769"/>
            <a:ext cx="4886706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22" name="Alaotsikko 2"/>
          <p:cNvSpPr>
            <a:spLocks noGrp="1"/>
          </p:cNvSpPr>
          <p:nvPr>
            <p:ph type="subTitle" idx="1"/>
          </p:nvPr>
        </p:nvSpPr>
        <p:spPr>
          <a:xfrm>
            <a:off x="457200" y="4092886"/>
            <a:ext cx="4886706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grpSp>
        <p:nvGrpSpPr>
          <p:cNvPr id="15" name="Ryhmitä 14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5" name="Suorakulmio 24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7" name="Kuva 26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23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26.5.2021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4996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D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9739_duoton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14" name="Suorakulmio 13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9" name="Suora yhdysviiva 1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tsikko 1"/>
          <p:cNvSpPr>
            <a:spLocks noGrp="1"/>
          </p:cNvSpPr>
          <p:nvPr>
            <p:ph type="ctrTitle"/>
          </p:nvPr>
        </p:nvSpPr>
        <p:spPr>
          <a:xfrm>
            <a:off x="457200" y="2075769"/>
            <a:ext cx="4886706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22" name="Alaotsikko 2"/>
          <p:cNvSpPr>
            <a:spLocks noGrp="1"/>
          </p:cNvSpPr>
          <p:nvPr>
            <p:ph type="subTitle" idx="1"/>
          </p:nvPr>
        </p:nvSpPr>
        <p:spPr>
          <a:xfrm>
            <a:off x="457200" y="4092886"/>
            <a:ext cx="4886706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grpSp>
        <p:nvGrpSpPr>
          <p:cNvPr id="15" name="Ryhmitä 14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5" name="Suorakulmio 24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7" name="Kuva 26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23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26.5.2021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1938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D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SC_1320_duoton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40487"/>
          </a:xfrm>
          <a:prstGeom prst="rect">
            <a:avLst/>
          </a:prstGeom>
        </p:spPr>
      </p:pic>
      <p:sp>
        <p:nvSpPr>
          <p:cNvPr id="14" name="Suorakulmio 13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9" name="Suora yhdysviiva 1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tsikko 1"/>
          <p:cNvSpPr>
            <a:spLocks noGrp="1"/>
          </p:cNvSpPr>
          <p:nvPr>
            <p:ph type="ctrTitle"/>
          </p:nvPr>
        </p:nvSpPr>
        <p:spPr>
          <a:xfrm>
            <a:off x="457200" y="2778004"/>
            <a:ext cx="4886706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22" name="Alaotsikko 2"/>
          <p:cNvSpPr>
            <a:spLocks noGrp="1"/>
          </p:cNvSpPr>
          <p:nvPr>
            <p:ph type="subTitle" idx="1"/>
          </p:nvPr>
        </p:nvSpPr>
        <p:spPr>
          <a:xfrm>
            <a:off x="457200" y="4795121"/>
            <a:ext cx="4886706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grpSp>
        <p:nvGrpSpPr>
          <p:cNvPr id="15" name="Ryhmitä 14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5" name="Suorakulmio 24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7" name="Kuva 26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23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26.5.2021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8470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D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uotone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17" name="Otsikko 1"/>
          <p:cNvSpPr>
            <a:spLocks noGrp="1"/>
          </p:cNvSpPr>
          <p:nvPr>
            <p:ph type="ctrTitle"/>
          </p:nvPr>
        </p:nvSpPr>
        <p:spPr>
          <a:xfrm>
            <a:off x="3191307" y="2255337"/>
            <a:ext cx="5444766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r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18" name="Alaotsikko 2"/>
          <p:cNvSpPr>
            <a:spLocks noGrp="1"/>
          </p:cNvSpPr>
          <p:nvPr>
            <p:ph type="subTitle" idx="1"/>
          </p:nvPr>
        </p:nvSpPr>
        <p:spPr>
          <a:xfrm>
            <a:off x="3191307" y="4272454"/>
            <a:ext cx="5444766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14" name="Suorakulmio 13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Ryhmitä 14"/>
          <p:cNvGrpSpPr/>
          <p:nvPr userDrawn="1"/>
        </p:nvGrpSpPr>
        <p:grpSpPr>
          <a:xfrm>
            <a:off x="7872685" y="0"/>
            <a:ext cx="763388" cy="1028096"/>
            <a:chOff x="457200" y="-1"/>
            <a:chExt cx="827393" cy="1114295"/>
          </a:xfrm>
        </p:grpSpPr>
        <p:sp>
          <p:nvSpPr>
            <p:cNvPr id="23" name="Suorakulmio 22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4" name="Kuva 23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2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26.5.2021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6017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 descr="_DSC692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8807" y="0"/>
            <a:ext cx="5315193" cy="6560858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grpSp>
        <p:nvGrpSpPr>
          <p:cNvPr id="19" name="Ryhmitä 18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0" name="Suorakulmio 19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2" name="Kuva 21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26.5.2021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7184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_DSC769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8613" y="0"/>
            <a:ext cx="5265388" cy="6540486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1" y="6540486"/>
            <a:ext cx="9144000" cy="3236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6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grpSp>
        <p:nvGrpSpPr>
          <p:cNvPr id="19" name="Ryhmitä 18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0" name="Suorakulmio 19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1" name="Kuva 20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E045657E-C81B-47C4-BE55-BDA7CC7C81CB}" type="datetime1">
              <a:rPr lang="fi-FI" smtClean="0"/>
              <a:pPr/>
              <a:t>26.5.2021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0363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DSC_0688_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6355" y="0"/>
            <a:ext cx="5327645" cy="6540486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E045657E-C81B-47C4-BE55-BDA7CC7C81CB}" type="datetime1">
              <a:rPr lang="fi-FI" smtClean="0"/>
              <a:pPr/>
              <a:t>26.5.2021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Ryhmitä 15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7" name="Suorakulmio 16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17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5199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1299_duoton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08374" y="1952491"/>
            <a:ext cx="5727252" cy="1906777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08374" y="3969608"/>
            <a:ext cx="5727252" cy="875930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pic>
        <p:nvPicPr>
          <p:cNvPr id="6" name="Kuva 5" descr="JYU_tunnus_pysty_FIN-ENG_nega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0144" y="4928407"/>
            <a:ext cx="1881873" cy="1224530"/>
          </a:xfrm>
          <a:prstGeom prst="rect">
            <a:avLst/>
          </a:prstGeom>
        </p:spPr>
      </p:pic>
      <p:sp>
        <p:nvSpPr>
          <p:cNvPr id="13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21A8D66E-D4C1-438C-8B85-C19A0838289F}" type="datetime1">
              <a:rPr lang="fi-FI" smtClean="0"/>
              <a:pPr/>
              <a:t>26.5.2021</a:t>
            </a:fld>
            <a:endParaRPr lang="fi-FI" dirty="0"/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</a:t>
            </a:r>
            <a:r>
              <a:rPr lang="fi-FI" b="1" dirty="0" smtClean="0"/>
              <a:t>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15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548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3"/>
          </p:nvPr>
        </p:nvSpPr>
        <p:spPr>
          <a:xfrm>
            <a:off x="3945499" y="0"/>
            <a:ext cx="5198502" cy="6540500"/>
          </a:xfrm>
          <a:custGeom>
            <a:avLst/>
            <a:gdLst>
              <a:gd name="connsiteX0" fmla="*/ 0 w 5198502"/>
              <a:gd name="connsiteY0" fmla="*/ 0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0 w 5198502"/>
              <a:gd name="connsiteY4" fmla="*/ 0 h 6540500"/>
              <a:gd name="connsiteX0" fmla="*/ 2422782 w 5198502"/>
              <a:gd name="connsiteY0" fmla="*/ 18496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2782 w 5198502"/>
              <a:gd name="connsiteY4" fmla="*/ 18496 h 6540500"/>
              <a:gd name="connsiteX0" fmla="*/ 2694035 w 5198502"/>
              <a:gd name="connsiteY0" fmla="*/ 0 h 6583656"/>
              <a:gd name="connsiteX1" fmla="*/ 5198502 w 5198502"/>
              <a:gd name="connsiteY1" fmla="*/ 43156 h 6583656"/>
              <a:gd name="connsiteX2" fmla="*/ 5198502 w 5198502"/>
              <a:gd name="connsiteY2" fmla="*/ 6583656 h 6583656"/>
              <a:gd name="connsiteX3" fmla="*/ 0 w 5198502"/>
              <a:gd name="connsiteY3" fmla="*/ 6583656 h 6583656"/>
              <a:gd name="connsiteX4" fmla="*/ 2694035 w 5198502"/>
              <a:gd name="connsiteY4" fmla="*/ 0 h 6583656"/>
              <a:gd name="connsiteX0" fmla="*/ 2435112 w 5198502"/>
              <a:gd name="connsiteY0" fmla="*/ 36991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35112 w 5198502"/>
              <a:gd name="connsiteY4" fmla="*/ 36991 h 6540500"/>
              <a:gd name="connsiteX0" fmla="*/ 2428947 w 5198502"/>
              <a:gd name="connsiteY0" fmla="*/ 6165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8947 w 5198502"/>
              <a:gd name="connsiteY4" fmla="*/ 6165 h 654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8502" h="6540500">
                <a:moveTo>
                  <a:pt x="2428947" y="6165"/>
                </a:moveTo>
                <a:lnTo>
                  <a:pt x="5198502" y="0"/>
                </a:lnTo>
                <a:lnTo>
                  <a:pt x="5198502" y="6540500"/>
                </a:lnTo>
                <a:lnTo>
                  <a:pt x="0" y="6540500"/>
                </a:lnTo>
                <a:lnTo>
                  <a:pt x="2428947" y="6165"/>
                </a:lnTo>
                <a:close/>
              </a:path>
            </a:pathLst>
          </a:cu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E27FF40-B8EF-44D5-A1E0-87F23FB88C8B}" type="datetime1">
              <a:rPr lang="fi-FI" smtClean="0"/>
              <a:pPr/>
              <a:t>26.5.2021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Ryhmitä 15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7" name="Suorakulmio 16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17" descr="JYU_tunnus-25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0906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pic>
        <p:nvPicPr>
          <p:cNvPr id="4" name="Kuva 3" descr="DSC_0599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473450"/>
          </a:xfrm>
          <a:prstGeom prst="rect">
            <a:avLst/>
          </a:prstGeom>
        </p:spPr>
      </p:pic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CBA730CD-C22B-4C1C-BB64-A524C293575F}" type="datetime1">
              <a:rPr lang="fi-FI" smtClean="0"/>
              <a:pPr/>
              <a:t>26.5.2021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Ryhmitä 17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19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0500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pic>
        <p:nvPicPr>
          <p:cNvPr id="5" name="Kuva 4" descr="_DSC846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473824"/>
          </a:xfrm>
          <a:prstGeom prst="rect">
            <a:avLst/>
          </a:prstGeom>
        </p:spPr>
      </p:pic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Ryhmitä 17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19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26.5.2021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617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3473450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473450">
                <a:moveTo>
                  <a:pt x="0" y="0"/>
                </a:moveTo>
                <a:lnTo>
                  <a:pt x="460678" y="2505"/>
                </a:lnTo>
                <a:cubicBezTo>
                  <a:pt x="467258" y="181367"/>
                  <a:pt x="460712" y="888442"/>
                  <a:pt x="463631" y="1023384"/>
                </a:cubicBezTo>
                <a:lnTo>
                  <a:pt x="1217523" y="1024449"/>
                </a:lnTo>
                <a:cubicBezTo>
                  <a:pt x="1217622" y="1021952"/>
                  <a:pt x="1212357" y="439565"/>
                  <a:pt x="1213464" y="1935"/>
                </a:cubicBezTo>
                <a:lnTo>
                  <a:pt x="9144000" y="0"/>
                </a:lnTo>
                <a:lnTo>
                  <a:pt x="9144000" y="3473450"/>
                </a:lnTo>
                <a:lnTo>
                  <a:pt x="4776273" y="3473378"/>
                </a:lnTo>
                <a:lnTo>
                  <a:pt x="4776273" y="2723070"/>
                </a:lnTo>
                <a:lnTo>
                  <a:pt x="424558" y="2719410"/>
                </a:lnTo>
                <a:lnTo>
                  <a:pt x="428218" y="3473378"/>
                </a:lnTo>
                <a:lnTo>
                  <a:pt x="0" y="3473450"/>
                </a:lnTo>
                <a:lnTo>
                  <a:pt x="0" y="0"/>
                </a:ln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Ryhmitä 17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19" descr="JYU_tunnus-25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26.5.2021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2793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rgbClr val="F15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085663"/>
            <a:ext cx="77724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8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 descr="DSC_147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764582"/>
          </a:xfrm>
          <a:prstGeom prst="rect">
            <a:avLst/>
          </a:prstGeom>
        </p:spPr>
      </p:pic>
      <p:sp>
        <p:nvSpPr>
          <p:cNvPr id="18" name="Tekstin paikkamerkki 2"/>
          <p:cNvSpPr>
            <a:spLocks noGrp="1"/>
          </p:cNvSpPr>
          <p:nvPr>
            <p:ph idx="10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grpSp>
        <p:nvGrpSpPr>
          <p:cNvPr id="17" name="Ryhmitä 16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19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5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26.5.2021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805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0180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3764582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tsikko 1"/>
          <p:cNvSpPr>
            <a:spLocks noGrp="1"/>
          </p:cNvSpPr>
          <p:nvPr>
            <p:ph type="title"/>
          </p:nvPr>
        </p:nvSpPr>
        <p:spPr>
          <a:xfrm>
            <a:off x="722313" y="4085663"/>
            <a:ext cx="77724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9" name="Tekstin paikkamerkki 2"/>
          <p:cNvSpPr>
            <a:spLocks noGrp="1"/>
          </p:cNvSpPr>
          <p:nvPr>
            <p:ph idx="10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>
              <a:buClr>
                <a:schemeClr val="bg1"/>
              </a:buClr>
              <a:buFont typeface="Arial"/>
              <a:buChar char="•"/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grpSp>
        <p:nvGrpSpPr>
          <p:cNvPr id="16" name="Ryhmitä 15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8" name="Suorakulmio 17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19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5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26.5.2021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3162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6841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26.5.2021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86789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26.5.2021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635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8"/>
            <a:ext cx="4040188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697089"/>
            <a:ext cx="4040188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844698"/>
            <a:ext cx="4041775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697089"/>
            <a:ext cx="4041775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26.5.2021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7577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26.5.2021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614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SC 3006_duoton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08374" y="1952491"/>
            <a:ext cx="5727252" cy="1906777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08374" y="3969608"/>
            <a:ext cx="5727252" cy="875930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pic>
        <p:nvPicPr>
          <p:cNvPr id="13" name="Kuva 12" descr="JYU_tunnus_pysty_FIN-ENG_nega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0144" y="4928407"/>
            <a:ext cx="1881873" cy="1224530"/>
          </a:xfrm>
          <a:prstGeom prst="rect">
            <a:avLst/>
          </a:prstGeom>
        </p:spPr>
      </p:pic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chemeClr val="tx2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21A8D66E-D4C1-438C-8B85-C19A0838289F}" type="datetime1">
              <a:rPr lang="fi-FI" smtClean="0"/>
              <a:pPr/>
              <a:t>26.5.2021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46688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26.5.2021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2733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341344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1341344"/>
            <a:ext cx="5111750" cy="5001185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2503394"/>
            <a:ext cx="3008313" cy="3839135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26.5.2021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70544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Helvetic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26.5.2021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75220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26.5.2021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62681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ACAC0F-4ED4-4B9D-B6F2-E040EBAD2C74}" type="datetime1">
              <a:rPr lang="fi-FI"/>
              <a:pPr/>
              <a:t>26.5.2021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39CD2-6DAE-4FF3-A212-C677906F8B4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77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A61E7-8CEA-4961-B01E-5CEE21190B5C}" type="slidenum">
              <a:rPr lang="es-ES" altLang="fi-FI"/>
              <a:pPr>
                <a:defRPr/>
              </a:pPr>
              <a:t>‹#›</a:t>
            </a:fld>
            <a:endParaRPr lang="es-ES" altLang="fi-FI"/>
          </a:p>
        </p:txBody>
      </p:sp>
    </p:spTree>
    <p:extLst>
      <p:ext uri="{BB962C8B-B14F-4D97-AF65-F5344CB8AC3E}">
        <p14:creationId xmlns:p14="http://schemas.microsoft.com/office/powerpoint/2010/main" val="34873021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5753100" y="274638"/>
            <a:ext cx="20574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435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9" name="Suorakulmio 8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Ryhmitä 13"/>
          <p:cNvGrpSpPr/>
          <p:nvPr userDrawn="1"/>
        </p:nvGrpSpPr>
        <p:grpSpPr>
          <a:xfrm rot="5400000">
            <a:off x="8248258" y="142284"/>
            <a:ext cx="763388" cy="1028096"/>
            <a:chOff x="457200" y="-1"/>
            <a:chExt cx="827393" cy="1114295"/>
          </a:xfrm>
        </p:grpSpPr>
        <p:sp>
          <p:nvSpPr>
            <p:cNvPr id="15" name="Suorakulmio 14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6" name="Kuva 15" descr="JYU_tunnus-25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26.5.2021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55457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va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SC_9509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20805"/>
            <a:ext cx="2147658" cy="180989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20805"/>
            <a:ext cx="454016" cy="180989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Kuva 10" descr="JYU_tunnus_vaaka_FIN_nega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5613406"/>
            <a:ext cx="2456184" cy="1088388"/>
          </a:xfrm>
          <a:prstGeom prst="rect">
            <a:avLst/>
          </a:prstGeom>
          <a:effectLst>
            <a:outerShdw blurRad="50800" dir="2700000" algn="tl" rotWithShape="0">
              <a:prstClr val="black"/>
            </a:outerShdw>
          </a:effectLst>
        </p:spPr>
      </p:pic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20805"/>
            <a:ext cx="831227" cy="180989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EA09D8CB-31E3-46A8-AE6A-C58BF3914EDB}" type="datetime1">
              <a:rPr lang="fi-FI" smtClean="0"/>
              <a:pPr/>
              <a:t>26.5.2021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70752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DSC_147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20805"/>
            <a:ext cx="2147658" cy="180989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rgbClr val="F1563F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20805"/>
            <a:ext cx="454016" cy="180989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Kuva 11" descr="JYU_tunnus_vaaka_FIN_nega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5613406"/>
            <a:ext cx="2456184" cy="1088388"/>
          </a:xfrm>
          <a:prstGeom prst="rect">
            <a:avLst/>
          </a:prstGeom>
          <a:effectLst>
            <a:outerShdw blurRad="50800" dir="2700000" algn="tl" rotWithShape="0">
              <a:prstClr val="black"/>
            </a:outerShdw>
          </a:effectLst>
        </p:spPr>
      </p:pic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20805"/>
            <a:ext cx="831227" cy="180989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EA09D8CB-31E3-46A8-AE6A-C58BF3914EDB}" type="datetime1">
              <a:rPr lang="fi-FI" smtClean="0"/>
              <a:pPr/>
              <a:t>26.5.2021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8153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va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DSC_0676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20805"/>
            <a:ext cx="2147658" cy="180989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rgbClr val="F1563F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20805"/>
            <a:ext cx="454016" cy="180989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Kuva 11" descr="JYU_tunnus_vaaka_FIN_nega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5613406"/>
            <a:ext cx="2456184" cy="1088388"/>
          </a:xfrm>
          <a:prstGeom prst="rect">
            <a:avLst/>
          </a:prstGeom>
          <a:effectLst>
            <a:outerShdw blurRad="50800" dir="2700000" algn="tl" rotWithShape="0">
              <a:prstClr val="black"/>
            </a:outerShdw>
          </a:effectLst>
        </p:spPr>
      </p:pic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20805"/>
            <a:ext cx="831227" cy="180989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EA09D8CB-31E3-46A8-AE6A-C58BF3914EDB}" type="datetime1">
              <a:rPr lang="fi-FI" smtClean="0"/>
              <a:pPr/>
              <a:t>26.5.2021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2691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DSC_1438_duoton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08374" y="1952491"/>
            <a:ext cx="5727252" cy="1906777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08374" y="3969608"/>
            <a:ext cx="5727252" cy="875930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pic>
        <p:nvPicPr>
          <p:cNvPr id="13" name="Kuva 12" descr="JYU_tunnus_pysty_FIN-ENG_nega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0144" y="4928407"/>
            <a:ext cx="1881873" cy="1224530"/>
          </a:xfrm>
          <a:prstGeom prst="rect">
            <a:avLst/>
          </a:prstGeom>
        </p:spPr>
      </p:pic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</a:t>
            </a:r>
            <a:r>
              <a:rPr lang="fi-FI" b="1" dirty="0" smtClean="0"/>
              <a:t>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21A8D66E-D4C1-438C-8B85-C19A0838289F}" type="datetime1">
              <a:rPr lang="fi-FI" smtClean="0"/>
              <a:pPr/>
              <a:t>26.5.2021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98620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va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1080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20805"/>
            <a:ext cx="831227" cy="180989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EA09D8CB-31E3-46A8-AE6A-C58BF3914EDB}" type="datetime1">
              <a:rPr lang="fi-FI" smtClean="0"/>
              <a:pPr/>
              <a:t>26.5.2021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20805"/>
            <a:ext cx="2147658" cy="180989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rgbClr val="F1563F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20805"/>
            <a:ext cx="454016" cy="180989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Kuva 11" descr="JYU_tunnus_vaaka_FIN_nega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5613406"/>
            <a:ext cx="2456184" cy="1088388"/>
          </a:xfrm>
          <a:prstGeom prst="rect">
            <a:avLst/>
          </a:prstGeom>
          <a:effectLst>
            <a:outerShdw blurRad="50800" dir="2700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21214145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33" indent="0" algn="ctr">
              <a:buNone/>
              <a:defRPr/>
            </a:lvl2pPr>
            <a:lvl3pPr marL="914265" indent="0" algn="ctr">
              <a:buNone/>
              <a:defRPr/>
            </a:lvl3pPr>
            <a:lvl4pPr marL="1371398" indent="0" algn="ctr">
              <a:buNone/>
              <a:defRPr/>
            </a:lvl4pPr>
            <a:lvl5pPr marL="1828532" indent="0" algn="ctr">
              <a:buNone/>
              <a:defRPr/>
            </a:lvl5pPr>
            <a:lvl6pPr marL="2285664" indent="0" algn="ctr">
              <a:buNone/>
              <a:defRPr/>
            </a:lvl6pPr>
            <a:lvl7pPr marL="2742797" indent="0" algn="ctr">
              <a:buNone/>
              <a:defRPr/>
            </a:lvl7pPr>
            <a:lvl8pPr marL="3199930" indent="0" algn="ctr">
              <a:buNone/>
              <a:defRPr/>
            </a:lvl8pPr>
            <a:lvl9pPr marL="365706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6BF2B-DCC4-444C-BFD7-15106E4C2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9B004-A28D-4F38-BFEB-59C089C48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9E9A9-E953-4EC5-A808-ED3A82A0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4433B-0347-2448-BBFE-8140BE9B6F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00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6BF2B-DCC4-444C-BFD7-15106E4C2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9B004-A28D-4F38-BFEB-59C089C48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9E9A9-E953-4EC5-A808-ED3A82A0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D0E85-BEFF-A548-B04A-665E66F964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330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3" indent="0">
              <a:buNone/>
              <a:defRPr sz="1800"/>
            </a:lvl2pPr>
            <a:lvl3pPr marL="914265" indent="0">
              <a:buNone/>
              <a:defRPr sz="1600"/>
            </a:lvl3pPr>
            <a:lvl4pPr marL="1371398" indent="0">
              <a:buNone/>
              <a:defRPr sz="1400"/>
            </a:lvl4pPr>
            <a:lvl5pPr marL="1828532" indent="0">
              <a:buNone/>
              <a:defRPr sz="1400"/>
            </a:lvl5pPr>
            <a:lvl6pPr marL="2285664" indent="0">
              <a:buNone/>
              <a:defRPr sz="1400"/>
            </a:lvl6pPr>
            <a:lvl7pPr marL="2742797" indent="0">
              <a:buNone/>
              <a:defRPr sz="1400"/>
            </a:lvl7pPr>
            <a:lvl8pPr marL="3199930" indent="0">
              <a:buNone/>
              <a:defRPr sz="1400"/>
            </a:lvl8pPr>
            <a:lvl9pPr marL="365706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6BF2B-DCC4-444C-BFD7-15106E4C2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9B004-A28D-4F38-BFEB-59C089C48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9E9A9-E953-4EC5-A808-ED3A82A0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25293-29D4-4541-87F8-9B252A35BC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882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56510"/>
            <a:ext cx="4038600" cy="396965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56510"/>
            <a:ext cx="4038600" cy="396965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F66BF2B-DCC4-444C-BFD7-15106E4C2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DB9B004-A28D-4F38-BFEB-59C089C48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19E9A9-E953-4EC5-A808-ED3A82A0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E0ABAB-0FAA-ED4D-BE66-8665052D0D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374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65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950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3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8" indent="0">
              <a:buNone/>
              <a:defRPr sz="1600" b="1"/>
            </a:lvl4pPr>
            <a:lvl5pPr marL="1828532" indent="0">
              <a:buNone/>
              <a:defRPr sz="1600" b="1"/>
            </a:lvl5pPr>
            <a:lvl6pPr marL="2285664" indent="0">
              <a:buNone/>
              <a:defRPr sz="1600" b="1"/>
            </a:lvl6pPr>
            <a:lvl7pPr marL="2742797" indent="0">
              <a:buNone/>
              <a:defRPr sz="1600" b="1"/>
            </a:lvl7pPr>
            <a:lvl8pPr marL="3199930" indent="0">
              <a:buNone/>
              <a:defRPr sz="1600" b="1"/>
            </a:lvl8pPr>
            <a:lvl9pPr marL="36570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59269"/>
            <a:ext cx="4040188" cy="33668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11950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3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8" indent="0">
              <a:buNone/>
              <a:defRPr sz="1600" b="1"/>
            </a:lvl4pPr>
            <a:lvl5pPr marL="1828532" indent="0">
              <a:buNone/>
              <a:defRPr sz="1600" b="1"/>
            </a:lvl5pPr>
            <a:lvl6pPr marL="2285664" indent="0">
              <a:buNone/>
              <a:defRPr sz="1600" b="1"/>
            </a:lvl6pPr>
            <a:lvl7pPr marL="2742797" indent="0">
              <a:buNone/>
              <a:defRPr sz="1600" b="1"/>
            </a:lvl7pPr>
            <a:lvl8pPr marL="3199930" indent="0">
              <a:buNone/>
              <a:defRPr sz="1600" b="1"/>
            </a:lvl8pPr>
            <a:lvl9pPr marL="36570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759269"/>
            <a:ext cx="4041775" cy="33668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F66BF2B-DCC4-444C-BFD7-15106E4C2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DB9B004-A28D-4F38-BFEB-59C089C48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C19E9A9-E953-4EC5-A808-ED3A82A0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1FA7A-D6B5-E244-BC7D-08BD3FDE35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149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F66BF2B-DCC4-444C-BFD7-15106E4C2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DB9B004-A28D-4F38-BFEB-59C089C48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C19E9A9-E953-4EC5-A808-ED3A82A0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33CD7-29EC-3549-8125-1EE08190F7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689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F66BF2B-DCC4-444C-BFD7-15106E4C2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DB9B004-A28D-4F38-BFEB-59C089C48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C19E9A9-E953-4EC5-A808-ED3A82A0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4B462-4080-AE42-B3D2-01CF73B243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121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8494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84941"/>
            <a:ext cx="5111750" cy="50412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290457"/>
            <a:ext cx="3008313" cy="3835707"/>
          </a:xfrm>
        </p:spPr>
        <p:txBody>
          <a:bodyPr/>
          <a:lstStyle>
            <a:lvl1pPr marL="0" indent="0">
              <a:buNone/>
              <a:defRPr sz="1400"/>
            </a:lvl1pPr>
            <a:lvl2pPr marL="457133" indent="0">
              <a:buNone/>
              <a:defRPr sz="1200"/>
            </a:lvl2pPr>
            <a:lvl3pPr marL="914265" indent="0">
              <a:buNone/>
              <a:defRPr sz="1000"/>
            </a:lvl3pPr>
            <a:lvl4pPr marL="1371398" indent="0">
              <a:buNone/>
              <a:defRPr sz="900"/>
            </a:lvl4pPr>
            <a:lvl5pPr marL="1828532" indent="0">
              <a:buNone/>
              <a:defRPr sz="900"/>
            </a:lvl5pPr>
            <a:lvl6pPr marL="2285664" indent="0">
              <a:buNone/>
              <a:defRPr sz="900"/>
            </a:lvl6pPr>
            <a:lvl7pPr marL="2742797" indent="0">
              <a:buNone/>
              <a:defRPr sz="900"/>
            </a:lvl7pPr>
            <a:lvl8pPr marL="3199930" indent="0">
              <a:buNone/>
              <a:defRPr sz="900"/>
            </a:lvl8pPr>
            <a:lvl9pPr marL="36570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F66BF2B-DCC4-444C-BFD7-15106E4C2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DB9B004-A28D-4F38-BFEB-59C089C48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19E9A9-E953-4EC5-A808-ED3A82A0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9480E-6162-2044-9B6E-64EF0DF5E4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961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64652" y="1062208"/>
            <a:ext cx="4941674" cy="3706254"/>
          </a:xfrm>
        </p:spPr>
        <p:txBody>
          <a:bodyPr/>
          <a:lstStyle>
            <a:lvl1pPr marL="0" indent="0">
              <a:buNone/>
              <a:defRPr sz="3200"/>
            </a:lvl1pPr>
            <a:lvl2pPr marL="457133" indent="0">
              <a:buNone/>
              <a:defRPr sz="2800"/>
            </a:lvl2pPr>
            <a:lvl3pPr marL="914265" indent="0">
              <a:buNone/>
              <a:defRPr sz="2400"/>
            </a:lvl3pPr>
            <a:lvl4pPr marL="1371398" indent="0">
              <a:buNone/>
              <a:defRPr sz="2000"/>
            </a:lvl4pPr>
            <a:lvl5pPr marL="1828532" indent="0">
              <a:buNone/>
              <a:defRPr sz="2000"/>
            </a:lvl5pPr>
            <a:lvl6pPr marL="2285664" indent="0">
              <a:buNone/>
              <a:defRPr sz="2000"/>
            </a:lvl6pPr>
            <a:lvl7pPr marL="2742797" indent="0">
              <a:buNone/>
              <a:defRPr sz="2000"/>
            </a:lvl7pPr>
            <a:lvl8pPr marL="3199930" indent="0">
              <a:buNone/>
              <a:defRPr sz="2000"/>
            </a:lvl8pPr>
            <a:lvl9pPr marL="3657063" indent="0">
              <a:buNone/>
              <a:defRPr sz="2000"/>
            </a:lvl9pPr>
          </a:lstStyle>
          <a:p>
            <a:pPr lvl="0"/>
            <a:endParaRPr lang="is-I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3" indent="0">
              <a:buNone/>
              <a:defRPr sz="1200"/>
            </a:lvl2pPr>
            <a:lvl3pPr marL="914265" indent="0">
              <a:buNone/>
              <a:defRPr sz="1000"/>
            </a:lvl3pPr>
            <a:lvl4pPr marL="1371398" indent="0">
              <a:buNone/>
              <a:defRPr sz="900"/>
            </a:lvl4pPr>
            <a:lvl5pPr marL="1828532" indent="0">
              <a:buNone/>
              <a:defRPr sz="900"/>
            </a:lvl5pPr>
            <a:lvl6pPr marL="2285664" indent="0">
              <a:buNone/>
              <a:defRPr sz="900"/>
            </a:lvl6pPr>
            <a:lvl7pPr marL="2742797" indent="0">
              <a:buNone/>
              <a:defRPr sz="900"/>
            </a:lvl7pPr>
            <a:lvl8pPr marL="3199930" indent="0">
              <a:buNone/>
              <a:defRPr sz="900"/>
            </a:lvl8pPr>
            <a:lvl9pPr marL="36570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F66BF2B-DCC4-444C-BFD7-15106E4C2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DB9B004-A28D-4F38-BFEB-59C089C48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19E9A9-E953-4EC5-A808-ED3A82A0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0DFE7-FBC3-E347-9900-80B1A31EBC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7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_DSC692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7200" y="2728181"/>
            <a:ext cx="4411494" cy="1906777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4745298"/>
            <a:ext cx="4411494" cy="1106530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1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0" name="Suora yhdysviiva 19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uora yhdysviiva 20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Ryhmitä 12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6" name="Suorakulmio 15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2" name="Kuva 21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26.5.2021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72077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6BF2B-DCC4-444C-BFD7-15106E4C2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9B004-A28D-4F38-BFEB-59C089C48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9E9A9-E953-4EC5-A808-ED3A82A0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03E48-BDDB-3249-BA17-4553CD02EC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200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084940"/>
            <a:ext cx="2058988" cy="50412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084940"/>
            <a:ext cx="6029325" cy="504122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6BF2B-DCC4-444C-BFD7-15106E4C2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9B004-A28D-4F38-BFEB-59C089C48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9E9A9-E953-4EC5-A808-ED3A82A0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D0532-582B-7A4F-B262-90479FA0BF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244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/>
          </p:cNvSpPr>
          <p:nvPr userDrawn="1"/>
        </p:nvSpPr>
        <p:spPr bwMode="auto">
          <a:xfrm>
            <a:off x="5479144" y="-9497"/>
            <a:ext cx="3680958" cy="6372876"/>
          </a:xfrm>
          <a:custGeom>
            <a:avLst/>
            <a:gdLst>
              <a:gd name="T0" fmla="*/ 2207 w 2207"/>
              <a:gd name="T1" fmla="*/ 3821 h 3821"/>
              <a:gd name="T2" fmla="*/ 0 w 2207"/>
              <a:gd name="T3" fmla="*/ 0 h 3821"/>
              <a:gd name="T4" fmla="*/ 2207 w 2207"/>
              <a:gd name="T5" fmla="*/ 0 h 3821"/>
              <a:gd name="T6" fmla="*/ 2206 w 2207"/>
              <a:gd name="T7" fmla="*/ 3819 h 3821"/>
              <a:gd name="T8" fmla="*/ 2207 w 2207"/>
              <a:gd name="T9" fmla="*/ 3821 h 3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7" h="3821">
                <a:moveTo>
                  <a:pt x="2207" y="3821"/>
                </a:moveTo>
                <a:lnTo>
                  <a:pt x="0" y="0"/>
                </a:lnTo>
                <a:lnTo>
                  <a:pt x="2207" y="0"/>
                </a:lnTo>
                <a:lnTo>
                  <a:pt x="2206" y="3819"/>
                </a:lnTo>
                <a:lnTo>
                  <a:pt x="2207" y="382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6335133" y="4162594"/>
            <a:ext cx="2810454" cy="2695406"/>
          </a:xfrm>
          <a:custGeom>
            <a:avLst/>
            <a:gdLst>
              <a:gd name="T0" fmla="*/ 0 w 2736"/>
              <a:gd name="T1" fmla="*/ 2624 h 2624"/>
              <a:gd name="T2" fmla="*/ 1516 w 2736"/>
              <a:gd name="T3" fmla="*/ 0 h 2624"/>
              <a:gd name="T4" fmla="*/ 2736 w 2736"/>
              <a:gd name="T5" fmla="*/ 2112 h 2624"/>
              <a:gd name="T6" fmla="*/ 2736 w 2736"/>
              <a:gd name="T7" fmla="*/ 2624 h 2624"/>
              <a:gd name="T8" fmla="*/ 0 w 2736"/>
              <a:gd name="T9" fmla="*/ 2624 h 2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36" h="2624">
                <a:moveTo>
                  <a:pt x="0" y="2624"/>
                </a:moveTo>
                <a:lnTo>
                  <a:pt x="1516" y="0"/>
                </a:lnTo>
                <a:lnTo>
                  <a:pt x="2736" y="2112"/>
                </a:lnTo>
                <a:lnTo>
                  <a:pt x="2736" y="2624"/>
                </a:lnTo>
                <a:lnTo>
                  <a:pt x="0" y="26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4" y="2945332"/>
            <a:ext cx="8083322" cy="21232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950" b="1" spc="-113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5068598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50" i="0">
                <a:solidFill>
                  <a:schemeClr val="bg2"/>
                </a:solidFill>
                <a:latin typeface="+mj-lt"/>
                <a:cs typeface="Georgi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9E59EEDD-EC4E-4BE9-B0CF-307A8AF9BA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1056"/>
            <a:ext cx="2912882" cy="176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477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kansi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/>
          </p:cNvSpPr>
          <p:nvPr userDrawn="1"/>
        </p:nvSpPr>
        <p:spPr bwMode="auto">
          <a:xfrm>
            <a:off x="5479144" y="-9497"/>
            <a:ext cx="3680958" cy="6372876"/>
          </a:xfrm>
          <a:custGeom>
            <a:avLst/>
            <a:gdLst>
              <a:gd name="T0" fmla="*/ 2207 w 2207"/>
              <a:gd name="T1" fmla="*/ 3821 h 3821"/>
              <a:gd name="T2" fmla="*/ 0 w 2207"/>
              <a:gd name="T3" fmla="*/ 0 h 3821"/>
              <a:gd name="T4" fmla="*/ 2207 w 2207"/>
              <a:gd name="T5" fmla="*/ 0 h 3821"/>
              <a:gd name="T6" fmla="*/ 2206 w 2207"/>
              <a:gd name="T7" fmla="*/ 3819 h 3821"/>
              <a:gd name="T8" fmla="*/ 2207 w 2207"/>
              <a:gd name="T9" fmla="*/ 3821 h 3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7" h="3821">
                <a:moveTo>
                  <a:pt x="2207" y="3821"/>
                </a:moveTo>
                <a:lnTo>
                  <a:pt x="0" y="0"/>
                </a:lnTo>
                <a:lnTo>
                  <a:pt x="2207" y="0"/>
                </a:lnTo>
                <a:lnTo>
                  <a:pt x="2206" y="3819"/>
                </a:lnTo>
                <a:lnTo>
                  <a:pt x="2207" y="382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6335133" y="4162594"/>
            <a:ext cx="2810454" cy="2695406"/>
          </a:xfrm>
          <a:custGeom>
            <a:avLst/>
            <a:gdLst>
              <a:gd name="T0" fmla="*/ 0 w 2736"/>
              <a:gd name="T1" fmla="*/ 2624 h 2624"/>
              <a:gd name="T2" fmla="*/ 1516 w 2736"/>
              <a:gd name="T3" fmla="*/ 0 h 2624"/>
              <a:gd name="T4" fmla="*/ 2736 w 2736"/>
              <a:gd name="T5" fmla="*/ 2112 h 2624"/>
              <a:gd name="T6" fmla="*/ 2736 w 2736"/>
              <a:gd name="T7" fmla="*/ 2624 h 2624"/>
              <a:gd name="T8" fmla="*/ 0 w 2736"/>
              <a:gd name="T9" fmla="*/ 2624 h 2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36" h="2624">
                <a:moveTo>
                  <a:pt x="0" y="2624"/>
                </a:moveTo>
                <a:lnTo>
                  <a:pt x="1516" y="0"/>
                </a:lnTo>
                <a:lnTo>
                  <a:pt x="2736" y="2112"/>
                </a:lnTo>
                <a:lnTo>
                  <a:pt x="2736" y="2624"/>
                </a:lnTo>
                <a:lnTo>
                  <a:pt x="0" y="262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4" y="2945332"/>
            <a:ext cx="8083322" cy="21232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950" b="1" spc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5068598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50" i="0">
                <a:solidFill>
                  <a:schemeClr val="bg1"/>
                </a:solidFill>
                <a:latin typeface="+mj-lt"/>
                <a:cs typeface="Georgi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28DD16B1-C813-4162-9E56-887B1E2D62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700"/>
            <a:ext cx="2912881" cy="176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908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kansi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/>
          </p:cNvSpPr>
          <p:nvPr userDrawn="1"/>
        </p:nvSpPr>
        <p:spPr bwMode="auto">
          <a:xfrm rot="5400000">
            <a:off x="3613029" y="1326058"/>
            <a:ext cx="4057273" cy="7018698"/>
          </a:xfrm>
          <a:custGeom>
            <a:avLst/>
            <a:gdLst>
              <a:gd name="T0" fmla="*/ 2207 w 2207"/>
              <a:gd name="T1" fmla="*/ 3821 h 3821"/>
              <a:gd name="T2" fmla="*/ 0 w 2207"/>
              <a:gd name="T3" fmla="*/ 0 h 3821"/>
              <a:gd name="T4" fmla="*/ 2207 w 2207"/>
              <a:gd name="T5" fmla="*/ 0 h 3821"/>
              <a:gd name="T6" fmla="*/ 2206 w 2207"/>
              <a:gd name="T7" fmla="*/ 3819 h 3821"/>
              <a:gd name="T8" fmla="*/ 2207 w 2207"/>
              <a:gd name="T9" fmla="*/ 3821 h 3821"/>
              <a:gd name="connsiteX0" fmla="*/ 10000 w 10000"/>
              <a:gd name="connsiteY0" fmla="*/ 10000 h 10000"/>
              <a:gd name="connsiteX1" fmla="*/ 0 w 10000"/>
              <a:gd name="connsiteY1" fmla="*/ 0 h 10000"/>
              <a:gd name="connsiteX2" fmla="*/ 10000 w 10000"/>
              <a:gd name="connsiteY2" fmla="*/ 0 h 10000"/>
              <a:gd name="connsiteX3" fmla="*/ 8420 w 10000"/>
              <a:gd name="connsiteY3" fmla="*/ 7598 h 10000"/>
              <a:gd name="connsiteX4" fmla="*/ 10000 w 10000"/>
              <a:gd name="connsiteY4" fmla="*/ 10000 h 10000"/>
              <a:gd name="connsiteX0" fmla="*/ 7203 w 10000"/>
              <a:gd name="connsiteY0" fmla="*/ 7092 h 7598"/>
              <a:gd name="connsiteX1" fmla="*/ 0 w 10000"/>
              <a:gd name="connsiteY1" fmla="*/ 0 h 7598"/>
              <a:gd name="connsiteX2" fmla="*/ 10000 w 10000"/>
              <a:gd name="connsiteY2" fmla="*/ 0 h 7598"/>
              <a:gd name="connsiteX3" fmla="*/ 8420 w 10000"/>
              <a:gd name="connsiteY3" fmla="*/ 7598 h 7598"/>
              <a:gd name="connsiteX4" fmla="*/ 7203 w 10000"/>
              <a:gd name="connsiteY4" fmla="*/ 7092 h 7598"/>
              <a:gd name="connsiteX0" fmla="*/ 8219 w 10000"/>
              <a:gd name="connsiteY0" fmla="*/ 10811 h 10811"/>
              <a:gd name="connsiteX1" fmla="*/ 0 w 10000"/>
              <a:gd name="connsiteY1" fmla="*/ 0 h 10811"/>
              <a:gd name="connsiteX2" fmla="*/ 10000 w 10000"/>
              <a:gd name="connsiteY2" fmla="*/ 0 h 10811"/>
              <a:gd name="connsiteX3" fmla="*/ 8420 w 10000"/>
              <a:gd name="connsiteY3" fmla="*/ 10000 h 10811"/>
              <a:gd name="connsiteX4" fmla="*/ 8219 w 10000"/>
              <a:gd name="connsiteY4" fmla="*/ 10811 h 10811"/>
              <a:gd name="connsiteX0" fmla="*/ 8219 w 8420"/>
              <a:gd name="connsiteY0" fmla="*/ 10811 h 10811"/>
              <a:gd name="connsiteX1" fmla="*/ 0 w 8420"/>
              <a:gd name="connsiteY1" fmla="*/ 0 h 10811"/>
              <a:gd name="connsiteX2" fmla="*/ 7380 w 8420"/>
              <a:gd name="connsiteY2" fmla="*/ 112 h 10811"/>
              <a:gd name="connsiteX3" fmla="*/ 8420 w 8420"/>
              <a:gd name="connsiteY3" fmla="*/ 10000 h 10811"/>
              <a:gd name="connsiteX4" fmla="*/ 8219 w 8420"/>
              <a:gd name="connsiteY4" fmla="*/ 10811 h 10811"/>
              <a:gd name="connsiteX0" fmla="*/ 9761 w 10000"/>
              <a:gd name="connsiteY0" fmla="*/ 10010 h 10010"/>
              <a:gd name="connsiteX1" fmla="*/ 0 w 10000"/>
              <a:gd name="connsiteY1" fmla="*/ 10 h 10010"/>
              <a:gd name="connsiteX2" fmla="*/ 9761 w 10000"/>
              <a:gd name="connsiteY2" fmla="*/ 0 h 10010"/>
              <a:gd name="connsiteX3" fmla="*/ 10000 w 10000"/>
              <a:gd name="connsiteY3" fmla="*/ 9260 h 10010"/>
              <a:gd name="connsiteX4" fmla="*/ 9761 w 10000"/>
              <a:gd name="connsiteY4" fmla="*/ 10010 h 10010"/>
              <a:gd name="connsiteX0" fmla="*/ 9761 w 9785"/>
              <a:gd name="connsiteY0" fmla="*/ 10010 h 10010"/>
              <a:gd name="connsiteX1" fmla="*/ 0 w 9785"/>
              <a:gd name="connsiteY1" fmla="*/ 10 h 10010"/>
              <a:gd name="connsiteX2" fmla="*/ 9761 w 9785"/>
              <a:gd name="connsiteY2" fmla="*/ 0 h 10010"/>
              <a:gd name="connsiteX3" fmla="*/ 9773 w 9785"/>
              <a:gd name="connsiteY3" fmla="*/ 9063 h 10010"/>
              <a:gd name="connsiteX4" fmla="*/ 9761 w 9785"/>
              <a:gd name="connsiteY4" fmla="*/ 10010 h 1001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9988"/>
              <a:gd name="connsiteY0" fmla="*/ 10000 h 10000"/>
              <a:gd name="connsiteX1" fmla="*/ 0 w 9988"/>
              <a:gd name="connsiteY1" fmla="*/ 10 h 10000"/>
              <a:gd name="connsiteX2" fmla="*/ 9975 w 9988"/>
              <a:gd name="connsiteY2" fmla="*/ 0 h 10000"/>
              <a:gd name="connsiteX3" fmla="*/ 9988 w 9988"/>
              <a:gd name="connsiteY3" fmla="*/ 9054 h 10000"/>
              <a:gd name="connsiteX4" fmla="*/ 9975 w 9988"/>
              <a:gd name="connsiteY4" fmla="*/ 10000 h 10000"/>
              <a:gd name="connsiteX0" fmla="*/ 9987 w 10000"/>
              <a:gd name="connsiteY0" fmla="*/ 10000 h 10000"/>
              <a:gd name="connsiteX1" fmla="*/ 0 w 10000"/>
              <a:gd name="connsiteY1" fmla="*/ 10 h 10000"/>
              <a:gd name="connsiteX2" fmla="*/ 9987 w 10000"/>
              <a:gd name="connsiteY2" fmla="*/ 0 h 10000"/>
              <a:gd name="connsiteX3" fmla="*/ 10000 w 10000"/>
              <a:gd name="connsiteY3" fmla="*/ 9054 h 10000"/>
              <a:gd name="connsiteX4" fmla="*/ 9987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987" y="10000"/>
                </a:moveTo>
                <a:lnTo>
                  <a:pt x="0" y="10"/>
                </a:lnTo>
                <a:lnTo>
                  <a:pt x="9987" y="0"/>
                </a:lnTo>
                <a:cubicBezTo>
                  <a:pt x="10015" y="3177"/>
                  <a:pt x="9972" y="5898"/>
                  <a:pt x="10000" y="9054"/>
                </a:cubicBezTo>
                <a:cubicBezTo>
                  <a:pt x="9990" y="9345"/>
                  <a:pt x="9998" y="9585"/>
                  <a:pt x="9987" y="10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 rot="5400000">
            <a:off x="368239" y="4113912"/>
            <a:ext cx="2385298" cy="3121778"/>
          </a:xfrm>
          <a:custGeom>
            <a:avLst/>
            <a:gdLst>
              <a:gd name="T0" fmla="*/ 0 w 2736"/>
              <a:gd name="T1" fmla="*/ 2624 h 2624"/>
              <a:gd name="T2" fmla="*/ 1516 w 2736"/>
              <a:gd name="T3" fmla="*/ 0 h 2624"/>
              <a:gd name="T4" fmla="*/ 2736 w 2736"/>
              <a:gd name="T5" fmla="*/ 2112 h 2624"/>
              <a:gd name="T6" fmla="*/ 2736 w 2736"/>
              <a:gd name="T7" fmla="*/ 2624 h 2624"/>
              <a:gd name="T8" fmla="*/ 0 w 2736"/>
              <a:gd name="T9" fmla="*/ 2624 h 2624"/>
              <a:gd name="connsiteX0" fmla="*/ 0 w 10000"/>
              <a:gd name="connsiteY0" fmla="*/ 10000 h 10000"/>
              <a:gd name="connsiteX1" fmla="*/ 5541 w 10000"/>
              <a:gd name="connsiteY1" fmla="*/ 0 h 10000"/>
              <a:gd name="connsiteX2" fmla="*/ 5742 w 10000"/>
              <a:gd name="connsiteY2" fmla="*/ 398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5541 w 10000"/>
              <a:gd name="connsiteY1" fmla="*/ 0 h 10000"/>
              <a:gd name="connsiteX2" fmla="*/ 7280 w 10000"/>
              <a:gd name="connsiteY2" fmla="*/ 319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7280"/>
              <a:gd name="connsiteY0" fmla="*/ 10000 h 10000"/>
              <a:gd name="connsiteX1" fmla="*/ 5541 w 7280"/>
              <a:gd name="connsiteY1" fmla="*/ 0 h 10000"/>
              <a:gd name="connsiteX2" fmla="*/ 7280 w 7280"/>
              <a:gd name="connsiteY2" fmla="*/ 3191 h 10000"/>
              <a:gd name="connsiteX3" fmla="*/ 6455 w 7280"/>
              <a:gd name="connsiteY3" fmla="*/ 9930 h 10000"/>
              <a:gd name="connsiteX4" fmla="*/ 0 w 7280"/>
              <a:gd name="connsiteY4" fmla="*/ 10000 h 10000"/>
              <a:gd name="connsiteX0" fmla="*/ 0 w 10061"/>
              <a:gd name="connsiteY0" fmla="*/ 10000 h 10000"/>
              <a:gd name="connsiteX1" fmla="*/ 7611 w 10061"/>
              <a:gd name="connsiteY1" fmla="*/ 0 h 10000"/>
              <a:gd name="connsiteX2" fmla="*/ 10000 w 10061"/>
              <a:gd name="connsiteY2" fmla="*/ 3191 h 10000"/>
              <a:gd name="connsiteX3" fmla="*/ 10061 w 10061"/>
              <a:gd name="connsiteY3" fmla="*/ 10000 h 10000"/>
              <a:gd name="connsiteX4" fmla="*/ 0 w 10061"/>
              <a:gd name="connsiteY4" fmla="*/ 10000 h 10000"/>
              <a:gd name="connsiteX0" fmla="*/ 0 w 10066"/>
              <a:gd name="connsiteY0" fmla="*/ 10000 h 10000"/>
              <a:gd name="connsiteX1" fmla="*/ 7611 w 10066"/>
              <a:gd name="connsiteY1" fmla="*/ 0 h 10000"/>
              <a:gd name="connsiteX2" fmla="*/ 10061 w 10066"/>
              <a:gd name="connsiteY2" fmla="*/ 3214 h 10000"/>
              <a:gd name="connsiteX3" fmla="*/ 10061 w 10066"/>
              <a:gd name="connsiteY3" fmla="*/ 10000 h 10000"/>
              <a:gd name="connsiteX4" fmla="*/ 0 w 10066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6" h="10000">
                <a:moveTo>
                  <a:pt x="0" y="10000"/>
                </a:moveTo>
                <a:lnTo>
                  <a:pt x="7611" y="0"/>
                </a:lnTo>
                <a:lnTo>
                  <a:pt x="10061" y="3214"/>
                </a:lnTo>
                <a:cubicBezTo>
                  <a:pt x="10081" y="5484"/>
                  <a:pt x="10041" y="7730"/>
                  <a:pt x="10061" y="10000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4" y="2566038"/>
            <a:ext cx="8083322" cy="162859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4950" b="1" spc="-113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4194628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50" i="0">
                <a:solidFill>
                  <a:schemeClr val="bg2"/>
                </a:solidFill>
                <a:latin typeface="+mj-lt"/>
                <a:cs typeface="Georgi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A723B3F-CA60-4BC6-A6DF-EC449AF0C6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1056"/>
            <a:ext cx="2912882" cy="176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388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kansi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/>
          </p:cNvSpPr>
          <p:nvPr userDrawn="1"/>
        </p:nvSpPr>
        <p:spPr bwMode="auto">
          <a:xfrm rot="5400000">
            <a:off x="3613029" y="1326058"/>
            <a:ext cx="4057273" cy="7018698"/>
          </a:xfrm>
          <a:custGeom>
            <a:avLst/>
            <a:gdLst>
              <a:gd name="T0" fmla="*/ 2207 w 2207"/>
              <a:gd name="T1" fmla="*/ 3821 h 3821"/>
              <a:gd name="T2" fmla="*/ 0 w 2207"/>
              <a:gd name="T3" fmla="*/ 0 h 3821"/>
              <a:gd name="T4" fmla="*/ 2207 w 2207"/>
              <a:gd name="T5" fmla="*/ 0 h 3821"/>
              <a:gd name="T6" fmla="*/ 2206 w 2207"/>
              <a:gd name="T7" fmla="*/ 3819 h 3821"/>
              <a:gd name="T8" fmla="*/ 2207 w 2207"/>
              <a:gd name="T9" fmla="*/ 3821 h 3821"/>
              <a:gd name="connsiteX0" fmla="*/ 10000 w 10000"/>
              <a:gd name="connsiteY0" fmla="*/ 10000 h 10000"/>
              <a:gd name="connsiteX1" fmla="*/ 0 w 10000"/>
              <a:gd name="connsiteY1" fmla="*/ 0 h 10000"/>
              <a:gd name="connsiteX2" fmla="*/ 10000 w 10000"/>
              <a:gd name="connsiteY2" fmla="*/ 0 h 10000"/>
              <a:gd name="connsiteX3" fmla="*/ 8420 w 10000"/>
              <a:gd name="connsiteY3" fmla="*/ 7598 h 10000"/>
              <a:gd name="connsiteX4" fmla="*/ 10000 w 10000"/>
              <a:gd name="connsiteY4" fmla="*/ 10000 h 10000"/>
              <a:gd name="connsiteX0" fmla="*/ 7203 w 10000"/>
              <a:gd name="connsiteY0" fmla="*/ 7092 h 7598"/>
              <a:gd name="connsiteX1" fmla="*/ 0 w 10000"/>
              <a:gd name="connsiteY1" fmla="*/ 0 h 7598"/>
              <a:gd name="connsiteX2" fmla="*/ 10000 w 10000"/>
              <a:gd name="connsiteY2" fmla="*/ 0 h 7598"/>
              <a:gd name="connsiteX3" fmla="*/ 8420 w 10000"/>
              <a:gd name="connsiteY3" fmla="*/ 7598 h 7598"/>
              <a:gd name="connsiteX4" fmla="*/ 7203 w 10000"/>
              <a:gd name="connsiteY4" fmla="*/ 7092 h 7598"/>
              <a:gd name="connsiteX0" fmla="*/ 8219 w 10000"/>
              <a:gd name="connsiteY0" fmla="*/ 10811 h 10811"/>
              <a:gd name="connsiteX1" fmla="*/ 0 w 10000"/>
              <a:gd name="connsiteY1" fmla="*/ 0 h 10811"/>
              <a:gd name="connsiteX2" fmla="*/ 10000 w 10000"/>
              <a:gd name="connsiteY2" fmla="*/ 0 h 10811"/>
              <a:gd name="connsiteX3" fmla="*/ 8420 w 10000"/>
              <a:gd name="connsiteY3" fmla="*/ 10000 h 10811"/>
              <a:gd name="connsiteX4" fmla="*/ 8219 w 10000"/>
              <a:gd name="connsiteY4" fmla="*/ 10811 h 10811"/>
              <a:gd name="connsiteX0" fmla="*/ 8219 w 8420"/>
              <a:gd name="connsiteY0" fmla="*/ 10811 h 10811"/>
              <a:gd name="connsiteX1" fmla="*/ 0 w 8420"/>
              <a:gd name="connsiteY1" fmla="*/ 0 h 10811"/>
              <a:gd name="connsiteX2" fmla="*/ 7380 w 8420"/>
              <a:gd name="connsiteY2" fmla="*/ 112 h 10811"/>
              <a:gd name="connsiteX3" fmla="*/ 8420 w 8420"/>
              <a:gd name="connsiteY3" fmla="*/ 10000 h 10811"/>
              <a:gd name="connsiteX4" fmla="*/ 8219 w 8420"/>
              <a:gd name="connsiteY4" fmla="*/ 10811 h 10811"/>
              <a:gd name="connsiteX0" fmla="*/ 9761 w 10000"/>
              <a:gd name="connsiteY0" fmla="*/ 10010 h 10010"/>
              <a:gd name="connsiteX1" fmla="*/ 0 w 10000"/>
              <a:gd name="connsiteY1" fmla="*/ 10 h 10010"/>
              <a:gd name="connsiteX2" fmla="*/ 9761 w 10000"/>
              <a:gd name="connsiteY2" fmla="*/ 0 h 10010"/>
              <a:gd name="connsiteX3" fmla="*/ 10000 w 10000"/>
              <a:gd name="connsiteY3" fmla="*/ 9260 h 10010"/>
              <a:gd name="connsiteX4" fmla="*/ 9761 w 10000"/>
              <a:gd name="connsiteY4" fmla="*/ 10010 h 10010"/>
              <a:gd name="connsiteX0" fmla="*/ 9761 w 9785"/>
              <a:gd name="connsiteY0" fmla="*/ 10010 h 10010"/>
              <a:gd name="connsiteX1" fmla="*/ 0 w 9785"/>
              <a:gd name="connsiteY1" fmla="*/ 10 h 10010"/>
              <a:gd name="connsiteX2" fmla="*/ 9761 w 9785"/>
              <a:gd name="connsiteY2" fmla="*/ 0 h 10010"/>
              <a:gd name="connsiteX3" fmla="*/ 9773 w 9785"/>
              <a:gd name="connsiteY3" fmla="*/ 9063 h 10010"/>
              <a:gd name="connsiteX4" fmla="*/ 9761 w 9785"/>
              <a:gd name="connsiteY4" fmla="*/ 10010 h 1001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10012"/>
              <a:gd name="connsiteY0" fmla="*/ 10000 h 10000"/>
              <a:gd name="connsiteX1" fmla="*/ 0 w 10012"/>
              <a:gd name="connsiteY1" fmla="*/ 10 h 10000"/>
              <a:gd name="connsiteX2" fmla="*/ 9975 w 10012"/>
              <a:gd name="connsiteY2" fmla="*/ 0 h 10000"/>
              <a:gd name="connsiteX3" fmla="*/ 9988 w 10012"/>
              <a:gd name="connsiteY3" fmla="*/ 9054 h 10000"/>
              <a:gd name="connsiteX4" fmla="*/ 9975 w 10012"/>
              <a:gd name="connsiteY4" fmla="*/ 10000 h 10000"/>
              <a:gd name="connsiteX0" fmla="*/ 9975 w 9988"/>
              <a:gd name="connsiteY0" fmla="*/ 10000 h 10000"/>
              <a:gd name="connsiteX1" fmla="*/ 0 w 9988"/>
              <a:gd name="connsiteY1" fmla="*/ 10 h 10000"/>
              <a:gd name="connsiteX2" fmla="*/ 9975 w 9988"/>
              <a:gd name="connsiteY2" fmla="*/ 0 h 10000"/>
              <a:gd name="connsiteX3" fmla="*/ 9988 w 9988"/>
              <a:gd name="connsiteY3" fmla="*/ 9054 h 10000"/>
              <a:gd name="connsiteX4" fmla="*/ 9975 w 9988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8" h="10000">
                <a:moveTo>
                  <a:pt x="9975" y="10000"/>
                </a:moveTo>
                <a:lnTo>
                  <a:pt x="0" y="10"/>
                </a:lnTo>
                <a:lnTo>
                  <a:pt x="9975" y="0"/>
                </a:lnTo>
                <a:cubicBezTo>
                  <a:pt x="10003" y="3177"/>
                  <a:pt x="9960" y="5898"/>
                  <a:pt x="9988" y="9054"/>
                </a:cubicBezTo>
                <a:cubicBezTo>
                  <a:pt x="9978" y="9407"/>
                  <a:pt x="9986" y="9667"/>
                  <a:pt x="9975" y="100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 rot="5400000">
            <a:off x="368239" y="4113912"/>
            <a:ext cx="2385298" cy="3121778"/>
          </a:xfrm>
          <a:custGeom>
            <a:avLst/>
            <a:gdLst>
              <a:gd name="T0" fmla="*/ 0 w 2736"/>
              <a:gd name="T1" fmla="*/ 2624 h 2624"/>
              <a:gd name="T2" fmla="*/ 1516 w 2736"/>
              <a:gd name="T3" fmla="*/ 0 h 2624"/>
              <a:gd name="T4" fmla="*/ 2736 w 2736"/>
              <a:gd name="T5" fmla="*/ 2112 h 2624"/>
              <a:gd name="T6" fmla="*/ 2736 w 2736"/>
              <a:gd name="T7" fmla="*/ 2624 h 2624"/>
              <a:gd name="T8" fmla="*/ 0 w 2736"/>
              <a:gd name="T9" fmla="*/ 2624 h 2624"/>
              <a:gd name="connsiteX0" fmla="*/ 0 w 10000"/>
              <a:gd name="connsiteY0" fmla="*/ 10000 h 10000"/>
              <a:gd name="connsiteX1" fmla="*/ 5541 w 10000"/>
              <a:gd name="connsiteY1" fmla="*/ 0 h 10000"/>
              <a:gd name="connsiteX2" fmla="*/ 5742 w 10000"/>
              <a:gd name="connsiteY2" fmla="*/ 398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5541 w 10000"/>
              <a:gd name="connsiteY1" fmla="*/ 0 h 10000"/>
              <a:gd name="connsiteX2" fmla="*/ 7280 w 10000"/>
              <a:gd name="connsiteY2" fmla="*/ 319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7280"/>
              <a:gd name="connsiteY0" fmla="*/ 10000 h 10000"/>
              <a:gd name="connsiteX1" fmla="*/ 5541 w 7280"/>
              <a:gd name="connsiteY1" fmla="*/ 0 h 10000"/>
              <a:gd name="connsiteX2" fmla="*/ 7280 w 7280"/>
              <a:gd name="connsiteY2" fmla="*/ 3191 h 10000"/>
              <a:gd name="connsiteX3" fmla="*/ 6455 w 7280"/>
              <a:gd name="connsiteY3" fmla="*/ 9930 h 10000"/>
              <a:gd name="connsiteX4" fmla="*/ 0 w 7280"/>
              <a:gd name="connsiteY4" fmla="*/ 10000 h 10000"/>
              <a:gd name="connsiteX0" fmla="*/ 0 w 10061"/>
              <a:gd name="connsiteY0" fmla="*/ 10000 h 10000"/>
              <a:gd name="connsiteX1" fmla="*/ 7611 w 10061"/>
              <a:gd name="connsiteY1" fmla="*/ 0 h 10000"/>
              <a:gd name="connsiteX2" fmla="*/ 10000 w 10061"/>
              <a:gd name="connsiteY2" fmla="*/ 3191 h 10000"/>
              <a:gd name="connsiteX3" fmla="*/ 10061 w 10061"/>
              <a:gd name="connsiteY3" fmla="*/ 10000 h 10000"/>
              <a:gd name="connsiteX4" fmla="*/ 0 w 10061"/>
              <a:gd name="connsiteY4" fmla="*/ 10000 h 10000"/>
              <a:gd name="connsiteX0" fmla="*/ 0 w 10066"/>
              <a:gd name="connsiteY0" fmla="*/ 10000 h 10000"/>
              <a:gd name="connsiteX1" fmla="*/ 7611 w 10066"/>
              <a:gd name="connsiteY1" fmla="*/ 0 h 10000"/>
              <a:gd name="connsiteX2" fmla="*/ 10061 w 10066"/>
              <a:gd name="connsiteY2" fmla="*/ 3214 h 10000"/>
              <a:gd name="connsiteX3" fmla="*/ 10061 w 10066"/>
              <a:gd name="connsiteY3" fmla="*/ 10000 h 10000"/>
              <a:gd name="connsiteX4" fmla="*/ 0 w 10066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6" h="10000">
                <a:moveTo>
                  <a:pt x="0" y="10000"/>
                </a:moveTo>
                <a:lnTo>
                  <a:pt x="7611" y="0"/>
                </a:lnTo>
                <a:lnTo>
                  <a:pt x="10061" y="3214"/>
                </a:lnTo>
                <a:cubicBezTo>
                  <a:pt x="10081" y="5484"/>
                  <a:pt x="10041" y="7730"/>
                  <a:pt x="10061" y="10000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4" y="2566038"/>
            <a:ext cx="8083322" cy="163584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4950" b="1" spc="-113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4194630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50" i="0">
                <a:solidFill>
                  <a:schemeClr val="bg1"/>
                </a:solidFill>
                <a:latin typeface="+mj-lt"/>
                <a:cs typeface="Georgi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6936E6F-5BBD-4450-9E38-403E28A13C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700"/>
            <a:ext cx="2912881" cy="176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611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4" y="2945332"/>
            <a:ext cx="8083322" cy="21232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950" b="1" spc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5068598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50" i="0">
                <a:solidFill>
                  <a:schemeClr val="bg1"/>
                </a:solidFill>
                <a:latin typeface="+mj-lt"/>
                <a:cs typeface="Georgi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3B81112-55DA-417E-A5D5-B52DF0CB02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700"/>
            <a:ext cx="2912881" cy="176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782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kuvalla - tummennus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4" y="2945332"/>
            <a:ext cx="8083322" cy="21232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950" b="1" spc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5068598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50" i="0">
                <a:solidFill>
                  <a:schemeClr val="bg1"/>
                </a:solidFill>
                <a:latin typeface="+mj-lt"/>
                <a:cs typeface="Georgi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1B69ED5-2A88-46E3-80F4-E825AE4C9B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700"/>
            <a:ext cx="2912881" cy="176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644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nsi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41339" y="1912266"/>
            <a:ext cx="801835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400" b="1" spc="-15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08B3F55-A2E2-4738-B32D-D79A3B601F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95202"/>
            <a:ext cx="2912881" cy="176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071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nsi 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41339" y="1912266"/>
            <a:ext cx="801835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400" b="1" spc="-15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12027B8-3ACC-4B99-A595-CEED283E7D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95202"/>
            <a:ext cx="2912881" cy="176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02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_DSC8395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14" name="Suorakulmio 13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9" name="Suora yhdysviiva 1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tsikko 1"/>
          <p:cNvSpPr>
            <a:spLocks noGrp="1"/>
          </p:cNvSpPr>
          <p:nvPr>
            <p:ph type="ctrTitle"/>
          </p:nvPr>
        </p:nvSpPr>
        <p:spPr>
          <a:xfrm>
            <a:off x="457200" y="2829275"/>
            <a:ext cx="5444766" cy="1906777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25" name="Alaotsikko 2"/>
          <p:cNvSpPr>
            <a:spLocks noGrp="1"/>
          </p:cNvSpPr>
          <p:nvPr>
            <p:ph type="subTitle" idx="1"/>
          </p:nvPr>
        </p:nvSpPr>
        <p:spPr>
          <a:xfrm>
            <a:off x="457200" y="4846392"/>
            <a:ext cx="5444766" cy="1106530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grpSp>
        <p:nvGrpSpPr>
          <p:cNvPr id="28" name="Ryhmitä 27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9" name="Suorakulmio 28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30" name="Kuva 29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26.5.2021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910467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nsi kuvalla - tummennus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41339" y="1912266"/>
            <a:ext cx="801835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400" b="1" spc="-15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BDCF47E-3E49-4587-B526-04B917F4D0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95202"/>
            <a:ext cx="2912881" cy="176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1594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1339" y="381000"/>
            <a:ext cx="8047037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1339" y="1685677"/>
            <a:ext cx="8047037" cy="425089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222647" indent="-203597">
              <a:buFont typeface="Wingdings" panose="05000000000000000000" pitchFamily="2" charset="2"/>
              <a:buChar char="§"/>
              <a:defRPr sz="1500">
                <a:latin typeface="Georgia"/>
              </a:defRPr>
            </a:lvl2pPr>
            <a:lvl3pPr marL="451247" indent="-222647">
              <a:buFont typeface="Arial" panose="020B0604020202020204" pitchFamily="34" charset="0"/>
              <a:buChar char="‒"/>
              <a:defRPr sz="1200" i="1">
                <a:latin typeface="Georgia"/>
                <a:cs typeface="Georgia"/>
              </a:defRPr>
            </a:lvl3pPr>
            <a:lvl4pPr marL="675085" indent="-223838">
              <a:buFont typeface="Arial" panose="020B0604020202020204" pitchFamily="34" charset="0"/>
              <a:buChar char="‒"/>
              <a:defRPr sz="1050" baseline="0">
                <a:latin typeface="Georgia"/>
              </a:defRPr>
            </a:lvl4pPr>
            <a:lvl5pPr marL="920354" indent="-240506">
              <a:buFont typeface="Arial" panose="020B0604020202020204" pitchFamily="34" charset="0"/>
              <a:buChar char="‒"/>
              <a:defRPr sz="975" baseline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6298084"/>
            <a:ext cx="36195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D85A3-5928-4FA8-B074-1A44C471BF7F}" type="datetime1">
              <a:rPr lang="fi-FI" smtClean="0"/>
              <a:t>26.5.2021</a:t>
            </a:fld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6483824"/>
            <a:ext cx="3619500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9750" y="604832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Kuva 12">
            <a:extLst>
              <a:ext uri="{FF2B5EF4-FFF2-40B4-BE49-F238E27FC236}">
                <a16:creationId xmlns:a16="http://schemas.microsoft.com/office/drawing/2014/main" id="{79031326-596C-4623-8157-C4FBFE2828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576" y="6045445"/>
            <a:ext cx="1337930" cy="80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613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3" y="381000"/>
            <a:ext cx="8048374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200" indent="-159300">
              <a:buFont typeface="Wingdings" panose="05000000000000000000" pitchFamily="2" charset="2"/>
              <a:buChar char="§"/>
              <a:defRPr sz="1500">
                <a:latin typeface="Georgia"/>
              </a:defRPr>
            </a:lvl2pPr>
            <a:lvl3pPr marL="345600" indent="-172800">
              <a:buFont typeface="Arial" panose="020B0604020202020204" pitchFamily="34" charset="0"/>
              <a:buChar char="‒"/>
              <a:defRPr sz="1200" i="1">
                <a:latin typeface="Georgia"/>
                <a:cs typeface="Georgia"/>
              </a:defRPr>
            </a:lvl3pPr>
            <a:lvl4pPr marL="594000" indent="-145800">
              <a:buFont typeface="Arial" panose="020B0604020202020204" pitchFamily="34" charset="0"/>
              <a:buChar char="‒"/>
              <a:defRPr sz="1050" baseline="0">
                <a:latin typeface="Georgia"/>
              </a:defRPr>
            </a:lvl4pPr>
            <a:lvl5pPr marL="815400" indent="-171450">
              <a:buFont typeface="Arial" panose="020B0604020202020204" pitchFamily="34" charset="0"/>
              <a:buChar char="‒"/>
              <a:defRPr sz="975" baseline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222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200" indent="-159300">
              <a:buFont typeface="Wingdings" panose="05000000000000000000" pitchFamily="2" charset="2"/>
              <a:buChar char="§"/>
              <a:defRPr sz="1500">
                <a:latin typeface="Georgia"/>
              </a:defRPr>
            </a:lvl2pPr>
            <a:lvl3pPr marL="345600" indent="-172800">
              <a:buFont typeface="Arial" panose="020B0604020202020204" pitchFamily="34" charset="0"/>
              <a:buChar char="‒"/>
              <a:defRPr sz="1200" i="1">
                <a:latin typeface="Georgia"/>
                <a:cs typeface="Georgia"/>
              </a:defRPr>
            </a:lvl3pPr>
            <a:lvl4pPr marL="594000" indent="-145800">
              <a:buFont typeface="Arial" panose="020B0604020202020204" pitchFamily="34" charset="0"/>
              <a:buChar char="‒"/>
              <a:defRPr sz="1050" baseline="0">
                <a:latin typeface="Georgia"/>
              </a:defRPr>
            </a:lvl4pPr>
            <a:lvl5pPr marL="815400" indent="-171450">
              <a:buFont typeface="Arial" panose="020B0604020202020204" pitchFamily="34" charset="0"/>
              <a:buChar char="‒"/>
              <a:defRPr sz="975" baseline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39750" y="604832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6298084"/>
            <a:ext cx="36195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C866E-17CE-4BA3-AC10-2F2207232F9F}" type="datetime1">
              <a:rPr lang="fi-FI" smtClean="0"/>
              <a:t>26.5.2021</a:t>
            </a:fld>
            <a:endParaRPr lang="fi-FI"/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6483824"/>
            <a:ext cx="3619500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EA15439-EFFF-4FD1-85B6-3148D8BC0B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576" y="6045445"/>
            <a:ext cx="1337930" cy="80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515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3" y="381000"/>
            <a:ext cx="8048374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39750" y="604832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6298084"/>
            <a:ext cx="36195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95C47-C6ED-4B94-86A5-1E33528D2E24}" type="datetime1">
              <a:rPr lang="fi-FI" smtClean="0"/>
              <a:t>26.5.2021</a:t>
            </a:fld>
            <a:endParaRPr lang="fi-FI"/>
          </a:p>
        </p:txBody>
      </p:sp>
      <p:sp>
        <p:nvSpPr>
          <p:cNvPr id="16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6483824"/>
            <a:ext cx="3619500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A38C556-5FC8-4681-B9DB-468D99BCAC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576" y="6045445"/>
            <a:ext cx="1337930" cy="80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210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539750" y="604832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6298084"/>
            <a:ext cx="36195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9F22D-1183-408D-8AA6-A22F3114EC0B}" type="datetime1">
              <a:rPr lang="fi-FI" smtClean="0"/>
              <a:t>26.5.2021</a:t>
            </a:fld>
            <a:endParaRPr lang="fi-FI"/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6483824"/>
            <a:ext cx="3619500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074A1D7-D388-4E58-973D-F47BBAC824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576" y="6045445"/>
            <a:ext cx="1337930" cy="80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412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896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_DSC769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7200" y="2829275"/>
            <a:ext cx="5444766" cy="1906777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4846392"/>
            <a:ext cx="5444766" cy="1106530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14" name="Suorakulmio 13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9" name="Suora yhdysviiva 1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Ryhmitä 14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3" name="Suorakulmio 22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5" name="Kuva 24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26.5.2021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0975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SC_067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17" name="Suorakulmio 16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tsikko 1"/>
          <p:cNvSpPr>
            <a:spLocks noGrp="1"/>
          </p:cNvSpPr>
          <p:nvPr>
            <p:ph type="ctrTitle"/>
          </p:nvPr>
        </p:nvSpPr>
        <p:spPr>
          <a:xfrm>
            <a:off x="457200" y="2829275"/>
            <a:ext cx="5444766" cy="1906777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24" name="Alaotsikko 2"/>
          <p:cNvSpPr>
            <a:spLocks noGrp="1"/>
          </p:cNvSpPr>
          <p:nvPr>
            <p:ph type="subTitle" idx="1"/>
          </p:nvPr>
        </p:nvSpPr>
        <p:spPr>
          <a:xfrm>
            <a:off x="457200" y="4846392"/>
            <a:ext cx="5444766" cy="1106530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grpSp>
        <p:nvGrpSpPr>
          <p:cNvPr id="15" name="Ryhmitä 14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5" name="Suorakulmio 24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7" name="Kuva 26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26.5.2021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6015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9770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91307" y="2830749"/>
            <a:ext cx="5444766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r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191307" y="4847866"/>
            <a:ext cx="5444766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17" name="Suorakulmio 16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Ryhmitä 14"/>
          <p:cNvGrpSpPr/>
          <p:nvPr userDrawn="1"/>
        </p:nvGrpSpPr>
        <p:grpSpPr>
          <a:xfrm>
            <a:off x="7872685" y="0"/>
            <a:ext cx="763388" cy="1028096"/>
            <a:chOff x="457200" y="-1"/>
            <a:chExt cx="827393" cy="1114295"/>
          </a:xfrm>
        </p:grpSpPr>
        <p:sp>
          <p:nvSpPr>
            <p:cNvPr id="23" name="Suorakulmio 22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5" name="Kuva 24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26.5.2021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030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image" Target="../media/image20.png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image" Target="../media/image19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0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33.jpe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9362FDF5-0D5A-45F3-A2FF-CDA2E3444C38}" type="datetime1">
              <a:rPr lang="fi-FI" smtClean="0"/>
              <a:pPr/>
              <a:t>26.5.2021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</a:t>
            </a:r>
            <a:r>
              <a:rPr lang="fi-FI" b="1" dirty="0" smtClean="0"/>
              <a:t>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  <a:endParaRPr lang="fi-FI" b="1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BC065B45-614E-E14D-B4BE-ACD22F60824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2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07" r:id="rId2"/>
    <p:sldLayoutId id="2147483708" r:id="rId3"/>
    <p:sldLayoutId id="2147483709" r:id="rId4"/>
    <p:sldLayoutId id="2147483689" r:id="rId5"/>
    <p:sldLayoutId id="2147483701" r:id="rId6"/>
    <p:sldLayoutId id="2147483702" r:id="rId7"/>
    <p:sldLayoutId id="2147483703" r:id="rId8"/>
    <p:sldLayoutId id="2147483704" r:id="rId9"/>
    <p:sldLayoutId id="2147483706" r:id="rId10"/>
    <p:sldLayoutId id="2147483705" r:id="rId11"/>
    <p:sldLayoutId id="2147483710" r:id="rId12"/>
    <p:sldLayoutId id="2147483711" r:id="rId13"/>
    <p:sldLayoutId id="2147483712" r:id="rId14"/>
    <p:sldLayoutId id="2147483713" r:id="rId15"/>
    <p:sldLayoutId id="2147483714" r:id="rId16"/>
  </p:sldLayoutIdLst>
  <p:hf hdr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3200" kern="1200">
          <a:solidFill>
            <a:srgbClr val="FFFFFF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800" kern="1200">
          <a:solidFill>
            <a:srgbClr val="FFFFFF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2400" kern="1200">
          <a:solidFill>
            <a:srgbClr val="FFFFFF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»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56324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18F083AE-6A17-432F-8D0A-64661EFCEDA8}" type="datetime1">
              <a:rPr lang="fi-FI" smtClean="0"/>
              <a:pPr/>
              <a:t>26.5.2021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</a:t>
            </a:r>
            <a:r>
              <a:rPr lang="fi-FI" b="1" dirty="0" smtClean="0"/>
              <a:t>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Ryhmitä 18"/>
          <p:cNvGrpSpPr/>
          <p:nvPr userDrawn="1"/>
        </p:nvGrpSpPr>
        <p:grpSpPr>
          <a:xfrm>
            <a:off x="7923412" y="0"/>
            <a:ext cx="763388" cy="1028096"/>
            <a:chOff x="457200" y="-1"/>
            <a:chExt cx="827393" cy="1114295"/>
          </a:xfrm>
        </p:grpSpPr>
        <p:sp>
          <p:nvSpPr>
            <p:cNvPr id="20" name="Suorakulmio 19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1" name="Kuva 20" descr="JYU_tunnus-25.png"/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698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6" r:id="rId2"/>
    <p:sldLayoutId id="2147483687" r:id="rId3"/>
    <p:sldLayoutId id="2147483750" r:id="rId4"/>
    <p:sldLayoutId id="2147483752" r:id="rId5"/>
    <p:sldLayoutId id="2147483719" r:id="rId6"/>
    <p:sldLayoutId id="2147483717" r:id="rId7"/>
    <p:sldLayoutId id="2147483651" r:id="rId8"/>
    <p:sldLayoutId id="2147483722" r:id="rId9"/>
    <p:sldLayoutId id="2147483718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770" r:id="rId18"/>
    <p:sldLayoutId id="2147483783" r:id="rId1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Tx/>
        <a:buBlip>
          <a:blip r:embed="rId22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48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SzPct val="80000"/>
        <a:buFontTx/>
        <a:buBlip>
          <a:blip r:embed="rId23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fi-FI" dirty="0" smtClean="0"/>
              <a:t>25.4.2017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JYU. Since 1863.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D0733F34-F495-8241-B2FA-79989A32123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033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hf hdr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3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4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smtClean="0"/>
              <a:t>25.4.2017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smtClean="0"/>
              <a:t>JYU. Since 1863.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fld id="{48E4C842-9D56-0E4E-9344-4F6611C275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324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45" r:id="rId2"/>
    <p:sldLayoutId id="2147483746" r:id="rId3"/>
    <p:sldLayoutId id="2147483747" r:id="rId4"/>
  </p:sldLayoutIdLst>
  <p:hf hdr="0"/>
  <p:txStyles>
    <p:titleStyle>
      <a:lvl1pPr algn="ctr" defTabSz="4572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bg1"/>
          </a:solidFill>
          <a:latin typeface="Helvetica" pitchFamily="34" charset="0"/>
          <a:ea typeface="+mj-ea"/>
          <a:cs typeface="Helvetica" pitchFamily="34" charset="0"/>
        </a:defRPr>
      </a:lvl1pPr>
    </p:titleStyle>
    <p:bodyStyle>
      <a:lvl1pPr marL="342900" indent="-3429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Helvetica" pitchFamily="34" charset="0"/>
          <a:ea typeface="+mn-ea"/>
          <a:cs typeface="Helvetica" pitchFamily="34" charset="0"/>
        </a:defRPr>
      </a:lvl1pPr>
      <a:lvl2pPr marL="742950" indent="-28575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Helvetica" pitchFamily="34" charset="0"/>
          <a:ea typeface="+mn-ea"/>
          <a:cs typeface="Helvetica" pitchFamily="34" charset="0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Helvetica" pitchFamily="34" charset="0"/>
          <a:ea typeface="+mn-ea"/>
          <a:cs typeface="Helvetica" pitchFamily="34" charset="0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Helvetica" pitchFamily="34" charset="0"/>
          <a:ea typeface="+mn-ea"/>
          <a:cs typeface="Helvetica" pitchFamily="34" charset="0"/>
        </a:defRPr>
      </a:lvl4pPr>
      <a:lvl5pPr marL="20574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Helvetica" pitchFamily="34" charset="0"/>
          <a:ea typeface="+mn-ea"/>
          <a:cs typeface="Helvetica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5136" y="951012"/>
            <a:ext cx="822926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368" y="2223493"/>
            <a:ext cx="8229265" cy="390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6BF2B-DCC4-444C-BFD7-15106E4C2F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368" y="6356450"/>
            <a:ext cx="2132893" cy="364628"/>
          </a:xfrm>
          <a:prstGeom prst="rect">
            <a:avLst/>
          </a:prstGeom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9B004-A28D-4F38-BFEB-59C089C48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600" y="6356450"/>
            <a:ext cx="2894800" cy="364628"/>
          </a:xfrm>
          <a:prstGeom prst="rect">
            <a:avLst/>
          </a:prstGeom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9E9A9-E953-4EC5-A808-ED3A82A06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739" y="6356450"/>
            <a:ext cx="2132893" cy="364628"/>
          </a:xfrm>
          <a:prstGeom prst="rect">
            <a:avLst/>
          </a:prstGeom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37A483C-3F95-DE4F-BCB4-7D455D556C3C}" type="slidenum">
              <a:rPr lang="en-US" smtClean="0">
                <a:ea typeface="ヒラギノ角ゴ Pro W3" charset="0"/>
                <a:cs typeface="ヒラギノ角ゴ Pro W3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0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6076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algn="ctr" defTabSz="456076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ctr" defTabSz="456076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ctr" defTabSz="456076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ctr" defTabSz="456076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133" algn="ctr" defTabSz="457133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6pPr>
      <a:lvl7pPr marL="914265" algn="ctr" defTabSz="457133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7pPr>
      <a:lvl8pPr marL="1371398" algn="ctr" defTabSz="457133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8pPr>
      <a:lvl9pPr marL="1828532" algn="ctr" defTabSz="457133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9pPr>
    </p:titleStyle>
    <p:bodyStyle>
      <a:lvl1pPr marL="342369" indent="-342369" algn="l" defTabSz="45607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marL="742216" indent="-284891" algn="l" defTabSz="45607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Arial" pitchFamily="34" charset="0"/>
          <a:ea typeface="Arial" pitchFamily="-105" charset="0"/>
          <a:cs typeface="Arial" pitchFamily="34" charset="0"/>
        </a:defRPr>
      </a:lvl2pPr>
      <a:lvl3pPr marL="1142062" indent="-227413" algn="l" defTabSz="45607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Arial" pitchFamily="34" charset="0"/>
          <a:ea typeface="Arial" pitchFamily="-105" charset="0"/>
          <a:cs typeface="Arial" pitchFamily="34" charset="0"/>
        </a:defRPr>
      </a:lvl3pPr>
      <a:lvl4pPr marL="1599387" indent="-227413" algn="l" defTabSz="45607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Arial" pitchFamily="34" charset="0"/>
          <a:ea typeface="Arial" pitchFamily="-105" charset="0"/>
          <a:cs typeface="Arial" pitchFamily="34" charset="0"/>
        </a:defRPr>
      </a:lvl4pPr>
      <a:lvl5pPr marL="2056712" indent="-227413" algn="l" defTabSz="456076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Arial" pitchFamily="34" charset="0"/>
          <a:ea typeface="Arial" pitchFamily="-105" charset="0"/>
          <a:cs typeface="Arial" pitchFamily="34" charset="0"/>
        </a:defRPr>
      </a:lvl5pPr>
      <a:lvl6pPr marL="2514230" indent="-228567" algn="l" defTabSz="457133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364" indent="-228567" algn="l" defTabSz="457133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8497" indent="-228567" algn="l" defTabSz="457133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5629" indent="-228567" algn="l" defTabSz="457133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3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4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7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63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5591C4-5CCB-4469-BC80-0D582F3DE5F0}" type="datetime1">
              <a:rPr lang="fi-FI" smtClean="0"/>
              <a:t>26.5.2021</a:t>
            </a:fld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5DB13D-24FD-0641-8100-A6CD964B88B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607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</p:sldLayoutIdLst>
  <p:hf hdr="0" ftr="0"/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raimo.vuorinen@jyu.f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383" y="2452126"/>
            <a:ext cx="8518358" cy="1338263"/>
          </a:xfrm>
        </p:spPr>
        <p:txBody>
          <a:bodyPr>
            <a:noAutofit/>
          </a:bodyPr>
          <a:lstStyle/>
          <a:p>
            <a:r>
              <a:rPr lang="fi-FI" sz="2800" dirty="0" smtClean="0"/>
              <a:t>ELO-strategian 2021-23 jalkauttaminen alueilla</a:t>
            </a:r>
            <a:r>
              <a:rPr lang="fi-FI" sz="2800" dirty="0"/>
              <a:t/>
            </a:r>
            <a:br>
              <a:rPr lang="fi-FI" sz="2800" dirty="0"/>
            </a:br>
            <a:r>
              <a:rPr lang="fi-FI" sz="2800" dirty="0" smtClean="0"/>
              <a:t>- yhteenveto ennakkokyselystä</a:t>
            </a:r>
          </a:p>
        </p:txBody>
      </p:sp>
      <p:sp>
        <p:nvSpPr>
          <p:cNvPr id="4" name="Rectangle 4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509047" y="4664723"/>
            <a:ext cx="7785865" cy="87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v-FI" sz="1600" dirty="0" smtClean="0">
                <a:solidFill>
                  <a:schemeClr val="bg1"/>
                </a:solidFill>
              </a:rPr>
              <a:t>Raimo </a:t>
            </a:r>
            <a:r>
              <a:rPr lang="sv-FI" sz="1600" dirty="0">
                <a:solidFill>
                  <a:schemeClr val="bg1"/>
                </a:solidFill>
              </a:rPr>
              <a:t>Vuorinen, </a:t>
            </a:r>
            <a:r>
              <a:rPr lang="sv-FI" sz="1600" dirty="0" err="1" smtClean="0">
                <a:solidFill>
                  <a:schemeClr val="bg1"/>
                </a:solidFill>
              </a:rPr>
              <a:t>Projektipäällikkö</a:t>
            </a:r>
            <a:endParaRPr lang="sv-FI" sz="1600" dirty="0" smtClean="0">
              <a:solidFill>
                <a:schemeClr val="bg1"/>
              </a:solidFill>
            </a:endParaRPr>
          </a:p>
          <a:p>
            <a:pPr algn="ctr"/>
            <a:r>
              <a:rPr lang="sv-FI" sz="1600" dirty="0" smtClean="0">
                <a:solidFill>
                  <a:schemeClr val="bg1"/>
                </a:solidFill>
              </a:rPr>
              <a:t>Jyväskylän yliopisto, </a:t>
            </a:r>
            <a:r>
              <a:rPr lang="sv-FI" sz="1600" dirty="0" err="1" smtClean="0">
                <a:solidFill>
                  <a:schemeClr val="bg1"/>
                </a:solidFill>
              </a:rPr>
              <a:t>Koulutuksen</a:t>
            </a:r>
            <a:r>
              <a:rPr lang="sv-FI" sz="1600" dirty="0" smtClean="0">
                <a:solidFill>
                  <a:schemeClr val="bg1"/>
                </a:solidFill>
              </a:rPr>
              <a:t> </a:t>
            </a:r>
            <a:r>
              <a:rPr lang="sv-FI" sz="1600" dirty="0" err="1" smtClean="0">
                <a:solidFill>
                  <a:schemeClr val="bg1"/>
                </a:solidFill>
              </a:rPr>
              <a:t>tutkimuslaitos</a:t>
            </a:r>
            <a:endParaRPr lang="sv-FI" sz="1600" dirty="0" smtClean="0">
              <a:solidFill>
                <a:schemeClr val="bg1"/>
              </a:solidFill>
            </a:endParaRPr>
          </a:p>
          <a:p>
            <a:pPr algn="ctr"/>
            <a:endParaRPr lang="sv-FI" sz="1600" dirty="0">
              <a:solidFill>
                <a:schemeClr val="bg1"/>
              </a:solidFill>
            </a:endParaRPr>
          </a:p>
          <a:p>
            <a:pPr algn="ctr"/>
            <a:r>
              <a:rPr lang="sv-FI" sz="1600" dirty="0" smtClean="0">
                <a:solidFill>
                  <a:schemeClr val="bg1"/>
                </a:solidFill>
              </a:rPr>
              <a:t>TNO-</a:t>
            </a:r>
            <a:r>
              <a:rPr lang="sv-FI" sz="1600" dirty="0" err="1" smtClean="0">
                <a:solidFill>
                  <a:schemeClr val="bg1"/>
                </a:solidFill>
              </a:rPr>
              <a:t>foorumi</a:t>
            </a:r>
            <a:r>
              <a:rPr lang="sv-FI" sz="1600" dirty="0" smtClean="0">
                <a:solidFill>
                  <a:schemeClr val="bg1"/>
                </a:solidFill>
              </a:rPr>
              <a:t>, 26.5.2021</a:t>
            </a:r>
          </a:p>
        </p:txBody>
      </p:sp>
    </p:spTree>
    <p:extLst>
      <p:ext uri="{BB962C8B-B14F-4D97-AF65-F5344CB8AC3E}">
        <p14:creationId xmlns:p14="http://schemas.microsoft.com/office/powerpoint/2010/main" val="56853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400" dirty="0" smtClean="0"/>
              <a:t>2. Liittymispinta valtakunnallisiin tavoitteisiin</a:t>
            </a:r>
            <a:br>
              <a:rPr lang="fi-FI" sz="2400" dirty="0" smtClean="0"/>
            </a:br>
            <a:r>
              <a:rPr lang="fi-FI" sz="2400" dirty="0" smtClean="0"/>
              <a:t>- Tietoon perustuen</a:t>
            </a:r>
            <a:endParaRPr lang="fi-FI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fi-FI" dirty="0"/>
              <a:t>Tämän teeman työ alkuvaiheessa</a:t>
            </a:r>
          </a:p>
          <a:p>
            <a:pPr lvl="0"/>
            <a:r>
              <a:rPr lang="fi-FI" dirty="0"/>
              <a:t>Ennakointitiedon parempi hyödyntäminen ohjaustyössä</a:t>
            </a:r>
          </a:p>
          <a:p>
            <a:pPr lvl="0"/>
            <a:r>
              <a:rPr lang="fi-FI" dirty="0"/>
              <a:t>Ruotsinkielisen ohjausalan tutkimuksen edistäminen</a:t>
            </a:r>
          </a:p>
          <a:p>
            <a:pPr lvl="0"/>
            <a:r>
              <a:rPr lang="fi-FI" dirty="0"/>
              <a:t>Hyvien käytäntöjen </a:t>
            </a:r>
            <a:r>
              <a:rPr lang="fi-FI" dirty="0" err="1"/>
              <a:t>benchmarkkaus</a:t>
            </a:r>
            <a:endParaRPr lang="fi-FI" dirty="0"/>
          </a:p>
          <a:p>
            <a:pPr lvl="0"/>
            <a:r>
              <a:rPr lang="fi-FI" dirty="0"/>
              <a:t>Olemassa olevan tiedon hallinnan ja koordinoinnin tehostaminen</a:t>
            </a:r>
          </a:p>
          <a:p>
            <a:pPr lvl="0"/>
            <a:r>
              <a:rPr lang="fi-FI" dirty="0"/>
              <a:t>Hankkeissa syntyvän tiedon kokoaminen</a:t>
            </a:r>
          </a:p>
          <a:p>
            <a:pPr lvl="0"/>
            <a:r>
              <a:rPr lang="fi-FI" dirty="0"/>
              <a:t>Yhteistyö alueella toimivien korkeakoulujen ja tutkimusyksiköiden kanssa</a:t>
            </a:r>
          </a:p>
          <a:p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26.5.2021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5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68419" cy="738835"/>
          </a:xfrm>
        </p:spPr>
        <p:txBody>
          <a:bodyPr>
            <a:noAutofit/>
          </a:bodyPr>
          <a:lstStyle/>
          <a:p>
            <a:r>
              <a:rPr lang="fi-FI" sz="2800" dirty="0" smtClean="0"/>
              <a:t>3. Jatkuva oppiminen &amp; ELO-yhteistyö</a:t>
            </a:r>
            <a:endParaRPr lang="fi-FI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65566"/>
            <a:ext cx="8229600" cy="4557156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fi-FI" dirty="0"/>
              <a:t>Asiasta keskusteltu, mutta odotetaan vielä valtakunnallisia täsmennyksiä jatkuvan oppimisen osalta </a:t>
            </a:r>
            <a:endParaRPr lang="fi-FI" dirty="0" smtClean="0"/>
          </a:p>
          <a:p>
            <a:r>
              <a:rPr lang="fi-FI" dirty="0"/>
              <a:t>Jatkuvan oppimisen linjaukset esitelty ELO-ryhmälle</a:t>
            </a:r>
          </a:p>
          <a:p>
            <a:r>
              <a:rPr lang="fi-FI" dirty="0"/>
              <a:t>Kiinteä dialogi, mutta vielä erilliset toimintasuunnitelmat</a:t>
            </a:r>
          </a:p>
          <a:p>
            <a:pPr lvl="0"/>
            <a:r>
              <a:rPr lang="fi-FI" dirty="0" smtClean="0"/>
              <a:t>Yhteinen </a:t>
            </a:r>
            <a:r>
              <a:rPr lang="fi-FI" dirty="0"/>
              <a:t>alueellinen tilannekartoitus ELO-toiminnasta ja jatkuvasta oppimisesta</a:t>
            </a:r>
          </a:p>
          <a:p>
            <a:r>
              <a:rPr lang="fi-FI" dirty="0"/>
              <a:t>Jatkuvan oppimisen strategia pohjamateriaalina ELO-strategiassa</a:t>
            </a:r>
          </a:p>
          <a:p>
            <a:r>
              <a:rPr lang="fi-FI" dirty="0"/>
              <a:t>Yhteinen tulkinta ja ymmärrys asialle käsitekartan ja sanaston avulla</a:t>
            </a:r>
          </a:p>
          <a:p>
            <a:pPr lvl="0"/>
            <a:r>
              <a:rPr lang="fi-FI" dirty="0" smtClean="0"/>
              <a:t>Yhteinen </a:t>
            </a:r>
            <a:r>
              <a:rPr lang="fi-FI" dirty="0"/>
              <a:t>toimintasuunnitelma/strategia-asiakirja</a:t>
            </a:r>
          </a:p>
          <a:p>
            <a:r>
              <a:rPr lang="fi-FI" dirty="0"/>
              <a:t>ELO-työryhmä tukee JOP-verkoston rakentumista</a:t>
            </a:r>
          </a:p>
          <a:p>
            <a:r>
              <a:rPr lang="fi-FI" dirty="0" smtClean="0"/>
              <a:t>ELO-verkoston </a:t>
            </a:r>
            <a:r>
              <a:rPr lang="fi-FI" dirty="0"/>
              <a:t>kokoonpanon uudelleen tarkastelu ja koordinointi jatkuvan oppimisen näkökulmasta</a:t>
            </a:r>
          </a:p>
          <a:p>
            <a:pPr lvl="0"/>
            <a:r>
              <a:rPr lang="fi-FI" dirty="0" smtClean="0"/>
              <a:t>Yhteinen </a:t>
            </a:r>
            <a:r>
              <a:rPr lang="fi-FI" dirty="0"/>
              <a:t>työryhmä </a:t>
            </a:r>
            <a:r>
              <a:rPr lang="fi-FI" dirty="0" err="1"/>
              <a:t>ELO:lle</a:t>
            </a:r>
            <a:r>
              <a:rPr lang="fi-FI" dirty="0"/>
              <a:t> ja jatkuvalle </a:t>
            </a:r>
            <a:r>
              <a:rPr lang="fi-FI" dirty="0" smtClean="0"/>
              <a:t>oppimiselle – jatkuva vuoropuhelu</a:t>
            </a:r>
            <a:endParaRPr lang="fi-FI" dirty="0"/>
          </a:p>
          <a:p>
            <a:r>
              <a:rPr lang="fi-FI" dirty="0" smtClean="0"/>
              <a:t>Yhteiset </a:t>
            </a:r>
            <a:r>
              <a:rPr lang="fi-FI" dirty="0" err="1"/>
              <a:t>Teams</a:t>
            </a:r>
            <a:r>
              <a:rPr lang="fi-FI" dirty="0"/>
              <a:t>-kokoukset ELO-verkostojen puheenjohtaja &amp; jatkuvan oppimisen koordinaattori</a:t>
            </a:r>
          </a:p>
          <a:p>
            <a:pPr lvl="0"/>
            <a:r>
              <a:rPr lang="fi-FI" dirty="0" smtClean="0"/>
              <a:t>ELO-toiminnan </a:t>
            </a:r>
            <a:r>
              <a:rPr lang="fi-FI" dirty="0"/>
              <a:t>koordinointi siirretty jatkuvan oppimisen koordinaattorille (Varsinais-Suomi</a:t>
            </a:r>
            <a:r>
              <a:rPr lang="fi-FI" dirty="0" smtClean="0"/>
              <a:t>)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  <a:p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26.5.2021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181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400" dirty="0" smtClean="0"/>
              <a:t>4. Alueelliset strategian jalkautumista edistävät tekijät</a:t>
            </a:r>
            <a:endParaRPr lang="fi-FI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i-FI" dirty="0"/>
              <a:t>Strategian integrointi muihin alueellisiin/maakunnallisiin </a:t>
            </a:r>
            <a:r>
              <a:rPr lang="fi-FI" dirty="0" smtClean="0"/>
              <a:t>strategioihin</a:t>
            </a:r>
          </a:p>
          <a:p>
            <a:pPr lvl="1"/>
            <a:r>
              <a:rPr lang="fi-FI" dirty="0" smtClean="0"/>
              <a:t>”Sopiva </a:t>
            </a:r>
            <a:r>
              <a:rPr lang="fi-FI" dirty="0" err="1" smtClean="0"/>
              <a:t>taitekohte</a:t>
            </a:r>
            <a:r>
              <a:rPr lang="fi-FI" dirty="0" smtClean="0"/>
              <a:t> maakunnallisen strategian uudistamiseksi vuosiksi 2022-27” </a:t>
            </a:r>
            <a:endParaRPr lang="fi-FI" dirty="0"/>
          </a:p>
          <a:p>
            <a:r>
              <a:rPr lang="fi-FI" dirty="0"/>
              <a:t>Alueellisen hanketyön kokoaminen osaksi ELO-strategian </a:t>
            </a:r>
            <a:r>
              <a:rPr lang="fi-FI" dirty="0" smtClean="0"/>
              <a:t>toteuttamista</a:t>
            </a:r>
          </a:p>
          <a:p>
            <a:r>
              <a:rPr lang="fi-FI" dirty="0" smtClean="0"/>
              <a:t>Yhteinen </a:t>
            </a:r>
            <a:r>
              <a:rPr lang="fi-FI" dirty="0"/>
              <a:t>tahtotila saada konkreettisia tekoja aikaiseksi</a:t>
            </a:r>
          </a:p>
          <a:p>
            <a:r>
              <a:rPr lang="fi-FI" dirty="0"/>
              <a:t>Yhtenevät tavoitteet valtakunnallisten tavoitteiden kanssa</a:t>
            </a:r>
          </a:p>
          <a:p>
            <a:r>
              <a:rPr lang="fi-FI" dirty="0"/>
              <a:t>Ennakointitiedon hyödyntäminen ohjauksessa ja koulutuksen suunnittelussa </a:t>
            </a:r>
          </a:p>
          <a:p>
            <a:pPr lvl="0"/>
            <a:r>
              <a:rPr lang="fi-FI" dirty="0" smtClean="0"/>
              <a:t>Jo </a:t>
            </a:r>
            <a:r>
              <a:rPr lang="fi-FI" dirty="0"/>
              <a:t>olemassa olevat yhteistyöverkostot, yhteistyö vakiintunutta</a:t>
            </a:r>
          </a:p>
          <a:p>
            <a:pPr lvl="0"/>
            <a:r>
              <a:rPr lang="fi-FI" dirty="0"/>
              <a:t>Jäsenet tuntevat toisensa myös muista yhteyksistä, keskinäinen luottamus</a:t>
            </a:r>
          </a:p>
          <a:p>
            <a:pPr lvl="0"/>
            <a:r>
              <a:rPr lang="fi-FI" dirty="0" smtClean="0"/>
              <a:t>Tiivis </a:t>
            </a:r>
            <a:r>
              <a:rPr lang="fi-FI" dirty="0"/>
              <a:t>viranomaisyhteistyö</a:t>
            </a:r>
          </a:p>
          <a:p>
            <a:pPr lvl="0"/>
            <a:r>
              <a:rPr lang="fi-FI" dirty="0"/>
              <a:t>Ohjausalan ammattilaisten verkostot mukana toiminnassa</a:t>
            </a:r>
          </a:p>
          <a:p>
            <a:pPr lvl="0"/>
            <a:r>
              <a:rPr lang="fi-FI" dirty="0"/>
              <a:t>Toimijoiden mukana olo jo strategian valmisteluvaiheissa</a:t>
            </a:r>
          </a:p>
          <a:p>
            <a:r>
              <a:rPr lang="fi-FI" dirty="0"/>
              <a:t>Temaattiset alatyöryhmät </a:t>
            </a:r>
          </a:p>
          <a:p>
            <a:r>
              <a:rPr lang="fi-FI" dirty="0" smtClean="0"/>
              <a:t>Konkreetit </a:t>
            </a:r>
            <a:r>
              <a:rPr lang="fi-FI" dirty="0"/>
              <a:t>toimenpiteet on dokumentoitu</a:t>
            </a:r>
          </a:p>
          <a:p>
            <a:r>
              <a:rPr lang="fi-FI" dirty="0"/>
              <a:t>Yhteiset tapahtumat ja kohdennettu viestintä</a:t>
            </a:r>
          </a:p>
          <a:p>
            <a:pPr lvl="0"/>
            <a:r>
              <a:rPr lang="fi-FI" dirty="0" smtClean="0"/>
              <a:t>Avoimet </a:t>
            </a:r>
            <a:r>
              <a:rPr lang="fi-FI" dirty="0"/>
              <a:t>koulutustilaisuudet</a:t>
            </a:r>
          </a:p>
          <a:p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26.5.2021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599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400" dirty="0" smtClean="0"/>
              <a:t>5. Alueelliset strategian jalkautumista edistävät tekijät - ELO-ryhmän kokoonpano</a:t>
            </a:r>
            <a:endParaRPr lang="fi-FI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fi-FI" dirty="0"/>
              <a:t>Yhteinen havainto </a:t>
            </a:r>
            <a:endParaRPr lang="fi-FI" dirty="0" smtClean="0"/>
          </a:p>
          <a:p>
            <a:pPr lvl="1"/>
            <a:r>
              <a:rPr lang="fi-FI" dirty="0" smtClean="0"/>
              <a:t>kokoonpanossa </a:t>
            </a:r>
            <a:r>
              <a:rPr lang="fi-FI" dirty="0"/>
              <a:t>otettu huomioon alueelliset tarpeet ja toimintaedellytykset</a:t>
            </a:r>
          </a:p>
          <a:p>
            <a:pPr lvl="0"/>
            <a:r>
              <a:rPr lang="fi-FI" dirty="0"/>
              <a:t>Alueen sidosryhmät kattavasti edustettuina</a:t>
            </a:r>
          </a:p>
          <a:p>
            <a:pPr lvl="0"/>
            <a:r>
              <a:rPr lang="fi-FI" dirty="0" smtClean="0"/>
              <a:t>Kokoonpanon </a:t>
            </a:r>
            <a:r>
              <a:rPr lang="fi-FI" dirty="0"/>
              <a:t>tarkistaminen vastaamaan </a:t>
            </a:r>
            <a:r>
              <a:rPr lang="fi-FI" dirty="0" err="1"/>
              <a:t>ELO:n</a:t>
            </a:r>
            <a:r>
              <a:rPr lang="fi-FI" dirty="0"/>
              <a:t> ja </a:t>
            </a:r>
            <a:r>
              <a:rPr lang="fi-FI" dirty="0" err="1"/>
              <a:t>JOP:n</a:t>
            </a:r>
            <a:r>
              <a:rPr lang="fi-FI" dirty="0"/>
              <a:t> yhteisiä tarpeita</a:t>
            </a:r>
          </a:p>
          <a:p>
            <a:pPr lvl="0"/>
            <a:r>
              <a:rPr lang="fi-FI" dirty="0"/>
              <a:t>Verkostojen verkostot – liittymispinnat alueelliseen </a:t>
            </a:r>
            <a:r>
              <a:rPr lang="fi-FI" dirty="0" smtClean="0"/>
              <a:t>hanketoimintaan</a:t>
            </a:r>
            <a:endParaRPr lang="fi-FI" dirty="0"/>
          </a:p>
          <a:p>
            <a:pPr lvl="0"/>
            <a:r>
              <a:rPr lang="fi-FI" dirty="0"/>
              <a:t>Mukana nuoret, toimijat, edunvalvonta, yrittäjät ja päättäjät</a:t>
            </a:r>
          </a:p>
          <a:p>
            <a:pPr lvl="0"/>
            <a:r>
              <a:rPr lang="fi-FI" dirty="0"/>
              <a:t>Asiantuntijoita voidaan kuulla joustavasti</a:t>
            </a:r>
          </a:p>
          <a:p>
            <a:r>
              <a:rPr lang="fi-FI" dirty="0"/>
              <a:t>Koordinaatioryhmän sisälle perustetaan aihealueittain teemaryhmiä (P-K</a:t>
            </a:r>
            <a:r>
              <a:rPr lang="fi-FI" dirty="0" smtClean="0"/>
              <a:t>)</a:t>
            </a:r>
            <a:r>
              <a:rPr lang="fi-FI" dirty="0"/>
              <a:t> </a:t>
            </a:r>
            <a:endParaRPr lang="fi-FI" dirty="0" smtClean="0"/>
          </a:p>
          <a:p>
            <a:r>
              <a:rPr lang="fi-FI" dirty="0" smtClean="0"/>
              <a:t>Toimijat </a:t>
            </a:r>
            <a:r>
              <a:rPr lang="fi-FI" dirty="0"/>
              <a:t>tuntevat </a:t>
            </a:r>
            <a:r>
              <a:rPr lang="fi-FI" dirty="0" smtClean="0"/>
              <a:t>toisensa</a:t>
            </a:r>
          </a:p>
          <a:p>
            <a:endParaRPr lang="fi-FI" dirty="0"/>
          </a:p>
          <a:p>
            <a:pPr lvl="0"/>
            <a:r>
              <a:rPr lang="fi-FI" dirty="0" smtClean="0"/>
              <a:t>Huoli: </a:t>
            </a:r>
          </a:p>
          <a:p>
            <a:pPr lvl="1"/>
            <a:r>
              <a:rPr lang="fi-FI" dirty="0"/>
              <a:t>t</a:t>
            </a:r>
            <a:r>
              <a:rPr lang="fi-FI" dirty="0" smtClean="0"/>
              <a:t>iedon </a:t>
            </a:r>
            <a:r>
              <a:rPr lang="fi-FI" dirty="0"/>
              <a:t>jakaminen onnistuu – mutta samalla epävarmuus siitä, miten asiat kulkeutuvat päättäviin elimiin</a:t>
            </a:r>
          </a:p>
          <a:p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26.5.2021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577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400" dirty="0" smtClean="0"/>
              <a:t>6. Alueelliset strategian jalkautumista rajoittavat tekijät</a:t>
            </a:r>
            <a:endParaRPr lang="fi-FI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i-FI" dirty="0"/>
              <a:t>Jatkuvat muutokset hallinnossa</a:t>
            </a:r>
          </a:p>
          <a:p>
            <a:r>
              <a:rPr lang="fi-FI" dirty="0" smtClean="0"/>
              <a:t>ELY-keskuksissa </a:t>
            </a:r>
            <a:r>
              <a:rPr lang="fi-FI" dirty="0"/>
              <a:t>erilaiset resurssit – ei valtakunnallisia linjauksia riittävästi</a:t>
            </a:r>
          </a:p>
          <a:p>
            <a:pPr lvl="0"/>
            <a:r>
              <a:rPr lang="fi-FI" dirty="0" smtClean="0"/>
              <a:t>ELO-toimintaan </a:t>
            </a:r>
            <a:r>
              <a:rPr lang="fi-FI" dirty="0"/>
              <a:t>käytettävissä olevien resurssien niukkuus</a:t>
            </a:r>
          </a:p>
          <a:p>
            <a:r>
              <a:rPr lang="fi-FI" dirty="0"/>
              <a:t>Sektorikohtaiset tiukat ja tarkat resurssit, ei asiakkaan tarpeista lähtevät tavoitteet</a:t>
            </a:r>
          </a:p>
          <a:p>
            <a:pPr lvl="0"/>
            <a:r>
              <a:rPr lang="fi-FI" dirty="0" smtClean="0"/>
              <a:t>Tilaisuuksien </a:t>
            </a:r>
            <a:r>
              <a:rPr lang="fi-FI" dirty="0"/>
              <a:t>järjestämiseen varattujen toimintamenojen siirtäminen ELY-keskuksista TE-toimistoihin</a:t>
            </a:r>
          </a:p>
          <a:p>
            <a:pPr lvl="0"/>
            <a:r>
              <a:rPr lang="fi-FI" dirty="0"/>
              <a:t>Ohjauksen epäselvä asema eri organisaatioissa</a:t>
            </a:r>
          </a:p>
          <a:p>
            <a:r>
              <a:rPr lang="fi-FI" dirty="0"/>
              <a:t>Jatkuvan oppimisen ja elinikäisen oppimisen tehtävien osittainen päällekkäisyys</a:t>
            </a:r>
          </a:p>
          <a:p>
            <a:pPr lvl="0"/>
            <a:r>
              <a:rPr lang="fi-FI" dirty="0" smtClean="0"/>
              <a:t>Työnantajien </a:t>
            </a:r>
            <a:r>
              <a:rPr lang="fi-FI" dirty="0"/>
              <a:t>intressi vaihtelee</a:t>
            </a:r>
          </a:p>
          <a:p>
            <a:pPr lvl="0"/>
            <a:r>
              <a:rPr lang="fi-FI" dirty="0" err="1"/>
              <a:t>Sosiaali</a:t>
            </a:r>
            <a:r>
              <a:rPr lang="fi-FI" dirty="0"/>
              <a:t>- ja terveyssektorin mukana olo vaihtelee </a:t>
            </a:r>
          </a:p>
          <a:p>
            <a:pPr lvl="0"/>
            <a:r>
              <a:rPr lang="fi-FI" dirty="0"/>
              <a:t>ELO-ryhmän kokoonpanon </a:t>
            </a:r>
            <a:r>
              <a:rPr lang="fi-FI" dirty="0" smtClean="0"/>
              <a:t>päivittäminen työn alla </a:t>
            </a:r>
            <a:endParaRPr lang="fi-FI" dirty="0"/>
          </a:p>
          <a:p>
            <a:pPr lvl="0"/>
            <a:r>
              <a:rPr lang="fi-FI" dirty="0" smtClean="0"/>
              <a:t>Ei </a:t>
            </a:r>
            <a:r>
              <a:rPr lang="fi-FI" dirty="0"/>
              <a:t>vielä linjauksia seurantatyövälineistä</a:t>
            </a:r>
          </a:p>
          <a:p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26.5.2021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246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400" dirty="0" smtClean="0"/>
              <a:t>7. Terveiset valtakunnalliselle ELO-foorumille</a:t>
            </a:r>
            <a:endParaRPr lang="fi-FI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fi-FI" dirty="0"/>
              <a:t>Tiiviimpi dialogi valtakunnallisen </a:t>
            </a:r>
            <a:r>
              <a:rPr lang="fi-FI" dirty="0" err="1"/>
              <a:t>ELO:n</a:t>
            </a:r>
            <a:r>
              <a:rPr lang="fi-FI" dirty="0"/>
              <a:t> ja alueellisten ryhmien välille – </a:t>
            </a:r>
            <a:r>
              <a:rPr lang="fi-FI" dirty="0" err="1"/>
              <a:t>esim</a:t>
            </a:r>
            <a:r>
              <a:rPr lang="fi-FI" dirty="0"/>
              <a:t> </a:t>
            </a:r>
            <a:r>
              <a:rPr lang="fi-FI" dirty="0" err="1"/>
              <a:t>Teamsit</a:t>
            </a:r>
            <a:r>
              <a:rPr lang="fi-FI" dirty="0"/>
              <a:t> aina ELO-foorumin kokousten jälkeen</a:t>
            </a:r>
          </a:p>
          <a:p>
            <a:pPr lvl="0"/>
            <a:r>
              <a:rPr lang="fi-FI" dirty="0"/>
              <a:t>ELO-foorumin kokousaineistot jakoon nopeammin</a:t>
            </a:r>
          </a:p>
          <a:p>
            <a:pPr lvl="0"/>
            <a:r>
              <a:rPr lang="fi-FI" dirty="0"/>
              <a:t>Alueellisten ryhmien kuuleminen säännölliseksi työmuodoksi</a:t>
            </a:r>
          </a:p>
          <a:p>
            <a:pPr lvl="0"/>
            <a:r>
              <a:rPr lang="fi-FI" dirty="0"/>
              <a:t>Säännölliset yhteiset </a:t>
            </a:r>
            <a:r>
              <a:rPr lang="fi-FI" dirty="0" smtClean="0"/>
              <a:t>foorumit/</a:t>
            </a:r>
            <a:r>
              <a:rPr lang="fi-FI" dirty="0" err="1" smtClean="0"/>
              <a:t>webinaarit</a:t>
            </a:r>
            <a:endParaRPr lang="fi-FI" dirty="0"/>
          </a:p>
          <a:p>
            <a:pPr lvl="0"/>
            <a:r>
              <a:rPr lang="fi-FI" dirty="0"/>
              <a:t>Toimintojen jakaminen esim. ELOLIV –tapahtumien kautta</a:t>
            </a:r>
          </a:p>
          <a:p>
            <a:pPr lvl="0"/>
            <a:r>
              <a:rPr lang="fi-FI" dirty="0" err="1"/>
              <a:t>ELO:n</a:t>
            </a:r>
            <a:r>
              <a:rPr lang="fi-FI" dirty="0"/>
              <a:t> vahvempi kytkentä </a:t>
            </a:r>
            <a:r>
              <a:rPr lang="fi-FI" dirty="0" err="1"/>
              <a:t>ELY:jen</a:t>
            </a:r>
            <a:r>
              <a:rPr lang="fi-FI" dirty="0"/>
              <a:t> toimintaan</a:t>
            </a:r>
          </a:p>
          <a:p>
            <a:pPr lvl="0"/>
            <a:r>
              <a:rPr lang="fi-FI" dirty="0"/>
              <a:t>Valtakunnallinen tuki ELO-toiminnan aseman täsmentämiseen – vrt. valtakunnalliset kriteerit Ohjaamoille</a:t>
            </a:r>
          </a:p>
          <a:p>
            <a:pPr lvl="0"/>
            <a:r>
              <a:rPr lang="fi-FI" dirty="0" smtClean="0"/>
              <a:t>Strukturoitu </a:t>
            </a:r>
            <a:r>
              <a:rPr lang="fi-FI" dirty="0"/>
              <a:t>verkkotyöväline ELO-ryhmien oman toiminnan dokumentaation ja kokemusten vaihtoon </a:t>
            </a:r>
          </a:p>
          <a:p>
            <a:pPr lvl="0"/>
            <a:r>
              <a:rPr lang="fi-FI" dirty="0"/>
              <a:t>Asiakaslähtöisempi viestintä</a:t>
            </a:r>
          </a:p>
          <a:p>
            <a:pPr lvl="0"/>
            <a:r>
              <a:rPr lang="fi-FI" dirty="0"/>
              <a:t>Valtakunnallisen ELO-foorumin vuosikello jakoon </a:t>
            </a:r>
          </a:p>
          <a:p>
            <a:pPr lvl="0"/>
            <a:r>
              <a:rPr lang="fi-FI" dirty="0"/>
              <a:t>Valtakunnallisen ELO-foorumin jäsenten vierailu alueellisten ryhmien kokouksissa?</a:t>
            </a:r>
          </a:p>
          <a:p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26.5.2021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61773" y="1528492"/>
            <a:ext cx="7064224" cy="1019912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GB" altLang="fi-FI" sz="4000" dirty="0" err="1" smtClean="0"/>
              <a:t>Kiitos</a:t>
            </a:r>
            <a:r>
              <a:rPr lang="en-GB" altLang="fi-FI" sz="4000" dirty="0" smtClean="0"/>
              <a:t>!</a:t>
            </a:r>
            <a:r>
              <a:rPr lang="en-GB" altLang="fi-FI" dirty="0"/>
              <a:t/>
            </a:r>
            <a:br>
              <a:rPr lang="en-GB" altLang="fi-FI" dirty="0"/>
            </a:br>
            <a:endParaRPr lang="fi-FI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472718" y="2615093"/>
            <a:ext cx="4203700" cy="166050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altLang="fi-FI" sz="1600" dirty="0" smtClean="0"/>
              <a:t>Raimo </a:t>
            </a:r>
            <a:r>
              <a:rPr lang="en-GB" altLang="fi-FI" sz="1600" dirty="0"/>
              <a:t>Vuorinen</a:t>
            </a:r>
            <a:r>
              <a:rPr lang="en-GB" altLang="fi-FI" sz="1600" dirty="0" smtClean="0"/>
              <a:t>, KT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altLang="fi-FI" sz="1600" dirty="0" err="1" smtClean="0"/>
              <a:t>Projektipäällikkö</a:t>
            </a:r>
            <a:endParaRPr lang="en-GB" altLang="fi-FI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err="1" smtClean="0">
                <a:cs typeface="Helvetica" panose="020B0604020202020204" pitchFamily="34" charset="0"/>
              </a:rPr>
              <a:t>Koulutuksen</a:t>
            </a:r>
            <a:r>
              <a:rPr lang="en-US" sz="1600" dirty="0" smtClean="0">
                <a:cs typeface="Helvetica" panose="020B0604020202020204" pitchFamily="34" charset="0"/>
              </a:rPr>
              <a:t> </a:t>
            </a:r>
            <a:r>
              <a:rPr lang="en-US" sz="1600" dirty="0" err="1" smtClean="0">
                <a:cs typeface="Helvetica" panose="020B0604020202020204" pitchFamily="34" charset="0"/>
              </a:rPr>
              <a:t>tutkimuslaitos</a:t>
            </a:r>
            <a:endParaRPr lang="en-US" sz="1600" dirty="0">
              <a:cs typeface="Helvetica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altLang="fi-FI" sz="1600" dirty="0" err="1" smtClean="0"/>
              <a:t>Puh</a:t>
            </a:r>
            <a:r>
              <a:rPr lang="en-GB" altLang="fi-FI" sz="1600" dirty="0" smtClean="0"/>
              <a:t>. </a:t>
            </a:r>
            <a:r>
              <a:rPr lang="en-GB" altLang="fi-FI" sz="1600" dirty="0"/>
              <a:t>+358-50-3611909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altLang="fi-FI" sz="1600" dirty="0" smtClean="0"/>
              <a:t>Email</a:t>
            </a:r>
            <a:r>
              <a:rPr lang="en-GB" altLang="fi-FI" sz="1600" dirty="0"/>
              <a:t>: </a:t>
            </a:r>
            <a:r>
              <a:rPr lang="en-GB" altLang="fi-FI" sz="1600" dirty="0" smtClean="0">
                <a:hlinkClick r:id="rId3"/>
              </a:rPr>
              <a:t>raimo.vuorinen@jyu.fi</a:t>
            </a:r>
            <a:endParaRPr lang="en-GB" altLang="fi-FI" sz="1600" dirty="0"/>
          </a:p>
        </p:txBody>
      </p:sp>
    </p:spTree>
    <p:extLst>
      <p:ext uri="{BB962C8B-B14F-4D97-AF65-F5344CB8AC3E}">
        <p14:creationId xmlns:p14="http://schemas.microsoft.com/office/powerpoint/2010/main" val="339665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0" normalizeH="0" baseline="0" noProof="0" smtClean="0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JYU. </a:t>
            </a:r>
            <a:r>
              <a:rPr kumimoji="0" lang="fi-FI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Since 1863.</a:t>
            </a:r>
            <a:endParaRPr kumimoji="0" lang="fi-FI" sz="9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3988A-0109-0B40-965D-9E0ED41EFEE4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34" charset="0"/>
              <a:ea typeface="+mn-ea"/>
              <a:cs typeface="Helvetic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400" dirty="0" smtClean="0"/>
              <a:t>Vertailun vuoksi: </a:t>
            </a:r>
            <a:br>
              <a:rPr lang="fi-FI" sz="2400" dirty="0" smtClean="0"/>
            </a:br>
            <a:r>
              <a:rPr lang="fi-FI" sz="2400" dirty="0" smtClean="0"/>
              <a:t>TNO-foorumin terveiset </a:t>
            </a:r>
            <a:r>
              <a:rPr lang="fi-FI" sz="2400" dirty="0"/>
              <a:t>valtakunnalliselle ELO-foorumille </a:t>
            </a:r>
            <a:r>
              <a:rPr lang="fi-FI" sz="2400" dirty="0" smtClean="0"/>
              <a:t>Tampereella 20.-21.9.2018:</a:t>
            </a:r>
            <a:endParaRPr lang="fi-FI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sz="1800" dirty="0"/>
              <a:t>Kiitokset viestinnän tehostumisesta</a:t>
            </a:r>
          </a:p>
          <a:p>
            <a:r>
              <a:rPr lang="fi-FI" sz="1800" dirty="0"/>
              <a:t>Kiitokset TNO-foorumeista ja kansallisista </a:t>
            </a:r>
            <a:r>
              <a:rPr lang="fi-FI" sz="1800" dirty="0" err="1"/>
              <a:t>webinaareista</a:t>
            </a:r>
            <a:endParaRPr lang="fi-FI" sz="1800" dirty="0"/>
          </a:p>
          <a:p>
            <a:r>
              <a:rPr lang="fi-FI" sz="1800" dirty="0"/>
              <a:t>Viesti Ohjaamo-toimintamallin </a:t>
            </a:r>
            <a:r>
              <a:rPr lang="fi-FI" sz="1800" dirty="0" smtClean="0"/>
              <a:t>laajentamiseksi </a:t>
            </a:r>
            <a:r>
              <a:rPr lang="fi-FI" sz="1800" dirty="0"/>
              <a:t>kaikille ikäryhmille</a:t>
            </a:r>
          </a:p>
          <a:p>
            <a:r>
              <a:rPr lang="fi-FI" sz="1800" dirty="0" smtClean="0"/>
              <a:t>Viesti alan </a:t>
            </a:r>
            <a:r>
              <a:rPr lang="fi-FI" sz="1800" dirty="0"/>
              <a:t>koulutuksen kokonaistilanteen </a:t>
            </a:r>
            <a:r>
              <a:rPr lang="fi-FI" sz="1800" dirty="0" smtClean="0"/>
              <a:t>arvioimiseksi</a:t>
            </a:r>
            <a:endParaRPr lang="fi-FI" sz="1800" dirty="0"/>
          </a:p>
          <a:p>
            <a:r>
              <a:rPr lang="fi-FI" sz="1800" dirty="0" smtClean="0"/>
              <a:t>Valtakunnallinen </a:t>
            </a:r>
            <a:r>
              <a:rPr lang="fi-FI" sz="1800" dirty="0"/>
              <a:t>kannanotto ohjauksen tarpeellisuudesta</a:t>
            </a:r>
          </a:p>
          <a:p>
            <a:r>
              <a:rPr lang="fi-FI" sz="1800" dirty="0"/>
              <a:t>Valtakunnallisesti yhtenäistä tiedotusmateriaalia</a:t>
            </a:r>
          </a:p>
          <a:p>
            <a:r>
              <a:rPr lang="fi-FI" sz="1800" dirty="0"/>
              <a:t>Tietopaketti valmistelijoille </a:t>
            </a:r>
          </a:p>
          <a:p>
            <a:pPr lvl="1"/>
            <a:r>
              <a:rPr lang="fi-FI" sz="1400" dirty="0"/>
              <a:t>Tutkimustietoon perustuvat kuvaus toiminnan lisäarvosta ja todennetuista vaikutuksista</a:t>
            </a:r>
          </a:p>
          <a:p>
            <a:pPr lvl="1"/>
            <a:r>
              <a:rPr lang="fi-FI" sz="1400" dirty="0"/>
              <a:t>Tilastotiedot tuloksista</a:t>
            </a:r>
          </a:p>
          <a:p>
            <a:r>
              <a:rPr lang="fi-FI" sz="1800" dirty="0"/>
              <a:t>Tehtävä tulisi kirjata lainsäädäntöön ja budjettiin</a:t>
            </a:r>
          </a:p>
          <a:p>
            <a:r>
              <a:rPr lang="fi-FI" sz="1800" dirty="0"/>
              <a:t>Kielilain mukaisten kielellisten oikeuksien turvaaminen </a:t>
            </a:r>
          </a:p>
          <a:p>
            <a:r>
              <a:rPr lang="fi-FI" sz="1800" dirty="0"/>
              <a:t>TNO-foorumin toiminnan jatkuminen </a:t>
            </a:r>
          </a:p>
          <a:p>
            <a:endParaRPr lang="fi-FI" sz="1800" dirty="0"/>
          </a:p>
          <a:p>
            <a:endParaRPr lang="fi-FI" sz="1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8D66E-D4C1-438C-8B85-C19A0838289F}" type="datetime1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26.5.2021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34" charset="0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2583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0" normalizeH="0" baseline="0" noProof="0" smtClean="0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JYU. </a:t>
            </a:r>
            <a:r>
              <a:rPr kumimoji="0" lang="fi-FI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Since 1863.</a:t>
            </a:r>
            <a:endParaRPr kumimoji="0" lang="fi-FI" sz="9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3988A-0109-0B40-965D-9E0ED41EFEE4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34" charset="0"/>
              <a:ea typeface="+mn-ea"/>
              <a:cs typeface="Helvetic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60848"/>
            <a:ext cx="7368419" cy="1019912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Ennakkokysely ELO-ryhmille 2021</a:t>
            </a:r>
            <a:endParaRPr lang="fi-FI" dirty="0"/>
          </a:p>
        </p:txBody>
      </p:sp>
      <p:sp>
        <p:nvSpPr>
          <p:cNvPr id="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1694087"/>
            <a:ext cx="8229600" cy="4011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fontAlgn="base">
              <a:spcAft>
                <a:spcPct val="0"/>
              </a:spcAft>
              <a:buSzTx/>
              <a:tabLst/>
            </a:pPr>
            <a:r>
              <a:rPr lang="fi-FI" altLang="fi-FI" sz="2800" dirty="0" smtClean="0"/>
              <a:t>Verkkolomake ELO-torilla 1.- 30.4.2021</a:t>
            </a:r>
          </a:p>
          <a:p>
            <a:pPr marR="0" lvl="0" fontAlgn="base">
              <a:spcAft>
                <a:spcPct val="0"/>
              </a:spcAft>
              <a:buSzTx/>
              <a:tabLst/>
            </a:pPr>
            <a:r>
              <a:rPr lang="fi-FI" altLang="fi-FI" sz="2800" dirty="0" smtClean="0"/>
              <a:t>Vastauksia 16 alueelliselta ryhmältä</a:t>
            </a:r>
          </a:p>
          <a:p>
            <a:pPr marR="0" lvl="0" fontAlgn="base">
              <a:spcAft>
                <a:spcPct val="0"/>
              </a:spcAft>
              <a:buSzTx/>
              <a:tabLst/>
            </a:pPr>
            <a:endParaRPr lang="fi-FI" altLang="fi-FI" sz="2800" dirty="0"/>
          </a:p>
          <a:p>
            <a:pPr marR="0" lvl="0" fontAlgn="base">
              <a:spcAft>
                <a:spcPct val="0"/>
              </a:spcAft>
              <a:buSzTx/>
              <a:tabLst/>
            </a:pPr>
            <a:r>
              <a:rPr lang="fi-FI" altLang="fi-FI" sz="2800" dirty="0" smtClean="0"/>
              <a:t>Ydinviestejä:</a:t>
            </a:r>
          </a:p>
          <a:p>
            <a:pPr lvl="1" fontAlgn="base">
              <a:spcAft>
                <a:spcPct val="0"/>
              </a:spcAft>
            </a:pPr>
            <a:r>
              <a:rPr lang="fi-FI" altLang="fi-FI" sz="2400" dirty="0" smtClean="0"/>
              <a:t>Asia ajankohtainen </a:t>
            </a:r>
          </a:p>
          <a:p>
            <a:pPr lvl="1" fontAlgn="base">
              <a:spcAft>
                <a:spcPct val="0"/>
              </a:spcAft>
            </a:pPr>
            <a:r>
              <a:rPr lang="fi-FI" altLang="fi-FI" sz="2400" dirty="0" smtClean="0"/>
              <a:t>Alueet aktiivisia</a:t>
            </a:r>
          </a:p>
          <a:p>
            <a:pPr lvl="1" fontAlgn="base">
              <a:spcAft>
                <a:spcPct val="0"/>
              </a:spcAft>
            </a:pPr>
            <a:r>
              <a:rPr lang="fi-FI" altLang="fi-FI" sz="2400" dirty="0" smtClean="0"/>
              <a:t>Kirjavat toimintaedellytykset</a:t>
            </a:r>
          </a:p>
          <a:p>
            <a:pPr lvl="1" fontAlgn="base">
              <a:spcAft>
                <a:spcPct val="0"/>
              </a:spcAft>
            </a:pPr>
            <a:r>
              <a:rPr lang="fi-FI" altLang="fi-FI" sz="2400" dirty="0" smtClean="0"/>
              <a:t>TNO-foorumin kaltaisille tapahtumille tilaus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8D66E-D4C1-438C-8B85-C19A0838289F}" type="datetime1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26.5.2021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34" charset="0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6451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1. Työmuodot strategian jalkauttamisessa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fi-FI" dirty="0"/>
              <a:t>Keskustelut strategisista painopisteistä jo strategian valmisteluvaiheessa osana kuulemisprosessia</a:t>
            </a:r>
          </a:p>
          <a:p>
            <a:pPr lvl="0"/>
            <a:r>
              <a:rPr lang="fi-FI" dirty="0"/>
              <a:t>Strategian esittely alueellisen verkoston jäsenille, sidosryhmille, verkostoille ja hankkeille</a:t>
            </a:r>
          </a:p>
          <a:p>
            <a:pPr lvl="0"/>
            <a:r>
              <a:rPr lang="fi-FI" dirty="0"/>
              <a:t>Avoimet alueelliset </a:t>
            </a:r>
            <a:r>
              <a:rPr lang="fi-FI" dirty="0" err="1"/>
              <a:t>webinaarit</a:t>
            </a:r>
            <a:r>
              <a:rPr lang="fi-FI" dirty="0"/>
              <a:t> strategian sisällöstä</a:t>
            </a:r>
          </a:p>
          <a:p>
            <a:pPr lvl="0"/>
            <a:r>
              <a:rPr lang="fi-FI" dirty="0"/>
              <a:t>Alueelliset uutiskirjeet</a:t>
            </a:r>
          </a:p>
          <a:p>
            <a:pPr lvl="0"/>
            <a:r>
              <a:rPr lang="fi-FI" dirty="0"/>
              <a:t>Valtakunnallisten kehittämisehdotusten sisällyttäminen alueellisiin strategioihin</a:t>
            </a:r>
          </a:p>
          <a:p>
            <a:pPr lvl="1"/>
            <a:r>
              <a:rPr lang="fi-FI" dirty="0"/>
              <a:t>Valtakunnallinen strategia pohjamateriaalina alueellisessa valmistelutyössä</a:t>
            </a:r>
          </a:p>
          <a:p>
            <a:pPr lvl="1"/>
            <a:r>
              <a:rPr lang="fi-FI" dirty="0"/>
              <a:t>Alueellisten painotusten täsmentäminen temaattisissa työkokouksissa</a:t>
            </a:r>
          </a:p>
          <a:p>
            <a:pPr lvl="0"/>
            <a:r>
              <a:rPr lang="fi-FI" dirty="0"/>
              <a:t>Alueellisten strategioiden tarkastelu suhteessa valtakunnallisiin kehittämisehdotuksiin</a:t>
            </a:r>
          </a:p>
          <a:p>
            <a:pPr lvl="0"/>
            <a:r>
              <a:rPr lang="fi-FI" dirty="0"/>
              <a:t>Alueella seurattu aktiivisesti valtakunnallisen strategian etenemistä</a:t>
            </a:r>
          </a:p>
          <a:p>
            <a:r>
              <a:rPr lang="fi-FI" dirty="0"/>
              <a:t>Alueella odotetaan tarkempia valtakunnallisia linjauksia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26.5.2021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981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0" normalizeH="0" baseline="0" noProof="0" smtClean="0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JYU. </a:t>
            </a:r>
            <a:r>
              <a:rPr kumimoji="0" lang="fi-FI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Since 1863.</a:t>
            </a:r>
            <a:endParaRPr kumimoji="0" lang="fi-FI" sz="9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3988A-0109-0B40-965D-9E0ED41EFEE4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34" charset="0"/>
              <a:ea typeface="+mn-ea"/>
              <a:cs typeface="Helvetic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400" dirty="0" smtClean="0"/>
              <a:t>2. Liittymispinta valtakunnallisiin tavoitteisiin</a:t>
            </a:r>
            <a:br>
              <a:rPr lang="fi-FI" sz="2400" dirty="0" smtClean="0"/>
            </a:br>
            <a:r>
              <a:rPr lang="fi-FI" sz="2400" dirty="0" smtClean="0"/>
              <a:t>- Saavutettavasti ja asiakaslähtöisesti</a:t>
            </a:r>
            <a:endParaRPr lang="fi-FI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fi-FI" dirty="0"/>
              <a:t>Ruotsinkielisten </a:t>
            </a:r>
            <a:r>
              <a:rPr lang="fi-FI" dirty="0" smtClean="0"/>
              <a:t>palvelujen ja ohjaajakoulutuksen </a:t>
            </a:r>
            <a:r>
              <a:rPr lang="fi-FI" dirty="0"/>
              <a:t>tehostaminen sekä kansallisten että pohjoismaisten projektien kautta</a:t>
            </a:r>
          </a:p>
          <a:p>
            <a:pPr lvl="0"/>
            <a:r>
              <a:rPr lang="fi-FI" dirty="0" smtClean="0"/>
              <a:t>Tutkimusyhteistyön </a:t>
            </a:r>
            <a:r>
              <a:rPr lang="fi-FI" dirty="0"/>
              <a:t>tehostaminen alueellisten </a:t>
            </a:r>
            <a:r>
              <a:rPr lang="fi-FI" dirty="0" smtClean="0"/>
              <a:t>toimijoiden ja korkeakoulujen </a:t>
            </a:r>
            <a:r>
              <a:rPr lang="fi-FI" dirty="0"/>
              <a:t>kanssa</a:t>
            </a:r>
          </a:p>
          <a:p>
            <a:pPr lvl="0"/>
            <a:r>
              <a:rPr lang="fi-FI" dirty="0" smtClean="0"/>
              <a:t>Osaavan </a:t>
            </a:r>
            <a:r>
              <a:rPr lang="fi-FI" dirty="0"/>
              <a:t>työvoiman saamisen varmistaminen, ulkomaisen työvoiman houkuttelu</a:t>
            </a:r>
          </a:p>
          <a:p>
            <a:pPr lvl="0"/>
            <a:r>
              <a:rPr lang="fi-FI" dirty="0"/>
              <a:t>Hanketyön tehostaminen (Kainuu, Etelä-Savo, </a:t>
            </a:r>
            <a:r>
              <a:rPr lang="fi-FI" dirty="0" err="1"/>
              <a:t>Kaakkois</a:t>
            </a:r>
            <a:r>
              <a:rPr lang="fi-FI" dirty="0"/>
              <a:t>-Suomi)</a:t>
            </a:r>
          </a:p>
          <a:p>
            <a:r>
              <a:rPr lang="fi-FI" dirty="0"/>
              <a:t>Osaamiskartoitusten tehostaminen</a:t>
            </a:r>
          </a:p>
          <a:p>
            <a:pPr lvl="0"/>
            <a:r>
              <a:rPr lang="fi-FI" dirty="0" smtClean="0"/>
              <a:t>Ennakoinnin </a:t>
            </a:r>
            <a:r>
              <a:rPr lang="fi-FI" dirty="0"/>
              <a:t>tehostaminen – osaamistarpeiden ennakointi</a:t>
            </a:r>
          </a:p>
          <a:p>
            <a:pPr lvl="0"/>
            <a:r>
              <a:rPr lang="fi-FI" dirty="0"/>
              <a:t>Aliedustettujen ryhmien työmarkkina-aseman parantaminen</a:t>
            </a:r>
          </a:p>
          <a:p>
            <a:pPr lvl="0"/>
            <a:r>
              <a:rPr lang="fi-FI" dirty="0" smtClean="0"/>
              <a:t>Ohjauksen </a:t>
            </a:r>
            <a:r>
              <a:rPr lang="fi-FI" dirty="0"/>
              <a:t>kokonaistarkastelu osana oppivelvollisuuden laajentamista</a:t>
            </a:r>
          </a:p>
          <a:p>
            <a:pPr lvl="0"/>
            <a:r>
              <a:rPr lang="fi-FI" dirty="0"/>
              <a:t>Ohjaajien ja asiakkaiden digiosaamisen tehostaminen</a:t>
            </a:r>
          </a:p>
          <a:p>
            <a:pPr lvl="0"/>
            <a:r>
              <a:rPr lang="fi-FI" dirty="0"/>
              <a:t>Monialaisten palvelujen tehostaminen (vrt. Ohjaamot)</a:t>
            </a:r>
          </a:p>
          <a:p>
            <a:r>
              <a:rPr lang="fi-FI" dirty="0"/>
              <a:t> Alueellisen palvelukartan kokoaminen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8D66E-D4C1-438C-8B85-C19A0838289F}" type="datetime1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26.5.2021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34" charset="0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4154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0" normalizeH="0" baseline="0" noProof="0" smtClean="0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JYU. </a:t>
            </a:r>
            <a:r>
              <a:rPr kumimoji="0" lang="fi-FI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Since 1863.</a:t>
            </a:r>
            <a:endParaRPr kumimoji="0" lang="fi-FI" sz="9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3988A-0109-0B40-965D-9E0ED41EFEE4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34" charset="0"/>
              <a:ea typeface="+mn-ea"/>
              <a:cs typeface="Helvetic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400" dirty="0" smtClean="0"/>
              <a:t>2. Liittymispinta valtakunnallisiin tavoitteisiin</a:t>
            </a:r>
            <a:br>
              <a:rPr lang="fi-FI" sz="2400" dirty="0" smtClean="0"/>
            </a:br>
            <a:r>
              <a:rPr lang="fi-FI" sz="2400" dirty="0" smtClean="0"/>
              <a:t>- Digitaalisesti</a:t>
            </a:r>
            <a:endParaRPr lang="fi-FI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fi-FI" dirty="0"/>
              <a:t>Alueilla odotetaan kansallisia ratkaisuja osana jatkuvan oppimisen ekosysteemiä</a:t>
            </a:r>
          </a:p>
          <a:p>
            <a:pPr lvl="0"/>
            <a:r>
              <a:rPr lang="fi-FI" dirty="0"/>
              <a:t>Maakunnalliset hankkeet, esim. opetusalustojen kehittäminen</a:t>
            </a:r>
          </a:p>
          <a:p>
            <a:pPr lvl="0"/>
            <a:r>
              <a:rPr lang="fi-FI" dirty="0"/>
              <a:t>Hanketyössä pyritään asiakaslähtöisiin digitaalisiin ratkaisuihin</a:t>
            </a:r>
          </a:p>
          <a:p>
            <a:pPr lvl="0"/>
            <a:r>
              <a:rPr lang="fi-FI" dirty="0"/>
              <a:t>Opiskelijoiden ja työnantajien yhteistyöalustat (</a:t>
            </a:r>
            <a:r>
              <a:rPr lang="fi-FI" dirty="0" err="1"/>
              <a:t>Bazaar</a:t>
            </a:r>
            <a:r>
              <a:rPr lang="fi-FI" dirty="0"/>
              <a:t>, </a:t>
            </a:r>
            <a:r>
              <a:rPr lang="fi-FI" dirty="0" smtClean="0"/>
              <a:t>Tampere</a:t>
            </a:r>
            <a:r>
              <a:rPr lang="fi-FI" dirty="0"/>
              <a:t>)</a:t>
            </a:r>
          </a:p>
          <a:p>
            <a:pPr lvl="0"/>
            <a:r>
              <a:rPr lang="fi-FI" dirty="0"/>
              <a:t>Oppilaitosten etäohjauksen tehostaminen</a:t>
            </a:r>
          </a:p>
          <a:p>
            <a:pPr lvl="0"/>
            <a:r>
              <a:rPr lang="fi-FI" dirty="0"/>
              <a:t>Henkilöstön ja asiakkaiden digiosaamisen tehostaminen</a:t>
            </a:r>
          </a:p>
          <a:p>
            <a:pPr lvl="0"/>
            <a:r>
              <a:rPr lang="fi-FI" dirty="0"/>
              <a:t>Digiohjauksen verkkokurssien päivittäminen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8D66E-D4C1-438C-8B85-C19A0838289F}" type="datetime1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26.5.2021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34" charset="0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9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400" dirty="0" smtClean="0"/>
              <a:t>2. Liittymispinta valtakunnallisiin tavoitteisiin</a:t>
            </a:r>
            <a:br>
              <a:rPr lang="fi-FI" sz="2400" dirty="0" smtClean="0"/>
            </a:br>
            <a:r>
              <a:rPr lang="fi-FI" sz="2400" dirty="0" smtClean="0"/>
              <a:t>- Yhdenvertaisesti ja kestävästi</a:t>
            </a:r>
            <a:endParaRPr lang="fi-FI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fi-FI" dirty="0"/>
              <a:t>Kartoitus olemassa olevista ruotsinkielisistä ohjauspalveluista </a:t>
            </a:r>
          </a:p>
          <a:p>
            <a:pPr lvl="0"/>
            <a:r>
              <a:rPr lang="fi-FI" dirty="0"/>
              <a:t>Ohjaajien täydennyskoulutustilaisuuksien koordinointi ja järjestäminen</a:t>
            </a:r>
          </a:p>
          <a:p>
            <a:pPr lvl="0"/>
            <a:r>
              <a:rPr lang="fi-FI" dirty="0"/>
              <a:t>Ohjauspalvelujen laadun edistäminen kehittämishankkeiden kautta</a:t>
            </a:r>
          </a:p>
          <a:p>
            <a:pPr lvl="0"/>
            <a:r>
              <a:rPr lang="fi-FI" dirty="0"/>
              <a:t>Ohjaajien osaamistarpeiden kartoitus</a:t>
            </a:r>
          </a:p>
          <a:p>
            <a:pPr lvl="0"/>
            <a:r>
              <a:rPr lang="fi-FI" dirty="0"/>
              <a:t>Ohjaustyössä käytettävien käsitteiden täsmennys yhteisten laatukriteerien pohjaksi</a:t>
            </a:r>
          </a:p>
          <a:p>
            <a:pPr lvl="0"/>
            <a:r>
              <a:rPr lang="fi-FI" dirty="0"/>
              <a:t>Yhteistyö maakunnan korkeakoulujen kanssa – tutkimusyhteistyö </a:t>
            </a:r>
          </a:p>
          <a:p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26.5.2021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863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400" dirty="0" smtClean="0"/>
              <a:t>2. Liittymispinta valtakunnallisiin tavoitteisiin</a:t>
            </a:r>
            <a:br>
              <a:rPr lang="fi-FI" sz="2400" dirty="0" smtClean="0"/>
            </a:br>
            <a:r>
              <a:rPr lang="fi-FI" sz="2400" dirty="0" smtClean="0"/>
              <a:t>- Saavutettavasti ja asiakaslähtöisesti</a:t>
            </a:r>
            <a:endParaRPr lang="fi-FI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fi-FI" dirty="0"/>
              <a:t>Yhdenvertaiset palvelut sekä suomeksi että ruotsiksi</a:t>
            </a:r>
          </a:p>
          <a:p>
            <a:pPr lvl="0"/>
            <a:r>
              <a:rPr lang="fi-FI" dirty="0"/>
              <a:t>Valtakunnallisten tavoitteiden mukainen toiminta alueellisten edellytysten mukaisesti</a:t>
            </a:r>
          </a:p>
          <a:p>
            <a:pPr lvl="0"/>
            <a:r>
              <a:rPr lang="fi-FI" dirty="0"/>
              <a:t>Tavoitteen saavuttamista vaikeuttavien haasteiden yksilöinti ja tätä kautta hanketyön kohdentaminen </a:t>
            </a:r>
          </a:p>
          <a:p>
            <a:pPr lvl="0"/>
            <a:r>
              <a:rPr lang="fi-FI" dirty="0"/>
              <a:t>Kohdennettu tuki maahanmuuttajien ohjaukseen</a:t>
            </a:r>
          </a:p>
          <a:p>
            <a:pPr lvl="0"/>
            <a:r>
              <a:rPr lang="fi-FI" dirty="0"/>
              <a:t>Työmarkkinoiden sukupuolen mukaisen </a:t>
            </a:r>
            <a:r>
              <a:rPr lang="fi-FI" dirty="0" err="1"/>
              <a:t>segregaation</a:t>
            </a:r>
            <a:r>
              <a:rPr lang="fi-FI" dirty="0"/>
              <a:t> lieventäminen alueellisena tavoitteena</a:t>
            </a:r>
          </a:p>
          <a:p>
            <a:pPr lvl="0"/>
            <a:r>
              <a:rPr lang="fi-FI" dirty="0"/>
              <a:t>Teemaan liittyvää koulutusta alueen ohjaajille</a:t>
            </a:r>
          </a:p>
          <a:p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26.5.2021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737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400" dirty="0" smtClean="0"/>
              <a:t>2. Liittymispinta valtakunnallisiin tavoitteisiin</a:t>
            </a:r>
            <a:br>
              <a:rPr lang="fi-FI" sz="2400" dirty="0" smtClean="0"/>
            </a:br>
            <a:r>
              <a:rPr lang="fi-FI" sz="2400" dirty="0" smtClean="0"/>
              <a:t>- Monialaisesti ja koordinoidusti</a:t>
            </a:r>
            <a:endParaRPr lang="fi-FI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fi-FI" dirty="0"/>
              <a:t>Tehostettu yhteistyö ELO &amp; jatkuva oppiminen</a:t>
            </a:r>
          </a:p>
          <a:p>
            <a:pPr lvl="0"/>
            <a:r>
              <a:rPr lang="fi-FI" dirty="0"/>
              <a:t>Tehostettu viestintä alueellisen verkoston kesken</a:t>
            </a:r>
          </a:p>
          <a:p>
            <a:pPr lvl="0"/>
            <a:r>
              <a:rPr lang="fi-FI" dirty="0"/>
              <a:t>ELO-ryhmän vahvistaminen työelämän, </a:t>
            </a:r>
            <a:r>
              <a:rPr lang="fi-FI" dirty="0" err="1"/>
              <a:t>soten</a:t>
            </a:r>
            <a:r>
              <a:rPr lang="fi-FI" dirty="0"/>
              <a:t> ja yksityisten palvelutuottajien edustajilla</a:t>
            </a:r>
          </a:p>
          <a:p>
            <a:pPr lvl="0"/>
            <a:r>
              <a:rPr lang="fi-FI" dirty="0"/>
              <a:t>Tehostettu tiedotus nykyisen ELO-verkoston ulkopuolisille toimijoille</a:t>
            </a:r>
          </a:p>
          <a:p>
            <a:pPr lvl="0"/>
            <a:r>
              <a:rPr lang="fi-FI" dirty="0"/>
              <a:t>Ruotsinkielisen monialaisen yhteistyön aktivoiminen</a:t>
            </a:r>
          </a:p>
          <a:p>
            <a:pPr lvl="0"/>
            <a:r>
              <a:rPr lang="fi-FI" dirty="0"/>
              <a:t>Ohjauksellisten kysymysten integrointi alueellisen koulutuksen </a:t>
            </a:r>
            <a:r>
              <a:rPr lang="fi-FI" dirty="0" err="1"/>
              <a:t>uudistaminseen</a:t>
            </a:r>
            <a:endParaRPr lang="fi-FI" dirty="0"/>
          </a:p>
          <a:p>
            <a:pPr lvl="0"/>
            <a:r>
              <a:rPr lang="fi-FI" dirty="0"/>
              <a:t>ELO-verkostojen kokousten agendalla kunkin toimijan palvelujen esittely muille verkoston jäsenille</a:t>
            </a:r>
          </a:p>
          <a:p>
            <a:pPr lvl="0"/>
            <a:r>
              <a:rPr lang="fi-FI" dirty="0"/>
              <a:t>Yhteiset tapaamiset alueen ohjausammattilaisille</a:t>
            </a:r>
          </a:p>
          <a:p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26.5.2021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194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YU_helvetica_pp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Custom 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JYU sisältö pohj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Mukautettu suunnittelumalli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JYU kuvadi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KARVI_FI_2015">
  <a:themeElements>
    <a:clrScheme name="KARVI">
      <a:dk1>
        <a:sysClr val="windowText" lastClr="000000"/>
      </a:dk1>
      <a:lt1>
        <a:srgbClr val="FFFFFF"/>
      </a:lt1>
      <a:dk2>
        <a:srgbClr val="0D93D2"/>
      </a:dk2>
      <a:lt2>
        <a:srgbClr val="958B81"/>
      </a:lt2>
      <a:accent1>
        <a:srgbClr val="0D93D2"/>
      </a:accent1>
      <a:accent2>
        <a:srgbClr val="C8DDF1"/>
      </a:accent2>
      <a:accent3>
        <a:srgbClr val="85C598"/>
      </a:accent3>
      <a:accent4>
        <a:srgbClr val="DBEEE1"/>
      </a:accent4>
      <a:accent5>
        <a:srgbClr val="EF9F3C"/>
      </a:accent5>
      <a:accent6>
        <a:srgbClr val="FCE3C8"/>
      </a:accent6>
      <a:hlink>
        <a:srgbClr val="000000"/>
      </a:hlink>
      <a:folHlink>
        <a:srgbClr val="0D93D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1A410B61-038F-4BCD-8949-4DE98A9FCB73}" vid="{30C4B16E-58CC-4296-B232-0BBC67B778F5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JYU_helvetica_ppt</Template>
  <TotalTime>5782</TotalTime>
  <Words>1013</Words>
  <Application>Microsoft Office PowerPoint</Application>
  <PresentationFormat>On-screen Show (4:3)</PresentationFormat>
  <Paragraphs>205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MS PGothic</vt:lpstr>
      <vt:lpstr>MS PGothic</vt:lpstr>
      <vt:lpstr>Arial</vt:lpstr>
      <vt:lpstr>Calibri</vt:lpstr>
      <vt:lpstr>Georgia</vt:lpstr>
      <vt:lpstr>Helvetica</vt:lpstr>
      <vt:lpstr>Palatino Linotype</vt:lpstr>
      <vt:lpstr>Wingdings</vt:lpstr>
      <vt:lpstr>ヒラギノ角ゴ Pro W3</vt:lpstr>
      <vt:lpstr>JYU_helvetica_ppt</vt:lpstr>
      <vt:lpstr>JYU sisältö pohjat</vt:lpstr>
      <vt:lpstr>2_Mukautettu suunnittelumalli</vt:lpstr>
      <vt:lpstr>JYU kuvadiat</vt:lpstr>
      <vt:lpstr>1_Office Theme</vt:lpstr>
      <vt:lpstr>KARVI_FI_2015</vt:lpstr>
      <vt:lpstr>ELO-strategian 2021-23 jalkauttaminen alueilla - yhteenveto ennakkokyselystä</vt:lpstr>
      <vt:lpstr>Vertailun vuoksi:  TNO-foorumin terveiset valtakunnalliselle ELO-foorumille Tampereella 20.-21.9.2018:</vt:lpstr>
      <vt:lpstr>Ennakkokysely ELO-ryhmille 2021</vt:lpstr>
      <vt:lpstr>1. Työmuodot strategian jalkauttamisessa</vt:lpstr>
      <vt:lpstr>2. Liittymispinta valtakunnallisiin tavoitteisiin - Saavutettavasti ja asiakaslähtöisesti</vt:lpstr>
      <vt:lpstr>2. Liittymispinta valtakunnallisiin tavoitteisiin - Digitaalisesti</vt:lpstr>
      <vt:lpstr>2. Liittymispinta valtakunnallisiin tavoitteisiin - Yhdenvertaisesti ja kestävästi</vt:lpstr>
      <vt:lpstr>2. Liittymispinta valtakunnallisiin tavoitteisiin - Saavutettavasti ja asiakaslähtöisesti</vt:lpstr>
      <vt:lpstr>2. Liittymispinta valtakunnallisiin tavoitteisiin - Monialaisesti ja koordinoidusti</vt:lpstr>
      <vt:lpstr>2. Liittymispinta valtakunnallisiin tavoitteisiin - Tietoon perustuen</vt:lpstr>
      <vt:lpstr>3. Jatkuva oppiminen &amp; ELO-yhteistyö</vt:lpstr>
      <vt:lpstr>4. Alueelliset strategian jalkautumista edistävät tekijät</vt:lpstr>
      <vt:lpstr>5. Alueelliset strategian jalkautumista edistävät tekijät - ELO-ryhmän kokoonpano</vt:lpstr>
      <vt:lpstr>6. Alueelliset strategian jalkautumista rajoittavat tekijät</vt:lpstr>
      <vt:lpstr>7. Terveiset valtakunnalliselle ELO-foorumille</vt:lpstr>
      <vt:lpstr>Kiitos! </vt:lpstr>
    </vt:vector>
  </TitlesOfParts>
  <Manager/>
  <Company>University of Jyväskylä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Jaana Kettunen</dc:creator>
  <cp:keywords/>
  <dc:description/>
  <cp:lastModifiedBy>Vuorinen, Raimo</cp:lastModifiedBy>
  <cp:revision>279</cp:revision>
  <cp:lastPrinted>2019-06-07T04:34:04Z</cp:lastPrinted>
  <dcterms:created xsi:type="dcterms:W3CDTF">2017-09-06T09:01:04Z</dcterms:created>
  <dcterms:modified xsi:type="dcterms:W3CDTF">2021-05-26T10:44:18Z</dcterms:modified>
  <cp:category/>
</cp:coreProperties>
</file>