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10"/>
  </p:notesMasterIdLst>
  <p:sldIdLst>
    <p:sldId id="392" r:id="rId5"/>
    <p:sldId id="396" r:id="rId6"/>
    <p:sldId id="397" r:id="rId7"/>
    <p:sldId id="398" r:id="rId8"/>
    <p:sldId id="288" r:id="rId9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21" autoAdjust="0"/>
    <p:restoredTop sz="94649"/>
  </p:normalViewPr>
  <p:slideViewPr>
    <p:cSldViewPr snapToGrid="0" snapToObjects="1" showGuides="1">
      <p:cViewPr varScale="1">
        <p:scale>
          <a:sx n="110" d="100"/>
          <a:sy n="110" d="100"/>
        </p:scale>
        <p:origin x="552" y="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52" d="100"/>
          <a:sy n="52" d="100"/>
        </p:scale>
        <p:origin x="268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14F4D-3B18-764E-B32A-00C1D3093C4E}" type="datetimeFigureOut">
              <a:rPr lang="fi-FI" smtClean="0"/>
              <a:pPr/>
              <a:t>25.5.2021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6B73F-CFB5-9D4F-9E0D-F2C3CD4A0C2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2614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6B73F-CFB5-9D4F-9E0D-F2C3CD4A0C21}" type="slidenum">
              <a:rPr lang="fi-FI" smtClean="0"/>
              <a:pPr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95332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6B73F-CFB5-9D4F-9E0D-F2C3CD4A0C21}" type="slidenum">
              <a:rPr lang="fi-FI" smtClean="0"/>
              <a:pPr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4125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759774"/>
            <a:ext cx="6858000" cy="1790700"/>
          </a:xfrm>
        </p:spPr>
        <p:txBody>
          <a:bodyPr anchor="b"/>
          <a:lstStyle>
            <a:lvl1pPr algn="ctr">
              <a:defRPr sz="4500">
                <a:solidFill>
                  <a:schemeClr val="bg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76073"/>
            <a:ext cx="6858000" cy="675291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9" name="TextBox 8"/>
          <p:cNvSpPr txBox="1"/>
          <p:nvPr/>
        </p:nvSpPr>
        <p:spPr>
          <a:xfrm>
            <a:off x="7863843" y="5913120"/>
            <a:ext cx="184731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i-FI" sz="1013" dirty="0"/>
          </a:p>
        </p:txBody>
      </p:sp>
      <p:sp>
        <p:nvSpPr>
          <p:cNvPr id="10" name="TextBox 9"/>
          <p:cNvSpPr txBox="1"/>
          <p:nvPr/>
        </p:nvSpPr>
        <p:spPr>
          <a:xfrm>
            <a:off x="4191003" y="5791200"/>
            <a:ext cx="184731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i-FI" sz="1013" dirty="0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1CC22812-8A30-4C99-896F-786EBA75750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30750" y="3874550"/>
            <a:ext cx="1682499" cy="908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392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97462"/>
            <a:ext cx="7203017" cy="746936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44398"/>
            <a:ext cx="7886700" cy="333552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024A-9348-8F4E-84E6-1AC861A3D50B}" type="datetime1">
              <a:rPr lang="fi-FI" smtClean="0"/>
              <a:pPr/>
              <a:t>25.5.2021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Työ- ja elinkeinoministeriö </a:t>
            </a:r>
            <a:r>
              <a:rPr lang="bg-BG"/>
              <a:t>•</a:t>
            </a:r>
            <a:r>
              <a:rPr lang="fi-FI"/>
              <a:t> www.tem.fi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6D65B735-F8D9-473D-AEA2-1C006C2C8F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15884" y="543524"/>
            <a:ext cx="301753" cy="451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42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748">
          <p15:clr>
            <a:srgbClr val="FBAE40"/>
          </p15:clr>
        </p15:guide>
        <p15:guide id="2" pos="385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97462"/>
            <a:ext cx="7201826" cy="746936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144398"/>
            <a:ext cx="3868340" cy="4642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4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715511"/>
            <a:ext cx="3868340" cy="276441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144398"/>
            <a:ext cx="3887391" cy="4642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4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1608661"/>
            <a:ext cx="3887391" cy="287126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8301-0B2F-DD49-84BB-AA91E35A26A2}" type="datetime1">
              <a:rPr lang="fi-FI" smtClean="0"/>
              <a:pPr/>
              <a:t>25.5.2021</a:t>
            </a:fld>
            <a:endParaRPr lang="fi-FI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Työ- ja elinkeinoministeriö </a:t>
            </a:r>
            <a:r>
              <a:rPr lang="bg-BG"/>
              <a:t>•</a:t>
            </a:r>
            <a:r>
              <a:rPr lang="fi-FI"/>
              <a:t> www.tem.fi</a:t>
            </a:r>
            <a:endParaRPr lang="fi-FI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CE750B88-C936-4FF2-9633-3C8D63B8CCB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15884" y="543524"/>
            <a:ext cx="301753" cy="451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3125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385" userDrawn="1">
          <p15:clr>
            <a:srgbClr val="FBAE40"/>
          </p15:clr>
        </p15:guide>
        <p15:guide id="2" orient="horz" pos="374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97462"/>
            <a:ext cx="7201826" cy="746936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144398"/>
            <a:ext cx="7885508" cy="4642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4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715511"/>
            <a:ext cx="7885508" cy="276441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85DFD-2799-7041-80D0-99A07D09A2CA}" type="datetime1">
              <a:rPr lang="fi-FI" smtClean="0"/>
              <a:pPr/>
              <a:t>25.5.2021</a:t>
            </a:fld>
            <a:endParaRPr lang="fi-FI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Työ- ja elinkeinoministeriö </a:t>
            </a:r>
            <a:r>
              <a:rPr lang="bg-BG"/>
              <a:t>•</a:t>
            </a:r>
            <a:r>
              <a:rPr lang="fi-FI"/>
              <a:t> www.tem.fi</a:t>
            </a:r>
            <a:endParaRPr lang="fi-FI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B59ACEEA-8CE8-4D67-B220-845B65712E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15884" y="543524"/>
            <a:ext cx="301753" cy="451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34723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385">
          <p15:clr>
            <a:srgbClr val="FBAE40"/>
          </p15:clr>
        </p15:guide>
        <p15:guide id="2" orient="horz" pos="3748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218D1-828F-624F-B233-BF7AD71CC7E8}" type="datetime1">
              <a:rPr lang="fi-FI" smtClean="0"/>
              <a:pPr/>
              <a:t>25.5.2021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Työ- ja elinkeinoministeriö </a:t>
            </a:r>
            <a:r>
              <a:rPr lang="bg-BG"/>
              <a:t>•</a:t>
            </a:r>
            <a:r>
              <a:rPr lang="fi-FI"/>
              <a:t> www.tem.fi</a:t>
            </a:r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C75AB-37F2-194C-B2B6-38235384CF06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369F4A3E-DA50-450D-B8C6-A0A087B8D8E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15884" y="543524"/>
            <a:ext cx="301753" cy="451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590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3">
            <a:extLst>
              <a:ext uri="{FF2B5EF4-FFF2-40B4-BE49-F238E27FC236}">
                <a16:creationId xmlns:a16="http://schemas.microsoft.com/office/drawing/2014/main" id="{02EEC6F9-E414-453A-BFE4-CBFA8E6C1CB5}"/>
              </a:ext>
            </a:extLst>
          </p:cNvPr>
          <p:cNvSpPr>
            <a:spLocks/>
          </p:cNvSpPr>
          <p:nvPr userDrawn="1"/>
        </p:nvSpPr>
        <p:spPr bwMode="auto">
          <a:xfrm>
            <a:off x="3249613" y="3840163"/>
            <a:ext cx="2740025" cy="860425"/>
          </a:xfrm>
          <a:custGeom>
            <a:avLst/>
            <a:gdLst>
              <a:gd name="T0" fmla="*/ 405 w 487"/>
              <a:gd name="T1" fmla="*/ 73 h 153"/>
              <a:gd name="T2" fmla="*/ 278 w 487"/>
              <a:gd name="T3" fmla="*/ 92 h 153"/>
              <a:gd name="T4" fmla="*/ 105 w 487"/>
              <a:gd name="T5" fmla="*/ 55 h 153"/>
              <a:gd name="T6" fmla="*/ 118 w 487"/>
              <a:gd name="T7" fmla="*/ 28 h 153"/>
              <a:gd name="T8" fmla="*/ 118 w 487"/>
              <a:gd name="T9" fmla="*/ 28 h 153"/>
              <a:gd name="T10" fmla="*/ 120 w 487"/>
              <a:gd name="T11" fmla="*/ 26 h 153"/>
              <a:gd name="T12" fmla="*/ 108 w 487"/>
              <a:gd name="T13" fmla="*/ 3 h 153"/>
              <a:gd name="T14" fmla="*/ 86 w 487"/>
              <a:gd name="T15" fmla="*/ 14 h 153"/>
              <a:gd name="T16" fmla="*/ 97 w 487"/>
              <a:gd name="T17" fmla="*/ 37 h 153"/>
              <a:gd name="T18" fmla="*/ 99 w 487"/>
              <a:gd name="T19" fmla="*/ 37 h 153"/>
              <a:gd name="T20" fmla="*/ 93 w 487"/>
              <a:gd name="T21" fmla="*/ 49 h 153"/>
              <a:gd name="T22" fmla="*/ 14 w 487"/>
              <a:gd name="T23" fmla="*/ 0 h 153"/>
              <a:gd name="T24" fmla="*/ 0 w 487"/>
              <a:gd name="T25" fmla="*/ 18 h 153"/>
              <a:gd name="T26" fmla="*/ 76 w 487"/>
              <a:gd name="T27" fmla="*/ 82 h 153"/>
              <a:gd name="T28" fmla="*/ 60 w 487"/>
              <a:gd name="T29" fmla="*/ 113 h 153"/>
              <a:gd name="T30" fmla="*/ 60 w 487"/>
              <a:gd name="T31" fmla="*/ 113 h 153"/>
              <a:gd name="T32" fmla="*/ 59 w 487"/>
              <a:gd name="T33" fmla="*/ 115 h 153"/>
              <a:gd name="T34" fmla="*/ 70 w 487"/>
              <a:gd name="T35" fmla="*/ 138 h 153"/>
              <a:gd name="T36" fmla="*/ 93 w 487"/>
              <a:gd name="T37" fmla="*/ 127 h 153"/>
              <a:gd name="T38" fmla="*/ 82 w 487"/>
              <a:gd name="T39" fmla="*/ 104 h 153"/>
              <a:gd name="T40" fmla="*/ 80 w 487"/>
              <a:gd name="T41" fmla="*/ 103 h 153"/>
              <a:gd name="T42" fmla="*/ 87 w 487"/>
              <a:gd name="T43" fmla="*/ 89 h 153"/>
              <a:gd name="T44" fmla="*/ 312 w 487"/>
              <a:gd name="T45" fmla="*/ 153 h 153"/>
              <a:gd name="T46" fmla="*/ 487 w 487"/>
              <a:gd name="T47" fmla="*/ 116 h 153"/>
              <a:gd name="T48" fmla="*/ 477 w 487"/>
              <a:gd name="T49" fmla="*/ 117 h 153"/>
              <a:gd name="T50" fmla="*/ 405 w 487"/>
              <a:gd name="T51" fmla="*/ 73 h 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87" h="153">
                <a:moveTo>
                  <a:pt x="405" y="73"/>
                </a:moveTo>
                <a:cubicBezTo>
                  <a:pt x="365" y="85"/>
                  <a:pt x="322" y="92"/>
                  <a:pt x="278" y="92"/>
                </a:cubicBezTo>
                <a:cubicBezTo>
                  <a:pt x="216" y="92"/>
                  <a:pt x="158" y="78"/>
                  <a:pt x="105" y="55"/>
                </a:cubicBezTo>
                <a:cubicBezTo>
                  <a:pt x="118" y="28"/>
                  <a:pt x="118" y="28"/>
                  <a:pt x="118" y="28"/>
                </a:cubicBezTo>
                <a:cubicBezTo>
                  <a:pt x="118" y="28"/>
                  <a:pt x="118" y="28"/>
                  <a:pt x="118" y="28"/>
                </a:cubicBezTo>
                <a:cubicBezTo>
                  <a:pt x="119" y="28"/>
                  <a:pt x="119" y="27"/>
                  <a:pt x="120" y="26"/>
                </a:cubicBezTo>
                <a:cubicBezTo>
                  <a:pt x="123" y="16"/>
                  <a:pt x="118" y="6"/>
                  <a:pt x="108" y="3"/>
                </a:cubicBezTo>
                <a:cubicBezTo>
                  <a:pt x="99" y="0"/>
                  <a:pt x="89" y="5"/>
                  <a:pt x="86" y="14"/>
                </a:cubicBezTo>
                <a:cubicBezTo>
                  <a:pt x="82" y="23"/>
                  <a:pt x="87" y="34"/>
                  <a:pt x="97" y="37"/>
                </a:cubicBezTo>
                <a:cubicBezTo>
                  <a:pt x="97" y="37"/>
                  <a:pt x="98" y="37"/>
                  <a:pt x="99" y="37"/>
                </a:cubicBezTo>
                <a:cubicBezTo>
                  <a:pt x="93" y="49"/>
                  <a:pt x="93" y="49"/>
                  <a:pt x="93" y="49"/>
                </a:cubicBezTo>
                <a:cubicBezTo>
                  <a:pt x="65" y="36"/>
                  <a:pt x="38" y="19"/>
                  <a:pt x="14" y="0"/>
                </a:cubicBezTo>
                <a:cubicBezTo>
                  <a:pt x="0" y="18"/>
                  <a:pt x="0" y="18"/>
                  <a:pt x="0" y="18"/>
                </a:cubicBezTo>
                <a:cubicBezTo>
                  <a:pt x="23" y="42"/>
                  <a:pt x="48" y="64"/>
                  <a:pt x="76" y="82"/>
                </a:cubicBezTo>
                <a:cubicBezTo>
                  <a:pt x="60" y="113"/>
                  <a:pt x="60" y="113"/>
                  <a:pt x="60" y="113"/>
                </a:cubicBezTo>
                <a:cubicBezTo>
                  <a:pt x="60" y="113"/>
                  <a:pt x="60" y="113"/>
                  <a:pt x="60" y="113"/>
                </a:cubicBezTo>
                <a:cubicBezTo>
                  <a:pt x="60" y="113"/>
                  <a:pt x="60" y="114"/>
                  <a:pt x="59" y="115"/>
                </a:cubicBezTo>
                <a:cubicBezTo>
                  <a:pt x="56" y="124"/>
                  <a:pt x="61" y="135"/>
                  <a:pt x="70" y="138"/>
                </a:cubicBezTo>
                <a:cubicBezTo>
                  <a:pt x="80" y="141"/>
                  <a:pt x="90" y="136"/>
                  <a:pt x="93" y="127"/>
                </a:cubicBezTo>
                <a:cubicBezTo>
                  <a:pt x="96" y="117"/>
                  <a:pt x="91" y="107"/>
                  <a:pt x="82" y="104"/>
                </a:cubicBezTo>
                <a:cubicBezTo>
                  <a:pt x="81" y="104"/>
                  <a:pt x="81" y="104"/>
                  <a:pt x="80" y="103"/>
                </a:cubicBezTo>
                <a:cubicBezTo>
                  <a:pt x="87" y="89"/>
                  <a:pt x="87" y="89"/>
                  <a:pt x="87" y="89"/>
                </a:cubicBezTo>
                <a:cubicBezTo>
                  <a:pt x="153" y="130"/>
                  <a:pt x="230" y="153"/>
                  <a:pt x="312" y="153"/>
                </a:cubicBezTo>
                <a:cubicBezTo>
                  <a:pt x="374" y="153"/>
                  <a:pt x="433" y="140"/>
                  <a:pt x="487" y="116"/>
                </a:cubicBezTo>
                <a:cubicBezTo>
                  <a:pt x="484" y="116"/>
                  <a:pt x="480" y="117"/>
                  <a:pt x="477" y="117"/>
                </a:cubicBezTo>
                <a:cubicBezTo>
                  <a:pt x="446" y="117"/>
                  <a:pt x="419" y="99"/>
                  <a:pt x="405" y="73"/>
                </a:cubicBezTo>
                <a:close/>
              </a:path>
            </a:pathLst>
          </a:custGeom>
          <a:solidFill>
            <a:srgbClr val="0F2B6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" name="Freeform 14">
            <a:extLst>
              <a:ext uri="{FF2B5EF4-FFF2-40B4-BE49-F238E27FC236}">
                <a16:creationId xmlns:a16="http://schemas.microsoft.com/office/drawing/2014/main" id="{EA2CABED-335D-45C8-ABDE-8491171C5724}"/>
              </a:ext>
            </a:extLst>
          </p:cNvPr>
          <p:cNvSpPr>
            <a:spLocks/>
          </p:cNvSpPr>
          <p:nvPr userDrawn="1"/>
        </p:nvSpPr>
        <p:spPr bwMode="auto">
          <a:xfrm>
            <a:off x="3222626" y="857251"/>
            <a:ext cx="1057275" cy="596900"/>
          </a:xfrm>
          <a:custGeom>
            <a:avLst/>
            <a:gdLst>
              <a:gd name="T0" fmla="*/ 24 w 188"/>
              <a:gd name="T1" fmla="*/ 82 h 106"/>
              <a:gd name="T2" fmla="*/ 30 w 188"/>
              <a:gd name="T3" fmla="*/ 76 h 106"/>
              <a:gd name="T4" fmla="*/ 36 w 188"/>
              <a:gd name="T5" fmla="*/ 75 h 106"/>
              <a:gd name="T6" fmla="*/ 37 w 188"/>
              <a:gd name="T7" fmla="*/ 77 h 106"/>
              <a:gd name="T8" fmla="*/ 37 w 188"/>
              <a:gd name="T9" fmla="*/ 77 h 106"/>
              <a:gd name="T10" fmla="*/ 56 w 188"/>
              <a:gd name="T11" fmla="*/ 99 h 106"/>
              <a:gd name="T12" fmla="*/ 72 w 188"/>
              <a:gd name="T13" fmla="*/ 100 h 106"/>
              <a:gd name="T14" fmla="*/ 80 w 188"/>
              <a:gd name="T15" fmla="*/ 97 h 106"/>
              <a:gd name="T16" fmla="*/ 96 w 188"/>
              <a:gd name="T17" fmla="*/ 64 h 106"/>
              <a:gd name="T18" fmla="*/ 96 w 188"/>
              <a:gd name="T19" fmla="*/ 64 h 106"/>
              <a:gd name="T20" fmla="*/ 96 w 188"/>
              <a:gd name="T21" fmla="*/ 64 h 106"/>
              <a:gd name="T22" fmla="*/ 99 w 188"/>
              <a:gd name="T23" fmla="*/ 63 h 106"/>
              <a:gd name="T24" fmla="*/ 100 w 188"/>
              <a:gd name="T25" fmla="*/ 106 h 106"/>
              <a:gd name="T26" fmla="*/ 123 w 188"/>
              <a:gd name="T27" fmla="*/ 101 h 106"/>
              <a:gd name="T28" fmla="*/ 111 w 188"/>
              <a:gd name="T29" fmla="*/ 70 h 106"/>
              <a:gd name="T30" fmla="*/ 175 w 188"/>
              <a:gd name="T31" fmla="*/ 58 h 106"/>
              <a:gd name="T32" fmla="*/ 188 w 188"/>
              <a:gd name="T33" fmla="*/ 18 h 106"/>
              <a:gd name="T34" fmla="*/ 104 w 188"/>
              <a:gd name="T35" fmla="*/ 34 h 106"/>
              <a:gd name="T36" fmla="*/ 104 w 188"/>
              <a:gd name="T37" fmla="*/ 0 h 106"/>
              <a:gd name="T38" fmla="*/ 81 w 188"/>
              <a:gd name="T39" fmla="*/ 4 h 106"/>
              <a:gd name="T40" fmla="*/ 95 w 188"/>
              <a:gd name="T41" fmla="*/ 44 h 106"/>
              <a:gd name="T42" fmla="*/ 92 w 188"/>
              <a:gd name="T43" fmla="*/ 45 h 106"/>
              <a:gd name="T44" fmla="*/ 91 w 188"/>
              <a:gd name="T45" fmla="*/ 40 h 106"/>
              <a:gd name="T46" fmla="*/ 91 w 188"/>
              <a:gd name="T47" fmla="*/ 39 h 106"/>
              <a:gd name="T48" fmla="*/ 90 w 188"/>
              <a:gd name="T49" fmla="*/ 38 h 106"/>
              <a:gd name="T50" fmla="*/ 90 w 188"/>
              <a:gd name="T51" fmla="*/ 36 h 106"/>
              <a:gd name="T52" fmla="*/ 78 w 188"/>
              <a:gd name="T53" fmla="*/ 33 h 106"/>
              <a:gd name="T54" fmla="*/ 74 w 188"/>
              <a:gd name="T55" fmla="*/ 37 h 106"/>
              <a:gd name="T56" fmla="*/ 64 w 188"/>
              <a:gd name="T57" fmla="*/ 35 h 106"/>
              <a:gd name="T58" fmla="*/ 60 w 188"/>
              <a:gd name="T59" fmla="*/ 40 h 106"/>
              <a:gd name="T60" fmla="*/ 50 w 188"/>
              <a:gd name="T61" fmla="*/ 38 h 106"/>
              <a:gd name="T62" fmla="*/ 46 w 188"/>
              <a:gd name="T63" fmla="*/ 43 h 106"/>
              <a:gd name="T64" fmla="*/ 36 w 188"/>
              <a:gd name="T65" fmla="*/ 41 h 106"/>
              <a:gd name="T66" fmla="*/ 31 w 188"/>
              <a:gd name="T67" fmla="*/ 50 h 106"/>
              <a:gd name="T68" fmla="*/ 32 w 188"/>
              <a:gd name="T69" fmla="*/ 56 h 106"/>
              <a:gd name="T70" fmla="*/ 27 w 188"/>
              <a:gd name="T71" fmla="*/ 57 h 106"/>
              <a:gd name="T72" fmla="*/ 10 w 188"/>
              <a:gd name="T73" fmla="*/ 56 h 106"/>
              <a:gd name="T74" fmla="*/ 4 w 188"/>
              <a:gd name="T75" fmla="*/ 76 h 106"/>
              <a:gd name="T76" fmla="*/ 24 w 188"/>
              <a:gd name="T77" fmla="*/ 82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88" h="106">
                <a:moveTo>
                  <a:pt x="24" y="82"/>
                </a:moveTo>
                <a:cubicBezTo>
                  <a:pt x="27" y="81"/>
                  <a:pt x="29" y="79"/>
                  <a:pt x="30" y="76"/>
                </a:cubicBezTo>
                <a:cubicBezTo>
                  <a:pt x="36" y="75"/>
                  <a:pt x="36" y="75"/>
                  <a:pt x="36" y="75"/>
                </a:cubicBezTo>
                <a:cubicBezTo>
                  <a:pt x="37" y="77"/>
                  <a:pt x="37" y="77"/>
                  <a:pt x="37" y="77"/>
                </a:cubicBezTo>
                <a:cubicBezTo>
                  <a:pt x="37" y="77"/>
                  <a:pt x="37" y="77"/>
                  <a:pt x="37" y="77"/>
                </a:cubicBezTo>
                <a:cubicBezTo>
                  <a:pt x="39" y="87"/>
                  <a:pt x="46" y="95"/>
                  <a:pt x="56" y="99"/>
                </a:cubicBezTo>
                <a:cubicBezTo>
                  <a:pt x="61" y="101"/>
                  <a:pt x="67" y="101"/>
                  <a:pt x="72" y="100"/>
                </a:cubicBezTo>
                <a:cubicBezTo>
                  <a:pt x="75" y="100"/>
                  <a:pt x="78" y="99"/>
                  <a:pt x="80" y="97"/>
                </a:cubicBezTo>
                <a:cubicBezTo>
                  <a:pt x="92" y="91"/>
                  <a:pt x="99" y="78"/>
                  <a:pt x="96" y="64"/>
                </a:cubicBezTo>
                <a:cubicBezTo>
                  <a:pt x="96" y="64"/>
                  <a:pt x="96" y="64"/>
                  <a:pt x="96" y="64"/>
                </a:cubicBezTo>
                <a:cubicBezTo>
                  <a:pt x="96" y="64"/>
                  <a:pt x="96" y="64"/>
                  <a:pt x="96" y="64"/>
                </a:cubicBezTo>
                <a:cubicBezTo>
                  <a:pt x="99" y="63"/>
                  <a:pt x="99" y="63"/>
                  <a:pt x="99" y="63"/>
                </a:cubicBezTo>
                <a:cubicBezTo>
                  <a:pt x="101" y="78"/>
                  <a:pt x="101" y="92"/>
                  <a:pt x="100" y="106"/>
                </a:cubicBezTo>
                <a:cubicBezTo>
                  <a:pt x="123" y="101"/>
                  <a:pt x="123" y="101"/>
                  <a:pt x="123" y="101"/>
                </a:cubicBezTo>
                <a:cubicBezTo>
                  <a:pt x="118" y="91"/>
                  <a:pt x="114" y="81"/>
                  <a:pt x="111" y="70"/>
                </a:cubicBezTo>
                <a:cubicBezTo>
                  <a:pt x="175" y="58"/>
                  <a:pt x="175" y="58"/>
                  <a:pt x="175" y="58"/>
                </a:cubicBezTo>
                <a:cubicBezTo>
                  <a:pt x="182" y="45"/>
                  <a:pt x="186" y="32"/>
                  <a:pt x="188" y="18"/>
                </a:cubicBezTo>
                <a:cubicBezTo>
                  <a:pt x="104" y="34"/>
                  <a:pt x="104" y="34"/>
                  <a:pt x="104" y="34"/>
                </a:cubicBezTo>
                <a:cubicBezTo>
                  <a:pt x="103" y="22"/>
                  <a:pt x="103" y="11"/>
                  <a:pt x="104" y="0"/>
                </a:cubicBezTo>
                <a:cubicBezTo>
                  <a:pt x="81" y="4"/>
                  <a:pt x="81" y="4"/>
                  <a:pt x="81" y="4"/>
                </a:cubicBezTo>
                <a:cubicBezTo>
                  <a:pt x="87" y="17"/>
                  <a:pt x="92" y="30"/>
                  <a:pt x="95" y="44"/>
                </a:cubicBezTo>
                <a:cubicBezTo>
                  <a:pt x="92" y="45"/>
                  <a:pt x="92" y="45"/>
                  <a:pt x="92" y="45"/>
                </a:cubicBezTo>
                <a:cubicBezTo>
                  <a:pt x="91" y="40"/>
                  <a:pt x="91" y="40"/>
                  <a:pt x="91" y="40"/>
                </a:cubicBezTo>
                <a:cubicBezTo>
                  <a:pt x="91" y="39"/>
                  <a:pt x="91" y="39"/>
                  <a:pt x="91" y="39"/>
                </a:cubicBezTo>
                <a:cubicBezTo>
                  <a:pt x="90" y="38"/>
                  <a:pt x="90" y="38"/>
                  <a:pt x="90" y="38"/>
                </a:cubicBezTo>
                <a:cubicBezTo>
                  <a:pt x="90" y="38"/>
                  <a:pt x="90" y="37"/>
                  <a:pt x="90" y="36"/>
                </a:cubicBezTo>
                <a:cubicBezTo>
                  <a:pt x="88" y="32"/>
                  <a:pt x="82" y="30"/>
                  <a:pt x="78" y="33"/>
                </a:cubicBezTo>
                <a:cubicBezTo>
                  <a:pt x="76" y="34"/>
                  <a:pt x="75" y="35"/>
                  <a:pt x="74" y="37"/>
                </a:cubicBezTo>
                <a:cubicBezTo>
                  <a:pt x="71" y="34"/>
                  <a:pt x="67" y="34"/>
                  <a:pt x="64" y="35"/>
                </a:cubicBezTo>
                <a:cubicBezTo>
                  <a:pt x="62" y="36"/>
                  <a:pt x="61" y="38"/>
                  <a:pt x="60" y="40"/>
                </a:cubicBezTo>
                <a:cubicBezTo>
                  <a:pt x="57" y="37"/>
                  <a:pt x="53" y="36"/>
                  <a:pt x="50" y="38"/>
                </a:cubicBezTo>
                <a:cubicBezTo>
                  <a:pt x="48" y="39"/>
                  <a:pt x="47" y="41"/>
                  <a:pt x="46" y="43"/>
                </a:cubicBezTo>
                <a:cubicBezTo>
                  <a:pt x="43" y="40"/>
                  <a:pt x="39" y="39"/>
                  <a:pt x="36" y="41"/>
                </a:cubicBezTo>
                <a:cubicBezTo>
                  <a:pt x="32" y="43"/>
                  <a:pt x="31" y="47"/>
                  <a:pt x="31" y="50"/>
                </a:cubicBezTo>
                <a:cubicBezTo>
                  <a:pt x="32" y="56"/>
                  <a:pt x="32" y="56"/>
                  <a:pt x="32" y="56"/>
                </a:cubicBezTo>
                <a:cubicBezTo>
                  <a:pt x="27" y="57"/>
                  <a:pt x="27" y="57"/>
                  <a:pt x="27" y="57"/>
                </a:cubicBezTo>
                <a:cubicBezTo>
                  <a:pt x="22" y="53"/>
                  <a:pt x="15" y="53"/>
                  <a:pt x="10" y="56"/>
                </a:cubicBezTo>
                <a:cubicBezTo>
                  <a:pt x="3" y="60"/>
                  <a:pt x="0" y="69"/>
                  <a:pt x="4" y="76"/>
                </a:cubicBezTo>
                <a:cubicBezTo>
                  <a:pt x="8" y="83"/>
                  <a:pt x="17" y="86"/>
                  <a:pt x="24" y="82"/>
                </a:cubicBezTo>
                <a:close/>
              </a:path>
            </a:pathLst>
          </a:custGeom>
          <a:solidFill>
            <a:srgbClr val="0F2B6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" name="Freeform 15">
            <a:extLst>
              <a:ext uri="{FF2B5EF4-FFF2-40B4-BE49-F238E27FC236}">
                <a16:creationId xmlns:a16="http://schemas.microsoft.com/office/drawing/2014/main" id="{2DB32D7A-3B33-42A2-AB22-789BFDB29D74}"/>
              </a:ext>
            </a:extLst>
          </p:cNvPr>
          <p:cNvSpPr>
            <a:spLocks/>
          </p:cNvSpPr>
          <p:nvPr userDrawn="1"/>
        </p:nvSpPr>
        <p:spPr bwMode="auto">
          <a:xfrm>
            <a:off x="3963988" y="1357313"/>
            <a:ext cx="444500" cy="225425"/>
          </a:xfrm>
          <a:custGeom>
            <a:avLst/>
            <a:gdLst>
              <a:gd name="T0" fmla="*/ 30 w 79"/>
              <a:gd name="T1" fmla="*/ 1 h 40"/>
              <a:gd name="T2" fmla="*/ 19 w 79"/>
              <a:gd name="T3" fmla="*/ 0 h 40"/>
              <a:gd name="T4" fmla="*/ 1 w 79"/>
              <a:gd name="T5" fmla="*/ 20 h 40"/>
              <a:gd name="T6" fmla="*/ 21 w 79"/>
              <a:gd name="T7" fmla="*/ 39 h 40"/>
              <a:gd name="T8" fmla="*/ 79 w 79"/>
              <a:gd name="T9" fmla="*/ 18 h 40"/>
              <a:gd name="T10" fmla="*/ 32 w 79"/>
              <a:gd name="T11" fmla="*/ 25 h 40"/>
              <a:gd name="T12" fmla="*/ 20 w 79"/>
              <a:gd name="T13" fmla="*/ 13 h 40"/>
              <a:gd name="T14" fmla="*/ 30 w 79"/>
              <a:gd name="T15" fmla="*/ 1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9" h="40">
                <a:moveTo>
                  <a:pt x="30" y="1"/>
                </a:moveTo>
                <a:cubicBezTo>
                  <a:pt x="25" y="0"/>
                  <a:pt x="21" y="0"/>
                  <a:pt x="19" y="0"/>
                </a:cubicBezTo>
                <a:cubicBezTo>
                  <a:pt x="8" y="0"/>
                  <a:pt x="0" y="10"/>
                  <a:pt x="1" y="20"/>
                </a:cubicBezTo>
                <a:cubicBezTo>
                  <a:pt x="1" y="31"/>
                  <a:pt x="10" y="40"/>
                  <a:pt x="21" y="39"/>
                </a:cubicBezTo>
                <a:cubicBezTo>
                  <a:pt x="30" y="39"/>
                  <a:pt x="68" y="22"/>
                  <a:pt x="79" y="18"/>
                </a:cubicBezTo>
                <a:cubicBezTo>
                  <a:pt x="66" y="20"/>
                  <a:pt x="37" y="25"/>
                  <a:pt x="32" y="25"/>
                </a:cubicBezTo>
                <a:cubicBezTo>
                  <a:pt x="25" y="25"/>
                  <a:pt x="20" y="20"/>
                  <a:pt x="20" y="13"/>
                </a:cubicBezTo>
                <a:cubicBezTo>
                  <a:pt x="19" y="7"/>
                  <a:pt x="24" y="2"/>
                  <a:pt x="30" y="1"/>
                </a:cubicBezTo>
                <a:close/>
              </a:path>
            </a:pathLst>
          </a:custGeom>
          <a:solidFill>
            <a:srgbClr val="0F2B6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" name="Freeform 16">
            <a:extLst>
              <a:ext uri="{FF2B5EF4-FFF2-40B4-BE49-F238E27FC236}">
                <a16:creationId xmlns:a16="http://schemas.microsoft.com/office/drawing/2014/main" id="{B5B70A08-3745-448E-9DAF-E8E53DDF538A}"/>
              </a:ext>
            </a:extLst>
          </p:cNvPr>
          <p:cNvSpPr>
            <a:spLocks/>
          </p:cNvSpPr>
          <p:nvPr userDrawn="1"/>
        </p:nvSpPr>
        <p:spPr bwMode="auto">
          <a:xfrm>
            <a:off x="4459288" y="446088"/>
            <a:ext cx="1350963" cy="714375"/>
          </a:xfrm>
          <a:custGeom>
            <a:avLst/>
            <a:gdLst>
              <a:gd name="T0" fmla="*/ 0 w 240"/>
              <a:gd name="T1" fmla="*/ 69 h 127"/>
              <a:gd name="T2" fmla="*/ 23 w 240"/>
              <a:gd name="T3" fmla="*/ 81 h 127"/>
              <a:gd name="T4" fmla="*/ 55 w 240"/>
              <a:gd name="T5" fmla="*/ 98 h 127"/>
              <a:gd name="T6" fmla="*/ 74 w 240"/>
              <a:gd name="T7" fmla="*/ 108 h 127"/>
              <a:gd name="T8" fmla="*/ 74 w 240"/>
              <a:gd name="T9" fmla="*/ 108 h 127"/>
              <a:gd name="T10" fmla="*/ 109 w 240"/>
              <a:gd name="T11" fmla="*/ 127 h 127"/>
              <a:gd name="T12" fmla="*/ 110 w 240"/>
              <a:gd name="T13" fmla="*/ 127 h 127"/>
              <a:gd name="T14" fmla="*/ 150 w 240"/>
              <a:gd name="T15" fmla="*/ 94 h 127"/>
              <a:gd name="T16" fmla="*/ 159 w 240"/>
              <a:gd name="T17" fmla="*/ 92 h 127"/>
              <a:gd name="T18" fmla="*/ 226 w 240"/>
              <a:gd name="T19" fmla="*/ 80 h 127"/>
              <a:gd name="T20" fmla="*/ 240 w 240"/>
              <a:gd name="T21" fmla="*/ 58 h 127"/>
              <a:gd name="T22" fmla="*/ 219 w 240"/>
              <a:gd name="T23" fmla="*/ 44 h 127"/>
              <a:gd name="T24" fmla="*/ 152 w 240"/>
              <a:gd name="T25" fmla="*/ 57 h 127"/>
              <a:gd name="T26" fmla="*/ 111 w 240"/>
              <a:gd name="T27" fmla="*/ 64 h 127"/>
              <a:gd name="T28" fmla="*/ 118 w 240"/>
              <a:gd name="T29" fmla="*/ 73 h 127"/>
              <a:gd name="T30" fmla="*/ 119 w 240"/>
              <a:gd name="T31" fmla="*/ 74 h 127"/>
              <a:gd name="T32" fmla="*/ 119 w 240"/>
              <a:gd name="T33" fmla="*/ 75 h 127"/>
              <a:gd name="T34" fmla="*/ 119 w 240"/>
              <a:gd name="T35" fmla="*/ 76 h 127"/>
              <a:gd name="T36" fmla="*/ 119 w 240"/>
              <a:gd name="T37" fmla="*/ 77 h 127"/>
              <a:gd name="T38" fmla="*/ 120 w 240"/>
              <a:gd name="T39" fmla="*/ 79 h 127"/>
              <a:gd name="T40" fmla="*/ 120 w 240"/>
              <a:gd name="T41" fmla="*/ 79 h 127"/>
              <a:gd name="T42" fmla="*/ 120 w 240"/>
              <a:gd name="T43" fmla="*/ 81 h 127"/>
              <a:gd name="T44" fmla="*/ 119 w 240"/>
              <a:gd name="T45" fmla="*/ 85 h 127"/>
              <a:gd name="T46" fmla="*/ 119 w 240"/>
              <a:gd name="T47" fmla="*/ 85 h 127"/>
              <a:gd name="T48" fmla="*/ 119 w 240"/>
              <a:gd name="T49" fmla="*/ 87 h 127"/>
              <a:gd name="T50" fmla="*/ 112 w 240"/>
              <a:gd name="T51" fmla="*/ 97 h 127"/>
              <a:gd name="T52" fmla="*/ 110 w 240"/>
              <a:gd name="T53" fmla="*/ 99 h 127"/>
              <a:gd name="T54" fmla="*/ 108 w 240"/>
              <a:gd name="T55" fmla="*/ 100 h 127"/>
              <a:gd name="T56" fmla="*/ 99 w 240"/>
              <a:gd name="T57" fmla="*/ 102 h 127"/>
              <a:gd name="T58" fmla="*/ 99 w 240"/>
              <a:gd name="T59" fmla="*/ 102 h 127"/>
              <a:gd name="T60" fmla="*/ 87 w 240"/>
              <a:gd name="T61" fmla="*/ 98 h 127"/>
              <a:gd name="T62" fmla="*/ 82 w 240"/>
              <a:gd name="T63" fmla="*/ 93 h 127"/>
              <a:gd name="T64" fmla="*/ 81 w 240"/>
              <a:gd name="T65" fmla="*/ 92 h 127"/>
              <a:gd name="T66" fmla="*/ 80 w 240"/>
              <a:gd name="T67" fmla="*/ 90 h 127"/>
              <a:gd name="T68" fmla="*/ 78 w 240"/>
              <a:gd name="T69" fmla="*/ 81 h 127"/>
              <a:gd name="T70" fmla="*/ 99 w 240"/>
              <a:gd name="T71" fmla="*/ 60 h 127"/>
              <a:gd name="T72" fmla="*/ 99 w 240"/>
              <a:gd name="T73" fmla="*/ 60 h 127"/>
              <a:gd name="T74" fmla="*/ 101 w 240"/>
              <a:gd name="T75" fmla="*/ 60 h 127"/>
              <a:gd name="T76" fmla="*/ 91 w 240"/>
              <a:gd name="T77" fmla="*/ 29 h 127"/>
              <a:gd name="T78" fmla="*/ 61 w 240"/>
              <a:gd name="T79" fmla="*/ 39 h 127"/>
              <a:gd name="T80" fmla="*/ 63 w 240"/>
              <a:gd name="T81" fmla="*/ 62 h 127"/>
              <a:gd name="T82" fmla="*/ 35 w 240"/>
              <a:gd name="T83" fmla="*/ 70 h 127"/>
              <a:gd name="T84" fmla="*/ 26 w 240"/>
              <a:gd name="T85" fmla="*/ 42 h 127"/>
              <a:gd name="T86" fmla="*/ 46 w 240"/>
              <a:gd name="T87" fmla="*/ 31 h 127"/>
              <a:gd name="T88" fmla="*/ 37 w 240"/>
              <a:gd name="T89" fmla="*/ 0 h 127"/>
              <a:gd name="T90" fmla="*/ 6 w 240"/>
              <a:gd name="T91" fmla="*/ 10 h 127"/>
              <a:gd name="T92" fmla="*/ 6 w 240"/>
              <a:gd name="T93" fmla="*/ 12 h 127"/>
              <a:gd name="T94" fmla="*/ 5 w 240"/>
              <a:gd name="T95" fmla="*/ 14 h 127"/>
              <a:gd name="T96" fmla="*/ 5 w 240"/>
              <a:gd name="T97" fmla="*/ 15 h 127"/>
              <a:gd name="T98" fmla="*/ 5 w 240"/>
              <a:gd name="T99" fmla="*/ 18 h 127"/>
              <a:gd name="T100" fmla="*/ 5 w 240"/>
              <a:gd name="T101" fmla="*/ 21 h 127"/>
              <a:gd name="T102" fmla="*/ 4 w 240"/>
              <a:gd name="T103" fmla="*/ 31 h 127"/>
              <a:gd name="T104" fmla="*/ 3 w 240"/>
              <a:gd name="T105" fmla="*/ 36 h 127"/>
              <a:gd name="T106" fmla="*/ 3 w 240"/>
              <a:gd name="T107" fmla="*/ 39 h 127"/>
              <a:gd name="T108" fmla="*/ 0 w 240"/>
              <a:gd name="T109" fmla="*/ 69 h 127"/>
              <a:gd name="T110" fmla="*/ 0 w 240"/>
              <a:gd name="T111" fmla="*/ 69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40" h="127">
                <a:moveTo>
                  <a:pt x="0" y="69"/>
                </a:moveTo>
                <a:cubicBezTo>
                  <a:pt x="23" y="81"/>
                  <a:pt x="23" y="81"/>
                  <a:pt x="23" y="81"/>
                </a:cubicBezTo>
                <a:cubicBezTo>
                  <a:pt x="55" y="98"/>
                  <a:pt x="55" y="98"/>
                  <a:pt x="55" y="98"/>
                </a:cubicBezTo>
                <a:cubicBezTo>
                  <a:pt x="74" y="108"/>
                  <a:pt x="74" y="108"/>
                  <a:pt x="74" y="108"/>
                </a:cubicBezTo>
                <a:cubicBezTo>
                  <a:pt x="74" y="108"/>
                  <a:pt x="74" y="108"/>
                  <a:pt x="74" y="108"/>
                </a:cubicBezTo>
                <a:cubicBezTo>
                  <a:pt x="109" y="127"/>
                  <a:pt x="109" y="127"/>
                  <a:pt x="109" y="127"/>
                </a:cubicBezTo>
                <a:cubicBezTo>
                  <a:pt x="110" y="127"/>
                  <a:pt x="110" y="127"/>
                  <a:pt x="110" y="127"/>
                </a:cubicBezTo>
                <a:cubicBezTo>
                  <a:pt x="110" y="127"/>
                  <a:pt x="137" y="105"/>
                  <a:pt x="150" y="94"/>
                </a:cubicBezTo>
                <a:cubicBezTo>
                  <a:pt x="159" y="92"/>
                  <a:pt x="159" y="92"/>
                  <a:pt x="159" y="92"/>
                </a:cubicBezTo>
                <a:cubicBezTo>
                  <a:pt x="226" y="80"/>
                  <a:pt x="226" y="80"/>
                  <a:pt x="226" y="80"/>
                </a:cubicBezTo>
                <a:cubicBezTo>
                  <a:pt x="240" y="58"/>
                  <a:pt x="240" y="58"/>
                  <a:pt x="240" y="58"/>
                </a:cubicBezTo>
                <a:cubicBezTo>
                  <a:pt x="219" y="44"/>
                  <a:pt x="219" y="44"/>
                  <a:pt x="219" y="44"/>
                </a:cubicBezTo>
                <a:cubicBezTo>
                  <a:pt x="152" y="57"/>
                  <a:pt x="152" y="57"/>
                  <a:pt x="152" y="57"/>
                </a:cubicBezTo>
                <a:cubicBezTo>
                  <a:pt x="111" y="64"/>
                  <a:pt x="111" y="64"/>
                  <a:pt x="111" y="64"/>
                </a:cubicBezTo>
                <a:cubicBezTo>
                  <a:pt x="115" y="67"/>
                  <a:pt x="117" y="70"/>
                  <a:pt x="118" y="73"/>
                </a:cubicBezTo>
                <a:cubicBezTo>
                  <a:pt x="118" y="74"/>
                  <a:pt x="119" y="74"/>
                  <a:pt x="119" y="74"/>
                </a:cubicBezTo>
                <a:cubicBezTo>
                  <a:pt x="119" y="74"/>
                  <a:pt x="119" y="75"/>
                  <a:pt x="119" y="75"/>
                </a:cubicBezTo>
                <a:cubicBezTo>
                  <a:pt x="119" y="76"/>
                  <a:pt x="119" y="76"/>
                  <a:pt x="119" y="76"/>
                </a:cubicBezTo>
                <a:cubicBezTo>
                  <a:pt x="119" y="77"/>
                  <a:pt x="119" y="77"/>
                  <a:pt x="119" y="77"/>
                </a:cubicBezTo>
                <a:cubicBezTo>
                  <a:pt x="120" y="77"/>
                  <a:pt x="120" y="78"/>
                  <a:pt x="120" y="79"/>
                </a:cubicBezTo>
                <a:cubicBezTo>
                  <a:pt x="120" y="79"/>
                  <a:pt x="120" y="79"/>
                  <a:pt x="120" y="79"/>
                </a:cubicBezTo>
                <a:cubicBezTo>
                  <a:pt x="120" y="80"/>
                  <a:pt x="120" y="80"/>
                  <a:pt x="120" y="81"/>
                </a:cubicBezTo>
                <a:cubicBezTo>
                  <a:pt x="120" y="82"/>
                  <a:pt x="120" y="84"/>
                  <a:pt x="119" y="85"/>
                </a:cubicBezTo>
                <a:cubicBezTo>
                  <a:pt x="119" y="85"/>
                  <a:pt x="119" y="85"/>
                  <a:pt x="119" y="85"/>
                </a:cubicBezTo>
                <a:cubicBezTo>
                  <a:pt x="119" y="86"/>
                  <a:pt x="119" y="87"/>
                  <a:pt x="119" y="87"/>
                </a:cubicBezTo>
                <a:cubicBezTo>
                  <a:pt x="118" y="91"/>
                  <a:pt x="115" y="95"/>
                  <a:pt x="112" y="97"/>
                </a:cubicBezTo>
                <a:cubicBezTo>
                  <a:pt x="111" y="98"/>
                  <a:pt x="111" y="98"/>
                  <a:pt x="110" y="99"/>
                </a:cubicBezTo>
                <a:cubicBezTo>
                  <a:pt x="109" y="99"/>
                  <a:pt x="109" y="99"/>
                  <a:pt x="108" y="100"/>
                </a:cubicBezTo>
                <a:cubicBezTo>
                  <a:pt x="105" y="101"/>
                  <a:pt x="102" y="102"/>
                  <a:pt x="99" y="102"/>
                </a:cubicBezTo>
                <a:cubicBezTo>
                  <a:pt x="99" y="102"/>
                  <a:pt x="99" y="102"/>
                  <a:pt x="99" y="102"/>
                </a:cubicBezTo>
                <a:cubicBezTo>
                  <a:pt x="95" y="102"/>
                  <a:pt x="91" y="100"/>
                  <a:pt x="87" y="98"/>
                </a:cubicBezTo>
                <a:cubicBezTo>
                  <a:pt x="85" y="97"/>
                  <a:pt x="84" y="95"/>
                  <a:pt x="82" y="93"/>
                </a:cubicBezTo>
                <a:cubicBezTo>
                  <a:pt x="82" y="93"/>
                  <a:pt x="82" y="92"/>
                  <a:pt x="81" y="92"/>
                </a:cubicBezTo>
                <a:cubicBezTo>
                  <a:pt x="81" y="91"/>
                  <a:pt x="81" y="91"/>
                  <a:pt x="80" y="90"/>
                </a:cubicBezTo>
                <a:cubicBezTo>
                  <a:pt x="79" y="87"/>
                  <a:pt x="78" y="84"/>
                  <a:pt x="78" y="81"/>
                </a:cubicBezTo>
                <a:cubicBezTo>
                  <a:pt x="78" y="69"/>
                  <a:pt x="88" y="60"/>
                  <a:pt x="99" y="60"/>
                </a:cubicBezTo>
                <a:cubicBezTo>
                  <a:pt x="99" y="60"/>
                  <a:pt x="99" y="60"/>
                  <a:pt x="99" y="60"/>
                </a:cubicBezTo>
                <a:cubicBezTo>
                  <a:pt x="100" y="60"/>
                  <a:pt x="100" y="60"/>
                  <a:pt x="101" y="60"/>
                </a:cubicBezTo>
                <a:cubicBezTo>
                  <a:pt x="91" y="29"/>
                  <a:pt x="91" y="29"/>
                  <a:pt x="91" y="29"/>
                </a:cubicBezTo>
                <a:cubicBezTo>
                  <a:pt x="61" y="39"/>
                  <a:pt x="61" y="39"/>
                  <a:pt x="61" y="39"/>
                </a:cubicBezTo>
                <a:cubicBezTo>
                  <a:pt x="66" y="45"/>
                  <a:pt x="67" y="54"/>
                  <a:pt x="63" y="62"/>
                </a:cubicBezTo>
                <a:cubicBezTo>
                  <a:pt x="57" y="72"/>
                  <a:pt x="45" y="76"/>
                  <a:pt x="35" y="70"/>
                </a:cubicBezTo>
                <a:cubicBezTo>
                  <a:pt x="25" y="65"/>
                  <a:pt x="21" y="52"/>
                  <a:pt x="26" y="42"/>
                </a:cubicBezTo>
                <a:cubicBezTo>
                  <a:pt x="30" y="35"/>
                  <a:pt x="38" y="31"/>
                  <a:pt x="46" y="31"/>
                </a:cubicBezTo>
                <a:cubicBezTo>
                  <a:pt x="37" y="0"/>
                  <a:pt x="37" y="0"/>
                  <a:pt x="37" y="0"/>
                </a:cubicBezTo>
                <a:cubicBezTo>
                  <a:pt x="6" y="10"/>
                  <a:pt x="6" y="10"/>
                  <a:pt x="6" y="10"/>
                </a:cubicBezTo>
                <a:cubicBezTo>
                  <a:pt x="6" y="10"/>
                  <a:pt x="6" y="11"/>
                  <a:pt x="6" y="12"/>
                </a:cubicBezTo>
                <a:cubicBezTo>
                  <a:pt x="5" y="14"/>
                  <a:pt x="5" y="14"/>
                  <a:pt x="5" y="14"/>
                </a:cubicBezTo>
                <a:cubicBezTo>
                  <a:pt x="5" y="15"/>
                  <a:pt x="5" y="15"/>
                  <a:pt x="5" y="15"/>
                </a:cubicBezTo>
                <a:cubicBezTo>
                  <a:pt x="5" y="18"/>
                  <a:pt x="5" y="18"/>
                  <a:pt x="5" y="18"/>
                </a:cubicBezTo>
                <a:cubicBezTo>
                  <a:pt x="5" y="19"/>
                  <a:pt x="5" y="20"/>
                  <a:pt x="5" y="21"/>
                </a:cubicBezTo>
                <a:cubicBezTo>
                  <a:pt x="4" y="31"/>
                  <a:pt x="4" y="31"/>
                  <a:pt x="4" y="31"/>
                </a:cubicBezTo>
                <a:cubicBezTo>
                  <a:pt x="3" y="33"/>
                  <a:pt x="3" y="35"/>
                  <a:pt x="3" y="36"/>
                </a:cubicBezTo>
                <a:cubicBezTo>
                  <a:pt x="3" y="39"/>
                  <a:pt x="3" y="39"/>
                  <a:pt x="3" y="39"/>
                </a:cubicBezTo>
                <a:cubicBezTo>
                  <a:pt x="1" y="54"/>
                  <a:pt x="0" y="69"/>
                  <a:pt x="0" y="69"/>
                </a:cubicBezTo>
                <a:cubicBezTo>
                  <a:pt x="0" y="69"/>
                  <a:pt x="0" y="69"/>
                  <a:pt x="0" y="69"/>
                </a:cubicBezTo>
                <a:close/>
              </a:path>
            </a:pathLst>
          </a:custGeom>
          <a:solidFill>
            <a:srgbClr val="0F2B6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" name="Freeform 17">
            <a:extLst>
              <a:ext uri="{FF2B5EF4-FFF2-40B4-BE49-F238E27FC236}">
                <a16:creationId xmlns:a16="http://schemas.microsoft.com/office/drawing/2014/main" id="{215FDB23-27A5-4669-9210-686FAA10BDE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3143251" y="868363"/>
            <a:ext cx="2846388" cy="3303588"/>
          </a:xfrm>
          <a:custGeom>
            <a:avLst/>
            <a:gdLst>
              <a:gd name="T0" fmla="*/ 94 w 506"/>
              <a:gd name="T1" fmla="*/ 289 h 587"/>
              <a:gd name="T2" fmla="*/ 159 w 506"/>
              <a:gd name="T3" fmla="*/ 308 h 587"/>
              <a:gd name="T4" fmla="*/ 197 w 506"/>
              <a:gd name="T5" fmla="*/ 306 h 587"/>
              <a:gd name="T6" fmla="*/ 237 w 506"/>
              <a:gd name="T7" fmla="*/ 296 h 587"/>
              <a:gd name="T8" fmla="*/ 278 w 506"/>
              <a:gd name="T9" fmla="*/ 279 h 587"/>
              <a:gd name="T10" fmla="*/ 233 w 506"/>
              <a:gd name="T11" fmla="*/ 430 h 587"/>
              <a:gd name="T12" fmla="*/ 221 w 506"/>
              <a:gd name="T13" fmla="*/ 463 h 587"/>
              <a:gd name="T14" fmla="*/ 171 w 506"/>
              <a:gd name="T15" fmla="*/ 484 h 587"/>
              <a:gd name="T16" fmla="*/ 147 w 506"/>
              <a:gd name="T17" fmla="*/ 475 h 587"/>
              <a:gd name="T18" fmla="*/ 85 w 506"/>
              <a:gd name="T19" fmla="*/ 520 h 587"/>
              <a:gd name="T20" fmla="*/ 285 w 506"/>
              <a:gd name="T21" fmla="*/ 456 h 587"/>
              <a:gd name="T22" fmla="*/ 285 w 506"/>
              <a:gd name="T23" fmla="*/ 389 h 587"/>
              <a:gd name="T24" fmla="*/ 320 w 506"/>
              <a:gd name="T25" fmla="*/ 364 h 587"/>
              <a:gd name="T26" fmla="*/ 337 w 506"/>
              <a:gd name="T27" fmla="*/ 301 h 587"/>
              <a:gd name="T28" fmla="*/ 337 w 506"/>
              <a:gd name="T29" fmla="*/ 364 h 587"/>
              <a:gd name="T30" fmla="*/ 443 w 506"/>
              <a:gd name="T31" fmla="*/ 469 h 587"/>
              <a:gd name="T32" fmla="*/ 371 w 506"/>
              <a:gd name="T33" fmla="*/ 532 h 587"/>
              <a:gd name="T34" fmla="*/ 361 w 506"/>
              <a:gd name="T35" fmla="*/ 559 h 587"/>
              <a:gd name="T36" fmla="*/ 452 w 506"/>
              <a:gd name="T37" fmla="*/ 567 h 587"/>
              <a:gd name="T38" fmla="*/ 502 w 506"/>
              <a:gd name="T39" fmla="*/ 458 h 587"/>
              <a:gd name="T40" fmla="*/ 424 w 506"/>
              <a:gd name="T41" fmla="*/ 369 h 587"/>
              <a:gd name="T42" fmla="*/ 424 w 506"/>
              <a:gd name="T43" fmla="*/ 334 h 587"/>
              <a:gd name="T44" fmla="*/ 500 w 506"/>
              <a:gd name="T45" fmla="*/ 109 h 587"/>
              <a:gd name="T46" fmla="*/ 383 w 506"/>
              <a:gd name="T47" fmla="*/ 185 h 587"/>
              <a:gd name="T48" fmla="*/ 374 w 506"/>
              <a:gd name="T49" fmla="*/ 197 h 587"/>
              <a:gd name="T50" fmla="*/ 367 w 506"/>
              <a:gd name="T51" fmla="*/ 211 h 587"/>
              <a:gd name="T52" fmla="*/ 364 w 506"/>
              <a:gd name="T53" fmla="*/ 227 h 587"/>
              <a:gd name="T54" fmla="*/ 411 w 506"/>
              <a:gd name="T55" fmla="*/ 258 h 587"/>
              <a:gd name="T56" fmla="*/ 396 w 506"/>
              <a:gd name="T57" fmla="*/ 206 h 587"/>
              <a:gd name="T58" fmla="*/ 408 w 506"/>
              <a:gd name="T59" fmla="*/ 195 h 587"/>
              <a:gd name="T60" fmla="*/ 432 w 506"/>
              <a:gd name="T61" fmla="*/ 188 h 587"/>
              <a:gd name="T62" fmla="*/ 411 w 506"/>
              <a:gd name="T63" fmla="*/ 288 h 587"/>
              <a:gd name="T64" fmla="*/ 311 w 506"/>
              <a:gd name="T65" fmla="*/ 184 h 587"/>
              <a:gd name="T66" fmla="*/ 318 w 506"/>
              <a:gd name="T67" fmla="*/ 137 h 587"/>
              <a:gd name="T68" fmla="*/ 333 w 506"/>
              <a:gd name="T69" fmla="*/ 102 h 587"/>
              <a:gd name="T70" fmla="*/ 340 w 506"/>
              <a:gd name="T71" fmla="*/ 61 h 587"/>
              <a:gd name="T72" fmla="*/ 243 w 506"/>
              <a:gd name="T73" fmla="*/ 9 h 587"/>
              <a:gd name="T74" fmla="*/ 224 w 506"/>
              <a:gd name="T75" fmla="*/ 8 h 587"/>
              <a:gd name="T76" fmla="*/ 198 w 506"/>
              <a:gd name="T77" fmla="*/ 52 h 587"/>
              <a:gd name="T78" fmla="*/ 198 w 506"/>
              <a:gd name="T79" fmla="*/ 81 h 587"/>
              <a:gd name="T80" fmla="*/ 226 w 506"/>
              <a:gd name="T81" fmla="*/ 138 h 587"/>
              <a:gd name="T82" fmla="*/ 200 w 506"/>
              <a:gd name="T83" fmla="*/ 161 h 587"/>
              <a:gd name="T84" fmla="*/ 163 w 506"/>
              <a:gd name="T85" fmla="*/ 213 h 587"/>
              <a:gd name="T86" fmla="*/ 125 w 506"/>
              <a:gd name="T87" fmla="*/ 186 h 587"/>
              <a:gd name="T88" fmla="*/ 126 w 506"/>
              <a:gd name="T89" fmla="*/ 150 h 587"/>
              <a:gd name="T90" fmla="*/ 103 w 506"/>
              <a:gd name="T91" fmla="*/ 147 h 587"/>
              <a:gd name="T92" fmla="*/ 86 w 506"/>
              <a:gd name="T93" fmla="*/ 107 h 587"/>
              <a:gd name="T94" fmla="*/ 70 w 506"/>
              <a:gd name="T95" fmla="*/ 126 h 587"/>
              <a:gd name="T96" fmla="*/ 157 w 506"/>
              <a:gd name="T97" fmla="*/ 221 h 587"/>
              <a:gd name="T98" fmla="*/ 174 w 506"/>
              <a:gd name="T99" fmla="*/ 248 h 587"/>
              <a:gd name="T100" fmla="*/ 3 w 506"/>
              <a:gd name="T101" fmla="*/ 288 h 587"/>
              <a:gd name="T102" fmla="*/ 432 w 506"/>
              <a:gd name="T103" fmla="*/ 65 h 587"/>
              <a:gd name="T104" fmla="*/ 248 w 506"/>
              <a:gd name="T105" fmla="*/ 42 h 587"/>
              <a:gd name="T106" fmla="*/ 226 w 506"/>
              <a:gd name="T107" fmla="*/ 40 h 5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506" h="587">
                <a:moveTo>
                  <a:pt x="67" y="296"/>
                </a:moveTo>
                <a:cubicBezTo>
                  <a:pt x="70" y="305"/>
                  <a:pt x="68" y="315"/>
                  <a:pt x="64" y="323"/>
                </a:cubicBezTo>
                <a:cubicBezTo>
                  <a:pt x="70" y="321"/>
                  <a:pt x="75" y="318"/>
                  <a:pt x="80" y="314"/>
                </a:cubicBezTo>
                <a:cubicBezTo>
                  <a:pt x="87" y="307"/>
                  <a:pt x="92" y="299"/>
                  <a:pt x="94" y="289"/>
                </a:cubicBezTo>
                <a:cubicBezTo>
                  <a:pt x="109" y="298"/>
                  <a:pt x="126" y="304"/>
                  <a:pt x="144" y="306"/>
                </a:cubicBezTo>
                <a:cubicBezTo>
                  <a:pt x="150" y="296"/>
                  <a:pt x="153" y="284"/>
                  <a:pt x="153" y="272"/>
                </a:cubicBezTo>
                <a:cubicBezTo>
                  <a:pt x="154" y="274"/>
                  <a:pt x="155" y="275"/>
                  <a:pt x="156" y="277"/>
                </a:cubicBezTo>
                <a:cubicBezTo>
                  <a:pt x="160" y="287"/>
                  <a:pt x="161" y="298"/>
                  <a:pt x="159" y="308"/>
                </a:cubicBezTo>
                <a:cubicBezTo>
                  <a:pt x="166" y="309"/>
                  <a:pt x="174" y="308"/>
                  <a:pt x="181" y="308"/>
                </a:cubicBezTo>
                <a:cubicBezTo>
                  <a:pt x="188" y="297"/>
                  <a:pt x="191" y="284"/>
                  <a:pt x="191" y="271"/>
                </a:cubicBezTo>
                <a:cubicBezTo>
                  <a:pt x="192" y="273"/>
                  <a:pt x="193" y="274"/>
                  <a:pt x="194" y="276"/>
                </a:cubicBezTo>
                <a:cubicBezTo>
                  <a:pt x="198" y="286"/>
                  <a:pt x="199" y="296"/>
                  <a:pt x="197" y="306"/>
                </a:cubicBezTo>
                <a:cubicBezTo>
                  <a:pt x="206" y="305"/>
                  <a:pt x="215" y="303"/>
                  <a:pt x="223" y="301"/>
                </a:cubicBezTo>
                <a:cubicBezTo>
                  <a:pt x="227" y="291"/>
                  <a:pt x="229" y="281"/>
                  <a:pt x="229" y="271"/>
                </a:cubicBezTo>
                <a:cubicBezTo>
                  <a:pt x="230" y="272"/>
                  <a:pt x="231" y="273"/>
                  <a:pt x="232" y="275"/>
                </a:cubicBezTo>
                <a:cubicBezTo>
                  <a:pt x="235" y="282"/>
                  <a:pt x="237" y="289"/>
                  <a:pt x="237" y="296"/>
                </a:cubicBezTo>
                <a:cubicBezTo>
                  <a:pt x="249" y="291"/>
                  <a:pt x="261" y="284"/>
                  <a:pt x="272" y="276"/>
                </a:cubicBezTo>
                <a:cubicBezTo>
                  <a:pt x="277" y="271"/>
                  <a:pt x="282" y="265"/>
                  <a:pt x="286" y="258"/>
                </a:cubicBezTo>
                <a:cubicBezTo>
                  <a:pt x="285" y="261"/>
                  <a:pt x="285" y="265"/>
                  <a:pt x="283" y="268"/>
                </a:cubicBezTo>
                <a:cubicBezTo>
                  <a:pt x="282" y="272"/>
                  <a:pt x="280" y="276"/>
                  <a:pt x="278" y="279"/>
                </a:cubicBezTo>
                <a:cubicBezTo>
                  <a:pt x="283" y="283"/>
                  <a:pt x="287" y="287"/>
                  <a:pt x="292" y="291"/>
                </a:cubicBezTo>
                <a:cubicBezTo>
                  <a:pt x="294" y="293"/>
                  <a:pt x="295" y="295"/>
                  <a:pt x="297" y="297"/>
                </a:cubicBezTo>
                <a:cubicBezTo>
                  <a:pt x="250" y="304"/>
                  <a:pt x="212" y="336"/>
                  <a:pt x="196" y="378"/>
                </a:cubicBezTo>
                <a:cubicBezTo>
                  <a:pt x="217" y="386"/>
                  <a:pt x="233" y="406"/>
                  <a:pt x="233" y="430"/>
                </a:cubicBezTo>
                <a:cubicBezTo>
                  <a:pt x="233" y="437"/>
                  <a:pt x="231" y="444"/>
                  <a:pt x="228" y="451"/>
                </a:cubicBezTo>
                <a:cubicBezTo>
                  <a:pt x="227" y="453"/>
                  <a:pt x="226" y="455"/>
                  <a:pt x="225" y="457"/>
                </a:cubicBezTo>
                <a:cubicBezTo>
                  <a:pt x="225" y="458"/>
                  <a:pt x="224" y="459"/>
                  <a:pt x="224" y="460"/>
                </a:cubicBezTo>
                <a:cubicBezTo>
                  <a:pt x="223" y="461"/>
                  <a:pt x="222" y="462"/>
                  <a:pt x="221" y="463"/>
                </a:cubicBezTo>
                <a:cubicBezTo>
                  <a:pt x="214" y="472"/>
                  <a:pt x="205" y="479"/>
                  <a:pt x="194" y="482"/>
                </a:cubicBezTo>
                <a:cubicBezTo>
                  <a:pt x="189" y="484"/>
                  <a:pt x="184" y="485"/>
                  <a:pt x="178" y="485"/>
                </a:cubicBezTo>
                <a:cubicBezTo>
                  <a:pt x="178" y="485"/>
                  <a:pt x="177" y="485"/>
                  <a:pt x="177" y="485"/>
                </a:cubicBezTo>
                <a:cubicBezTo>
                  <a:pt x="175" y="485"/>
                  <a:pt x="173" y="484"/>
                  <a:pt x="171" y="484"/>
                </a:cubicBezTo>
                <a:cubicBezTo>
                  <a:pt x="170" y="484"/>
                  <a:pt x="170" y="484"/>
                  <a:pt x="169" y="484"/>
                </a:cubicBezTo>
                <a:cubicBezTo>
                  <a:pt x="167" y="483"/>
                  <a:pt x="165" y="483"/>
                  <a:pt x="163" y="483"/>
                </a:cubicBezTo>
                <a:cubicBezTo>
                  <a:pt x="163" y="482"/>
                  <a:pt x="163" y="482"/>
                  <a:pt x="162" y="482"/>
                </a:cubicBezTo>
                <a:cubicBezTo>
                  <a:pt x="157" y="481"/>
                  <a:pt x="152" y="478"/>
                  <a:pt x="147" y="475"/>
                </a:cubicBezTo>
                <a:cubicBezTo>
                  <a:pt x="146" y="475"/>
                  <a:pt x="145" y="474"/>
                  <a:pt x="144" y="473"/>
                </a:cubicBezTo>
                <a:cubicBezTo>
                  <a:pt x="138" y="470"/>
                  <a:pt x="132" y="468"/>
                  <a:pt x="124" y="468"/>
                </a:cubicBezTo>
                <a:cubicBezTo>
                  <a:pt x="102" y="468"/>
                  <a:pt x="84" y="486"/>
                  <a:pt x="84" y="509"/>
                </a:cubicBezTo>
                <a:cubicBezTo>
                  <a:pt x="84" y="513"/>
                  <a:pt x="84" y="516"/>
                  <a:pt x="85" y="520"/>
                </a:cubicBezTo>
                <a:cubicBezTo>
                  <a:pt x="93" y="510"/>
                  <a:pt x="105" y="503"/>
                  <a:pt x="119" y="503"/>
                </a:cubicBezTo>
                <a:cubicBezTo>
                  <a:pt x="143" y="503"/>
                  <a:pt x="162" y="523"/>
                  <a:pt x="162" y="547"/>
                </a:cubicBezTo>
                <a:cubicBezTo>
                  <a:pt x="162" y="550"/>
                  <a:pt x="162" y="554"/>
                  <a:pt x="161" y="557"/>
                </a:cubicBezTo>
                <a:cubicBezTo>
                  <a:pt x="222" y="557"/>
                  <a:pt x="273" y="514"/>
                  <a:pt x="285" y="456"/>
                </a:cubicBezTo>
                <a:cubicBezTo>
                  <a:pt x="279" y="446"/>
                  <a:pt x="275" y="435"/>
                  <a:pt x="275" y="423"/>
                </a:cubicBezTo>
                <a:cubicBezTo>
                  <a:pt x="275" y="411"/>
                  <a:pt x="278" y="399"/>
                  <a:pt x="285" y="390"/>
                </a:cubicBezTo>
                <a:cubicBezTo>
                  <a:pt x="285" y="390"/>
                  <a:pt x="285" y="390"/>
                  <a:pt x="285" y="390"/>
                </a:cubicBezTo>
                <a:cubicBezTo>
                  <a:pt x="285" y="390"/>
                  <a:pt x="285" y="389"/>
                  <a:pt x="285" y="389"/>
                </a:cubicBezTo>
                <a:cubicBezTo>
                  <a:pt x="285" y="389"/>
                  <a:pt x="285" y="389"/>
                  <a:pt x="285" y="389"/>
                </a:cubicBezTo>
                <a:cubicBezTo>
                  <a:pt x="286" y="387"/>
                  <a:pt x="287" y="386"/>
                  <a:pt x="288" y="385"/>
                </a:cubicBezTo>
                <a:cubicBezTo>
                  <a:pt x="288" y="385"/>
                  <a:pt x="288" y="385"/>
                  <a:pt x="289" y="384"/>
                </a:cubicBezTo>
                <a:cubicBezTo>
                  <a:pt x="297" y="375"/>
                  <a:pt x="308" y="367"/>
                  <a:pt x="320" y="364"/>
                </a:cubicBezTo>
                <a:cubicBezTo>
                  <a:pt x="321" y="364"/>
                  <a:pt x="322" y="364"/>
                  <a:pt x="323" y="364"/>
                </a:cubicBezTo>
                <a:cubicBezTo>
                  <a:pt x="323" y="364"/>
                  <a:pt x="323" y="364"/>
                  <a:pt x="323" y="364"/>
                </a:cubicBezTo>
                <a:cubicBezTo>
                  <a:pt x="323" y="347"/>
                  <a:pt x="325" y="330"/>
                  <a:pt x="331" y="314"/>
                </a:cubicBezTo>
                <a:cubicBezTo>
                  <a:pt x="333" y="310"/>
                  <a:pt x="335" y="305"/>
                  <a:pt x="337" y="301"/>
                </a:cubicBezTo>
                <a:cubicBezTo>
                  <a:pt x="332" y="322"/>
                  <a:pt x="332" y="342"/>
                  <a:pt x="336" y="362"/>
                </a:cubicBezTo>
                <a:cubicBezTo>
                  <a:pt x="337" y="363"/>
                  <a:pt x="337" y="363"/>
                  <a:pt x="337" y="363"/>
                </a:cubicBezTo>
                <a:cubicBezTo>
                  <a:pt x="337" y="363"/>
                  <a:pt x="337" y="363"/>
                  <a:pt x="337" y="364"/>
                </a:cubicBezTo>
                <a:cubicBezTo>
                  <a:pt x="337" y="364"/>
                  <a:pt x="337" y="364"/>
                  <a:pt x="337" y="364"/>
                </a:cubicBezTo>
                <a:cubicBezTo>
                  <a:pt x="343" y="390"/>
                  <a:pt x="356" y="412"/>
                  <a:pt x="375" y="430"/>
                </a:cubicBezTo>
                <a:cubicBezTo>
                  <a:pt x="382" y="426"/>
                  <a:pt x="390" y="424"/>
                  <a:pt x="398" y="424"/>
                </a:cubicBezTo>
                <a:cubicBezTo>
                  <a:pt x="421" y="424"/>
                  <a:pt x="440" y="440"/>
                  <a:pt x="443" y="462"/>
                </a:cubicBezTo>
                <a:cubicBezTo>
                  <a:pt x="443" y="465"/>
                  <a:pt x="443" y="467"/>
                  <a:pt x="443" y="469"/>
                </a:cubicBezTo>
                <a:cubicBezTo>
                  <a:pt x="443" y="492"/>
                  <a:pt x="426" y="511"/>
                  <a:pt x="403" y="514"/>
                </a:cubicBezTo>
                <a:cubicBezTo>
                  <a:pt x="403" y="514"/>
                  <a:pt x="402" y="514"/>
                  <a:pt x="401" y="514"/>
                </a:cubicBezTo>
                <a:cubicBezTo>
                  <a:pt x="389" y="516"/>
                  <a:pt x="378" y="522"/>
                  <a:pt x="370" y="532"/>
                </a:cubicBezTo>
                <a:cubicBezTo>
                  <a:pt x="371" y="532"/>
                  <a:pt x="371" y="532"/>
                  <a:pt x="371" y="532"/>
                </a:cubicBezTo>
                <a:cubicBezTo>
                  <a:pt x="368" y="536"/>
                  <a:pt x="365" y="540"/>
                  <a:pt x="364" y="544"/>
                </a:cubicBezTo>
                <a:cubicBezTo>
                  <a:pt x="363" y="545"/>
                  <a:pt x="363" y="545"/>
                  <a:pt x="363" y="546"/>
                </a:cubicBezTo>
                <a:cubicBezTo>
                  <a:pt x="363" y="547"/>
                  <a:pt x="362" y="549"/>
                  <a:pt x="362" y="550"/>
                </a:cubicBezTo>
                <a:cubicBezTo>
                  <a:pt x="361" y="553"/>
                  <a:pt x="361" y="556"/>
                  <a:pt x="361" y="559"/>
                </a:cubicBezTo>
                <a:cubicBezTo>
                  <a:pt x="361" y="570"/>
                  <a:pt x="364" y="579"/>
                  <a:pt x="370" y="587"/>
                </a:cubicBezTo>
                <a:cubicBezTo>
                  <a:pt x="370" y="575"/>
                  <a:pt x="374" y="564"/>
                  <a:pt x="383" y="555"/>
                </a:cubicBezTo>
                <a:cubicBezTo>
                  <a:pt x="399" y="538"/>
                  <a:pt x="427" y="538"/>
                  <a:pt x="444" y="555"/>
                </a:cubicBezTo>
                <a:cubicBezTo>
                  <a:pt x="447" y="559"/>
                  <a:pt x="450" y="563"/>
                  <a:pt x="452" y="567"/>
                </a:cubicBezTo>
                <a:cubicBezTo>
                  <a:pt x="455" y="573"/>
                  <a:pt x="456" y="580"/>
                  <a:pt x="456" y="586"/>
                </a:cubicBezTo>
                <a:cubicBezTo>
                  <a:pt x="460" y="585"/>
                  <a:pt x="464" y="582"/>
                  <a:pt x="468" y="578"/>
                </a:cubicBezTo>
                <a:cubicBezTo>
                  <a:pt x="493" y="554"/>
                  <a:pt x="505" y="522"/>
                  <a:pt x="506" y="490"/>
                </a:cubicBezTo>
                <a:cubicBezTo>
                  <a:pt x="506" y="479"/>
                  <a:pt x="504" y="468"/>
                  <a:pt x="502" y="458"/>
                </a:cubicBezTo>
                <a:cubicBezTo>
                  <a:pt x="498" y="442"/>
                  <a:pt x="491" y="427"/>
                  <a:pt x="481" y="413"/>
                </a:cubicBezTo>
                <a:cubicBezTo>
                  <a:pt x="480" y="413"/>
                  <a:pt x="480" y="413"/>
                  <a:pt x="480" y="413"/>
                </a:cubicBezTo>
                <a:cubicBezTo>
                  <a:pt x="453" y="411"/>
                  <a:pt x="431" y="394"/>
                  <a:pt x="424" y="369"/>
                </a:cubicBezTo>
                <a:cubicBezTo>
                  <a:pt x="424" y="369"/>
                  <a:pt x="424" y="369"/>
                  <a:pt x="424" y="369"/>
                </a:cubicBezTo>
                <a:cubicBezTo>
                  <a:pt x="422" y="364"/>
                  <a:pt x="421" y="358"/>
                  <a:pt x="421" y="353"/>
                </a:cubicBezTo>
                <a:cubicBezTo>
                  <a:pt x="421" y="347"/>
                  <a:pt x="422" y="342"/>
                  <a:pt x="423" y="337"/>
                </a:cubicBezTo>
                <a:cubicBezTo>
                  <a:pt x="424" y="337"/>
                  <a:pt x="424" y="336"/>
                  <a:pt x="424" y="336"/>
                </a:cubicBezTo>
                <a:cubicBezTo>
                  <a:pt x="424" y="335"/>
                  <a:pt x="424" y="334"/>
                  <a:pt x="424" y="334"/>
                </a:cubicBezTo>
                <a:cubicBezTo>
                  <a:pt x="429" y="317"/>
                  <a:pt x="442" y="303"/>
                  <a:pt x="457" y="296"/>
                </a:cubicBezTo>
                <a:cubicBezTo>
                  <a:pt x="482" y="286"/>
                  <a:pt x="500" y="261"/>
                  <a:pt x="500" y="233"/>
                </a:cubicBezTo>
                <a:cubicBezTo>
                  <a:pt x="500" y="205"/>
                  <a:pt x="483" y="182"/>
                  <a:pt x="460" y="171"/>
                </a:cubicBezTo>
                <a:cubicBezTo>
                  <a:pt x="483" y="160"/>
                  <a:pt x="500" y="137"/>
                  <a:pt x="500" y="109"/>
                </a:cubicBezTo>
                <a:cubicBezTo>
                  <a:pt x="500" y="72"/>
                  <a:pt x="469" y="41"/>
                  <a:pt x="432" y="41"/>
                </a:cubicBezTo>
                <a:cubicBezTo>
                  <a:pt x="394" y="41"/>
                  <a:pt x="363" y="72"/>
                  <a:pt x="363" y="109"/>
                </a:cubicBezTo>
                <a:cubicBezTo>
                  <a:pt x="363" y="137"/>
                  <a:pt x="380" y="160"/>
                  <a:pt x="403" y="171"/>
                </a:cubicBezTo>
                <a:cubicBezTo>
                  <a:pt x="395" y="175"/>
                  <a:pt x="389" y="179"/>
                  <a:pt x="383" y="185"/>
                </a:cubicBezTo>
                <a:cubicBezTo>
                  <a:pt x="383" y="186"/>
                  <a:pt x="382" y="186"/>
                  <a:pt x="382" y="186"/>
                </a:cubicBezTo>
                <a:cubicBezTo>
                  <a:pt x="381" y="187"/>
                  <a:pt x="380" y="189"/>
                  <a:pt x="378" y="191"/>
                </a:cubicBezTo>
                <a:cubicBezTo>
                  <a:pt x="378" y="191"/>
                  <a:pt x="378" y="191"/>
                  <a:pt x="377" y="192"/>
                </a:cubicBezTo>
                <a:cubicBezTo>
                  <a:pt x="376" y="193"/>
                  <a:pt x="375" y="195"/>
                  <a:pt x="374" y="197"/>
                </a:cubicBezTo>
                <a:cubicBezTo>
                  <a:pt x="373" y="197"/>
                  <a:pt x="373" y="198"/>
                  <a:pt x="373" y="198"/>
                </a:cubicBezTo>
                <a:cubicBezTo>
                  <a:pt x="372" y="200"/>
                  <a:pt x="371" y="201"/>
                  <a:pt x="370" y="203"/>
                </a:cubicBezTo>
                <a:cubicBezTo>
                  <a:pt x="370" y="204"/>
                  <a:pt x="370" y="204"/>
                  <a:pt x="370" y="205"/>
                </a:cubicBezTo>
                <a:cubicBezTo>
                  <a:pt x="369" y="207"/>
                  <a:pt x="368" y="209"/>
                  <a:pt x="367" y="211"/>
                </a:cubicBezTo>
                <a:cubicBezTo>
                  <a:pt x="367" y="211"/>
                  <a:pt x="367" y="211"/>
                  <a:pt x="367" y="211"/>
                </a:cubicBezTo>
                <a:cubicBezTo>
                  <a:pt x="367" y="211"/>
                  <a:pt x="367" y="211"/>
                  <a:pt x="367" y="211"/>
                </a:cubicBezTo>
                <a:cubicBezTo>
                  <a:pt x="366" y="215"/>
                  <a:pt x="365" y="218"/>
                  <a:pt x="364" y="222"/>
                </a:cubicBezTo>
                <a:cubicBezTo>
                  <a:pt x="364" y="224"/>
                  <a:pt x="364" y="225"/>
                  <a:pt x="364" y="227"/>
                </a:cubicBezTo>
                <a:cubicBezTo>
                  <a:pt x="364" y="227"/>
                  <a:pt x="364" y="227"/>
                  <a:pt x="364" y="227"/>
                </a:cubicBezTo>
                <a:cubicBezTo>
                  <a:pt x="364" y="227"/>
                  <a:pt x="364" y="227"/>
                  <a:pt x="364" y="227"/>
                </a:cubicBezTo>
                <a:cubicBezTo>
                  <a:pt x="364" y="228"/>
                  <a:pt x="364" y="230"/>
                  <a:pt x="364" y="232"/>
                </a:cubicBezTo>
                <a:cubicBezTo>
                  <a:pt x="364" y="266"/>
                  <a:pt x="411" y="258"/>
                  <a:pt x="411" y="258"/>
                </a:cubicBezTo>
                <a:cubicBezTo>
                  <a:pt x="411" y="258"/>
                  <a:pt x="400" y="253"/>
                  <a:pt x="400" y="244"/>
                </a:cubicBezTo>
                <a:cubicBezTo>
                  <a:pt x="400" y="231"/>
                  <a:pt x="421" y="215"/>
                  <a:pt x="393" y="211"/>
                </a:cubicBezTo>
                <a:cubicBezTo>
                  <a:pt x="394" y="209"/>
                  <a:pt x="395" y="208"/>
                  <a:pt x="396" y="206"/>
                </a:cubicBezTo>
                <a:cubicBezTo>
                  <a:pt x="396" y="206"/>
                  <a:pt x="396" y="206"/>
                  <a:pt x="396" y="206"/>
                </a:cubicBezTo>
                <a:cubicBezTo>
                  <a:pt x="398" y="204"/>
                  <a:pt x="399" y="202"/>
                  <a:pt x="401" y="201"/>
                </a:cubicBezTo>
                <a:cubicBezTo>
                  <a:pt x="401" y="200"/>
                  <a:pt x="402" y="200"/>
                  <a:pt x="402" y="200"/>
                </a:cubicBezTo>
                <a:cubicBezTo>
                  <a:pt x="404" y="198"/>
                  <a:pt x="405" y="197"/>
                  <a:pt x="407" y="196"/>
                </a:cubicBezTo>
                <a:cubicBezTo>
                  <a:pt x="407" y="196"/>
                  <a:pt x="407" y="196"/>
                  <a:pt x="408" y="195"/>
                </a:cubicBezTo>
                <a:cubicBezTo>
                  <a:pt x="412" y="193"/>
                  <a:pt x="416" y="191"/>
                  <a:pt x="421" y="190"/>
                </a:cubicBezTo>
                <a:cubicBezTo>
                  <a:pt x="422" y="189"/>
                  <a:pt x="422" y="189"/>
                  <a:pt x="422" y="189"/>
                </a:cubicBezTo>
                <a:cubicBezTo>
                  <a:pt x="424" y="189"/>
                  <a:pt x="427" y="189"/>
                  <a:pt x="429" y="188"/>
                </a:cubicBezTo>
                <a:cubicBezTo>
                  <a:pt x="430" y="188"/>
                  <a:pt x="431" y="188"/>
                  <a:pt x="432" y="188"/>
                </a:cubicBezTo>
                <a:cubicBezTo>
                  <a:pt x="456" y="188"/>
                  <a:pt x="476" y="208"/>
                  <a:pt x="476" y="233"/>
                </a:cubicBezTo>
                <a:cubicBezTo>
                  <a:pt x="476" y="235"/>
                  <a:pt x="476" y="237"/>
                  <a:pt x="475" y="240"/>
                </a:cubicBezTo>
                <a:cubicBezTo>
                  <a:pt x="473" y="265"/>
                  <a:pt x="447" y="286"/>
                  <a:pt x="415" y="288"/>
                </a:cubicBezTo>
                <a:cubicBezTo>
                  <a:pt x="414" y="288"/>
                  <a:pt x="413" y="288"/>
                  <a:pt x="411" y="288"/>
                </a:cubicBezTo>
                <a:cubicBezTo>
                  <a:pt x="393" y="288"/>
                  <a:pt x="374" y="283"/>
                  <a:pt x="358" y="272"/>
                </a:cubicBezTo>
                <a:cubicBezTo>
                  <a:pt x="331" y="255"/>
                  <a:pt x="314" y="225"/>
                  <a:pt x="314" y="192"/>
                </a:cubicBezTo>
                <a:cubicBezTo>
                  <a:pt x="314" y="191"/>
                  <a:pt x="314" y="191"/>
                  <a:pt x="314" y="191"/>
                </a:cubicBezTo>
                <a:cubicBezTo>
                  <a:pt x="313" y="188"/>
                  <a:pt x="312" y="186"/>
                  <a:pt x="311" y="184"/>
                </a:cubicBezTo>
                <a:cubicBezTo>
                  <a:pt x="303" y="169"/>
                  <a:pt x="291" y="157"/>
                  <a:pt x="275" y="150"/>
                </a:cubicBezTo>
                <a:cubicBezTo>
                  <a:pt x="277" y="150"/>
                  <a:pt x="278" y="149"/>
                  <a:pt x="280" y="149"/>
                </a:cubicBezTo>
                <a:cubicBezTo>
                  <a:pt x="293" y="149"/>
                  <a:pt x="304" y="153"/>
                  <a:pt x="313" y="161"/>
                </a:cubicBezTo>
                <a:cubicBezTo>
                  <a:pt x="314" y="152"/>
                  <a:pt x="316" y="145"/>
                  <a:pt x="318" y="137"/>
                </a:cubicBezTo>
                <a:cubicBezTo>
                  <a:pt x="311" y="127"/>
                  <a:pt x="301" y="119"/>
                  <a:pt x="289" y="115"/>
                </a:cubicBezTo>
                <a:cubicBezTo>
                  <a:pt x="291" y="114"/>
                  <a:pt x="293" y="114"/>
                  <a:pt x="294" y="114"/>
                </a:cubicBezTo>
                <a:cubicBezTo>
                  <a:pt x="305" y="114"/>
                  <a:pt x="315" y="117"/>
                  <a:pt x="323" y="122"/>
                </a:cubicBezTo>
                <a:cubicBezTo>
                  <a:pt x="326" y="115"/>
                  <a:pt x="329" y="109"/>
                  <a:pt x="333" y="102"/>
                </a:cubicBezTo>
                <a:cubicBezTo>
                  <a:pt x="325" y="92"/>
                  <a:pt x="315" y="84"/>
                  <a:pt x="304" y="79"/>
                </a:cubicBezTo>
                <a:cubicBezTo>
                  <a:pt x="305" y="79"/>
                  <a:pt x="307" y="79"/>
                  <a:pt x="309" y="78"/>
                </a:cubicBezTo>
                <a:cubicBezTo>
                  <a:pt x="320" y="78"/>
                  <a:pt x="331" y="82"/>
                  <a:pt x="340" y="88"/>
                </a:cubicBezTo>
                <a:cubicBezTo>
                  <a:pt x="340" y="61"/>
                  <a:pt x="340" y="61"/>
                  <a:pt x="340" y="61"/>
                </a:cubicBezTo>
                <a:cubicBezTo>
                  <a:pt x="339" y="60"/>
                  <a:pt x="339" y="60"/>
                  <a:pt x="339" y="60"/>
                </a:cubicBezTo>
                <a:cubicBezTo>
                  <a:pt x="294" y="36"/>
                  <a:pt x="294" y="36"/>
                  <a:pt x="294" y="36"/>
                </a:cubicBezTo>
                <a:cubicBezTo>
                  <a:pt x="266" y="21"/>
                  <a:pt x="266" y="21"/>
                  <a:pt x="266" y="21"/>
                </a:cubicBezTo>
                <a:cubicBezTo>
                  <a:pt x="243" y="9"/>
                  <a:pt x="243" y="9"/>
                  <a:pt x="243" y="9"/>
                </a:cubicBezTo>
                <a:cubicBezTo>
                  <a:pt x="243" y="9"/>
                  <a:pt x="243" y="9"/>
                  <a:pt x="243" y="9"/>
                </a:cubicBezTo>
                <a:cubicBezTo>
                  <a:pt x="226" y="0"/>
                  <a:pt x="226" y="0"/>
                  <a:pt x="226" y="0"/>
                </a:cubicBezTo>
                <a:cubicBezTo>
                  <a:pt x="226" y="3"/>
                  <a:pt x="225" y="6"/>
                  <a:pt x="224" y="8"/>
                </a:cubicBezTo>
                <a:cubicBezTo>
                  <a:pt x="224" y="8"/>
                  <a:pt x="224" y="8"/>
                  <a:pt x="224" y="8"/>
                </a:cubicBezTo>
                <a:cubicBezTo>
                  <a:pt x="223" y="10"/>
                  <a:pt x="223" y="11"/>
                  <a:pt x="222" y="12"/>
                </a:cubicBezTo>
                <a:cubicBezTo>
                  <a:pt x="222" y="12"/>
                  <a:pt x="222" y="12"/>
                  <a:pt x="222" y="12"/>
                </a:cubicBezTo>
                <a:cubicBezTo>
                  <a:pt x="217" y="25"/>
                  <a:pt x="209" y="38"/>
                  <a:pt x="200" y="49"/>
                </a:cubicBezTo>
                <a:cubicBezTo>
                  <a:pt x="199" y="50"/>
                  <a:pt x="199" y="51"/>
                  <a:pt x="198" y="52"/>
                </a:cubicBezTo>
                <a:cubicBezTo>
                  <a:pt x="197" y="53"/>
                  <a:pt x="196" y="53"/>
                  <a:pt x="196" y="54"/>
                </a:cubicBezTo>
                <a:cubicBezTo>
                  <a:pt x="195" y="55"/>
                  <a:pt x="194" y="55"/>
                  <a:pt x="194" y="56"/>
                </a:cubicBezTo>
                <a:cubicBezTo>
                  <a:pt x="197" y="61"/>
                  <a:pt x="200" y="66"/>
                  <a:pt x="200" y="72"/>
                </a:cubicBezTo>
                <a:cubicBezTo>
                  <a:pt x="200" y="75"/>
                  <a:pt x="199" y="78"/>
                  <a:pt x="198" y="81"/>
                </a:cubicBezTo>
                <a:cubicBezTo>
                  <a:pt x="200" y="84"/>
                  <a:pt x="201" y="88"/>
                  <a:pt x="202" y="92"/>
                </a:cubicBezTo>
                <a:cubicBezTo>
                  <a:pt x="207" y="84"/>
                  <a:pt x="216" y="79"/>
                  <a:pt x="226" y="79"/>
                </a:cubicBezTo>
                <a:cubicBezTo>
                  <a:pt x="243" y="79"/>
                  <a:pt x="256" y="92"/>
                  <a:pt x="256" y="109"/>
                </a:cubicBezTo>
                <a:cubicBezTo>
                  <a:pt x="256" y="125"/>
                  <a:pt x="243" y="138"/>
                  <a:pt x="226" y="138"/>
                </a:cubicBezTo>
                <a:cubicBezTo>
                  <a:pt x="218" y="138"/>
                  <a:pt x="211" y="135"/>
                  <a:pt x="206" y="130"/>
                </a:cubicBezTo>
                <a:cubicBezTo>
                  <a:pt x="205" y="140"/>
                  <a:pt x="204" y="149"/>
                  <a:pt x="201" y="158"/>
                </a:cubicBezTo>
                <a:cubicBezTo>
                  <a:pt x="201" y="158"/>
                  <a:pt x="201" y="159"/>
                  <a:pt x="201" y="159"/>
                </a:cubicBezTo>
                <a:cubicBezTo>
                  <a:pt x="200" y="159"/>
                  <a:pt x="200" y="160"/>
                  <a:pt x="200" y="161"/>
                </a:cubicBezTo>
                <a:cubicBezTo>
                  <a:pt x="199" y="164"/>
                  <a:pt x="198" y="167"/>
                  <a:pt x="197" y="170"/>
                </a:cubicBezTo>
                <a:cubicBezTo>
                  <a:pt x="195" y="175"/>
                  <a:pt x="192" y="180"/>
                  <a:pt x="189" y="185"/>
                </a:cubicBezTo>
                <a:cubicBezTo>
                  <a:pt x="185" y="192"/>
                  <a:pt x="180" y="198"/>
                  <a:pt x="174" y="203"/>
                </a:cubicBezTo>
                <a:cubicBezTo>
                  <a:pt x="171" y="207"/>
                  <a:pt x="167" y="210"/>
                  <a:pt x="163" y="213"/>
                </a:cubicBezTo>
                <a:cubicBezTo>
                  <a:pt x="173" y="200"/>
                  <a:pt x="179" y="186"/>
                  <a:pt x="181" y="171"/>
                </a:cubicBezTo>
                <a:cubicBezTo>
                  <a:pt x="165" y="171"/>
                  <a:pt x="149" y="166"/>
                  <a:pt x="136" y="158"/>
                </a:cubicBezTo>
                <a:cubicBezTo>
                  <a:pt x="135" y="164"/>
                  <a:pt x="133" y="170"/>
                  <a:pt x="130" y="177"/>
                </a:cubicBezTo>
                <a:cubicBezTo>
                  <a:pt x="129" y="180"/>
                  <a:pt x="127" y="183"/>
                  <a:pt x="125" y="186"/>
                </a:cubicBezTo>
                <a:cubicBezTo>
                  <a:pt x="129" y="174"/>
                  <a:pt x="129" y="162"/>
                  <a:pt x="126" y="151"/>
                </a:cubicBezTo>
                <a:cubicBezTo>
                  <a:pt x="126" y="151"/>
                  <a:pt x="126" y="151"/>
                  <a:pt x="126" y="151"/>
                </a:cubicBezTo>
                <a:cubicBezTo>
                  <a:pt x="126" y="151"/>
                  <a:pt x="126" y="151"/>
                  <a:pt x="126" y="151"/>
                </a:cubicBezTo>
                <a:cubicBezTo>
                  <a:pt x="126" y="151"/>
                  <a:pt x="126" y="150"/>
                  <a:pt x="126" y="150"/>
                </a:cubicBezTo>
                <a:cubicBezTo>
                  <a:pt x="126" y="150"/>
                  <a:pt x="126" y="150"/>
                  <a:pt x="125" y="150"/>
                </a:cubicBezTo>
                <a:cubicBezTo>
                  <a:pt x="125" y="150"/>
                  <a:pt x="125" y="150"/>
                  <a:pt x="125" y="150"/>
                </a:cubicBezTo>
                <a:cubicBezTo>
                  <a:pt x="115" y="148"/>
                  <a:pt x="104" y="149"/>
                  <a:pt x="94" y="152"/>
                </a:cubicBezTo>
                <a:cubicBezTo>
                  <a:pt x="97" y="150"/>
                  <a:pt x="100" y="148"/>
                  <a:pt x="103" y="147"/>
                </a:cubicBezTo>
                <a:cubicBezTo>
                  <a:pt x="108" y="145"/>
                  <a:pt x="112" y="143"/>
                  <a:pt x="117" y="142"/>
                </a:cubicBezTo>
                <a:cubicBezTo>
                  <a:pt x="107" y="131"/>
                  <a:pt x="100" y="118"/>
                  <a:pt x="96" y="103"/>
                </a:cubicBezTo>
                <a:cubicBezTo>
                  <a:pt x="95" y="104"/>
                  <a:pt x="95" y="104"/>
                  <a:pt x="94" y="105"/>
                </a:cubicBezTo>
                <a:cubicBezTo>
                  <a:pt x="92" y="106"/>
                  <a:pt x="89" y="107"/>
                  <a:pt x="86" y="107"/>
                </a:cubicBezTo>
                <a:cubicBezTo>
                  <a:pt x="81" y="108"/>
                  <a:pt x="75" y="108"/>
                  <a:pt x="70" y="106"/>
                </a:cubicBezTo>
                <a:cubicBezTo>
                  <a:pt x="70" y="126"/>
                  <a:pt x="70" y="126"/>
                  <a:pt x="70" y="126"/>
                </a:cubicBezTo>
                <a:cubicBezTo>
                  <a:pt x="70" y="126"/>
                  <a:pt x="70" y="126"/>
                  <a:pt x="70" y="126"/>
                </a:cubicBezTo>
                <a:cubicBezTo>
                  <a:pt x="70" y="126"/>
                  <a:pt x="70" y="126"/>
                  <a:pt x="70" y="126"/>
                </a:cubicBezTo>
                <a:cubicBezTo>
                  <a:pt x="70" y="136"/>
                  <a:pt x="71" y="147"/>
                  <a:pt x="75" y="156"/>
                </a:cubicBezTo>
                <a:cubicBezTo>
                  <a:pt x="69" y="197"/>
                  <a:pt x="69" y="197"/>
                  <a:pt x="69" y="197"/>
                </a:cubicBezTo>
                <a:cubicBezTo>
                  <a:pt x="109" y="203"/>
                  <a:pt x="109" y="203"/>
                  <a:pt x="109" y="203"/>
                </a:cubicBezTo>
                <a:cubicBezTo>
                  <a:pt x="123" y="213"/>
                  <a:pt x="139" y="220"/>
                  <a:pt x="157" y="221"/>
                </a:cubicBezTo>
                <a:cubicBezTo>
                  <a:pt x="153" y="223"/>
                  <a:pt x="150" y="226"/>
                  <a:pt x="147" y="228"/>
                </a:cubicBezTo>
                <a:cubicBezTo>
                  <a:pt x="203" y="228"/>
                  <a:pt x="203" y="228"/>
                  <a:pt x="203" y="228"/>
                </a:cubicBezTo>
                <a:cubicBezTo>
                  <a:pt x="207" y="228"/>
                  <a:pt x="207" y="228"/>
                  <a:pt x="207" y="228"/>
                </a:cubicBezTo>
                <a:cubicBezTo>
                  <a:pt x="198" y="234"/>
                  <a:pt x="185" y="244"/>
                  <a:pt x="174" y="248"/>
                </a:cubicBezTo>
                <a:cubicBezTo>
                  <a:pt x="138" y="262"/>
                  <a:pt x="101" y="257"/>
                  <a:pt x="70" y="238"/>
                </a:cubicBezTo>
                <a:cubicBezTo>
                  <a:pt x="69" y="237"/>
                  <a:pt x="69" y="237"/>
                  <a:pt x="69" y="237"/>
                </a:cubicBezTo>
                <a:cubicBezTo>
                  <a:pt x="52" y="229"/>
                  <a:pt x="32" y="231"/>
                  <a:pt x="17" y="244"/>
                </a:cubicBezTo>
                <a:cubicBezTo>
                  <a:pt x="5" y="256"/>
                  <a:pt x="0" y="272"/>
                  <a:pt x="3" y="288"/>
                </a:cubicBezTo>
                <a:cubicBezTo>
                  <a:pt x="7" y="281"/>
                  <a:pt x="14" y="275"/>
                  <a:pt x="23" y="272"/>
                </a:cubicBezTo>
                <a:cubicBezTo>
                  <a:pt x="41" y="266"/>
                  <a:pt x="61" y="277"/>
                  <a:pt x="67" y="296"/>
                </a:cubicBezTo>
                <a:close/>
                <a:moveTo>
                  <a:pt x="387" y="109"/>
                </a:moveTo>
                <a:cubicBezTo>
                  <a:pt x="387" y="85"/>
                  <a:pt x="407" y="65"/>
                  <a:pt x="432" y="65"/>
                </a:cubicBezTo>
                <a:cubicBezTo>
                  <a:pt x="456" y="65"/>
                  <a:pt x="476" y="85"/>
                  <a:pt x="476" y="109"/>
                </a:cubicBezTo>
                <a:cubicBezTo>
                  <a:pt x="476" y="134"/>
                  <a:pt x="456" y="154"/>
                  <a:pt x="432" y="154"/>
                </a:cubicBezTo>
                <a:cubicBezTo>
                  <a:pt x="407" y="154"/>
                  <a:pt x="387" y="134"/>
                  <a:pt x="387" y="109"/>
                </a:cubicBezTo>
                <a:close/>
                <a:moveTo>
                  <a:pt x="248" y="42"/>
                </a:moveTo>
                <a:cubicBezTo>
                  <a:pt x="248" y="43"/>
                  <a:pt x="247" y="44"/>
                  <a:pt x="247" y="45"/>
                </a:cubicBezTo>
                <a:cubicBezTo>
                  <a:pt x="246" y="49"/>
                  <a:pt x="241" y="52"/>
                  <a:pt x="236" y="52"/>
                </a:cubicBezTo>
                <a:cubicBezTo>
                  <a:pt x="233" y="52"/>
                  <a:pt x="230" y="50"/>
                  <a:pt x="229" y="48"/>
                </a:cubicBezTo>
                <a:cubicBezTo>
                  <a:pt x="227" y="46"/>
                  <a:pt x="226" y="43"/>
                  <a:pt x="226" y="40"/>
                </a:cubicBezTo>
                <a:cubicBezTo>
                  <a:pt x="227" y="34"/>
                  <a:pt x="232" y="30"/>
                  <a:pt x="238" y="30"/>
                </a:cubicBezTo>
                <a:cubicBezTo>
                  <a:pt x="244" y="31"/>
                  <a:pt x="248" y="36"/>
                  <a:pt x="248" y="42"/>
                </a:cubicBezTo>
                <a:close/>
              </a:path>
            </a:pathLst>
          </a:custGeom>
          <a:solidFill>
            <a:srgbClr val="0F2B6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2116932" y="1134665"/>
            <a:ext cx="4910137" cy="2692401"/>
          </a:xfrm>
        </p:spPr>
        <p:txBody>
          <a:bodyPr lIns="90000" anchor="ctr" anchorCtr="1">
            <a:noAutofit/>
          </a:bodyPr>
          <a:lstStyle>
            <a:lvl1pPr marL="0" indent="0" algn="ctr">
              <a:buNone/>
              <a:defRPr sz="44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278011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4783500"/>
            <a:ext cx="9144000" cy="360000"/>
          </a:xfrm>
          <a:prstGeom prst="rect">
            <a:avLst/>
          </a:prstGeom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97462"/>
            <a:ext cx="7886700" cy="7469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144398"/>
            <a:ext cx="7886700" cy="3335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71453" y="4886212"/>
            <a:ext cx="703447" cy="1545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2"/>
                </a:solidFill>
              </a:defRPr>
            </a:lvl1pPr>
          </a:lstStyle>
          <a:p>
            <a:fld id="{3F2DB349-D844-F140-BD48-943C54C28848}" type="datetime1">
              <a:rPr lang="fi-FI" smtClean="0"/>
              <a:pPr/>
              <a:t>25.5.2021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4886212"/>
            <a:ext cx="3080611" cy="1545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Työ- ja elinkeinoministeriö </a:t>
            </a:r>
            <a:r>
              <a:rPr lang="bg-BG" dirty="0"/>
              <a:t>•</a:t>
            </a:r>
            <a:r>
              <a:rPr lang="fi-FI" dirty="0"/>
              <a:t> </a:t>
            </a:r>
            <a:r>
              <a:rPr lang="fi-FI" dirty="0" err="1"/>
              <a:t>www.tem.fi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6152" y="4886212"/>
            <a:ext cx="538239" cy="1545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bg2"/>
                </a:solidFill>
              </a:defRPr>
            </a:lvl1pPr>
          </a:lstStyle>
          <a:p>
            <a:fld id="{3065C9E5-8AC3-DF4B-BA99-CB03B9370A9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3662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9" r:id="rId4"/>
    <p:sldLayoutId id="2147483677" r:id="rId5"/>
    <p:sldLayoutId id="2147483680" r:id="rId6"/>
  </p:sldLayoutIdLst>
  <p:hf hdr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7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165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14325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7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200" kern="1200">
          <a:solidFill>
            <a:srgbClr val="505050"/>
          </a:solidFill>
          <a:latin typeface="+mn-lt"/>
          <a:ea typeface="+mn-ea"/>
          <a:cs typeface="+mn-cs"/>
        </a:defRPr>
      </a:lvl3pPr>
      <a:lvl4pPr marL="1200090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200" kern="1200">
          <a:solidFill>
            <a:srgbClr val="505050"/>
          </a:solidFill>
          <a:latin typeface="+mn-lt"/>
          <a:ea typeface="+mn-ea"/>
          <a:cs typeface="+mn-cs"/>
        </a:defRPr>
      </a:lvl4pPr>
      <a:lvl5pPr marL="1542974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200" kern="1200">
          <a:solidFill>
            <a:srgbClr val="505050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82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973667" y="1327041"/>
            <a:ext cx="6858000" cy="1790700"/>
          </a:xfrm>
        </p:spPr>
        <p:txBody>
          <a:bodyPr>
            <a:normAutofit/>
          </a:bodyPr>
          <a:lstStyle/>
          <a:p>
            <a:r>
              <a:rPr lang="fi-FI" sz="3600" dirty="0" smtClean="0"/>
              <a:t>ELO</a:t>
            </a:r>
            <a:br>
              <a:rPr lang="fi-FI" sz="3600" dirty="0" smtClean="0"/>
            </a:br>
            <a:r>
              <a:rPr lang="fi-FI" sz="3600" dirty="0" smtClean="0"/>
              <a:t/>
            </a:r>
            <a:br>
              <a:rPr lang="fi-FI" sz="3600" dirty="0" smtClean="0"/>
            </a:br>
            <a:r>
              <a:rPr lang="fi-FI" sz="1400" dirty="0" smtClean="0">
                <a:solidFill>
                  <a:schemeClr val="bg1"/>
                </a:solidFill>
              </a:rPr>
              <a:t>2021</a:t>
            </a:r>
            <a:endParaRPr lang="en-GB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80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 smtClean="0"/>
          </a:p>
          <a:p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024A-9348-8F4E-84E6-1AC861A3D50B}" type="datetime1">
              <a:rPr lang="fi-FI" smtClean="0"/>
              <a:pPr/>
              <a:t>25.5.2021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2</a:t>
            </a:fld>
            <a:endParaRPr lang="fi-FI"/>
          </a:p>
        </p:txBody>
      </p:sp>
      <p:sp>
        <p:nvSpPr>
          <p:cNvPr id="23" name="Suorakulmio 22"/>
          <p:cNvSpPr/>
          <p:nvPr/>
        </p:nvSpPr>
        <p:spPr>
          <a:xfrm>
            <a:off x="5697356" y="1325794"/>
            <a:ext cx="2540000" cy="1131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dirty="0" smtClean="0">
                <a:solidFill>
                  <a:schemeClr val="bg1"/>
                </a:solidFill>
              </a:rPr>
              <a:t>Ohjaustyötä </a:t>
            </a:r>
            <a:r>
              <a:rPr lang="fi-FI" dirty="0">
                <a:solidFill>
                  <a:schemeClr val="bg1"/>
                </a:solidFill>
              </a:rPr>
              <a:t>tekevillä on valmiudet ja osaaminen laadukkaaseen monikanavaiseen ohjaustyöhön.</a:t>
            </a:r>
          </a:p>
        </p:txBody>
      </p:sp>
      <p:grpSp>
        <p:nvGrpSpPr>
          <p:cNvPr id="29" name="Ryhmä 28"/>
          <p:cNvGrpSpPr/>
          <p:nvPr/>
        </p:nvGrpSpPr>
        <p:grpSpPr>
          <a:xfrm>
            <a:off x="0" y="0"/>
            <a:ext cx="9144000" cy="5143500"/>
            <a:chOff x="0" y="761451"/>
            <a:chExt cx="9144000" cy="5143500"/>
          </a:xfrm>
        </p:grpSpPr>
        <p:sp>
          <p:nvSpPr>
            <p:cNvPr id="30" name="Suorakulmio 29"/>
            <p:cNvSpPr/>
            <p:nvPr/>
          </p:nvSpPr>
          <p:spPr>
            <a:xfrm>
              <a:off x="532499" y="4516158"/>
              <a:ext cx="3180519" cy="13388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dirty="0">
                  <a:solidFill>
                    <a:schemeClr val="bg1"/>
                  </a:solidFill>
                </a:rPr>
                <a:t>T</a:t>
              </a:r>
              <a:r>
                <a:rPr lang="fi-FI" dirty="0" smtClean="0">
                  <a:solidFill>
                    <a:schemeClr val="bg1"/>
                  </a:solidFill>
                </a:rPr>
                <a:t>oimiva </a:t>
              </a:r>
              <a:r>
                <a:rPr lang="fi-FI" dirty="0">
                  <a:solidFill>
                    <a:schemeClr val="bg1"/>
                  </a:solidFill>
                </a:rPr>
                <a:t>jatkuvan oppimisen digitaalinen palvelukokonaisuus, jossa ohjaus ja urasuunnittelunäkökulma ovat keskiössä palvellen sujuvasti elinikäistä oppijaa mm. tekoälyä hyödyntäen.</a:t>
              </a:r>
            </a:p>
          </p:txBody>
        </p:sp>
        <p:pic>
          <p:nvPicPr>
            <p:cNvPr id="31" name="Kuva 30">
              <a:extLst>
                <a:ext uri="{FF2B5EF4-FFF2-40B4-BE49-F238E27FC236}">
                  <a16:creationId xmlns:a16="http://schemas.microsoft.com/office/drawing/2014/main" id="{B9317144-B3EF-5441-8ECC-313B530865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761451"/>
              <a:ext cx="9144000" cy="5143500"/>
            </a:xfrm>
            <a:prstGeom prst="rect">
              <a:avLst/>
            </a:prstGeom>
          </p:spPr>
        </p:pic>
        <p:sp>
          <p:nvSpPr>
            <p:cNvPr id="32" name="Suorakulmio 31"/>
            <p:cNvSpPr/>
            <p:nvPr/>
          </p:nvSpPr>
          <p:spPr>
            <a:xfrm>
              <a:off x="1945532" y="959410"/>
              <a:ext cx="4572000" cy="71558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r>
                <a:rPr lang="fi-FI" dirty="0" smtClean="0">
                  <a:solidFill>
                    <a:schemeClr val="bg1"/>
                  </a:solidFill>
                </a:rPr>
                <a:t>Jokaisella </a:t>
              </a:r>
              <a:r>
                <a:rPr lang="fi-FI" dirty="0">
                  <a:solidFill>
                    <a:schemeClr val="bg1"/>
                  </a:solidFill>
                </a:rPr>
                <a:t>on mahdollisuudet ja taidot tehdä tietoisesti suunnitelmia sekä koulutus- ja työurapäätöksiä muuttuvassa työn maailmassa.</a:t>
              </a:r>
            </a:p>
          </p:txBody>
        </p:sp>
        <p:sp>
          <p:nvSpPr>
            <p:cNvPr id="33" name="Suorakulmio 32"/>
            <p:cNvSpPr/>
            <p:nvPr/>
          </p:nvSpPr>
          <p:spPr>
            <a:xfrm>
              <a:off x="4104647" y="4064757"/>
              <a:ext cx="2062952" cy="13388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dirty="0" smtClean="0">
                  <a:solidFill>
                    <a:schemeClr val="bg1"/>
                  </a:solidFill>
                </a:rPr>
                <a:t>Ohjaus </a:t>
              </a:r>
              <a:r>
                <a:rPr lang="fi-FI" dirty="0">
                  <a:solidFill>
                    <a:schemeClr val="bg1"/>
                  </a:solidFill>
                </a:rPr>
                <a:t>edistää tasa-arvoista, oikeudenmukaista ja monimuotoista yhteiskuntaa </a:t>
              </a:r>
              <a:r>
                <a:rPr lang="fi-FI" dirty="0" smtClean="0">
                  <a:solidFill>
                    <a:schemeClr val="bg1"/>
                  </a:solidFill>
                </a:rPr>
                <a:t>ja hyvinvointia Suomessa.</a:t>
              </a:r>
              <a:endParaRPr lang="fi-FI" dirty="0">
                <a:solidFill>
                  <a:schemeClr val="bg1"/>
                </a:solidFill>
              </a:endParaRPr>
            </a:p>
          </p:txBody>
        </p:sp>
        <p:sp>
          <p:nvSpPr>
            <p:cNvPr id="34" name="Suorakulmio 33"/>
            <p:cNvSpPr/>
            <p:nvPr/>
          </p:nvSpPr>
          <p:spPr>
            <a:xfrm>
              <a:off x="6243781" y="3986929"/>
              <a:ext cx="2824037" cy="17543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dirty="0" smtClean="0">
                  <a:solidFill>
                    <a:schemeClr val="bg1"/>
                  </a:solidFill>
                </a:rPr>
                <a:t>Ohjausta </a:t>
              </a:r>
              <a:r>
                <a:rPr lang="fi-FI" dirty="0">
                  <a:solidFill>
                    <a:schemeClr val="bg1"/>
                  </a:solidFill>
                </a:rPr>
                <a:t>toteuttavien sektoreiden yhteistyö on sujuvaa ja työnjako selvää. Eri sektoreilla valmisteltavat ohjauksen kehittämistoimet suunnitellaan ja tehdään yhä enemmän monihallinnollisena, eri hallinnonalojen yhteistyönä.</a:t>
              </a:r>
            </a:p>
          </p:txBody>
        </p:sp>
        <p:sp>
          <p:nvSpPr>
            <p:cNvPr id="35" name="Suorakulmio 34"/>
            <p:cNvSpPr/>
            <p:nvPr/>
          </p:nvSpPr>
          <p:spPr>
            <a:xfrm>
              <a:off x="334573" y="1683900"/>
              <a:ext cx="2648773" cy="17543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dirty="0" smtClean="0">
                  <a:solidFill>
                    <a:schemeClr val="bg1"/>
                  </a:solidFill>
                </a:rPr>
                <a:t>Ohjauksen </a:t>
              </a:r>
              <a:r>
                <a:rPr lang="fi-FI" dirty="0">
                  <a:solidFill>
                    <a:schemeClr val="bg1"/>
                  </a:solidFill>
                </a:rPr>
                <a:t>järjestämistä koskevat päätökset perustuvat tietoon. Kansallisella, sektorirajat ylittävällä palvelujen ja vaikuttavuuden seurannalla voidaan tehostaa tiedolla johtamista sekä paikallisesti että kansallisesti. </a:t>
              </a:r>
            </a:p>
          </p:txBody>
        </p:sp>
        <p:sp>
          <p:nvSpPr>
            <p:cNvPr id="36" name="Suorakulmio 35"/>
            <p:cNvSpPr/>
            <p:nvPr/>
          </p:nvSpPr>
          <p:spPr>
            <a:xfrm>
              <a:off x="6517532" y="1256145"/>
              <a:ext cx="2550287" cy="1024209"/>
            </a:xfrm>
            <a:prstGeom prst="rect">
              <a:avLst/>
            </a:prstGeom>
            <a:solidFill>
              <a:srgbClr val="5C7D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37" name="Suorakulmio 36"/>
            <p:cNvSpPr/>
            <p:nvPr/>
          </p:nvSpPr>
          <p:spPr>
            <a:xfrm>
              <a:off x="6441351" y="1467681"/>
              <a:ext cx="2540000" cy="113107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dirty="0" smtClean="0">
                  <a:solidFill>
                    <a:schemeClr val="bg1"/>
                  </a:solidFill>
                </a:rPr>
                <a:t>Ohjaustyötä </a:t>
              </a:r>
              <a:r>
                <a:rPr lang="fi-FI" dirty="0">
                  <a:solidFill>
                    <a:schemeClr val="bg1"/>
                  </a:solidFill>
                </a:rPr>
                <a:t>tekevillä on valmiudet ja osaaminen laadukkaaseen monikanavaiseen ohjaustyöhön.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2578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024A-9348-8F4E-84E6-1AC861A3D50B}" type="datetime1">
              <a:rPr lang="fi-FI" smtClean="0"/>
              <a:pPr/>
              <a:t>25.5.2021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3</a:t>
            </a:fld>
            <a:endParaRPr lang="fi-FI"/>
          </a:p>
        </p:txBody>
      </p:sp>
      <p:pic>
        <p:nvPicPr>
          <p:cNvPr id="10" name="Kuva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-6035"/>
            <a:ext cx="7885741" cy="5140420"/>
          </a:xfrm>
          <a:prstGeom prst="rect">
            <a:avLst/>
          </a:prstGeom>
        </p:spPr>
      </p:pic>
      <p:sp>
        <p:nvSpPr>
          <p:cNvPr id="11" name="Tekstiruutu 10">
            <a:extLst>
              <a:ext uri="{FF2B5EF4-FFF2-40B4-BE49-F238E27FC236}">
                <a16:creationId xmlns:a16="http://schemas.microsoft.com/office/drawing/2014/main" id="{15D090A9-17AE-42C0-A905-B80436C294BF}"/>
              </a:ext>
            </a:extLst>
          </p:cNvPr>
          <p:cNvSpPr txBox="1"/>
          <p:nvPr/>
        </p:nvSpPr>
        <p:spPr>
          <a:xfrm>
            <a:off x="1137505" y="167375"/>
            <a:ext cx="1793689" cy="71558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i-FI" sz="1400" dirty="0" smtClean="0">
                <a:solidFill>
                  <a:schemeClr val="bg1"/>
                </a:solidFill>
              </a:rPr>
              <a:t>Ohjauksen kehittäminen, palvelukeskus</a:t>
            </a:r>
            <a:endParaRPr lang="fi-FI" sz="14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2" name="Tekstiruutu 11">
            <a:extLst>
              <a:ext uri="{FF2B5EF4-FFF2-40B4-BE49-F238E27FC236}">
                <a16:creationId xmlns:a16="http://schemas.microsoft.com/office/drawing/2014/main" id="{15D090A9-17AE-42C0-A905-B80436C294BF}"/>
              </a:ext>
            </a:extLst>
          </p:cNvPr>
          <p:cNvSpPr txBox="1"/>
          <p:nvPr/>
        </p:nvSpPr>
        <p:spPr>
          <a:xfrm>
            <a:off x="3392417" y="42887"/>
            <a:ext cx="2653181" cy="71558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i-FI" sz="1400" dirty="0" smtClean="0">
                <a:solidFill>
                  <a:schemeClr val="bg1"/>
                </a:solidFill>
              </a:rPr>
              <a:t>Oikeus Osata, Opinto-ohjauksen kehittämisohjelma, Hyvän ohjauksen kriteerit</a:t>
            </a:r>
            <a:endParaRPr lang="fi-FI" sz="14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id="{15D090A9-17AE-42C0-A905-B80436C294BF}"/>
              </a:ext>
            </a:extLst>
          </p:cNvPr>
          <p:cNvSpPr txBox="1"/>
          <p:nvPr/>
        </p:nvSpPr>
        <p:spPr>
          <a:xfrm>
            <a:off x="6483171" y="548165"/>
            <a:ext cx="2041186" cy="9310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i-FI" sz="1400" dirty="0">
                <a:solidFill>
                  <a:schemeClr val="bg1"/>
                </a:solidFill>
              </a:rPr>
              <a:t>Työllisyyden </a:t>
            </a:r>
            <a:r>
              <a:rPr lang="fi-FI" sz="1400" dirty="0" smtClean="0">
                <a:solidFill>
                  <a:schemeClr val="bg1"/>
                </a:solidFill>
              </a:rPr>
              <a:t>palvelurakenne, Pohjoismainen malli </a:t>
            </a:r>
            <a:r>
              <a:rPr lang="fi-FI" sz="1400" dirty="0">
                <a:solidFill>
                  <a:schemeClr val="bg1"/>
                </a:solidFill>
              </a:rPr>
              <a:t>ja TE-palvelustrategia</a:t>
            </a:r>
            <a:endParaRPr lang="fi-FI" sz="14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4" name="Tekstiruutu 13">
            <a:extLst>
              <a:ext uri="{FF2B5EF4-FFF2-40B4-BE49-F238E27FC236}">
                <a16:creationId xmlns:a16="http://schemas.microsoft.com/office/drawing/2014/main" id="{15D090A9-17AE-42C0-A905-B80436C294BF}"/>
              </a:ext>
            </a:extLst>
          </p:cNvPr>
          <p:cNvSpPr txBox="1"/>
          <p:nvPr/>
        </p:nvSpPr>
        <p:spPr>
          <a:xfrm>
            <a:off x="1173340" y="998234"/>
            <a:ext cx="1722018" cy="71558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i-FI" sz="1400" dirty="0" smtClean="0">
                <a:solidFill>
                  <a:schemeClr val="bg1"/>
                </a:solidFill>
              </a:rPr>
              <a:t>Jatkuvan oppimisen digitaalinen palvelukokonaisuus</a:t>
            </a:r>
            <a:endParaRPr lang="fi-FI" sz="14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5" name="Suorakulmio 14"/>
          <p:cNvSpPr/>
          <p:nvPr/>
        </p:nvSpPr>
        <p:spPr>
          <a:xfrm>
            <a:off x="6909925" y="2623338"/>
            <a:ext cx="136195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sz="1400" dirty="0" smtClean="0">
                <a:solidFill>
                  <a:schemeClr val="bg1"/>
                </a:solidFill>
              </a:rPr>
              <a:t>TYÖ2030, työssä oppiminen</a:t>
            </a:r>
            <a:endParaRPr lang="fi-FI" dirty="0"/>
          </a:p>
        </p:txBody>
      </p:sp>
      <p:sp>
        <p:nvSpPr>
          <p:cNvPr id="16" name="Suorakulmio 15"/>
          <p:cNvSpPr/>
          <p:nvPr/>
        </p:nvSpPr>
        <p:spPr>
          <a:xfrm>
            <a:off x="717013" y="2768015"/>
            <a:ext cx="205531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sz="1400" dirty="0" smtClean="0">
                <a:solidFill>
                  <a:schemeClr val="bg1"/>
                </a:solidFill>
              </a:rPr>
              <a:t>Monialaisten </a:t>
            </a:r>
            <a:r>
              <a:rPr lang="fi-FI" sz="1400" dirty="0">
                <a:solidFill>
                  <a:schemeClr val="bg1"/>
                </a:solidFill>
              </a:rPr>
              <a:t>palveluiden </a:t>
            </a:r>
            <a:r>
              <a:rPr lang="fi-FI" sz="1400" dirty="0" smtClean="0">
                <a:solidFill>
                  <a:schemeClr val="bg1"/>
                </a:solidFill>
              </a:rPr>
              <a:t>tukirakenne ja lainsäädäntö </a:t>
            </a:r>
            <a:endParaRPr lang="fi-FI" dirty="0"/>
          </a:p>
        </p:txBody>
      </p:sp>
      <p:sp>
        <p:nvSpPr>
          <p:cNvPr id="17" name="Suorakulmio 16"/>
          <p:cNvSpPr/>
          <p:nvPr/>
        </p:nvSpPr>
        <p:spPr>
          <a:xfrm>
            <a:off x="1337701" y="3720478"/>
            <a:ext cx="13619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sz="1400" dirty="0" smtClean="0">
                <a:solidFill>
                  <a:schemeClr val="bg1"/>
                </a:solidFill>
              </a:rPr>
              <a:t>Nuorisotakuu-työryhmä ja Ohjaamo-työn kehittäminen</a:t>
            </a:r>
            <a:endParaRPr lang="fi-FI" dirty="0"/>
          </a:p>
        </p:txBody>
      </p:sp>
      <p:sp>
        <p:nvSpPr>
          <p:cNvPr id="18" name="Suorakulmio 17"/>
          <p:cNvSpPr/>
          <p:nvPr/>
        </p:nvSpPr>
        <p:spPr>
          <a:xfrm>
            <a:off x="3236971" y="4342635"/>
            <a:ext cx="13619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sz="1400" dirty="0" err="1" smtClean="0">
                <a:solidFill>
                  <a:schemeClr val="bg1"/>
                </a:solidFill>
              </a:rPr>
              <a:t>Sote</a:t>
            </a:r>
            <a:r>
              <a:rPr lang="fi-FI" sz="1400" dirty="0" smtClean="0">
                <a:solidFill>
                  <a:schemeClr val="bg1"/>
                </a:solidFill>
              </a:rPr>
              <a:t> ja sotu-uudistus</a:t>
            </a:r>
            <a:endParaRPr lang="fi-FI" dirty="0"/>
          </a:p>
        </p:txBody>
      </p:sp>
      <p:sp>
        <p:nvSpPr>
          <p:cNvPr id="19" name="Suorakulmio 18"/>
          <p:cNvSpPr/>
          <p:nvPr/>
        </p:nvSpPr>
        <p:spPr>
          <a:xfrm>
            <a:off x="6447735" y="3613186"/>
            <a:ext cx="182414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sz="1400" dirty="0" smtClean="0">
                <a:solidFill>
                  <a:schemeClr val="bg1"/>
                </a:solidFill>
              </a:rPr>
              <a:t>Perhevapaauudistus</a:t>
            </a:r>
            <a:endParaRPr lang="fi-FI" dirty="0"/>
          </a:p>
        </p:txBody>
      </p:sp>
      <p:sp>
        <p:nvSpPr>
          <p:cNvPr id="20" name="Tekstiruutu 19">
            <a:extLst>
              <a:ext uri="{FF2B5EF4-FFF2-40B4-BE49-F238E27FC236}">
                <a16:creationId xmlns:a16="http://schemas.microsoft.com/office/drawing/2014/main" id="{15D090A9-17AE-42C0-A905-B80436C294BF}"/>
              </a:ext>
            </a:extLst>
          </p:cNvPr>
          <p:cNvSpPr txBox="1"/>
          <p:nvPr/>
        </p:nvSpPr>
        <p:spPr>
          <a:xfrm>
            <a:off x="6659974" y="1680818"/>
            <a:ext cx="1687580" cy="50013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i-FI" sz="1400" dirty="0" smtClean="0">
                <a:solidFill>
                  <a:schemeClr val="bg1"/>
                </a:solidFill>
              </a:rPr>
              <a:t>Kotoutumisen edistäminen</a:t>
            </a:r>
            <a:endParaRPr lang="fi-FI" sz="1400" dirty="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316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200" dirty="0"/>
              <a:t>Jatkuva oppiminen Suomen kestävän </a:t>
            </a:r>
            <a:r>
              <a:rPr lang="fi-FI" sz="2200" dirty="0" smtClean="0"/>
              <a:t>kasvun ohjelmassa </a:t>
            </a:r>
            <a:r>
              <a:rPr lang="fi-FI" sz="2200" dirty="0"/>
              <a:t>(RRF)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024A-9348-8F4E-84E6-1AC861A3D50B}" type="datetime1">
              <a:rPr lang="fi-FI" smtClean="0"/>
              <a:pPr/>
              <a:t>26.5.2021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4</a:t>
            </a:fld>
            <a:endParaRPr lang="fi-FI"/>
          </a:p>
        </p:txBody>
      </p:sp>
      <p:sp>
        <p:nvSpPr>
          <p:cNvPr id="7" name="Sisällön paikkamerkki 2"/>
          <p:cNvSpPr>
            <a:spLocks noGrp="1"/>
          </p:cNvSpPr>
          <p:nvPr>
            <p:ph idx="1"/>
          </p:nvPr>
        </p:nvSpPr>
        <p:spPr>
          <a:xfrm>
            <a:off x="628650" y="1246909"/>
            <a:ext cx="7886700" cy="3233016"/>
          </a:xfrm>
        </p:spPr>
        <p:txBody>
          <a:bodyPr numCol="2">
            <a:normAutofit fontScale="62500" lnSpcReduction="20000"/>
          </a:bodyPr>
          <a:lstStyle/>
          <a:p>
            <a:r>
              <a:rPr lang="fi-FI" dirty="0" smtClean="0"/>
              <a:t>JATKUVAN OPPIMISEN PALVELUKESKUS:</a:t>
            </a:r>
            <a:r>
              <a:rPr lang="fi-FI" dirty="0"/>
              <a:t> </a:t>
            </a:r>
            <a:r>
              <a:rPr lang="fi-FI" dirty="0" smtClean="0"/>
              <a:t>KOULUTUKSET</a:t>
            </a:r>
            <a:r>
              <a:rPr lang="fi-FI" dirty="0"/>
              <a:t>, TUKIPALVELUT JA HAKEVA TOIMINTA</a:t>
            </a:r>
          </a:p>
          <a:p>
            <a:r>
              <a:rPr lang="fi-FI" dirty="0"/>
              <a:t>Käynnistetään työelämän rakennemuutosta tukevia koulutuksia. Vahvistetaan koulutuksessa aliedustettujen ryhmien (ml. ikääntyneet) osaamista hakevalla toiminnalla, ohjauksella, tukitoimilla ja matalan kynnyksen koulutuksilla</a:t>
            </a:r>
          </a:p>
          <a:p>
            <a:endParaRPr lang="fi-FI" dirty="0" smtClean="0"/>
          </a:p>
          <a:p>
            <a:r>
              <a:rPr lang="fi-FI" dirty="0" smtClean="0"/>
              <a:t>ENNAKOINTI</a:t>
            </a:r>
            <a:endParaRPr lang="fi-FI" dirty="0"/>
          </a:p>
          <a:p>
            <a:r>
              <a:rPr lang="fi-FI" dirty="0" smtClean="0">
                <a:solidFill>
                  <a:srgbClr val="FF0000"/>
                </a:solidFill>
              </a:rPr>
              <a:t>Lyhyen aikavälin ennakointi 0,65 </a:t>
            </a:r>
          </a:p>
          <a:p>
            <a:pPr lvl="1"/>
            <a:r>
              <a:rPr lang="fi-FI" dirty="0" smtClean="0">
                <a:solidFill>
                  <a:srgbClr val="FF0000"/>
                </a:solidFill>
              </a:rPr>
              <a:t>Ammattibarometri</a:t>
            </a:r>
            <a:r>
              <a:rPr lang="fi-FI" dirty="0">
                <a:solidFill>
                  <a:srgbClr val="FF0000"/>
                </a:solidFill>
              </a:rPr>
              <a:t>, </a:t>
            </a:r>
            <a:r>
              <a:rPr lang="fi-FI" dirty="0" smtClean="0">
                <a:solidFill>
                  <a:srgbClr val="FF0000"/>
                </a:solidFill>
              </a:rPr>
              <a:t>kehityshanke </a:t>
            </a:r>
            <a:endParaRPr lang="fi-FI" dirty="0">
              <a:solidFill>
                <a:srgbClr val="FF0000"/>
              </a:solidFill>
            </a:endParaRPr>
          </a:p>
          <a:p>
            <a:pPr lvl="1"/>
            <a:r>
              <a:rPr lang="fi-FI" dirty="0">
                <a:solidFill>
                  <a:srgbClr val="FF0000"/>
                </a:solidFill>
              </a:rPr>
              <a:t>Osaamisvarannot, kehitys- ja määrittelytyö</a:t>
            </a:r>
          </a:p>
          <a:p>
            <a:endParaRPr lang="fi-FI" dirty="0"/>
          </a:p>
          <a:p>
            <a:r>
              <a:rPr lang="fi-FI" dirty="0" smtClean="0"/>
              <a:t>Keskipitkän </a:t>
            </a:r>
            <a:r>
              <a:rPr lang="fi-FI" dirty="0"/>
              <a:t>aikavälin työvoiman kysynnän ja tarjonnan </a:t>
            </a:r>
            <a:r>
              <a:rPr lang="fi-FI" dirty="0" err="1"/>
              <a:t>kohtaantomallin</a:t>
            </a:r>
            <a:r>
              <a:rPr lang="fi-FI" dirty="0"/>
              <a:t> menetelmällinen kehittäminen ja käynnistysvaiheen tuki</a:t>
            </a:r>
          </a:p>
          <a:p>
            <a:endParaRPr lang="fi-FI" dirty="0" smtClean="0"/>
          </a:p>
          <a:p>
            <a:r>
              <a:rPr lang="fi-FI" dirty="0" smtClean="0"/>
              <a:t>Osaamisluokitusjärjestelmän </a:t>
            </a:r>
            <a:r>
              <a:rPr lang="fi-FI" dirty="0"/>
              <a:t>kehittäminen</a:t>
            </a:r>
          </a:p>
          <a:p>
            <a:endParaRPr lang="fi-FI" dirty="0"/>
          </a:p>
          <a:p>
            <a:r>
              <a:rPr lang="fi-FI" dirty="0"/>
              <a:t>"Uudistetaan </a:t>
            </a:r>
            <a:r>
              <a:rPr lang="fi-FI" dirty="0" smtClean="0"/>
              <a:t>ennakoinnin raportointijärjestelmä” / Muodostetaan </a:t>
            </a:r>
            <a:r>
              <a:rPr lang="fi-FI" dirty="0"/>
              <a:t>ennakoinnin digitaalinen ekosysteemi</a:t>
            </a:r>
          </a:p>
          <a:p>
            <a:endParaRPr lang="fi-FI" dirty="0" smtClean="0"/>
          </a:p>
          <a:p>
            <a:r>
              <a:rPr lang="fi-FI" dirty="0" smtClean="0"/>
              <a:t>OHJAUS </a:t>
            </a:r>
            <a:r>
              <a:rPr lang="fi-FI" dirty="0"/>
              <a:t>SEKÄ OSAAMISEN ARVIOINTI JA VALIDOINTI</a:t>
            </a:r>
          </a:p>
          <a:p>
            <a:r>
              <a:rPr lang="fi-FI" dirty="0" smtClean="0">
                <a:solidFill>
                  <a:srgbClr val="FF0000"/>
                </a:solidFill>
              </a:rPr>
              <a:t>Työikäisten osaamisen tunnistaminen 3M</a:t>
            </a:r>
            <a:endParaRPr lang="fi-FI" dirty="0">
              <a:solidFill>
                <a:srgbClr val="FF0000"/>
              </a:solidFill>
            </a:endParaRPr>
          </a:p>
          <a:p>
            <a:r>
              <a:rPr lang="fi-FI" dirty="0"/>
              <a:t>Osaamiskartoitukset</a:t>
            </a:r>
          </a:p>
          <a:p>
            <a:r>
              <a:rPr lang="fi-FI" dirty="0">
                <a:solidFill>
                  <a:srgbClr val="FF0000"/>
                </a:solidFill>
              </a:rPr>
              <a:t>Elinikäisen ohjauksen </a:t>
            </a:r>
            <a:r>
              <a:rPr lang="fi-FI" dirty="0" smtClean="0">
                <a:solidFill>
                  <a:srgbClr val="FF0000"/>
                </a:solidFill>
              </a:rPr>
              <a:t>vahvistaminen 4M</a:t>
            </a:r>
          </a:p>
          <a:p>
            <a:pPr lvl="1"/>
            <a:r>
              <a:rPr lang="fi-FI" dirty="0" smtClean="0">
                <a:solidFill>
                  <a:srgbClr val="FF0000"/>
                </a:solidFill>
              </a:rPr>
              <a:t>Koordinaatio ja tiedolla johtaminen</a:t>
            </a:r>
          </a:p>
          <a:p>
            <a:pPr lvl="1"/>
            <a:r>
              <a:rPr lang="fi-FI" dirty="0" smtClean="0">
                <a:solidFill>
                  <a:srgbClr val="FF0000"/>
                </a:solidFill>
              </a:rPr>
              <a:t>Urasuunnittelutaidot</a:t>
            </a:r>
          </a:p>
          <a:p>
            <a:pPr lvl="1"/>
            <a:r>
              <a:rPr lang="fi-FI" dirty="0" smtClean="0">
                <a:solidFill>
                  <a:srgbClr val="FF0000"/>
                </a:solidFill>
              </a:rPr>
              <a:t>Ohjaajien täydennyskoulutukset</a:t>
            </a:r>
          </a:p>
          <a:p>
            <a:pPr lvl="1"/>
            <a:endParaRPr lang="fi-FI" dirty="0" smtClean="0">
              <a:solidFill>
                <a:srgbClr val="FF0000"/>
              </a:solidFill>
            </a:endParaRPr>
          </a:p>
          <a:p>
            <a:endParaRPr lang="fi-FI" dirty="0"/>
          </a:p>
          <a:p>
            <a:r>
              <a:rPr lang="fi-FI" dirty="0" smtClean="0"/>
              <a:t>JATKUVAN OPPIMISEN DIGITALISAATIO</a:t>
            </a:r>
          </a:p>
          <a:p>
            <a:r>
              <a:rPr lang="fi-FI" dirty="0" smtClean="0"/>
              <a:t>Korkeakoulujen digivisio</a:t>
            </a:r>
          </a:p>
          <a:p>
            <a:r>
              <a:rPr lang="fi-FI" dirty="0" smtClean="0">
                <a:solidFill>
                  <a:srgbClr val="FF0000"/>
                </a:solidFill>
              </a:rPr>
              <a:t>Jatkuvan oppimisen digitaalinen palvelukokonaisuus 26 M (yhdessä TEM/OKM/OPH/KEHA)</a:t>
            </a:r>
          </a:p>
          <a:p>
            <a:endParaRPr lang="fi-FI" dirty="0">
              <a:solidFill>
                <a:srgbClr val="FF0000"/>
              </a:solidFill>
            </a:endParaRPr>
          </a:p>
          <a:p>
            <a:r>
              <a:rPr lang="fi-FI" dirty="0" smtClean="0"/>
              <a:t>KORKEAKOULUPAIKKOJEN LISÄÄMINEN</a:t>
            </a:r>
          </a:p>
        </p:txBody>
      </p:sp>
    </p:spTree>
    <p:extLst>
      <p:ext uri="{BB962C8B-B14F-4D97-AF65-F5344CB8AC3E}">
        <p14:creationId xmlns:p14="http://schemas.microsoft.com/office/powerpoint/2010/main" val="9531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in paikkamerkki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4669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_DB01_laaja__FI_V____RGB">
  <a:themeElements>
    <a:clrScheme name="TEM2016">
      <a:dk1>
        <a:srgbClr val="000000"/>
      </a:dk1>
      <a:lt1>
        <a:srgbClr val="FFFFFF"/>
      </a:lt1>
      <a:dk2>
        <a:srgbClr val="001E60"/>
      </a:dk2>
      <a:lt2>
        <a:srgbClr val="D5B37A"/>
      </a:lt2>
      <a:accent1>
        <a:srgbClr val="001E60"/>
      </a:accent1>
      <a:accent2>
        <a:srgbClr val="EE2737"/>
      </a:accent2>
      <a:accent3>
        <a:srgbClr val="FF8200"/>
      </a:accent3>
      <a:accent4>
        <a:srgbClr val="F2A900"/>
      </a:accent4>
      <a:accent5>
        <a:srgbClr val="97D700"/>
      </a:accent5>
      <a:accent6>
        <a:srgbClr val="00BFB3"/>
      </a:accent6>
      <a:hlink>
        <a:srgbClr val="009CDE"/>
      </a:hlink>
      <a:folHlink>
        <a:srgbClr val="485CC7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200" b="1" dirty="0" err="1" smtClean="0">
            <a:solidFill>
              <a:schemeClr val="bg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EM-ppt-vedos-1-vaaka.pptx" id="{E64F3C97-54AF-43FF-9651-728260338761}" vid="{7833688B-53DB-47C4-9BDC-425B6DD444B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xternalKeyword xmlns="59791934-538b-4486-96c6-535b1b77d54e" xsi:nil="true"/>
    <TEMDocumentType xmlns="59791934-538b-4486-96c6-535b1b77d54e">Esitysaineisto</TEMDocumentTyp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Document" ma:contentTypeID="0x01010073A4205F1AB04B778370FAAF380291E000E146ABAF2260CC4397E0AB897BAC756D" ma:contentTypeVersion="6" ma:contentTypeDescription="Luo uusi asiakirja." ma:contentTypeScope="" ma:versionID="2fc0bbfb6107b5915e5fafa5380d5306">
  <xsd:schema xmlns:xsd="http://www.w3.org/2001/XMLSchema" xmlns:xs="http://www.w3.org/2001/XMLSchema" xmlns:p="http://schemas.microsoft.com/office/2006/metadata/properties" xmlns:ns2="59791934-538b-4486-96c6-535b1b77d54e" targetNamespace="http://schemas.microsoft.com/office/2006/metadata/properties" ma:root="true" ma:fieldsID="b3c0343a795085f52425eca36a0c9c22" ns2:_="">
    <xsd:import namespace="59791934-538b-4486-96c6-535b1b77d54e"/>
    <xsd:element name="properties">
      <xsd:complexType>
        <xsd:sequence>
          <xsd:element name="documentManagement">
            <xsd:complexType>
              <xsd:all>
                <xsd:element ref="ns2:TEMDocumentType"/>
                <xsd:element ref="ns2:ExternalKeywor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91934-538b-4486-96c6-535b1b77d54e" elementFormDefault="qualified">
    <xsd:import namespace="http://schemas.microsoft.com/office/2006/documentManagement/types"/>
    <xsd:import namespace="http://schemas.microsoft.com/office/infopath/2007/PartnerControls"/>
    <xsd:element name="TEMDocumentType" ma:index="8" ma:displayName="Tyyppi" ma:default="" ma:description="Tyyppi" ma:format="RadioButtons" ma:internalName="TEMDocumentType">
      <xsd:simpleType>
        <xsd:restriction base="dms:Choice">
          <xsd:enumeration value="Ohje"/>
          <xsd:enumeration value="Muistio"/>
          <xsd:enumeration value="Lomake"/>
          <xsd:enumeration value="Raportti"/>
          <xsd:enumeration value="Esityslista"/>
          <xsd:enumeration value="Pöytäkirja"/>
          <xsd:enumeration value="Sopimus"/>
          <xsd:enumeration value="Kutsu"/>
          <xsd:enumeration value="Työnjako/Vastuunjako"/>
          <xsd:enumeration value="Organisaatiokaavio"/>
          <xsd:enumeration value="Esitysaineisto"/>
          <xsd:enumeration value="Muu"/>
        </xsd:restriction>
      </xsd:simpleType>
    </xsd:element>
    <xsd:element name="ExternalKeyword" ma:index="9" nillable="true" ma:displayName="Ulkoinen asiasana" ma:internalName="ExternalKeyword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CFAB04-F68D-4127-916C-A7976587142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59791934-538b-4486-96c6-535b1b77d54e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8180152-8F7B-4E08-B8AB-9BE560DFF54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1F7454C-74DB-43F5-A24D-E55F20932B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791934-538b-4486-96c6-535b1b77d5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27886</TotalTime>
  <Words>314</Words>
  <Application>Microsoft Office PowerPoint</Application>
  <PresentationFormat>Näytössä katseltava esitys (16:9)</PresentationFormat>
  <Paragraphs>60</Paragraphs>
  <Slides>5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8" baseType="lpstr">
      <vt:lpstr>Arial</vt:lpstr>
      <vt:lpstr>Calibri</vt:lpstr>
      <vt:lpstr>TEM_DB01_laaja__FI_V____RGB</vt:lpstr>
      <vt:lpstr>ELO  2021</vt:lpstr>
      <vt:lpstr>PowerPoint-esitys</vt:lpstr>
      <vt:lpstr>PowerPoint-esitys</vt:lpstr>
      <vt:lpstr>Jatkuva oppiminen Suomen kestävän kasvun ohjelmassa (RRF)</vt:lpstr>
      <vt:lpstr>PowerPoint-esitys</vt:lpstr>
    </vt:vector>
  </TitlesOfParts>
  <Company>VIP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jani.lehto@tem.fi</dc:creator>
  <cp:lastModifiedBy>Lehto Jani (TEM)</cp:lastModifiedBy>
  <cp:revision>368</cp:revision>
  <cp:lastPrinted>2016-06-14T09:11:17Z</cp:lastPrinted>
  <dcterms:created xsi:type="dcterms:W3CDTF">2016-06-23T07:14:33Z</dcterms:created>
  <dcterms:modified xsi:type="dcterms:W3CDTF">2021-05-26T09:00:47Z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0x01010073A4205F1AB04B778370FAAF380291E000E146ABAF2260CC4397E0AB897BAC756D</vt:lpwstr>
  </property>
</Properties>
</file>