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6" r:id="rId3"/>
    <p:sldId id="284" r:id="rId4"/>
    <p:sldId id="285" r:id="rId5"/>
    <p:sldId id="287" r:id="rId6"/>
    <p:sldId id="286" r:id="rId7"/>
    <p:sldId id="270" r:id="rId8"/>
    <p:sldId id="271" r:id="rId9"/>
    <p:sldId id="289" r:id="rId10"/>
    <p:sldId id="272" r:id="rId11"/>
    <p:sldId id="273" r:id="rId12"/>
    <p:sldId id="274" r:id="rId13"/>
    <p:sldId id="283" r:id="rId14"/>
    <p:sldId id="282" r:id="rId15"/>
    <p:sldId id="277" r:id="rId16"/>
    <p:sldId id="278" r:id="rId17"/>
    <p:sldId id="279" r:id="rId18"/>
    <p:sldId id="280" r:id="rId19"/>
    <p:sldId id="281"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4"/>
    <p:restoredTop sz="94768"/>
  </p:normalViewPr>
  <p:slideViewPr>
    <p:cSldViewPr snapToGrid="0" snapToObjects="1">
      <p:cViewPr varScale="1">
        <p:scale>
          <a:sx n="106" d="100"/>
          <a:sy n="106" d="100"/>
        </p:scale>
        <p:origin x="14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BD79E-5712-1847-8109-86FF3C1DFB3D}" type="datetimeFigureOut">
              <a:rPr lang="fi-FI" smtClean="0"/>
              <a:t>27.5.2021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D88D9-F740-9A44-ACFD-C7DC79CE3383}" type="slidenum">
              <a:rPr lang="fi-FI" smtClean="0"/>
              <a:t>‹#›</a:t>
            </a:fld>
            <a:endParaRPr lang="fi-FI"/>
          </a:p>
        </p:txBody>
      </p:sp>
    </p:spTree>
    <p:extLst>
      <p:ext uri="{BB962C8B-B14F-4D97-AF65-F5344CB8AC3E}">
        <p14:creationId xmlns:p14="http://schemas.microsoft.com/office/powerpoint/2010/main" val="150492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D4D88D9-F740-9A44-ACFD-C7DC79CE3383}" type="slidenum">
              <a:rPr lang="fi-FI" smtClean="0"/>
              <a:t>1</a:t>
            </a:fld>
            <a:endParaRPr lang="fi-FI"/>
          </a:p>
        </p:txBody>
      </p:sp>
    </p:spTree>
    <p:extLst>
      <p:ext uri="{BB962C8B-B14F-4D97-AF65-F5344CB8AC3E}">
        <p14:creationId xmlns:p14="http://schemas.microsoft.com/office/powerpoint/2010/main" val="326039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D4D88D9-F740-9A44-ACFD-C7DC79CE3383}" type="slidenum">
              <a:rPr lang="fi-FI" smtClean="0"/>
              <a:t>7</a:t>
            </a:fld>
            <a:endParaRPr lang="fi-FI"/>
          </a:p>
        </p:txBody>
      </p:sp>
    </p:spTree>
    <p:extLst>
      <p:ext uri="{BB962C8B-B14F-4D97-AF65-F5344CB8AC3E}">
        <p14:creationId xmlns:p14="http://schemas.microsoft.com/office/powerpoint/2010/main" val="348040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D4D88D9-F740-9A44-ACFD-C7DC79CE3383}" type="slidenum">
              <a:rPr lang="fi-FI" smtClean="0"/>
              <a:t>10</a:t>
            </a:fld>
            <a:endParaRPr lang="fi-FI"/>
          </a:p>
        </p:txBody>
      </p:sp>
    </p:spTree>
    <p:extLst>
      <p:ext uri="{BB962C8B-B14F-4D97-AF65-F5344CB8AC3E}">
        <p14:creationId xmlns:p14="http://schemas.microsoft.com/office/powerpoint/2010/main" val="330274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E4E9F2-0BE9-B141-9220-770A6E6650A4}"/>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DA7586A-EA72-F141-9839-3032333BC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7496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02EE88-169F-2749-AD89-A9DA33C322C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0847F05-5716-B649-A65F-EC7BC0137E8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16C16AD-3C9B-834B-80E8-B2A7EAB1296A}"/>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5" name="Alatunnisteen paikkamerkki 4">
            <a:extLst>
              <a:ext uri="{FF2B5EF4-FFF2-40B4-BE49-F238E27FC236}">
                <a16:creationId xmlns:a16="http://schemas.microsoft.com/office/drawing/2014/main" id="{8DD65699-5C0A-1A47-83F7-1E75560345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AAE78F2-360E-C849-8576-54C58B3161D3}"/>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32095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4B48902-B8F7-8340-B8D8-D8D81C145DB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99C8091-2B46-3A4C-A14A-893EED5F414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4FD38C-09AD-6446-9D2D-817CA03F0297}"/>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5" name="Alatunnisteen paikkamerkki 4">
            <a:extLst>
              <a:ext uri="{FF2B5EF4-FFF2-40B4-BE49-F238E27FC236}">
                <a16:creationId xmlns:a16="http://schemas.microsoft.com/office/drawing/2014/main" id="{228A8D1F-E21F-F849-8537-5A2A8A44A05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3757FE3-9C71-B74A-BADE-4E56B6126058}"/>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414364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7422"/>
            <a:ext cx="9144000" cy="2386800"/>
          </a:xfrm>
        </p:spPr>
        <p:txBody>
          <a:bodyPr anchor="b"/>
          <a:lstStyle>
            <a:lvl1pPr algn="ctr">
              <a:defRPr sz="4500">
                <a:solidFill>
                  <a:schemeClr val="bg2"/>
                </a:solidFill>
              </a:defRPr>
            </a:lvl1pPr>
          </a:lstStyle>
          <a:p>
            <a:r>
              <a:rPr lang="fi-FI"/>
              <a:t>Muokkaa perustyyl. napsautt.</a:t>
            </a:r>
            <a:endParaRPr lang="fi-FI" dirty="0"/>
          </a:p>
        </p:txBody>
      </p:sp>
      <p:sp>
        <p:nvSpPr>
          <p:cNvPr id="3" name="Subtitle 2"/>
          <p:cNvSpPr>
            <a:spLocks noGrp="1"/>
          </p:cNvSpPr>
          <p:nvPr>
            <p:ph type="subTitle" idx="1"/>
          </p:nvPr>
        </p:nvSpPr>
        <p:spPr>
          <a:xfrm>
            <a:off x="1524000" y="3345821"/>
            <a:ext cx="9144000" cy="900388"/>
          </a:xfrm>
        </p:spPr>
        <p:txBody>
          <a:bodyPr/>
          <a:lstStyle>
            <a:lvl1pPr marL="0" indent="0" algn="ctr">
              <a:buNone/>
              <a:defRPr sz="18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fi-FI"/>
              <a:t>Muokkaa alaotsikon perustyyliä napsautt.</a:t>
            </a:r>
            <a:endParaRPr lang="fi-FI" dirty="0"/>
          </a:p>
        </p:txBody>
      </p:sp>
      <p:sp>
        <p:nvSpPr>
          <p:cNvPr id="9" name="TextBox 8"/>
          <p:cNvSpPr txBox="1"/>
          <p:nvPr/>
        </p:nvSpPr>
        <p:spPr>
          <a:xfrm>
            <a:off x="10485131" y="7884163"/>
            <a:ext cx="184731" cy="248209"/>
          </a:xfrm>
          <a:prstGeom prst="rect">
            <a:avLst/>
          </a:prstGeom>
          <a:noFill/>
        </p:spPr>
        <p:txBody>
          <a:bodyPr wrap="none" rtlCol="0">
            <a:spAutoFit/>
          </a:bodyPr>
          <a:lstStyle/>
          <a:p>
            <a:endParaRPr lang="fi-FI" sz="1013" dirty="0"/>
          </a:p>
        </p:txBody>
      </p:sp>
      <p:sp>
        <p:nvSpPr>
          <p:cNvPr id="10" name="TextBox 9"/>
          <p:cNvSpPr txBox="1"/>
          <p:nvPr/>
        </p:nvSpPr>
        <p:spPr>
          <a:xfrm>
            <a:off x="5588011" y="7721603"/>
            <a:ext cx="184731" cy="248209"/>
          </a:xfrm>
          <a:prstGeom prst="rect">
            <a:avLst/>
          </a:prstGeom>
          <a:noFill/>
        </p:spPr>
        <p:txBody>
          <a:bodyPr wrap="none" rtlCol="0">
            <a:spAutoFit/>
          </a:bodyPr>
          <a:lstStyle/>
          <a:p>
            <a:endParaRPr lang="fi-FI" sz="1013" dirty="0"/>
          </a:p>
        </p:txBody>
      </p:sp>
      <p:pic>
        <p:nvPicPr>
          <p:cNvPr id="5" name="Kuva 4">
            <a:extLst>
              <a:ext uri="{FF2B5EF4-FFF2-40B4-BE49-F238E27FC236}">
                <a16:creationId xmlns:a16="http://schemas.microsoft.com/office/drawing/2014/main" id="{7DFBAC1D-1D2F-4B57-A491-AA5E5014561A}"/>
              </a:ext>
            </a:extLst>
          </p:cNvPr>
          <p:cNvPicPr>
            <a:picLocks noChangeAspect="1"/>
          </p:cNvPicPr>
          <p:nvPr userDrawn="1"/>
        </p:nvPicPr>
        <p:blipFill>
          <a:blip r:embed="rId2"/>
          <a:stretch>
            <a:fillRect/>
          </a:stretch>
        </p:blipFill>
        <p:spPr>
          <a:xfrm>
            <a:off x="4894572" y="5222388"/>
            <a:ext cx="2400000" cy="971740"/>
          </a:xfrm>
          <a:prstGeom prst="rect">
            <a:avLst/>
          </a:prstGeom>
        </p:spPr>
      </p:pic>
    </p:spTree>
    <p:extLst>
      <p:ext uri="{BB962C8B-B14F-4D97-AF65-F5344CB8AC3E}">
        <p14:creationId xmlns:p14="http://schemas.microsoft.com/office/powerpoint/2010/main" val="158026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7" y="529950"/>
            <a:ext cx="9604023" cy="995915"/>
          </a:xfrm>
        </p:spPr>
        <p:txBody>
          <a:bodyPr/>
          <a:lstStyle/>
          <a:p>
            <a:r>
              <a:rPr lang="fi-FI"/>
              <a:t>Muokkaa perustyyl. napsautt.</a:t>
            </a:r>
            <a:endParaRPr lang="fi-FI" dirty="0"/>
          </a:p>
        </p:txBody>
      </p:sp>
      <p:sp>
        <p:nvSpPr>
          <p:cNvPr id="3" name="Content Placeholder 2"/>
          <p:cNvSpPr>
            <a:spLocks noGrp="1"/>
          </p:cNvSpPr>
          <p:nvPr>
            <p:ph idx="1"/>
          </p:nvPr>
        </p:nvSpPr>
        <p:spPr>
          <a:xfrm>
            <a:off x="838200" y="1525867"/>
            <a:ext cx="10515600" cy="4447369"/>
          </a:xfrm>
        </p:spPr>
        <p:txBody>
          <a:bodyPr/>
          <a:lstStyle>
            <a:lvl1pPr>
              <a:defRPr b="1"/>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D26839AD-8404-F14E-AD85-8BA1B1271A32}" type="datetime1">
              <a:rPr lang="fi-FI" smtClean="0"/>
              <a:pPr/>
              <a:t>27.5.2021</a:t>
            </a:fld>
            <a:endParaRPr lang="fi-FI" dirty="0"/>
          </a:p>
        </p:txBody>
      </p:sp>
      <p:sp>
        <p:nvSpPr>
          <p:cNvPr id="5" name="Footer Placeholder 4"/>
          <p:cNvSpPr>
            <a:spLocks noGrp="1"/>
          </p:cNvSpPr>
          <p:nvPr>
            <p:ph type="ftr" sz="quarter" idx="11"/>
          </p:nvPr>
        </p:nvSpPr>
        <p:spPr/>
        <p:txBody>
          <a:bodyPr/>
          <a:lstStyle/>
          <a:p>
            <a:r>
              <a:rPr lang="fi-FI"/>
              <a:t>Työ- ja elinkeinoministeriö </a:t>
            </a:r>
            <a:r>
              <a:rPr lang="bg-BG"/>
              <a:t>•</a:t>
            </a:r>
            <a:r>
              <a:rPr lang="fi-FI"/>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11" name="Kuva 10">
            <a:extLst>
              <a:ext uri="{FF2B5EF4-FFF2-40B4-BE49-F238E27FC236}">
                <a16:creationId xmlns:a16="http://schemas.microsoft.com/office/drawing/2014/main" id="{AA220AAC-81F5-4624-B523-363239790028}"/>
              </a:ext>
            </a:extLst>
          </p:cNvPr>
          <p:cNvPicPr>
            <a:picLocks noChangeAspect="1"/>
          </p:cNvPicPr>
          <p:nvPr userDrawn="1"/>
        </p:nvPicPr>
        <p:blipFill>
          <a:blip r:embed="rId2"/>
          <a:stretch>
            <a:fillRect/>
          </a:stretch>
        </p:blipFill>
        <p:spPr>
          <a:xfrm>
            <a:off x="10851391" y="759350"/>
            <a:ext cx="497423" cy="557716"/>
          </a:xfrm>
          <a:prstGeom prst="rect">
            <a:avLst/>
          </a:prstGeom>
        </p:spPr>
      </p:pic>
    </p:spTree>
    <p:extLst>
      <p:ext uri="{BB962C8B-B14F-4D97-AF65-F5344CB8AC3E}">
        <p14:creationId xmlns:p14="http://schemas.microsoft.com/office/powerpoint/2010/main" val="299422685"/>
      </p:ext>
    </p:extLst>
  </p:cSld>
  <p:clrMapOvr>
    <a:masterClrMapping/>
  </p:clrMapOvr>
  <p:extLst mod="1">
    <p:ext uri="{DCECCB84-F9BA-43D5-87BE-67443E8EF086}">
      <p15:sldGuideLst xmlns:p15="http://schemas.microsoft.com/office/powerpoint/2012/main">
        <p15:guide id="1" orient="horz" pos="4997">
          <p15:clr>
            <a:srgbClr val="FBAE40"/>
          </p15:clr>
        </p15:guide>
        <p15:guide id="2" pos="3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529950"/>
            <a:ext cx="9602435" cy="995915"/>
          </a:xfrm>
        </p:spPr>
        <p:txBody>
          <a:bodyPr/>
          <a:lstStyle/>
          <a:p>
            <a:r>
              <a:rPr lang="fi-FI"/>
              <a:t>Muokkaa perustyyl. napsautt.</a:t>
            </a:r>
          </a:p>
        </p:txBody>
      </p:sp>
      <p:sp>
        <p:nvSpPr>
          <p:cNvPr id="3" name="Text Placeholder 2"/>
          <p:cNvSpPr>
            <a:spLocks noGrp="1"/>
          </p:cNvSpPr>
          <p:nvPr>
            <p:ph type="body" idx="1"/>
          </p:nvPr>
        </p:nvSpPr>
        <p:spPr>
          <a:xfrm>
            <a:off x="839789" y="1525869"/>
            <a:ext cx="5157787" cy="619017"/>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839789" y="2287351"/>
            <a:ext cx="5157787" cy="36858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6172210" y="1525869"/>
            <a:ext cx="5183188" cy="619017"/>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6172210" y="2144881"/>
            <a:ext cx="5183188" cy="382835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ate Placeholder 7"/>
          <p:cNvSpPr>
            <a:spLocks noGrp="1"/>
          </p:cNvSpPr>
          <p:nvPr>
            <p:ph type="dt" sz="half" idx="10"/>
          </p:nvPr>
        </p:nvSpPr>
        <p:spPr/>
        <p:txBody>
          <a:bodyPr/>
          <a:lstStyle/>
          <a:p>
            <a:fld id="{A0204079-6FA0-8F42-A0E0-93A554C8F316}" type="datetime1">
              <a:rPr lang="fi-FI" smtClean="0"/>
              <a:pPr/>
              <a:t>27.5.2021</a:t>
            </a:fld>
            <a:endParaRPr lang="fi-FI" dirty="0"/>
          </a:p>
        </p:txBody>
      </p:sp>
      <p:sp>
        <p:nvSpPr>
          <p:cNvPr id="9" name="Footer Placeholder 8"/>
          <p:cNvSpPr>
            <a:spLocks noGrp="1"/>
          </p:cNvSpPr>
          <p:nvPr>
            <p:ph type="ftr" sz="quarter" idx="11"/>
          </p:nvPr>
        </p:nvSpPr>
        <p:spPr/>
        <p:txBody>
          <a:bodyPr/>
          <a:lstStyle/>
          <a:p>
            <a:r>
              <a:rPr lang="fi-FI"/>
              <a:t>Työ- ja elinkeinoministeriö </a:t>
            </a:r>
            <a:r>
              <a:rPr lang="bg-BG"/>
              <a:t>•</a:t>
            </a:r>
            <a:r>
              <a:rPr lang="fi-FI"/>
              <a:t> www.tem.fi</a:t>
            </a:r>
            <a:endParaRPr lang="fi-FI" dirty="0"/>
          </a:p>
        </p:txBody>
      </p:sp>
      <p:sp>
        <p:nvSpPr>
          <p:cNvPr id="13" name="Slide Number Placeholder 12"/>
          <p:cNvSpPr>
            <a:spLocks noGrp="1"/>
          </p:cNvSpPr>
          <p:nvPr>
            <p:ph type="sldNum" sz="quarter" idx="12"/>
          </p:nvPr>
        </p:nvSpPr>
        <p:spPr/>
        <p:txBody>
          <a:bodyPr/>
          <a:lstStyle/>
          <a:p>
            <a:fld id="{3065C9E5-8AC3-DF4B-BA99-CB03B9370A98}" type="slidenum">
              <a:rPr lang="fi-FI" smtClean="0"/>
              <a:pPr/>
              <a:t>‹#›</a:t>
            </a:fld>
            <a:endParaRPr lang="fi-FI"/>
          </a:p>
        </p:txBody>
      </p:sp>
      <p:pic>
        <p:nvPicPr>
          <p:cNvPr id="12" name="Kuva 11">
            <a:extLst>
              <a:ext uri="{FF2B5EF4-FFF2-40B4-BE49-F238E27FC236}">
                <a16:creationId xmlns:a16="http://schemas.microsoft.com/office/drawing/2014/main" id="{0E8806D1-1CCB-4475-986F-324C0BC5C927}"/>
              </a:ext>
            </a:extLst>
          </p:cNvPr>
          <p:cNvPicPr>
            <a:picLocks noChangeAspect="1"/>
          </p:cNvPicPr>
          <p:nvPr userDrawn="1"/>
        </p:nvPicPr>
        <p:blipFill>
          <a:blip r:embed="rId2"/>
          <a:stretch>
            <a:fillRect/>
          </a:stretch>
        </p:blipFill>
        <p:spPr>
          <a:xfrm>
            <a:off x="10851391" y="759350"/>
            <a:ext cx="497423" cy="557716"/>
          </a:xfrm>
          <a:prstGeom prst="rect">
            <a:avLst/>
          </a:prstGeom>
        </p:spPr>
      </p:pic>
    </p:spTree>
    <p:extLst>
      <p:ext uri="{BB962C8B-B14F-4D97-AF65-F5344CB8AC3E}">
        <p14:creationId xmlns:p14="http://schemas.microsoft.com/office/powerpoint/2010/main" val="1399195210"/>
      </p:ext>
    </p:extLst>
  </p:cSld>
  <p:clrMapOvr>
    <a:masterClrMapping/>
  </p:clrMapOvr>
  <p:extLst mod="1">
    <p:ext uri="{DCECCB84-F9BA-43D5-87BE-67443E8EF086}">
      <p15:sldGuideLst xmlns:p15="http://schemas.microsoft.com/office/powerpoint/2012/main">
        <p15:guide id="1" pos="385">
          <p15:clr>
            <a:srgbClr val="FBAE40"/>
          </p15:clr>
        </p15:guide>
        <p15:guide id="2" orient="horz" pos="49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839788" y="529950"/>
            <a:ext cx="9602435" cy="995915"/>
          </a:xfrm>
        </p:spPr>
        <p:txBody>
          <a:bodyPr/>
          <a:lstStyle/>
          <a:p>
            <a:r>
              <a:rPr lang="fi-FI"/>
              <a:t>Muokkaa perustyyl. napsautt.</a:t>
            </a:r>
          </a:p>
        </p:txBody>
      </p:sp>
      <p:sp>
        <p:nvSpPr>
          <p:cNvPr id="3" name="Text Placeholder 2"/>
          <p:cNvSpPr>
            <a:spLocks noGrp="1"/>
          </p:cNvSpPr>
          <p:nvPr>
            <p:ph type="body" idx="1"/>
          </p:nvPr>
        </p:nvSpPr>
        <p:spPr>
          <a:xfrm>
            <a:off x="839789" y="1525869"/>
            <a:ext cx="10514011" cy="619017"/>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839789" y="2287351"/>
            <a:ext cx="10514011" cy="36858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ate Placeholder 7"/>
          <p:cNvSpPr>
            <a:spLocks noGrp="1"/>
          </p:cNvSpPr>
          <p:nvPr>
            <p:ph type="dt" sz="half" idx="10"/>
          </p:nvPr>
        </p:nvSpPr>
        <p:spPr/>
        <p:txBody>
          <a:bodyPr/>
          <a:lstStyle/>
          <a:p>
            <a:fld id="{BC2EB90C-C3B6-654A-9159-F786CF172E91}" type="datetime1">
              <a:rPr lang="fi-FI" smtClean="0"/>
              <a:pPr/>
              <a:t>27.5.2021</a:t>
            </a:fld>
            <a:endParaRPr lang="fi-FI" dirty="0"/>
          </a:p>
        </p:txBody>
      </p:sp>
      <p:sp>
        <p:nvSpPr>
          <p:cNvPr id="9" name="Footer Placeholder 8"/>
          <p:cNvSpPr>
            <a:spLocks noGrp="1"/>
          </p:cNvSpPr>
          <p:nvPr>
            <p:ph type="ftr" sz="quarter" idx="11"/>
          </p:nvPr>
        </p:nvSpPr>
        <p:spPr/>
        <p:txBody>
          <a:bodyPr/>
          <a:lstStyle/>
          <a:p>
            <a:r>
              <a:rPr lang="fi-FI"/>
              <a:t>Työ- ja elinkeinoministeriö </a:t>
            </a:r>
            <a:r>
              <a:rPr lang="bg-BG"/>
              <a:t>•</a:t>
            </a:r>
            <a:r>
              <a:rPr lang="fi-FI"/>
              <a:t> www.tem.fi</a:t>
            </a:r>
            <a:endParaRPr lang="fi-FI" dirty="0"/>
          </a:p>
        </p:txBody>
      </p:sp>
      <p:sp>
        <p:nvSpPr>
          <p:cNvPr id="13" name="Slide Number Placeholder 12"/>
          <p:cNvSpPr>
            <a:spLocks noGrp="1"/>
          </p:cNvSpPr>
          <p:nvPr>
            <p:ph type="sldNum" sz="quarter" idx="12"/>
          </p:nvPr>
        </p:nvSpPr>
        <p:spPr/>
        <p:txBody>
          <a:bodyPr/>
          <a:lstStyle/>
          <a:p>
            <a:fld id="{3065C9E5-8AC3-DF4B-BA99-CB03B9370A98}" type="slidenum">
              <a:rPr lang="fi-FI" smtClean="0"/>
              <a:pPr/>
              <a:t>‹#›</a:t>
            </a:fld>
            <a:endParaRPr lang="fi-FI"/>
          </a:p>
        </p:txBody>
      </p:sp>
      <p:pic>
        <p:nvPicPr>
          <p:cNvPr id="10" name="Kuva 9">
            <a:extLst>
              <a:ext uri="{FF2B5EF4-FFF2-40B4-BE49-F238E27FC236}">
                <a16:creationId xmlns:a16="http://schemas.microsoft.com/office/drawing/2014/main" id="{4CD8DC24-1463-4652-A5A5-C7DB18939AF6}"/>
              </a:ext>
            </a:extLst>
          </p:cNvPr>
          <p:cNvPicPr>
            <a:picLocks noChangeAspect="1"/>
          </p:cNvPicPr>
          <p:nvPr userDrawn="1"/>
        </p:nvPicPr>
        <p:blipFill>
          <a:blip r:embed="rId2"/>
          <a:stretch>
            <a:fillRect/>
          </a:stretch>
        </p:blipFill>
        <p:spPr>
          <a:xfrm>
            <a:off x="10851391" y="759350"/>
            <a:ext cx="497423" cy="557716"/>
          </a:xfrm>
          <a:prstGeom prst="rect">
            <a:avLst/>
          </a:prstGeom>
        </p:spPr>
      </p:pic>
    </p:spTree>
    <p:extLst>
      <p:ext uri="{BB962C8B-B14F-4D97-AF65-F5344CB8AC3E}">
        <p14:creationId xmlns:p14="http://schemas.microsoft.com/office/powerpoint/2010/main" val="2725093819"/>
      </p:ext>
    </p:extLst>
  </p:cSld>
  <p:clrMapOvr>
    <a:masterClrMapping/>
  </p:clrMapOvr>
  <p:extLst mod="1">
    <p:ext uri="{DCECCB84-F9BA-43D5-87BE-67443E8EF086}">
      <p15:sldGuideLst xmlns:p15="http://schemas.microsoft.com/office/powerpoint/2012/main">
        <p15:guide id="1" pos="385">
          <p15:clr>
            <a:srgbClr val="FBAE40"/>
          </p15:clr>
        </p15:guide>
        <p15:guide id="2" orient="horz" pos="49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8E673F-6EB7-8443-8693-F2EF12496ED8}" type="datetime1">
              <a:rPr lang="fi-FI" smtClean="0"/>
              <a:pPr/>
              <a:t>27.5.2021</a:t>
            </a:fld>
            <a:endParaRPr lang="fi-FI" dirty="0"/>
          </a:p>
        </p:txBody>
      </p:sp>
      <p:sp>
        <p:nvSpPr>
          <p:cNvPr id="6" name="Footer Placeholder 5"/>
          <p:cNvSpPr>
            <a:spLocks noGrp="1"/>
          </p:cNvSpPr>
          <p:nvPr>
            <p:ph type="ftr" sz="quarter" idx="11"/>
          </p:nvPr>
        </p:nvSpPr>
        <p:spPr/>
        <p:txBody>
          <a:bodyPr/>
          <a:lstStyle/>
          <a:p>
            <a:r>
              <a:rPr lang="fi-FI"/>
              <a:t>Työ- ja elinkeinoministeriö </a:t>
            </a:r>
            <a:r>
              <a:rPr lang="bg-BG"/>
              <a:t>•</a:t>
            </a:r>
            <a:r>
              <a:rPr lang="fi-FI"/>
              <a:t> www.tem.fi</a:t>
            </a:r>
            <a:endParaRPr lang="fi-FI" dirty="0"/>
          </a:p>
        </p:txBody>
      </p:sp>
      <p:sp>
        <p:nvSpPr>
          <p:cNvPr id="7" name="Slide Number Placeholder 6"/>
          <p:cNvSpPr>
            <a:spLocks noGrp="1"/>
          </p:cNvSpPr>
          <p:nvPr>
            <p:ph type="sldNum" sz="quarter" idx="12"/>
          </p:nvPr>
        </p:nvSpPr>
        <p:spPr/>
        <p:txBody>
          <a:bodyPr/>
          <a:lstStyle/>
          <a:p>
            <a:fld id="{1B5C75AB-37F2-194C-B2B6-38235384CF06}" type="slidenum">
              <a:rPr lang="fi-FI" smtClean="0"/>
              <a:pPr/>
              <a:t>‹#›</a:t>
            </a:fld>
            <a:endParaRPr lang="fi-FI"/>
          </a:p>
        </p:txBody>
      </p:sp>
      <p:pic>
        <p:nvPicPr>
          <p:cNvPr id="8" name="Kuva 7">
            <a:extLst>
              <a:ext uri="{FF2B5EF4-FFF2-40B4-BE49-F238E27FC236}">
                <a16:creationId xmlns:a16="http://schemas.microsoft.com/office/drawing/2014/main" id="{17F30BAF-D8CD-46C4-BC09-1FF6528A9517}"/>
              </a:ext>
            </a:extLst>
          </p:cNvPr>
          <p:cNvPicPr>
            <a:picLocks noChangeAspect="1"/>
          </p:cNvPicPr>
          <p:nvPr userDrawn="1"/>
        </p:nvPicPr>
        <p:blipFill>
          <a:blip r:embed="rId2"/>
          <a:stretch>
            <a:fillRect/>
          </a:stretch>
        </p:blipFill>
        <p:spPr>
          <a:xfrm>
            <a:off x="10851391" y="759350"/>
            <a:ext cx="497423" cy="557716"/>
          </a:xfrm>
          <a:prstGeom prst="rect">
            <a:avLst/>
          </a:prstGeom>
        </p:spPr>
      </p:pic>
    </p:spTree>
    <p:extLst>
      <p:ext uri="{BB962C8B-B14F-4D97-AF65-F5344CB8AC3E}">
        <p14:creationId xmlns:p14="http://schemas.microsoft.com/office/powerpoint/2010/main" val="320556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accent1"/>
        </a:solidFill>
        <a:effectLst/>
      </p:bgPr>
    </p:bg>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A0E0802-BCE5-425F-B622-59E8AB6E983B}"/>
              </a:ext>
            </a:extLst>
          </p:cNvPr>
          <p:cNvSpPr>
            <a:spLocks/>
          </p:cNvSpPr>
          <p:nvPr userDrawn="1"/>
        </p:nvSpPr>
        <p:spPr bwMode="auto">
          <a:xfrm>
            <a:off x="3963748" y="4920420"/>
            <a:ext cx="4364272" cy="1027854"/>
          </a:xfrm>
          <a:custGeom>
            <a:avLst/>
            <a:gdLst>
              <a:gd name="T0" fmla="*/ 405 w 487"/>
              <a:gd name="T1" fmla="*/ 73 h 153"/>
              <a:gd name="T2" fmla="*/ 278 w 487"/>
              <a:gd name="T3" fmla="*/ 92 h 153"/>
              <a:gd name="T4" fmla="*/ 105 w 487"/>
              <a:gd name="T5" fmla="*/ 55 h 153"/>
              <a:gd name="T6" fmla="*/ 118 w 487"/>
              <a:gd name="T7" fmla="*/ 28 h 153"/>
              <a:gd name="T8" fmla="*/ 118 w 487"/>
              <a:gd name="T9" fmla="*/ 28 h 153"/>
              <a:gd name="T10" fmla="*/ 120 w 487"/>
              <a:gd name="T11" fmla="*/ 26 h 153"/>
              <a:gd name="T12" fmla="*/ 108 w 487"/>
              <a:gd name="T13" fmla="*/ 3 h 153"/>
              <a:gd name="T14" fmla="*/ 86 w 487"/>
              <a:gd name="T15" fmla="*/ 14 h 153"/>
              <a:gd name="T16" fmla="*/ 97 w 487"/>
              <a:gd name="T17" fmla="*/ 37 h 153"/>
              <a:gd name="T18" fmla="*/ 99 w 487"/>
              <a:gd name="T19" fmla="*/ 37 h 153"/>
              <a:gd name="T20" fmla="*/ 93 w 487"/>
              <a:gd name="T21" fmla="*/ 49 h 153"/>
              <a:gd name="T22" fmla="*/ 14 w 487"/>
              <a:gd name="T23" fmla="*/ 0 h 153"/>
              <a:gd name="T24" fmla="*/ 0 w 487"/>
              <a:gd name="T25" fmla="*/ 18 h 153"/>
              <a:gd name="T26" fmla="*/ 76 w 487"/>
              <a:gd name="T27" fmla="*/ 82 h 153"/>
              <a:gd name="T28" fmla="*/ 60 w 487"/>
              <a:gd name="T29" fmla="*/ 113 h 153"/>
              <a:gd name="T30" fmla="*/ 60 w 487"/>
              <a:gd name="T31" fmla="*/ 113 h 153"/>
              <a:gd name="T32" fmla="*/ 59 w 487"/>
              <a:gd name="T33" fmla="*/ 115 h 153"/>
              <a:gd name="T34" fmla="*/ 70 w 487"/>
              <a:gd name="T35" fmla="*/ 138 h 153"/>
              <a:gd name="T36" fmla="*/ 93 w 487"/>
              <a:gd name="T37" fmla="*/ 127 h 153"/>
              <a:gd name="T38" fmla="*/ 82 w 487"/>
              <a:gd name="T39" fmla="*/ 104 h 153"/>
              <a:gd name="T40" fmla="*/ 80 w 487"/>
              <a:gd name="T41" fmla="*/ 103 h 153"/>
              <a:gd name="T42" fmla="*/ 87 w 487"/>
              <a:gd name="T43" fmla="*/ 89 h 153"/>
              <a:gd name="T44" fmla="*/ 312 w 487"/>
              <a:gd name="T45" fmla="*/ 153 h 153"/>
              <a:gd name="T46" fmla="*/ 487 w 487"/>
              <a:gd name="T47" fmla="*/ 116 h 153"/>
              <a:gd name="T48" fmla="*/ 477 w 487"/>
              <a:gd name="T49" fmla="*/ 117 h 153"/>
              <a:gd name="T50" fmla="*/ 405 w 487"/>
              <a:gd name="T51" fmla="*/ 7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153">
                <a:moveTo>
                  <a:pt x="405" y="73"/>
                </a:moveTo>
                <a:cubicBezTo>
                  <a:pt x="365" y="85"/>
                  <a:pt x="322" y="92"/>
                  <a:pt x="278" y="92"/>
                </a:cubicBezTo>
                <a:cubicBezTo>
                  <a:pt x="216" y="92"/>
                  <a:pt x="158" y="78"/>
                  <a:pt x="105" y="55"/>
                </a:cubicBezTo>
                <a:cubicBezTo>
                  <a:pt x="118" y="28"/>
                  <a:pt x="118" y="28"/>
                  <a:pt x="118" y="28"/>
                </a:cubicBezTo>
                <a:cubicBezTo>
                  <a:pt x="118" y="28"/>
                  <a:pt x="118" y="28"/>
                  <a:pt x="118" y="28"/>
                </a:cubicBezTo>
                <a:cubicBezTo>
                  <a:pt x="119" y="28"/>
                  <a:pt x="119" y="27"/>
                  <a:pt x="120" y="26"/>
                </a:cubicBezTo>
                <a:cubicBezTo>
                  <a:pt x="123" y="16"/>
                  <a:pt x="118" y="6"/>
                  <a:pt x="108" y="3"/>
                </a:cubicBezTo>
                <a:cubicBezTo>
                  <a:pt x="99" y="0"/>
                  <a:pt x="89" y="5"/>
                  <a:pt x="86" y="14"/>
                </a:cubicBezTo>
                <a:cubicBezTo>
                  <a:pt x="82" y="23"/>
                  <a:pt x="87" y="34"/>
                  <a:pt x="97" y="37"/>
                </a:cubicBezTo>
                <a:cubicBezTo>
                  <a:pt x="97" y="37"/>
                  <a:pt x="98" y="37"/>
                  <a:pt x="99" y="37"/>
                </a:cubicBezTo>
                <a:cubicBezTo>
                  <a:pt x="93" y="49"/>
                  <a:pt x="93" y="49"/>
                  <a:pt x="93" y="49"/>
                </a:cubicBezTo>
                <a:cubicBezTo>
                  <a:pt x="65" y="36"/>
                  <a:pt x="38" y="19"/>
                  <a:pt x="14" y="0"/>
                </a:cubicBezTo>
                <a:cubicBezTo>
                  <a:pt x="0" y="18"/>
                  <a:pt x="0" y="18"/>
                  <a:pt x="0" y="18"/>
                </a:cubicBezTo>
                <a:cubicBezTo>
                  <a:pt x="23" y="42"/>
                  <a:pt x="48" y="64"/>
                  <a:pt x="76" y="82"/>
                </a:cubicBezTo>
                <a:cubicBezTo>
                  <a:pt x="60" y="113"/>
                  <a:pt x="60" y="113"/>
                  <a:pt x="60" y="113"/>
                </a:cubicBezTo>
                <a:cubicBezTo>
                  <a:pt x="60" y="113"/>
                  <a:pt x="60" y="113"/>
                  <a:pt x="60" y="113"/>
                </a:cubicBezTo>
                <a:cubicBezTo>
                  <a:pt x="60" y="113"/>
                  <a:pt x="60" y="114"/>
                  <a:pt x="59" y="115"/>
                </a:cubicBezTo>
                <a:cubicBezTo>
                  <a:pt x="56" y="124"/>
                  <a:pt x="61" y="135"/>
                  <a:pt x="70" y="138"/>
                </a:cubicBezTo>
                <a:cubicBezTo>
                  <a:pt x="80" y="141"/>
                  <a:pt x="90" y="136"/>
                  <a:pt x="93" y="127"/>
                </a:cubicBezTo>
                <a:cubicBezTo>
                  <a:pt x="96" y="117"/>
                  <a:pt x="91" y="107"/>
                  <a:pt x="82" y="104"/>
                </a:cubicBezTo>
                <a:cubicBezTo>
                  <a:pt x="81" y="104"/>
                  <a:pt x="81" y="104"/>
                  <a:pt x="80" y="103"/>
                </a:cubicBezTo>
                <a:cubicBezTo>
                  <a:pt x="87" y="89"/>
                  <a:pt x="87" y="89"/>
                  <a:pt x="87" y="89"/>
                </a:cubicBezTo>
                <a:cubicBezTo>
                  <a:pt x="153" y="130"/>
                  <a:pt x="230" y="153"/>
                  <a:pt x="312" y="153"/>
                </a:cubicBezTo>
                <a:cubicBezTo>
                  <a:pt x="374" y="153"/>
                  <a:pt x="433" y="140"/>
                  <a:pt x="487" y="116"/>
                </a:cubicBezTo>
                <a:cubicBezTo>
                  <a:pt x="484" y="116"/>
                  <a:pt x="480" y="117"/>
                  <a:pt x="477" y="117"/>
                </a:cubicBezTo>
                <a:cubicBezTo>
                  <a:pt x="446" y="117"/>
                  <a:pt x="419" y="99"/>
                  <a:pt x="405" y="73"/>
                </a:cubicBezTo>
                <a:close/>
              </a:path>
            </a:pathLst>
          </a:custGeom>
          <a:solidFill>
            <a:srgbClr val="0F2B69"/>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5" name="Freeform 14">
            <a:extLst>
              <a:ext uri="{FF2B5EF4-FFF2-40B4-BE49-F238E27FC236}">
                <a16:creationId xmlns:a16="http://schemas.microsoft.com/office/drawing/2014/main" id="{FA6E1258-6CFC-4F12-BB12-170ED929E89E}"/>
              </a:ext>
            </a:extLst>
          </p:cNvPr>
          <p:cNvSpPr>
            <a:spLocks/>
          </p:cNvSpPr>
          <p:nvPr userDrawn="1"/>
        </p:nvSpPr>
        <p:spPr bwMode="auto">
          <a:xfrm>
            <a:off x="3920765" y="1357066"/>
            <a:ext cx="1684012" cy="713050"/>
          </a:xfrm>
          <a:custGeom>
            <a:avLst/>
            <a:gdLst>
              <a:gd name="T0" fmla="*/ 24 w 188"/>
              <a:gd name="T1" fmla="*/ 82 h 106"/>
              <a:gd name="T2" fmla="*/ 30 w 188"/>
              <a:gd name="T3" fmla="*/ 76 h 106"/>
              <a:gd name="T4" fmla="*/ 36 w 188"/>
              <a:gd name="T5" fmla="*/ 75 h 106"/>
              <a:gd name="T6" fmla="*/ 37 w 188"/>
              <a:gd name="T7" fmla="*/ 77 h 106"/>
              <a:gd name="T8" fmla="*/ 37 w 188"/>
              <a:gd name="T9" fmla="*/ 77 h 106"/>
              <a:gd name="T10" fmla="*/ 56 w 188"/>
              <a:gd name="T11" fmla="*/ 99 h 106"/>
              <a:gd name="T12" fmla="*/ 72 w 188"/>
              <a:gd name="T13" fmla="*/ 100 h 106"/>
              <a:gd name="T14" fmla="*/ 80 w 188"/>
              <a:gd name="T15" fmla="*/ 97 h 106"/>
              <a:gd name="T16" fmla="*/ 96 w 188"/>
              <a:gd name="T17" fmla="*/ 64 h 106"/>
              <a:gd name="T18" fmla="*/ 96 w 188"/>
              <a:gd name="T19" fmla="*/ 64 h 106"/>
              <a:gd name="T20" fmla="*/ 96 w 188"/>
              <a:gd name="T21" fmla="*/ 64 h 106"/>
              <a:gd name="T22" fmla="*/ 99 w 188"/>
              <a:gd name="T23" fmla="*/ 63 h 106"/>
              <a:gd name="T24" fmla="*/ 100 w 188"/>
              <a:gd name="T25" fmla="*/ 106 h 106"/>
              <a:gd name="T26" fmla="*/ 123 w 188"/>
              <a:gd name="T27" fmla="*/ 101 h 106"/>
              <a:gd name="T28" fmla="*/ 111 w 188"/>
              <a:gd name="T29" fmla="*/ 70 h 106"/>
              <a:gd name="T30" fmla="*/ 175 w 188"/>
              <a:gd name="T31" fmla="*/ 58 h 106"/>
              <a:gd name="T32" fmla="*/ 188 w 188"/>
              <a:gd name="T33" fmla="*/ 18 h 106"/>
              <a:gd name="T34" fmla="*/ 104 w 188"/>
              <a:gd name="T35" fmla="*/ 34 h 106"/>
              <a:gd name="T36" fmla="*/ 104 w 188"/>
              <a:gd name="T37" fmla="*/ 0 h 106"/>
              <a:gd name="T38" fmla="*/ 81 w 188"/>
              <a:gd name="T39" fmla="*/ 4 h 106"/>
              <a:gd name="T40" fmla="*/ 95 w 188"/>
              <a:gd name="T41" fmla="*/ 44 h 106"/>
              <a:gd name="T42" fmla="*/ 92 w 188"/>
              <a:gd name="T43" fmla="*/ 45 h 106"/>
              <a:gd name="T44" fmla="*/ 91 w 188"/>
              <a:gd name="T45" fmla="*/ 40 h 106"/>
              <a:gd name="T46" fmla="*/ 91 w 188"/>
              <a:gd name="T47" fmla="*/ 39 h 106"/>
              <a:gd name="T48" fmla="*/ 90 w 188"/>
              <a:gd name="T49" fmla="*/ 38 h 106"/>
              <a:gd name="T50" fmla="*/ 90 w 188"/>
              <a:gd name="T51" fmla="*/ 36 h 106"/>
              <a:gd name="T52" fmla="*/ 78 w 188"/>
              <a:gd name="T53" fmla="*/ 33 h 106"/>
              <a:gd name="T54" fmla="*/ 74 w 188"/>
              <a:gd name="T55" fmla="*/ 37 h 106"/>
              <a:gd name="T56" fmla="*/ 64 w 188"/>
              <a:gd name="T57" fmla="*/ 35 h 106"/>
              <a:gd name="T58" fmla="*/ 60 w 188"/>
              <a:gd name="T59" fmla="*/ 40 h 106"/>
              <a:gd name="T60" fmla="*/ 50 w 188"/>
              <a:gd name="T61" fmla="*/ 38 h 106"/>
              <a:gd name="T62" fmla="*/ 46 w 188"/>
              <a:gd name="T63" fmla="*/ 43 h 106"/>
              <a:gd name="T64" fmla="*/ 36 w 188"/>
              <a:gd name="T65" fmla="*/ 41 h 106"/>
              <a:gd name="T66" fmla="*/ 31 w 188"/>
              <a:gd name="T67" fmla="*/ 50 h 106"/>
              <a:gd name="T68" fmla="*/ 32 w 188"/>
              <a:gd name="T69" fmla="*/ 56 h 106"/>
              <a:gd name="T70" fmla="*/ 27 w 188"/>
              <a:gd name="T71" fmla="*/ 57 h 106"/>
              <a:gd name="T72" fmla="*/ 10 w 188"/>
              <a:gd name="T73" fmla="*/ 56 h 106"/>
              <a:gd name="T74" fmla="*/ 4 w 188"/>
              <a:gd name="T75" fmla="*/ 76 h 106"/>
              <a:gd name="T76" fmla="*/ 24 w 188"/>
              <a:gd name="T77" fmla="*/ 8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06">
                <a:moveTo>
                  <a:pt x="24" y="82"/>
                </a:moveTo>
                <a:cubicBezTo>
                  <a:pt x="27" y="81"/>
                  <a:pt x="29" y="79"/>
                  <a:pt x="30" y="76"/>
                </a:cubicBezTo>
                <a:cubicBezTo>
                  <a:pt x="36" y="75"/>
                  <a:pt x="36" y="75"/>
                  <a:pt x="36" y="75"/>
                </a:cubicBezTo>
                <a:cubicBezTo>
                  <a:pt x="37" y="77"/>
                  <a:pt x="37" y="77"/>
                  <a:pt x="37" y="77"/>
                </a:cubicBezTo>
                <a:cubicBezTo>
                  <a:pt x="37" y="77"/>
                  <a:pt x="37" y="77"/>
                  <a:pt x="37" y="77"/>
                </a:cubicBezTo>
                <a:cubicBezTo>
                  <a:pt x="39" y="87"/>
                  <a:pt x="46" y="95"/>
                  <a:pt x="56" y="99"/>
                </a:cubicBezTo>
                <a:cubicBezTo>
                  <a:pt x="61" y="101"/>
                  <a:pt x="67" y="101"/>
                  <a:pt x="72" y="100"/>
                </a:cubicBezTo>
                <a:cubicBezTo>
                  <a:pt x="75" y="100"/>
                  <a:pt x="78" y="99"/>
                  <a:pt x="80" y="97"/>
                </a:cubicBezTo>
                <a:cubicBezTo>
                  <a:pt x="92" y="91"/>
                  <a:pt x="99" y="78"/>
                  <a:pt x="96" y="64"/>
                </a:cubicBezTo>
                <a:cubicBezTo>
                  <a:pt x="96" y="64"/>
                  <a:pt x="96" y="64"/>
                  <a:pt x="96" y="64"/>
                </a:cubicBezTo>
                <a:cubicBezTo>
                  <a:pt x="96" y="64"/>
                  <a:pt x="96" y="64"/>
                  <a:pt x="96" y="64"/>
                </a:cubicBezTo>
                <a:cubicBezTo>
                  <a:pt x="99" y="63"/>
                  <a:pt x="99" y="63"/>
                  <a:pt x="99" y="63"/>
                </a:cubicBezTo>
                <a:cubicBezTo>
                  <a:pt x="101" y="78"/>
                  <a:pt x="101" y="92"/>
                  <a:pt x="100" y="106"/>
                </a:cubicBezTo>
                <a:cubicBezTo>
                  <a:pt x="123" y="101"/>
                  <a:pt x="123" y="101"/>
                  <a:pt x="123" y="101"/>
                </a:cubicBezTo>
                <a:cubicBezTo>
                  <a:pt x="118" y="91"/>
                  <a:pt x="114" y="81"/>
                  <a:pt x="111" y="70"/>
                </a:cubicBezTo>
                <a:cubicBezTo>
                  <a:pt x="175" y="58"/>
                  <a:pt x="175" y="58"/>
                  <a:pt x="175" y="58"/>
                </a:cubicBezTo>
                <a:cubicBezTo>
                  <a:pt x="182" y="45"/>
                  <a:pt x="186" y="32"/>
                  <a:pt x="188" y="18"/>
                </a:cubicBezTo>
                <a:cubicBezTo>
                  <a:pt x="104" y="34"/>
                  <a:pt x="104" y="34"/>
                  <a:pt x="104" y="34"/>
                </a:cubicBezTo>
                <a:cubicBezTo>
                  <a:pt x="103" y="22"/>
                  <a:pt x="103" y="11"/>
                  <a:pt x="104" y="0"/>
                </a:cubicBezTo>
                <a:cubicBezTo>
                  <a:pt x="81" y="4"/>
                  <a:pt x="81" y="4"/>
                  <a:pt x="81" y="4"/>
                </a:cubicBezTo>
                <a:cubicBezTo>
                  <a:pt x="87" y="17"/>
                  <a:pt x="92" y="30"/>
                  <a:pt x="95" y="44"/>
                </a:cubicBezTo>
                <a:cubicBezTo>
                  <a:pt x="92" y="45"/>
                  <a:pt x="92" y="45"/>
                  <a:pt x="92" y="45"/>
                </a:cubicBezTo>
                <a:cubicBezTo>
                  <a:pt x="91" y="40"/>
                  <a:pt x="91" y="40"/>
                  <a:pt x="91" y="40"/>
                </a:cubicBezTo>
                <a:cubicBezTo>
                  <a:pt x="91" y="39"/>
                  <a:pt x="91" y="39"/>
                  <a:pt x="91" y="39"/>
                </a:cubicBezTo>
                <a:cubicBezTo>
                  <a:pt x="90" y="38"/>
                  <a:pt x="90" y="38"/>
                  <a:pt x="90" y="38"/>
                </a:cubicBezTo>
                <a:cubicBezTo>
                  <a:pt x="90" y="38"/>
                  <a:pt x="90" y="37"/>
                  <a:pt x="90" y="36"/>
                </a:cubicBezTo>
                <a:cubicBezTo>
                  <a:pt x="88" y="32"/>
                  <a:pt x="82" y="30"/>
                  <a:pt x="78" y="33"/>
                </a:cubicBezTo>
                <a:cubicBezTo>
                  <a:pt x="76" y="34"/>
                  <a:pt x="75" y="35"/>
                  <a:pt x="74" y="37"/>
                </a:cubicBezTo>
                <a:cubicBezTo>
                  <a:pt x="71" y="34"/>
                  <a:pt x="67" y="34"/>
                  <a:pt x="64" y="35"/>
                </a:cubicBezTo>
                <a:cubicBezTo>
                  <a:pt x="62" y="36"/>
                  <a:pt x="61" y="38"/>
                  <a:pt x="60" y="40"/>
                </a:cubicBezTo>
                <a:cubicBezTo>
                  <a:pt x="57" y="37"/>
                  <a:pt x="53" y="36"/>
                  <a:pt x="50" y="38"/>
                </a:cubicBezTo>
                <a:cubicBezTo>
                  <a:pt x="48" y="39"/>
                  <a:pt x="47" y="41"/>
                  <a:pt x="46" y="43"/>
                </a:cubicBezTo>
                <a:cubicBezTo>
                  <a:pt x="43" y="40"/>
                  <a:pt x="39" y="39"/>
                  <a:pt x="36" y="41"/>
                </a:cubicBezTo>
                <a:cubicBezTo>
                  <a:pt x="32" y="43"/>
                  <a:pt x="31" y="47"/>
                  <a:pt x="31" y="50"/>
                </a:cubicBezTo>
                <a:cubicBezTo>
                  <a:pt x="32" y="56"/>
                  <a:pt x="32" y="56"/>
                  <a:pt x="32" y="56"/>
                </a:cubicBezTo>
                <a:cubicBezTo>
                  <a:pt x="27" y="57"/>
                  <a:pt x="27" y="57"/>
                  <a:pt x="27" y="57"/>
                </a:cubicBezTo>
                <a:cubicBezTo>
                  <a:pt x="22" y="53"/>
                  <a:pt x="15" y="53"/>
                  <a:pt x="10" y="56"/>
                </a:cubicBezTo>
                <a:cubicBezTo>
                  <a:pt x="3" y="60"/>
                  <a:pt x="0" y="69"/>
                  <a:pt x="4" y="76"/>
                </a:cubicBezTo>
                <a:cubicBezTo>
                  <a:pt x="8" y="83"/>
                  <a:pt x="17" y="86"/>
                  <a:pt x="24" y="82"/>
                </a:cubicBezTo>
                <a:close/>
              </a:path>
            </a:pathLst>
          </a:custGeom>
          <a:solidFill>
            <a:srgbClr val="0F2B69"/>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6" name="Freeform 15">
            <a:extLst>
              <a:ext uri="{FF2B5EF4-FFF2-40B4-BE49-F238E27FC236}">
                <a16:creationId xmlns:a16="http://schemas.microsoft.com/office/drawing/2014/main" id="{0E42BCCD-6454-4538-9894-35FA0C17A4E2}"/>
              </a:ext>
            </a:extLst>
          </p:cNvPr>
          <p:cNvSpPr>
            <a:spLocks/>
          </p:cNvSpPr>
          <p:nvPr userDrawn="1"/>
        </p:nvSpPr>
        <p:spPr bwMode="auto">
          <a:xfrm>
            <a:off x="5101594" y="1954434"/>
            <a:ext cx="707993" cy="269290"/>
          </a:xfrm>
          <a:custGeom>
            <a:avLst/>
            <a:gdLst>
              <a:gd name="T0" fmla="*/ 30 w 79"/>
              <a:gd name="T1" fmla="*/ 1 h 40"/>
              <a:gd name="T2" fmla="*/ 19 w 79"/>
              <a:gd name="T3" fmla="*/ 0 h 40"/>
              <a:gd name="T4" fmla="*/ 1 w 79"/>
              <a:gd name="T5" fmla="*/ 20 h 40"/>
              <a:gd name="T6" fmla="*/ 21 w 79"/>
              <a:gd name="T7" fmla="*/ 39 h 40"/>
              <a:gd name="T8" fmla="*/ 79 w 79"/>
              <a:gd name="T9" fmla="*/ 18 h 40"/>
              <a:gd name="T10" fmla="*/ 32 w 79"/>
              <a:gd name="T11" fmla="*/ 25 h 40"/>
              <a:gd name="T12" fmla="*/ 20 w 79"/>
              <a:gd name="T13" fmla="*/ 13 h 40"/>
              <a:gd name="T14" fmla="*/ 30 w 79"/>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40">
                <a:moveTo>
                  <a:pt x="30" y="1"/>
                </a:moveTo>
                <a:cubicBezTo>
                  <a:pt x="25" y="0"/>
                  <a:pt x="21" y="0"/>
                  <a:pt x="19" y="0"/>
                </a:cubicBezTo>
                <a:cubicBezTo>
                  <a:pt x="8" y="0"/>
                  <a:pt x="0" y="10"/>
                  <a:pt x="1" y="20"/>
                </a:cubicBezTo>
                <a:cubicBezTo>
                  <a:pt x="1" y="31"/>
                  <a:pt x="10" y="40"/>
                  <a:pt x="21" y="39"/>
                </a:cubicBezTo>
                <a:cubicBezTo>
                  <a:pt x="30" y="39"/>
                  <a:pt x="68" y="22"/>
                  <a:pt x="79" y="18"/>
                </a:cubicBezTo>
                <a:cubicBezTo>
                  <a:pt x="66" y="20"/>
                  <a:pt x="37" y="25"/>
                  <a:pt x="32" y="25"/>
                </a:cubicBezTo>
                <a:cubicBezTo>
                  <a:pt x="25" y="25"/>
                  <a:pt x="20" y="20"/>
                  <a:pt x="20" y="13"/>
                </a:cubicBezTo>
                <a:cubicBezTo>
                  <a:pt x="19" y="7"/>
                  <a:pt x="24" y="2"/>
                  <a:pt x="30" y="1"/>
                </a:cubicBezTo>
                <a:close/>
              </a:path>
            </a:pathLst>
          </a:custGeom>
          <a:solidFill>
            <a:srgbClr val="0F2B69"/>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7" name="Freeform 16">
            <a:extLst>
              <a:ext uri="{FF2B5EF4-FFF2-40B4-BE49-F238E27FC236}">
                <a16:creationId xmlns:a16="http://schemas.microsoft.com/office/drawing/2014/main" id="{62342304-5326-4D1A-B40C-B831FFD07DF1}"/>
              </a:ext>
            </a:extLst>
          </p:cNvPr>
          <p:cNvSpPr>
            <a:spLocks/>
          </p:cNvSpPr>
          <p:nvPr userDrawn="1"/>
        </p:nvSpPr>
        <p:spPr bwMode="auto">
          <a:xfrm>
            <a:off x="5890500" y="865896"/>
            <a:ext cx="2151795" cy="853385"/>
          </a:xfrm>
          <a:custGeom>
            <a:avLst/>
            <a:gdLst>
              <a:gd name="T0" fmla="*/ 0 w 240"/>
              <a:gd name="T1" fmla="*/ 69 h 127"/>
              <a:gd name="T2" fmla="*/ 23 w 240"/>
              <a:gd name="T3" fmla="*/ 81 h 127"/>
              <a:gd name="T4" fmla="*/ 55 w 240"/>
              <a:gd name="T5" fmla="*/ 98 h 127"/>
              <a:gd name="T6" fmla="*/ 74 w 240"/>
              <a:gd name="T7" fmla="*/ 108 h 127"/>
              <a:gd name="T8" fmla="*/ 74 w 240"/>
              <a:gd name="T9" fmla="*/ 108 h 127"/>
              <a:gd name="T10" fmla="*/ 109 w 240"/>
              <a:gd name="T11" fmla="*/ 127 h 127"/>
              <a:gd name="T12" fmla="*/ 110 w 240"/>
              <a:gd name="T13" fmla="*/ 127 h 127"/>
              <a:gd name="T14" fmla="*/ 150 w 240"/>
              <a:gd name="T15" fmla="*/ 94 h 127"/>
              <a:gd name="T16" fmla="*/ 159 w 240"/>
              <a:gd name="T17" fmla="*/ 92 h 127"/>
              <a:gd name="T18" fmla="*/ 226 w 240"/>
              <a:gd name="T19" fmla="*/ 80 h 127"/>
              <a:gd name="T20" fmla="*/ 240 w 240"/>
              <a:gd name="T21" fmla="*/ 58 h 127"/>
              <a:gd name="T22" fmla="*/ 219 w 240"/>
              <a:gd name="T23" fmla="*/ 44 h 127"/>
              <a:gd name="T24" fmla="*/ 152 w 240"/>
              <a:gd name="T25" fmla="*/ 57 h 127"/>
              <a:gd name="T26" fmla="*/ 111 w 240"/>
              <a:gd name="T27" fmla="*/ 64 h 127"/>
              <a:gd name="T28" fmla="*/ 118 w 240"/>
              <a:gd name="T29" fmla="*/ 73 h 127"/>
              <a:gd name="T30" fmla="*/ 119 w 240"/>
              <a:gd name="T31" fmla="*/ 74 h 127"/>
              <a:gd name="T32" fmla="*/ 119 w 240"/>
              <a:gd name="T33" fmla="*/ 75 h 127"/>
              <a:gd name="T34" fmla="*/ 119 w 240"/>
              <a:gd name="T35" fmla="*/ 76 h 127"/>
              <a:gd name="T36" fmla="*/ 119 w 240"/>
              <a:gd name="T37" fmla="*/ 77 h 127"/>
              <a:gd name="T38" fmla="*/ 120 w 240"/>
              <a:gd name="T39" fmla="*/ 79 h 127"/>
              <a:gd name="T40" fmla="*/ 120 w 240"/>
              <a:gd name="T41" fmla="*/ 79 h 127"/>
              <a:gd name="T42" fmla="*/ 120 w 240"/>
              <a:gd name="T43" fmla="*/ 81 h 127"/>
              <a:gd name="T44" fmla="*/ 119 w 240"/>
              <a:gd name="T45" fmla="*/ 85 h 127"/>
              <a:gd name="T46" fmla="*/ 119 w 240"/>
              <a:gd name="T47" fmla="*/ 85 h 127"/>
              <a:gd name="T48" fmla="*/ 119 w 240"/>
              <a:gd name="T49" fmla="*/ 87 h 127"/>
              <a:gd name="T50" fmla="*/ 112 w 240"/>
              <a:gd name="T51" fmla="*/ 97 h 127"/>
              <a:gd name="T52" fmla="*/ 110 w 240"/>
              <a:gd name="T53" fmla="*/ 99 h 127"/>
              <a:gd name="T54" fmla="*/ 108 w 240"/>
              <a:gd name="T55" fmla="*/ 100 h 127"/>
              <a:gd name="T56" fmla="*/ 99 w 240"/>
              <a:gd name="T57" fmla="*/ 102 h 127"/>
              <a:gd name="T58" fmla="*/ 99 w 240"/>
              <a:gd name="T59" fmla="*/ 102 h 127"/>
              <a:gd name="T60" fmla="*/ 87 w 240"/>
              <a:gd name="T61" fmla="*/ 98 h 127"/>
              <a:gd name="T62" fmla="*/ 82 w 240"/>
              <a:gd name="T63" fmla="*/ 93 h 127"/>
              <a:gd name="T64" fmla="*/ 81 w 240"/>
              <a:gd name="T65" fmla="*/ 92 h 127"/>
              <a:gd name="T66" fmla="*/ 80 w 240"/>
              <a:gd name="T67" fmla="*/ 90 h 127"/>
              <a:gd name="T68" fmla="*/ 78 w 240"/>
              <a:gd name="T69" fmla="*/ 81 h 127"/>
              <a:gd name="T70" fmla="*/ 99 w 240"/>
              <a:gd name="T71" fmla="*/ 60 h 127"/>
              <a:gd name="T72" fmla="*/ 99 w 240"/>
              <a:gd name="T73" fmla="*/ 60 h 127"/>
              <a:gd name="T74" fmla="*/ 101 w 240"/>
              <a:gd name="T75" fmla="*/ 60 h 127"/>
              <a:gd name="T76" fmla="*/ 91 w 240"/>
              <a:gd name="T77" fmla="*/ 29 h 127"/>
              <a:gd name="T78" fmla="*/ 61 w 240"/>
              <a:gd name="T79" fmla="*/ 39 h 127"/>
              <a:gd name="T80" fmla="*/ 63 w 240"/>
              <a:gd name="T81" fmla="*/ 62 h 127"/>
              <a:gd name="T82" fmla="*/ 35 w 240"/>
              <a:gd name="T83" fmla="*/ 70 h 127"/>
              <a:gd name="T84" fmla="*/ 26 w 240"/>
              <a:gd name="T85" fmla="*/ 42 h 127"/>
              <a:gd name="T86" fmla="*/ 46 w 240"/>
              <a:gd name="T87" fmla="*/ 31 h 127"/>
              <a:gd name="T88" fmla="*/ 37 w 240"/>
              <a:gd name="T89" fmla="*/ 0 h 127"/>
              <a:gd name="T90" fmla="*/ 6 w 240"/>
              <a:gd name="T91" fmla="*/ 10 h 127"/>
              <a:gd name="T92" fmla="*/ 6 w 240"/>
              <a:gd name="T93" fmla="*/ 12 h 127"/>
              <a:gd name="T94" fmla="*/ 5 w 240"/>
              <a:gd name="T95" fmla="*/ 14 h 127"/>
              <a:gd name="T96" fmla="*/ 5 w 240"/>
              <a:gd name="T97" fmla="*/ 15 h 127"/>
              <a:gd name="T98" fmla="*/ 5 w 240"/>
              <a:gd name="T99" fmla="*/ 18 h 127"/>
              <a:gd name="T100" fmla="*/ 5 w 240"/>
              <a:gd name="T101" fmla="*/ 21 h 127"/>
              <a:gd name="T102" fmla="*/ 4 w 240"/>
              <a:gd name="T103" fmla="*/ 31 h 127"/>
              <a:gd name="T104" fmla="*/ 3 w 240"/>
              <a:gd name="T105" fmla="*/ 36 h 127"/>
              <a:gd name="T106" fmla="*/ 3 w 240"/>
              <a:gd name="T107" fmla="*/ 39 h 127"/>
              <a:gd name="T108" fmla="*/ 0 w 240"/>
              <a:gd name="T109" fmla="*/ 69 h 127"/>
              <a:gd name="T110" fmla="*/ 0 w 240"/>
              <a:gd name="T111" fmla="*/ 6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127">
                <a:moveTo>
                  <a:pt x="0" y="69"/>
                </a:moveTo>
                <a:cubicBezTo>
                  <a:pt x="23" y="81"/>
                  <a:pt x="23" y="81"/>
                  <a:pt x="23" y="81"/>
                </a:cubicBezTo>
                <a:cubicBezTo>
                  <a:pt x="55" y="98"/>
                  <a:pt x="55" y="98"/>
                  <a:pt x="55" y="98"/>
                </a:cubicBezTo>
                <a:cubicBezTo>
                  <a:pt x="74" y="108"/>
                  <a:pt x="74" y="108"/>
                  <a:pt x="74" y="108"/>
                </a:cubicBezTo>
                <a:cubicBezTo>
                  <a:pt x="74" y="108"/>
                  <a:pt x="74" y="108"/>
                  <a:pt x="74" y="108"/>
                </a:cubicBezTo>
                <a:cubicBezTo>
                  <a:pt x="109" y="127"/>
                  <a:pt x="109" y="127"/>
                  <a:pt x="109" y="127"/>
                </a:cubicBezTo>
                <a:cubicBezTo>
                  <a:pt x="110" y="127"/>
                  <a:pt x="110" y="127"/>
                  <a:pt x="110" y="127"/>
                </a:cubicBezTo>
                <a:cubicBezTo>
                  <a:pt x="110" y="127"/>
                  <a:pt x="137" y="105"/>
                  <a:pt x="150" y="94"/>
                </a:cubicBezTo>
                <a:cubicBezTo>
                  <a:pt x="159" y="92"/>
                  <a:pt x="159" y="92"/>
                  <a:pt x="159" y="92"/>
                </a:cubicBezTo>
                <a:cubicBezTo>
                  <a:pt x="226" y="80"/>
                  <a:pt x="226" y="80"/>
                  <a:pt x="226" y="80"/>
                </a:cubicBezTo>
                <a:cubicBezTo>
                  <a:pt x="240" y="58"/>
                  <a:pt x="240" y="58"/>
                  <a:pt x="240" y="58"/>
                </a:cubicBezTo>
                <a:cubicBezTo>
                  <a:pt x="219" y="44"/>
                  <a:pt x="219" y="44"/>
                  <a:pt x="219" y="44"/>
                </a:cubicBezTo>
                <a:cubicBezTo>
                  <a:pt x="152" y="57"/>
                  <a:pt x="152" y="57"/>
                  <a:pt x="152" y="57"/>
                </a:cubicBezTo>
                <a:cubicBezTo>
                  <a:pt x="111" y="64"/>
                  <a:pt x="111" y="64"/>
                  <a:pt x="111" y="64"/>
                </a:cubicBezTo>
                <a:cubicBezTo>
                  <a:pt x="115" y="67"/>
                  <a:pt x="117" y="70"/>
                  <a:pt x="118" y="73"/>
                </a:cubicBezTo>
                <a:cubicBezTo>
                  <a:pt x="118" y="74"/>
                  <a:pt x="119" y="74"/>
                  <a:pt x="119" y="74"/>
                </a:cubicBezTo>
                <a:cubicBezTo>
                  <a:pt x="119" y="74"/>
                  <a:pt x="119" y="75"/>
                  <a:pt x="119" y="75"/>
                </a:cubicBezTo>
                <a:cubicBezTo>
                  <a:pt x="119" y="76"/>
                  <a:pt x="119" y="76"/>
                  <a:pt x="119" y="76"/>
                </a:cubicBezTo>
                <a:cubicBezTo>
                  <a:pt x="119" y="77"/>
                  <a:pt x="119" y="77"/>
                  <a:pt x="119" y="77"/>
                </a:cubicBezTo>
                <a:cubicBezTo>
                  <a:pt x="120" y="77"/>
                  <a:pt x="120" y="78"/>
                  <a:pt x="120" y="79"/>
                </a:cubicBezTo>
                <a:cubicBezTo>
                  <a:pt x="120" y="79"/>
                  <a:pt x="120" y="79"/>
                  <a:pt x="120" y="79"/>
                </a:cubicBezTo>
                <a:cubicBezTo>
                  <a:pt x="120" y="80"/>
                  <a:pt x="120" y="80"/>
                  <a:pt x="120" y="81"/>
                </a:cubicBezTo>
                <a:cubicBezTo>
                  <a:pt x="120" y="82"/>
                  <a:pt x="120" y="84"/>
                  <a:pt x="119" y="85"/>
                </a:cubicBezTo>
                <a:cubicBezTo>
                  <a:pt x="119" y="85"/>
                  <a:pt x="119" y="85"/>
                  <a:pt x="119" y="85"/>
                </a:cubicBezTo>
                <a:cubicBezTo>
                  <a:pt x="119" y="86"/>
                  <a:pt x="119" y="87"/>
                  <a:pt x="119" y="87"/>
                </a:cubicBezTo>
                <a:cubicBezTo>
                  <a:pt x="118" y="91"/>
                  <a:pt x="115" y="95"/>
                  <a:pt x="112" y="97"/>
                </a:cubicBezTo>
                <a:cubicBezTo>
                  <a:pt x="111" y="98"/>
                  <a:pt x="111" y="98"/>
                  <a:pt x="110" y="99"/>
                </a:cubicBezTo>
                <a:cubicBezTo>
                  <a:pt x="109" y="99"/>
                  <a:pt x="109" y="99"/>
                  <a:pt x="108" y="100"/>
                </a:cubicBezTo>
                <a:cubicBezTo>
                  <a:pt x="105" y="101"/>
                  <a:pt x="102" y="102"/>
                  <a:pt x="99" y="102"/>
                </a:cubicBezTo>
                <a:cubicBezTo>
                  <a:pt x="99" y="102"/>
                  <a:pt x="99" y="102"/>
                  <a:pt x="99" y="102"/>
                </a:cubicBezTo>
                <a:cubicBezTo>
                  <a:pt x="95" y="102"/>
                  <a:pt x="91" y="100"/>
                  <a:pt x="87" y="98"/>
                </a:cubicBezTo>
                <a:cubicBezTo>
                  <a:pt x="85" y="97"/>
                  <a:pt x="84" y="95"/>
                  <a:pt x="82" y="93"/>
                </a:cubicBezTo>
                <a:cubicBezTo>
                  <a:pt x="82" y="93"/>
                  <a:pt x="82" y="92"/>
                  <a:pt x="81" y="92"/>
                </a:cubicBezTo>
                <a:cubicBezTo>
                  <a:pt x="81" y="91"/>
                  <a:pt x="81" y="91"/>
                  <a:pt x="80" y="90"/>
                </a:cubicBezTo>
                <a:cubicBezTo>
                  <a:pt x="79" y="87"/>
                  <a:pt x="78" y="84"/>
                  <a:pt x="78" y="81"/>
                </a:cubicBezTo>
                <a:cubicBezTo>
                  <a:pt x="78" y="69"/>
                  <a:pt x="88" y="60"/>
                  <a:pt x="99" y="60"/>
                </a:cubicBezTo>
                <a:cubicBezTo>
                  <a:pt x="99" y="60"/>
                  <a:pt x="99" y="60"/>
                  <a:pt x="99" y="60"/>
                </a:cubicBezTo>
                <a:cubicBezTo>
                  <a:pt x="100" y="60"/>
                  <a:pt x="100" y="60"/>
                  <a:pt x="101" y="60"/>
                </a:cubicBezTo>
                <a:cubicBezTo>
                  <a:pt x="91" y="29"/>
                  <a:pt x="91" y="29"/>
                  <a:pt x="91" y="29"/>
                </a:cubicBezTo>
                <a:cubicBezTo>
                  <a:pt x="61" y="39"/>
                  <a:pt x="61" y="39"/>
                  <a:pt x="61" y="39"/>
                </a:cubicBezTo>
                <a:cubicBezTo>
                  <a:pt x="66" y="45"/>
                  <a:pt x="67" y="54"/>
                  <a:pt x="63" y="62"/>
                </a:cubicBezTo>
                <a:cubicBezTo>
                  <a:pt x="57" y="72"/>
                  <a:pt x="45" y="76"/>
                  <a:pt x="35" y="70"/>
                </a:cubicBezTo>
                <a:cubicBezTo>
                  <a:pt x="25" y="65"/>
                  <a:pt x="21" y="52"/>
                  <a:pt x="26" y="42"/>
                </a:cubicBezTo>
                <a:cubicBezTo>
                  <a:pt x="30" y="35"/>
                  <a:pt x="38" y="31"/>
                  <a:pt x="46" y="31"/>
                </a:cubicBezTo>
                <a:cubicBezTo>
                  <a:pt x="37" y="0"/>
                  <a:pt x="37" y="0"/>
                  <a:pt x="37" y="0"/>
                </a:cubicBezTo>
                <a:cubicBezTo>
                  <a:pt x="6" y="10"/>
                  <a:pt x="6" y="10"/>
                  <a:pt x="6" y="10"/>
                </a:cubicBezTo>
                <a:cubicBezTo>
                  <a:pt x="6" y="10"/>
                  <a:pt x="6" y="11"/>
                  <a:pt x="6" y="12"/>
                </a:cubicBezTo>
                <a:cubicBezTo>
                  <a:pt x="5" y="14"/>
                  <a:pt x="5" y="14"/>
                  <a:pt x="5" y="14"/>
                </a:cubicBezTo>
                <a:cubicBezTo>
                  <a:pt x="5" y="15"/>
                  <a:pt x="5" y="15"/>
                  <a:pt x="5" y="15"/>
                </a:cubicBezTo>
                <a:cubicBezTo>
                  <a:pt x="5" y="18"/>
                  <a:pt x="5" y="18"/>
                  <a:pt x="5" y="18"/>
                </a:cubicBezTo>
                <a:cubicBezTo>
                  <a:pt x="5" y="19"/>
                  <a:pt x="5" y="20"/>
                  <a:pt x="5" y="21"/>
                </a:cubicBezTo>
                <a:cubicBezTo>
                  <a:pt x="4" y="31"/>
                  <a:pt x="4" y="31"/>
                  <a:pt x="4" y="31"/>
                </a:cubicBezTo>
                <a:cubicBezTo>
                  <a:pt x="3" y="33"/>
                  <a:pt x="3" y="35"/>
                  <a:pt x="3" y="36"/>
                </a:cubicBezTo>
                <a:cubicBezTo>
                  <a:pt x="3" y="39"/>
                  <a:pt x="3" y="39"/>
                  <a:pt x="3" y="39"/>
                </a:cubicBezTo>
                <a:cubicBezTo>
                  <a:pt x="1" y="54"/>
                  <a:pt x="0" y="69"/>
                  <a:pt x="0" y="69"/>
                </a:cubicBezTo>
                <a:cubicBezTo>
                  <a:pt x="0" y="69"/>
                  <a:pt x="0" y="69"/>
                  <a:pt x="0" y="69"/>
                </a:cubicBezTo>
                <a:close/>
              </a:path>
            </a:pathLst>
          </a:custGeom>
          <a:solidFill>
            <a:srgbClr val="0F2B69"/>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8" name="Freeform 17">
            <a:extLst>
              <a:ext uri="{FF2B5EF4-FFF2-40B4-BE49-F238E27FC236}">
                <a16:creationId xmlns:a16="http://schemas.microsoft.com/office/drawing/2014/main" id="{69F260E7-4B52-4B1A-A565-803EC16A2B0D}"/>
              </a:ext>
            </a:extLst>
          </p:cNvPr>
          <p:cNvSpPr>
            <a:spLocks noEditPoints="1"/>
          </p:cNvSpPr>
          <p:nvPr userDrawn="1"/>
        </p:nvSpPr>
        <p:spPr bwMode="auto">
          <a:xfrm>
            <a:off x="3794336" y="1370340"/>
            <a:ext cx="4533685" cy="3946430"/>
          </a:xfrm>
          <a:custGeom>
            <a:avLst/>
            <a:gdLst>
              <a:gd name="T0" fmla="*/ 94 w 506"/>
              <a:gd name="T1" fmla="*/ 289 h 587"/>
              <a:gd name="T2" fmla="*/ 159 w 506"/>
              <a:gd name="T3" fmla="*/ 308 h 587"/>
              <a:gd name="T4" fmla="*/ 197 w 506"/>
              <a:gd name="T5" fmla="*/ 306 h 587"/>
              <a:gd name="T6" fmla="*/ 237 w 506"/>
              <a:gd name="T7" fmla="*/ 296 h 587"/>
              <a:gd name="T8" fmla="*/ 278 w 506"/>
              <a:gd name="T9" fmla="*/ 279 h 587"/>
              <a:gd name="T10" fmla="*/ 233 w 506"/>
              <a:gd name="T11" fmla="*/ 430 h 587"/>
              <a:gd name="T12" fmla="*/ 221 w 506"/>
              <a:gd name="T13" fmla="*/ 463 h 587"/>
              <a:gd name="T14" fmla="*/ 171 w 506"/>
              <a:gd name="T15" fmla="*/ 484 h 587"/>
              <a:gd name="T16" fmla="*/ 147 w 506"/>
              <a:gd name="T17" fmla="*/ 475 h 587"/>
              <a:gd name="T18" fmla="*/ 85 w 506"/>
              <a:gd name="T19" fmla="*/ 520 h 587"/>
              <a:gd name="T20" fmla="*/ 285 w 506"/>
              <a:gd name="T21" fmla="*/ 456 h 587"/>
              <a:gd name="T22" fmla="*/ 285 w 506"/>
              <a:gd name="T23" fmla="*/ 389 h 587"/>
              <a:gd name="T24" fmla="*/ 320 w 506"/>
              <a:gd name="T25" fmla="*/ 364 h 587"/>
              <a:gd name="T26" fmla="*/ 337 w 506"/>
              <a:gd name="T27" fmla="*/ 301 h 587"/>
              <a:gd name="T28" fmla="*/ 337 w 506"/>
              <a:gd name="T29" fmla="*/ 364 h 587"/>
              <a:gd name="T30" fmla="*/ 443 w 506"/>
              <a:gd name="T31" fmla="*/ 469 h 587"/>
              <a:gd name="T32" fmla="*/ 371 w 506"/>
              <a:gd name="T33" fmla="*/ 532 h 587"/>
              <a:gd name="T34" fmla="*/ 361 w 506"/>
              <a:gd name="T35" fmla="*/ 559 h 587"/>
              <a:gd name="T36" fmla="*/ 452 w 506"/>
              <a:gd name="T37" fmla="*/ 567 h 587"/>
              <a:gd name="T38" fmla="*/ 502 w 506"/>
              <a:gd name="T39" fmla="*/ 458 h 587"/>
              <a:gd name="T40" fmla="*/ 424 w 506"/>
              <a:gd name="T41" fmla="*/ 369 h 587"/>
              <a:gd name="T42" fmla="*/ 424 w 506"/>
              <a:gd name="T43" fmla="*/ 334 h 587"/>
              <a:gd name="T44" fmla="*/ 500 w 506"/>
              <a:gd name="T45" fmla="*/ 109 h 587"/>
              <a:gd name="T46" fmla="*/ 383 w 506"/>
              <a:gd name="T47" fmla="*/ 185 h 587"/>
              <a:gd name="T48" fmla="*/ 374 w 506"/>
              <a:gd name="T49" fmla="*/ 197 h 587"/>
              <a:gd name="T50" fmla="*/ 367 w 506"/>
              <a:gd name="T51" fmla="*/ 211 h 587"/>
              <a:gd name="T52" fmla="*/ 364 w 506"/>
              <a:gd name="T53" fmla="*/ 227 h 587"/>
              <a:gd name="T54" fmla="*/ 411 w 506"/>
              <a:gd name="T55" fmla="*/ 258 h 587"/>
              <a:gd name="T56" fmla="*/ 396 w 506"/>
              <a:gd name="T57" fmla="*/ 206 h 587"/>
              <a:gd name="T58" fmla="*/ 408 w 506"/>
              <a:gd name="T59" fmla="*/ 195 h 587"/>
              <a:gd name="T60" fmla="*/ 432 w 506"/>
              <a:gd name="T61" fmla="*/ 188 h 587"/>
              <a:gd name="T62" fmla="*/ 411 w 506"/>
              <a:gd name="T63" fmla="*/ 288 h 587"/>
              <a:gd name="T64" fmla="*/ 311 w 506"/>
              <a:gd name="T65" fmla="*/ 184 h 587"/>
              <a:gd name="T66" fmla="*/ 318 w 506"/>
              <a:gd name="T67" fmla="*/ 137 h 587"/>
              <a:gd name="T68" fmla="*/ 333 w 506"/>
              <a:gd name="T69" fmla="*/ 102 h 587"/>
              <a:gd name="T70" fmla="*/ 340 w 506"/>
              <a:gd name="T71" fmla="*/ 61 h 587"/>
              <a:gd name="T72" fmla="*/ 243 w 506"/>
              <a:gd name="T73" fmla="*/ 9 h 587"/>
              <a:gd name="T74" fmla="*/ 224 w 506"/>
              <a:gd name="T75" fmla="*/ 8 h 587"/>
              <a:gd name="T76" fmla="*/ 198 w 506"/>
              <a:gd name="T77" fmla="*/ 52 h 587"/>
              <a:gd name="T78" fmla="*/ 198 w 506"/>
              <a:gd name="T79" fmla="*/ 81 h 587"/>
              <a:gd name="T80" fmla="*/ 226 w 506"/>
              <a:gd name="T81" fmla="*/ 138 h 587"/>
              <a:gd name="T82" fmla="*/ 200 w 506"/>
              <a:gd name="T83" fmla="*/ 161 h 587"/>
              <a:gd name="T84" fmla="*/ 163 w 506"/>
              <a:gd name="T85" fmla="*/ 213 h 587"/>
              <a:gd name="T86" fmla="*/ 125 w 506"/>
              <a:gd name="T87" fmla="*/ 186 h 587"/>
              <a:gd name="T88" fmla="*/ 126 w 506"/>
              <a:gd name="T89" fmla="*/ 150 h 587"/>
              <a:gd name="T90" fmla="*/ 103 w 506"/>
              <a:gd name="T91" fmla="*/ 147 h 587"/>
              <a:gd name="T92" fmla="*/ 86 w 506"/>
              <a:gd name="T93" fmla="*/ 107 h 587"/>
              <a:gd name="T94" fmla="*/ 70 w 506"/>
              <a:gd name="T95" fmla="*/ 126 h 587"/>
              <a:gd name="T96" fmla="*/ 157 w 506"/>
              <a:gd name="T97" fmla="*/ 221 h 587"/>
              <a:gd name="T98" fmla="*/ 174 w 506"/>
              <a:gd name="T99" fmla="*/ 248 h 587"/>
              <a:gd name="T100" fmla="*/ 3 w 506"/>
              <a:gd name="T101" fmla="*/ 288 h 587"/>
              <a:gd name="T102" fmla="*/ 432 w 506"/>
              <a:gd name="T103" fmla="*/ 65 h 587"/>
              <a:gd name="T104" fmla="*/ 248 w 506"/>
              <a:gd name="T105" fmla="*/ 42 h 587"/>
              <a:gd name="T106" fmla="*/ 226 w 506"/>
              <a:gd name="T107" fmla="*/ 4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6" h="587">
                <a:moveTo>
                  <a:pt x="67" y="296"/>
                </a:moveTo>
                <a:cubicBezTo>
                  <a:pt x="70" y="305"/>
                  <a:pt x="68" y="315"/>
                  <a:pt x="64" y="323"/>
                </a:cubicBezTo>
                <a:cubicBezTo>
                  <a:pt x="70" y="321"/>
                  <a:pt x="75" y="318"/>
                  <a:pt x="80" y="314"/>
                </a:cubicBezTo>
                <a:cubicBezTo>
                  <a:pt x="87" y="307"/>
                  <a:pt x="92" y="299"/>
                  <a:pt x="94" y="289"/>
                </a:cubicBezTo>
                <a:cubicBezTo>
                  <a:pt x="109" y="298"/>
                  <a:pt x="126" y="304"/>
                  <a:pt x="144" y="306"/>
                </a:cubicBezTo>
                <a:cubicBezTo>
                  <a:pt x="150" y="296"/>
                  <a:pt x="153" y="284"/>
                  <a:pt x="153" y="272"/>
                </a:cubicBezTo>
                <a:cubicBezTo>
                  <a:pt x="154" y="274"/>
                  <a:pt x="155" y="275"/>
                  <a:pt x="156" y="277"/>
                </a:cubicBezTo>
                <a:cubicBezTo>
                  <a:pt x="160" y="287"/>
                  <a:pt x="161" y="298"/>
                  <a:pt x="159" y="308"/>
                </a:cubicBezTo>
                <a:cubicBezTo>
                  <a:pt x="166" y="309"/>
                  <a:pt x="174" y="308"/>
                  <a:pt x="181" y="308"/>
                </a:cubicBezTo>
                <a:cubicBezTo>
                  <a:pt x="188" y="297"/>
                  <a:pt x="191" y="284"/>
                  <a:pt x="191" y="271"/>
                </a:cubicBezTo>
                <a:cubicBezTo>
                  <a:pt x="192" y="273"/>
                  <a:pt x="193" y="274"/>
                  <a:pt x="194" y="276"/>
                </a:cubicBezTo>
                <a:cubicBezTo>
                  <a:pt x="198" y="286"/>
                  <a:pt x="199" y="296"/>
                  <a:pt x="197" y="306"/>
                </a:cubicBezTo>
                <a:cubicBezTo>
                  <a:pt x="206" y="305"/>
                  <a:pt x="215" y="303"/>
                  <a:pt x="223" y="301"/>
                </a:cubicBezTo>
                <a:cubicBezTo>
                  <a:pt x="227" y="291"/>
                  <a:pt x="229" y="281"/>
                  <a:pt x="229" y="271"/>
                </a:cubicBezTo>
                <a:cubicBezTo>
                  <a:pt x="230" y="272"/>
                  <a:pt x="231" y="273"/>
                  <a:pt x="232" y="275"/>
                </a:cubicBezTo>
                <a:cubicBezTo>
                  <a:pt x="235" y="282"/>
                  <a:pt x="237" y="289"/>
                  <a:pt x="237" y="296"/>
                </a:cubicBezTo>
                <a:cubicBezTo>
                  <a:pt x="249" y="291"/>
                  <a:pt x="261" y="284"/>
                  <a:pt x="272" y="276"/>
                </a:cubicBezTo>
                <a:cubicBezTo>
                  <a:pt x="277" y="271"/>
                  <a:pt x="282" y="265"/>
                  <a:pt x="286" y="258"/>
                </a:cubicBezTo>
                <a:cubicBezTo>
                  <a:pt x="285" y="261"/>
                  <a:pt x="285" y="265"/>
                  <a:pt x="283" y="268"/>
                </a:cubicBezTo>
                <a:cubicBezTo>
                  <a:pt x="282" y="272"/>
                  <a:pt x="280" y="276"/>
                  <a:pt x="278" y="279"/>
                </a:cubicBezTo>
                <a:cubicBezTo>
                  <a:pt x="283" y="283"/>
                  <a:pt x="287" y="287"/>
                  <a:pt x="292" y="291"/>
                </a:cubicBezTo>
                <a:cubicBezTo>
                  <a:pt x="294" y="293"/>
                  <a:pt x="295" y="295"/>
                  <a:pt x="297" y="297"/>
                </a:cubicBezTo>
                <a:cubicBezTo>
                  <a:pt x="250" y="304"/>
                  <a:pt x="212" y="336"/>
                  <a:pt x="196" y="378"/>
                </a:cubicBezTo>
                <a:cubicBezTo>
                  <a:pt x="217" y="386"/>
                  <a:pt x="233" y="406"/>
                  <a:pt x="233" y="430"/>
                </a:cubicBezTo>
                <a:cubicBezTo>
                  <a:pt x="233" y="437"/>
                  <a:pt x="231" y="444"/>
                  <a:pt x="228" y="451"/>
                </a:cubicBezTo>
                <a:cubicBezTo>
                  <a:pt x="227" y="453"/>
                  <a:pt x="226" y="455"/>
                  <a:pt x="225" y="457"/>
                </a:cubicBezTo>
                <a:cubicBezTo>
                  <a:pt x="225" y="458"/>
                  <a:pt x="224" y="459"/>
                  <a:pt x="224" y="460"/>
                </a:cubicBezTo>
                <a:cubicBezTo>
                  <a:pt x="223" y="461"/>
                  <a:pt x="222" y="462"/>
                  <a:pt x="221" y="463"/>
                </a:cubicBezTo>
                <a:cubicBezTo>
                  <a:pt x="214" y="472"/>
                  <a:pt x="205" y="479"/>
                  <a:pt x="194" y="482"/>
                </a:cubicBezTo>
                <a:cubicBezTo>
                  <a:pt x="189" y="484"/>
                  <a:pt x="184" y="485"/>
                  <a:pt x="178" y="485"/>
                </a:cubicBezTo>
                <a:cubicBezTo>
                  <a:pt x="178" y="485"/>
                  <a:pt x="177" y="485"/>
                  <a:pt x="177" y="485"/>
                </a:cubicBezTo>
                <a:cubicBezTo>
                  <a:pt x="175" y="485"/>
                  <a:pt x="173" y="484"/>
                  <a:pt x="171" y="484"/>
                </a:cubicBezTo>
                <a:cubicBezTo>
                  <a:pt x="170" y="484"/>
                  <a:pt x="170" y="484"/>
                  <a:pt x="169" y="484"/>
                </a:cubicBezTo>
                <a:cubicBezTo>
                  <a:pt x="167" y="483"/>
                  <a:pt x="165" y="483"/>
                  <a:pt x="163" y="483"/>
                </a:cubicBezTo>
                <a:cubicBezTo>
                  <a:pt x="163" y="482"/>
                  <a:pt x="163" y="482"/>
                  <a:pt x="162" y="482"/>
                </a:cubicBezTo>
                <a:cubicBezTo>
                  <a:pt x="157" y="481"/>
                  <a:pt x="152" y="478"/>
                  <a:pt x="147" y="475"/>
                </a:cubicBezTo>
                <a:cubicBezTo>
                  <a:pt x="146" y="475"/>
                  <a:pt x="145" y="474"/>
                  <a:pt x="144" y="473"/>
                </a:cubicBezTo>
                <a:cubicBezTo>
                  <a:pt x="138" y="470"/>
                  <a:pt x="132" y="468"/>
                  <a:pt x="124" y="468"/>
                </a:cubicBezTo>
                <a:cubicBezTo>
                  <a:pt x="102" y="468"/>
                  <a:pt x="84" y="486"/>
                  <a:pt x="84" y="509"/>
                </a:cubicBezTo>
                <a:cubicBezTo>
                  <a:pt x="84" y="513"/>
                  <a:pt x="84" y="516"/>
                  <a:pt x="85" y="520"/>
                </a:cubicBezTo>
                <a:cubicBezTo>
                  <a:pt x="93" y="510"/>
                  <a:pt x="105" y="503"/>
                  <a:pt x="119" y="503"/>
                </a:cubicBezTo>
                <a:cubicBezTo>
                  <a:pt x="143" y="503"/>
                  <a:pt x="162" y="523"/>
                  <a:pt x="162" y="547"/>
                </a:cubicBezTo>
                <a:cubicBezTo>
                  <a:pt x="162" y="550"/>
                  <a:pt x="162" y="554"/>
                  <a:pt x="161" y="557"/>
                </a:cubicBezTo>
                <a:cubicBezTo>
                  <a:pt x="222" y="557"/>
                  <a:pt x="273" y="514"/>
                  <a:pt x="285" y="456"/>
                </a:cubicBezTo>
                <a:cubicBezTo>
                  <a:pt x="279" y="446"/>
                  <a:pt x="275" y="435"/>
                  <a:pt x="275" y="423"/>
                </a:cubicBezTo>
                <a:cubicBezTo>
                  <a:pt x="275" y="411"/>
                  <a:pt x="278" y="399"/>
                  <a:pt x="285" y="390"/>
                </a:cubicBezTo>
                <a:cubicBezTo>
                  <a:pt x="285" y="390"/>
                  <a:pt x="285" y="390"/>
                  <a:pt x="285" y="390"/>
                </a:cubicBezTo>
                <a:cubicBezTo>
                  <a:pt x="285" y="390"/>
                  <a:pt x="285" y="389"/>
                  <a:pt x="285" y="389"/>
                </a:cubicBezTo>
                <a:cubicBezTo>
                  <a:pt x="285" y="389"/>
                  <a:pt x="285" y="389"/>
                  <a:pt x="285" y="389"/>
                </a:cubicBezTo>
                <a:cubicBezTo>
                  <a:pt x="286" y="387"/>
                  <a:pt x="287" y="386"/>
                  <a:pt x="288" y="385"/>
                </a:cubicBezTo>
                <a:cubicBezTo>
                  <a:pt x="288" y="385"/>
                  <a:pt x="288" y="385"/>
                  <a:pt x="289" y="384"/>
                </a:cubicBezTo>
                <a:cubicBezTo>
                  <a:pt x="297" y="375"/>
                  <a:pt x="308" y="367"/>
                  <a:pt x="320" y="364"/>
                </a:cubicBezTo>
                <a:cubicBezTo>
                  <a:pt x="321" y="364"/>
                  <a:pt x="322" y="364"/>
                  <a:pt x="323" y="364"/>
                </a:cubicBezTo>
                <a:cubicBezTo>
                  <a:pt x="323" y="364"/>
                  <a:pt x="323" y="364"/>
                  <a:pt x="323" y="364"/>
                </a:cubicBezTo>
                <a:cubicBezTo>
                  <a:pt x="323" y="347"/>
                  <a:pt x="325" y="330"/>
                  <a:pt x="331" y="314"/>
                </a:cubicBezTo>
                <a:cubicBezTo>
                  <a:pt x="333" y="310"/>
                  <a:pt x="335" y="305"/>
                  <a:pt x="337" y="301"/>
                </a:cubicBezTo>
                <a:cubicBezTo>
                  <a:pt x="332" y="322"/>
                  <a:pt x="332" y="342"/>
                  <a:pt x="336" y="362"/>
                </a:cubicBezTo>
                <a:cubicBezTo>
                  <a:pt x="337" y="363"/>
                  <a:pt x="337" y="363"/>
                  <a:pt x="337" y="363"/>
                </a:cubicBezTo>
                <a:cubicBezTo>
                  <a:pt x="337" y="363"/>
                  <a:pt x="337" y="363"/>
                  <a:pt x="337" y="364"/>
                </a:cubicBezTo>
                <a:cubicBezTo>
                  <a:pt x="337" y="364"/>
                  <a:pt x="337" y="364"/>
                  <a:pt x="337" y="364"/>
                </a:cubicBezTo>
                <a:cubicBezTo>
                  <a:pt x="343" y="390"/>
                  <a:pt x="356" y="412"/>
                  <a:pt x="375" y="430"/>
                </a:cubicBezTo>
                <a:cubicBezTo>
                  <a:pt x="382" y="426"/>
                  <a:pt x="390" y="424"/>
                  <a:pt x="398" y="424"/>
                </a:cubicBezTo>
                <a:cubicBezTo>
                  <a:pt x="421" y="424"/>
                  <a:pt x="440" y="440"/>
                  <a:pt x="443" y="462"/>
                </a:cubicBezTo>
                <a:cubicBezTo>
                  <a:pt x="443" y="465"/>
                  <a:pt x="443" y="467"/>
                  <a:pt x="443" y="469"/>
                </a:cubicBezTo>
                <a:cubicBezTo>
                  <a:pt x="443" y="492"/>
                  <a:pt x="426" y="511"/>
                  <a:pt x="403" y="514"/>
                </a:cubicBezTo>
                <a:cubicBezTo>
                  <a:pt x="403" y="514"/>
                  <a:pt x="402" y="514"/>
                  <a:pt x="401" y="514"/>
                </a:cubicBezTo>
                <a:cubicBezTo>
                  <a:pt x="389" y="516"/>
                  <a:pt x="378" y="522"/>
                  <a:pt x="370" y="532"/>
                </a:cubicBezTo>
                <a:cubicBezTo>
                  <a:pt x="371" y="532"/>
                  <a:pt x="371" y="532"/>
                  <a:pt x="371" y="532"/>
                </a:cubicBezTo>
                <a:cubicBezTo>
                  <a:pt x="368" y="536"/>
                  <a:pt x="365" y="540"/>
                  <a:pt x="364" y="544"/>
                </a:cubicBezTo>
                <a:cubicBezTo>
                  <a:pt x="363" y="545"/>
                  <a:pt x="363" y="545"/>
                  <a:pt x="363" y="546"/>
                </a:cubicBezTo>
                <a:cubicBezTo>
                  <a:pt x="363" y="547"/>
                  <a:pt x="362" y="549"/>
                  <a:pt x="362" y="550"/>
                </a:cubicBezTo>
                <a:cubicBezTo>
                  <a:pt x="361" y="553"/>
                  <a:pt x="361" y="556"/>
                  <a:pt x="361" y="559"/>
                </a:cubicBezTo>
                <a:cubicBezTo>
                  <a:pt x="361" y="570"/>
                  <a:pt x="364" y="579"/>
                  <a:pt x="370" y="587"/>
                </a:cubicBezTo>
                <a:cubicBezTo>
                  <a:pt x="370" y="575"/>
                  <a:pt x="374" y="564"/>
                  <a:pt x="383" y="555"/>
                </a:cubicBezTo>
                <a:cubicBezTo>
                  <a:pt x="399" y="538"/>
                  <a:pt x="427" y="538"/>
                  <a:pt x="444" y="555"/>
                </a:cubicBezTo>
                <a:cubicBezTo>
                  <a:pt x="447" y="559"/>
                  <a:pt x="450" y="563"/>
                  <a:pt x="452" y="567"/>
                </a:cubicBezTo>
                <a:cubicBezTo>
                  <a:pt x="455" y="573"/>
                  <a:pt x="456" y="580"/>
                  <a:pt x="456" y="586"/>
                </a:cubicBezTo>
                <a:cubicBezTo>
                  <a:pt x="460" y="585"/>
                  <a:pt x="464" y="582"/>
                  <a:pt x="468" y="578"/>
                </a:cubicBezTo>
                <a:cubicBezTo>
                  <a:pt x="493" y="554"/>
                  <a:pt x="505" y="522"/>
                  <a:pt x="506" y="490"/>
                </a:cubicBezTo>
                <a:cubicBezTo>
                  <a:pt x="506" y="479"/>
                  <a:pt x="504" y="468"/>
                  <a:pt x="502" y="458"/>
                </a:cubicBezTo>
                <a:cubicBezTo>
                  <a:pt x="498" y="442"/>
                  <a:pt x="491" y="427"/>
                  <a:pt x="481" y="413"/>
                </a:cubicBezTo>
                <a:cubicBezTo>
                  <a:pt x="480" y="413"/>
                  <a:pt x="480" y="413"/>
                  <a:pt x="480" y="413"/>
                </a:cubicBezTo>
                <a:cubicBezTo>
                  <a:pt x="453" y="411"/>
                  <a:pt x="431" y="394"/>
                  <a:pt x="424" y="369"/>
                </a:cubicBezTo>
                <a:cubicBezTo>
                  <a:pt x="424" y="369"/>
                  <a:pt x="424" y="369"/>
                  <a:pt x="424" y="369"/>
                </a:cubicBezTo>
                <a:cubicBezTo>
                  <a:pt x="422" y="364"/>
                  <a:pt x="421" y="358"/>
                  <a:pt x="421" y="353"/>
                </a:cubicBezTo>
                <a:cubicBezTo>
                  <a:pt x="421" y="347"/>
                  <a:pt x="422" y="342"/>
                  <a:pt x="423" y="337"/>
                </a:cubicBezTo>
                <a:cubicBezTo>
                  <a:pt x="424" y="337"/>
                  <a:pt x="424" y="336"/>
                  <a:pt x="424" y="336"/>
                </a:cubicBezTo>
                <a:cubicBezTo>
                  <a:pt x="424" y="335"/>
                  <a:pt x="424" y="334"/>
                  <a:pt x="424" y="334"/>
                </a:cubicBezTo>
                <a:cubicBezTo>
                  <a:pt x="429" y="317"/>
                  <a:pt x="442" y="303"/>
                  <a:pt x="457" y="296"/>
                </a:cubicBezTo>
                <a:cubicBezTo>
                  <a:pt x="482" y="286"/>
                  <a:pt x="500" y="261"/>
                  <a:pt x="500" y="233"/>
                </a:cubicBezTo>
                <a:cubicBezTo>
                  <a:pt x="500" y="205"/>
                  <a:pt x="483" y="182"/>
                  <a:pt x="460" y="171"/>
                </a:cubicBezTo>
                <a:cubicBezTo>
                  <a:pt x="483" y="160"/>
                  <a:pt x="500" y="137"/>
                  <a:pt x="500" y="109"/>
                </a:cubicBezTo>
                <a:cubicBezTo>
                  <a:pt x="500" y="72"/>
                  <a:pt x="469" y="41"/>
                  <a:pt x="432" y="41"/>
                </a:cubicBezTo>
                <a:cubicBezTo>
                  <a:pt x="394" y="41"/>
                  <a:pt x="363" y="72"/>
                  <a:pt x="363" y="109"/>
                </a:cubicBezTo>
                <a:cubicBezTo>
                  <a:pt x="363" y="137"/>
                  <a:pt x="380" y="160"/>
                  <a:pt x="403" y="171"/>
                </a:cubicBezTo>
                <a:cubicBezTo>
                  <a:pt x="395" y="175"/>
                  <a:pt x="389" y="179"/>
                  <a:pt x="383" y="185"/>
                </a:cubicBezTo>
                <a:cubicBezTo>
                  <a:pt x="383" y="186"/>
                  <a:pt x="382" y="186"/>
                  <a:pt x="382" y="186"/>
                </a:cubicBezTo>
                <a:cubicBezTo>
                  <a:pt x="381" y="187"/>
                  <a:pt x="380" y="189"/>
                  <a:pt x="378" y="191"/>
                </a:cubicBezTo>
                <a:cubicBezTo>
                  <a:pt x="378" y="191"/>
                  <a:pt x="378" y="191"/>
                  <a:pt x="377" y="192"/>
                </a:cubicBezTo>
                <a:cubicBezTo>
                  <a:pt x="376" y="193"/>
                  <a:pt x="375" y="195"/>
                  <a:pt x="374" y="197"/>
                </a:cubicBezTo>
                <a:cubicBezTo>
                  <a:pt x="373" y="197"/>
                  <a:pt x="373" y="198"/>
                  <a:pt x="373" y="198"/>
                </a:cubicBezTo>
                <a:cubicBezTo>
                  <a:pt x="372" y="200"/>
                  <a:pt x="371" y="201"/>
                  <a:pt x="370" y="203"/>
                </a:cubicBezTo>
                <a:cubicBezTo>
                  <a:pt x="370" y="204"/>
                  <a:pt x="370" y="204"/>
                  <a:pt x="370" y="205"/>
                </a:cubicBezTo>
                <a:cubicBezTo>
                  <a:pt x="369" y="207"/>
                  <a:pt x="368" y="209"/>
                  <a:pt x="367" y="211"/>
                </a:cubicBezTo>
                <a:cubicBezTo>
                  <a:pt x="367" y="211"/>
                  <a:pt x="367" y="211"/>
                  <a:pt x="367" y="211"/>
                </a:cubicBezTo>
                <a:cubicBezTo>
                  <a:pt x="367" y="211"/>
                  <a:pt x="367" y="211"/>
                  <a:pt x="367" y="211"/>
                </a:cubicBezTo>
                <a:cubicBezTo>
                  <a:pt x="366" y="215"/>
                  <a:pt x="365" y="218"/>
                  <a:pt x="364" y="222"/>
                </a:cubicBezTo>
                <a:cubicBezTo>
                  <a:pt x="364" y="224"/>
                  <a:pt x="364" y="225"/>
                  <a:pt x="364" y="227"/>
                </a:cubicBezTo>
                <a:cubicBezTo>
                  <a:pt x="364" y="227"/>
                  <a:pt x="364" y="227"/>
                  <a:pt x="364" y="227"/>
                </a:cubicBezTo>
                <a:cubicBezTo>
                  <a:pt x="364" y="227"/>
                  <a:pt x="364" y="227"/>
                  <a:pt x="364" y="227"/>
                </a:cubicBezTo>
                <a:cubicBezTo>
                  <a:pt x="364" y="228"/>
                  <a:pt x="364" y="230"/>
                  <a:pt x="364" y="232"/>
                </a:cubicBezTo>
                <a:cubicBezTo>
                  <a:pt x="364" y="266"/>
                  <a:pt x="411" y="258"/>
                  <a:pt x="411" y="258"/>
                </a:cubicBezTo>
                <a:cubicBezTo>
                  <a:pt x="411" y="258"/>
                  <a:pt x="400" y="253"/>
                  <a:pt x="400" y="244"/>
                </a:cubicBezTo>
                <a:cubicBezTo>
                  <a:pt x="400" y="231"/>
                  <a:pt x="421" y="215"/>
                  <a:pt x="393" y="211"/>
                </a:cubicBezTo>
                <a:cubicBezTo>
                  <a:pt x="394" y="209"/>
                  <a:pt x="395" y="208"/>
                  <a:pt x="396" y="206"/>
                </a:cubicBezTo>
                <a:cubicBezTo>
                  <a:pt x="396" y="206"/>
                  <a:pt x="396" y="206"/>
                  <a:pt x="396" y="206"/>
                </a:cubicBezTo>
                <a:cubicBezTo>
                  <a:pt x="398" y="204"/>
                  <a:pt x="399" y="202"/>
                  <a:pt x="401" y="201"/>
                </a:cubicBezTo>
                <a:cubicBezTo>
                  <a:pt x="401" y="200"/>
                  <a:pt x="402" y="200"/>
                  <a:pt x="402" y="200"/>
                </a:cubicBezTo>
                <a:cubicBezTo>
                  <a:pt x="404" y="198"/>
                  <a:pt x="405" y="197"/>
                  <a:pt x="407" y="196"/>
                </a:cubicBezTo>
                <a:cubicBezTo>
                  <a:pt x="407" y="196"/>
                  <a:pt x="407" y="196"/>
                  <a:pt x="408" y="195"/>
                </a:cubicBezTo>
                <a:cubicBezTo>
                  <a:pt x="412" y="193"/>
                  <a:pt x="416" y="191"/>
                  <a:pt x="421" y="190"/>
                </a:cubicBezTo>
                <a:cubicBezTo>
                  <a:pt x="422" y="189"/>
                  <a:pt x="422" y="189"/>
                  <a:pt x="422" y="189"/>
                </a:cubicBezTo>
                <a:cubicBezTo>
                  <a:pt x="424" y="189"/>
                  <a:pt x="427" y="189"/>
                  <a:pt x="429" y="188"/>
                </a:cubicBezTo>
                <a:cubicBezTo>
                  <a:pt x="430" y="188"/>
                  <a:pt x="431" y="188"/>
                  <a:pt x="432" y="188"/>
                </a:cubicBezTo>
                <a:cubicBezTo>
                  <a:pt x="456" y="188"/>
                  <a:pt x="476" y="208"/>
                  <a:pt x="476" y="233"/>
                </a:cubicBezTo>
                <a:cubicBezTo>
                  <a:pt x="476" y="235"/>
                  <a:pt x="476" y="237"/>
                  <a:pt x="475" y="240"/>
                </a:cubicBezTo>
                <a:cubicBezTo>
                  <a:pt x="473" y="265"/>
                  <a:pt x="447" y="286"/>
                  <a:pt x="415" y="288"/>
                </a:cubicBezTo>
                <a:cubicBezTo>
                  <a:pt x="414" y="288"/>
                  <a:pt x="413" y="288"/>
                  <a:pt x="411" y="288"/>
                </a:cubicBezTo>
                <a:cubicBezTo>
                  <a:pt x="393" y="288"/>
                  <a:pt x="374" y="283"/>
                  <a:pt x="358" y="272"/>
                </a:cubicBezTo>
                <a:cubicBezTo>
                  <a:pt x="331" y="255"/>
                  <a:pt x="314" y="225"/>
                  <a:pt x="314" y="192"/>
                </a:cubicBezTo>
                <a:cubicBezTo>
                  <a:pt x="314" y="191"/>
                  <a:pt x="314" y="191"/>
                  <a:pt x="314" y="191"/>
                </a:cubicBezTo>
                <a:cubicBezTo>
                  <a:pt x="313" y="188"/>
                  <a:pt x="312" y="186"/>
                  <a:pt x="311" y="184"/>
                </a:cubicBezTo>
                <a:cubicBezTo>
                  <a:pt x="303" y="169"/>
                  <a:pt x="291" y="157"/>
                  <a:pt x="275" y="150"/>
                </a:cubicBezTo>
                <a:cubicBezTo>
                  <a:pt x="277" y="150"/>
                  <a:pt x="278" y="149"/>
                  <a:pt x="280" y="149"/>
                </a:cubicBezTo>
                <a:cubicBezTo>
                  <a:pt x="293" y="149"/>
                  <a:pt x="304" y="153"/>
                  <a:pt x="313" y="161"/>
                </a:cubicBezTo>
                <a:cubicBezTo>
                  <a:pt x="314" y="152"/>
                  <a:pt x="316" y="145"/>
                  <a:pt x="318" y="137"/>
                </a:cubicBezTo>
                <a:cubicBezTo>
                  <a:pt x="311" y="127"/>
                  <a:pt x="301" y="119"/>
                  <a:pt x="289" y="115"/>
                </a:cubicBezTo>
                <a:cubicBezTo>
                  <a:pt x="291" y="114"/>
                  <a:pt x="293" y="114"/>
                  <a:pt x="294" y="114"/>
                </a:cubicBezTo>
                <a:cubicBezTo>
                  <a:pt x="305" y="114"/>
                  <a:pt x="315" y="117"/>
                  <a:pt x="323" y="122"/>
                </a:cubicBezTo>
                <a:cubicBezTo>
                  <a:pt x="326" y="115"/>
                  <a:pt x="329" y="109"/>
                  <a:pt x="333" y="102"/>
                </a:cubicBezTo>
                <a:cubicBezTo>
                  <a:pt x="325" y="92"/>
                  <a:pt x="315" y="84"/>
                  <a:pt x="304" y="79"/>
                </a:cubicBezTo>
                <a:cubicBezTo>
                  <a:pt x="305" y="79"/>
                  <a:pt x="307" y="79"/>
                  <a:pt x="309" y="78"/>
                </a:cubicBezTo>
                <a:cubicBezTo>
                  <a:pt x="320" y="78"/>
                  <a:pt x="331" y="82"/>
                  <a:pt x="340" y="88"/>
                </a:cubicBezTo>
                <a:cubicBezTo>
                  <a:pt x="340" y="61"/>
                  <a:pt x="340" y="61"/>
                  <a:pt x="340" y="61"/>
                </a:cubicBezTo>
                <a:cubicBezTo>
                  <a:pt x="339" y="60"/>
                  <a:pt x="339" y="60"/>
                  <a:pt x="339" y="60"/>
                </a:cubicBezTo>
                <a:cubicBezTo>
                  <a:pt x="294" y="36"/>
                  <a:pt x="294" y="36"/>
                  <a:pt x="294" y="36"/>
                </a:cubicBezTo>
                <a:cubicBezTo>
                  <a:pt x="266" y="21"/>
                  <a:pt x="266" y="21"/>
                  <a:pt x="266" y="21"/>
                </a:cubicBezTo>
                <a:cubicBezTo>
                  <a:pt x="243" y="9"/>
                  <a:pt x="243" y="9"/>
                  <a:pt x="243" y="9"/>
                </a:cubicBezTo>
                <a:cubicBezTo>
                  <a:pt x="243" y="9"/>
                  <a:pt x="243" y="9"/>
                  <a:pt x="243" y="9"/>
                </a:cubicBezTo>
                <a:cubicBezTo>
                  <a:pt x="226" y="0"/>
                  <a:pt x="226" y="0"/>
                  <a:pt x="226" y="0"/>
                </a:cubicBezTo>
                <a:cubicBezTo>
                  <a:pt x="226" y="3"/>
                  <a:pt x="225" y="6"/>
                  <a:pt x="224" y="8"/>
                </a:cubicBezTo>
                <a:cubicBezTo>
                  <a:pt x="224" y="8"/>
                  <a:pt x="224" y="8"/>
                  <a:pt x="224" y="8"/>
                </a:cubicBezTo>
                <a:cubicBezTo>
                  <a:pt x="223" y="10"/>
                  <a:pt x="223" y="11"/>
                  <a:pt x="222" y="12"/>
                </a:cubicBezTo>
                <a:cubicBezTo>
                  <a:pt x="222" y="12"/>
                  <a:pt x="222" y="12"/>
                  <a:pt x="222" y="12"/>
                </a:cubicBezTo>
                <a:cubicBezTo>
                  <a:pt x="217" y="25"/>
                  <a:pt x="209" y="38"/>
                  <a:pt x="200" y="49"/>
                </a:cubicBezTo>
                <a:cubicBezTo>
                  <a:pt x="199" y="50"/>
                  <a:pt x="199" y="51"/>
                  <a:pt x="198" y="52"/>
                </a:cubicBezTo>
                <a:cubicBezTo>
                  <a:pt x="197" y="53"/>
                  <a:pt x="196" y="53"/>
                  <a:pt x="196" y="54"/>
                </a:cubicBezTo>
                <a:cubicBezTo>
                  <a:pt x="195" y="55"/>
                  <a:pt x="194" y="55"/>
                  <a:pt x="194" y="56"/>
                </a:cubicBezTo>
                <a:cubicBezTo>
                  <a:pt x="197" y="61"/>
                  <a:pt x="200" y="66"/>
                  <a:pt x="200" y="72"/>
                </a:cubicBezTo>
                <a:cubicBezTo>
                  <a:pt x="200" y="75"/>
                  <a:pt x="199" y="78"/>
                  <a:pt x="198" y="81"/>
                </a:cubicBezTo>
                <a:cubicBezTo>
                  <a:pt x="200" y="84"/>
                  <a:pt x="201" y="88"/>
                  <a:pt x="202" y="92"/>
                </a:cubicBezTo>
                <a:cubicBezTo>
                  <a:pt x="207" y="84"/>
                  <a:pt x="216" y="79"/>
                  <a:pt x="226" y="79"/>
                </a:cubicBezTo>
                <a:cubicBezTo>
                  <a:pt x="243" y="79"/>
                  <a:pt x="256" y="92"/>
                  <a:pt x="256" y="109"/>
                </a:cubicBezTo>
                <a:cubicBezTo>
                  <a:pt x="256" y="125"/>
                  <a:pt x="243" y="138"/>
                  <a:pt x="226" y="138"/>
                </a:cubicBezTo>
                <a:cubicBezTo>
                  <a:pt x="218" y="138"/>
                  <a:pt x="211" y="135"/>
                  <a:pt x="206" y="130"/>
                </a:cubicBezTo>
                <a:cubicBezTo>
                  <a:pt x="205" y="140"/>
                  <a:pt x="204" y="149"/>
                  <a:pt x="201" y="158"/>
                </a:cubicBezTo>
                <a:cubicBezTo>
                  <a:pt x="201" y="158"/>
                  <a:pt x="201" y="159"/>
                  <a:pt x="201" y="159"/>
                </a:cubicBezTo>
                <a:cubicBezTo>
                  <a:pt x="200" y="159"/>
                  <a:pt x="200" y="160"/>
                  <a:pt x="200" y="161"/>
                </a:cubicBezTo>
                <a:cubicBezTo>
                  <a:pt x="199" y="164"/>
                  <a:pt x="198" y="167"/>
                  <a:pt x="197" y="170"/>
                </a:cubicBezTo>
                <a:cubicBezTo>
                  <a:pt x="195" y="175"/>
                  <a:pt x="192" y="180"/>
                  <a:pt x="189" y="185"/>
                </a:cubicBezTo>
                <a:cubicBezTo>
                  <a:pt x="185" y="192"/>
                  <a:pt x="180" y="198"/>
                  <a:pt x="174" y="203"/>
                </a:cubicBezTo>
                <a:cubicBezTo>
                  <a:pt x="171" y="207"/>
                  <a:pt x="167" y="210"/>
                  <a:pt x="163" y="213"/>
                </a:cubicBezTo>
                <a:cubicBezTo>
                  <a:pt x="173" y="200"/>
                  <a:pt x="179" y="186"/>
                  <a:pt x="181" y="171"/>
                </a:cubicBezTo>
                <a:cubicBezTo>
                  <a:pt x="165" y="171"/>
                  <a:pt x="149" y="166"/>
                  <a:pt x="136" y="158"/>
                </a:cubicBezTo>
                <a:cubicBezTo>
                  <a:pt x="135" y="164"/>
                  <a:pt x="133" y="170"/>
                  <a:pt x="130" y="177"/>
                </a:cubicBezTo>
                <a:cubicBezTo>
                  <a:pt x="129" y="180"/>
                  <a:pt x="127" y="183"/>
                  <a:pt x="125" y="186"/>
                </a:cubicBezTo>
                <a:cubicBezTo>
                  <a:pt x="129" y="174"/>
                  <a:pt x="129" y="162"/>
                  <a:pt x="126" y="151"/>
                </a:cubicBezTo>
                <a:cubicBezTo>
                  <a:pt x="126" y="151"/>
                  <a:pt x="126" y="151"/>
                  <a:pt x="126" y="151"/>
                </a:cubicBezTo>
                <a:cubicBezTo>
                  <a:pt x="126" y="151"/>
                  <a:pt x="126" y="151"/>
                  <a:pt x="126" y="151"/>
                </a:cubicBezTo>
                <a:cubicBezTo>
                  <a:pt x="126" y="151"/>
                  <a:pt x="126" y="150"/>
                  <a:pt x="126" y="150"/>
                </a:cubicBezTo>
                <a:cubicBezTo>
                  <a:pt x="126" y="150"/>
                  <a:pt x="126" y="150"/>
                  <a:pt x="125" y="150"/>
                </a:cubicBezTo>
                <a:cubicBezTo>
                  <a:pt x="125" y="150"/>
                  <a:pt x="125" y="150"/>
                  <a:pt x="125" y="150"/>
                </a:cubicBezTo>
                <a:cubicBezTo>
                  <a:pt x="115" y="148"/>
                  <a:pt x="104" y="149"/>
                  <a:pt x="94" y="152"/>
                </a:cubicBezTo>
                <a:cubicBezTo>
                  <a:pt x="97" y="150"/>
                  <a:pt x="100" y="148"/>
                  <a:pt x="103" y="147"/>
                </a:cubicBezTo>
                <a:cubicBezTo>
                  <a:pt x="108" y="145"/>
                  <a:pt x="112" y="143"/>
                  <a:pt x="117" y="142"/>
                </a:cubicBezTo>
                <a:cubicBezTo>
                  <a:pt x="107" y="131"/>
                  <a:pt x="100" y="118"/>
                  <a:pt x="96" y="103"/>
                </a:cubicBezTo>
                <a:cubicBezTo>
                  <a:pt x="95" y="104"/>
                  <a:pt x="95" y="104"/>
                  <a:pt x="94" y="105"/>
                </a:cubicBezTo>
                <a:cubicBezTo>
                  <a:pt x="92" y="106"/>
                  <a:pt x="89" y="107"/>
                  <a:pt x="86" y="107"/>
                </a:cubicBezTo>
                <a:cubicBezTo>
                  <a:pt x="81" y="108"/>
                  <a:pt x="75" y="108"/>
                  <a:pt x="70" y="106"/>
                </a:cubicBezTo>
                <a:cubicBezTo>
                  <a:pt x="70" y="126"/>
                  <a:pt x="70" y="126"/>
                  <a:pt x="70" y="126"/>
                </a:cubicBezTo>
                <a:cubicBezTo>
                  <a:pt x="70" y="126"/>
                  <a:pt x="70" y="126"/>
                  <a:pt x="70" y="126"/>
                </a:cubicBezTo>
                <a:cubicBezTo>
                  <a:pt x="70" y="126"/>
                  <a:pt x="70" y="126"/>
                  <a:pt x="70" y="126"/>
                </a:cubicBezTo>
                <a:cubicBezTo>
                  <a:pt x="70" y="136"/>
                  <a:pt x="71" y="147"/>
                  <a:pt x="75" y="156"/>
                </a:cubicBezTo>
                <a:cubicBezTo>
                  <a:pt x="69" y="197"/>
                  <a:pt x="69" y="197"/>
                  <a:pt x="69" y="197"/>
                </a:cubicBezTo>
                <a:cubicBezTo>
                  <a:pt x="109" y="203"/>
                  <a:pt x="109" y="203"/>
                  <a:pt x="109" y="203"/>
                </a:cubicBezTo>
                <a:cubicBezTo>
                  <a:pt x="123" y="213"/>
                  <a:pt x="139" y="220"/>
                  <a:pt x="157" y="221"/>
                </a:cubicBezTo>
                <a:cubicBezTo>
                  <a:pt x="153" y="223"/>
                  <a:pt x="150" y="226"/>
                  <a:pt x="147" y="228"/>
                </a:cubicBezTo>
                <a:cubicBezTo>
                  <a:pt x="203" y="228"/>
                  <a:pt x="203" y="228"/>
                  <a:pt x="203" y="228"/>
                </a:cubicBezTo>
                <a:cubicBezTo>
                  <a:pt x="207" y="228"/>
                  <a:pt x="207" y="228"/>
                  <a:pt x="207" y="228"/>
                </a:cubicBezTo>
                <a:cubicBezTo>
                  <a:pt x="198" y="234"/>
                  <a:pt x="185" y="244"/>
                  <a:pt x="174" y="248"/>
                </a:cubicBezTo>
                <a:cubicBezTo>
                  <a:pt x="138" y="262"/>
                  <a:pt x="101" y="257"/>
                  <a:pt x="70" y="238"/>
                </a:cubicBezTo>
                <a:cubicBezTo>
                  <a:pt x="69" y="237"/>
                  <a:pt x="69" y="237"/>
                  <a:pt x="69" y="237"/>
                </a:cubicBezTo>
                <a:cubicBezTo>
                  <a:pt x="52" y="229"/>
                  <a:pt x="32" y="231"/>
                  <a:pt x="17" y="244"/>
                </a:cubicBezTo>
                <a:cubicBezTo>
                  <a:pt x="5" y="256"/>
                  <a:pt x="0" y="272"/>
                  <a:pt x="3" y="288"/>
                </a:cubicBezTo>
                <a:cubicBezTo>
                  <a:pt x="7" y="281"/>
                  <a:pt x="14" y="275"/>
                  <a:pt x="23" y="272"/>
                </a:cubicBezTo>
                <a:cubicBezTo>
                  <a:pt x="41" y="266"/>
                  <a:pt x="61" y="277"/>
                  <a:pt x="67" y="296"/>
                </a:cubicBezTo>
                <a:close/>
                <a:moveTo>
                  <a:pt x="387" y="109"/>
                </a:moveTo>
                <a:cubicBezTo>
                  <a:pt x="387" y="85"/>
                  <a:pt x="407" y="65"/>
                  <a:pt x="432" y="65"/>
                </a:cubicBezTo>
                <a:cubicBezTo>
                  <a:pt x="456" y="65"/>
                  <a:pt x="476" y="85"/>
                  <a:pt x="476" y="109"/>
                </a:cubicBezTo>
                <a:cubicBezTo>
                  <a:pt x="476" y="134"/>
                  <a:pt x="456" y="154"/>
                  <a:pt x="432" y="154"/>
                </a:cubicBezTo>
                <a:cubicBezTo>
                  <a:pt x="407" y="154"/>
                  <a:pt x="387" y="134"/>
                  <a:pt x="387" y="109"/>
                </a:cubicBezTo>
                <a:close/>
                <a:moveTo>
                  <a:pt x="248" y="42"/>
                </a:moveTo>
                <a:cubicBezTo>
                  <a:pt x="248" y="43"/>
                  <a:pt x="247" y="44"/>
                  <a:pt x="247" y="45"/>
                </a:cubicBezTo>
                <a:cubicBezTo>
                  <a:pt x="246" y="49"/>
                  <a:pt x="241" y="52"/>
                  <a:pt x="236" y="52"/>
                </a:cubicBezTo>
                <a:cubicBezTo>
                  <a:pt x="233" y="52"/>
                  <a:pt x="230" y="50"/>
                  <a:pt x="229" y="48"/>
                </a:cubicBezTo>
                <a:cubicBezTo>
                  <a:pt x="227" y="46"/>
                  <a:pt x="226" y="43"/>
                  <a:pt x="226" y="40"/>
                </a:cubicBezTo>
                <a:cubicBezTo>
                  <a:pt x="227" y="34"/>
                  <a:pt x="232" y="30"/>
                  <a:pt x="238" y="30"/>
                </a:cubicBezTo>
                <a:cubicBezTo>
                  <a:pt x="244" y="31"/>
                  <a:pt x="248" y="36"/>
                  <a:pt x="248" y="42"/>
                </a:cubicBezTo>
                <a:close/>
              </a:path>
            </a:pathLst>
          </a:custGeom>
          <a:solidFill>
            <a:srgbClr val="0F2B69"/>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2" name="Text Placeholder 21"/>
          <p:cNvSpPr>
            <a:spLocks noGrp="1"/>
          </p:cNvSpPr>
          <p:nvPr>
            <p:ph type="body" sz="quarter" idx="10"/>
          </p:nvPr>
        </p:nvSpPr>
        <p:spPr>
          <a:xfrm>
            <a:off x="2280356" y="1566330"/>
            <a:ext cx="7631288" cy="3589868"/>
          </a:xfrm>
        </p:spPr>
        <p:txBody>
          <a:bodyPr lIns="90000" anchor="ctr" anchorCtr="1">
            <a:noAutofit/>
          </a:bodyPr>
          <a:lstStyle>
            <a:lvl1pPr marL="0" indent="0" algn="ctr">
              <a:buNone/>
              <a:defRPr sz="5200" baseline="0">
                <a:solidFill>
                  <a:schemeClr val="bg2"/>
                </a:solidFill>
              </a:defRPr>
            </a:lvl1pPr>
          </a:lstStyle>
          <a:p>
            <a:pPr lvl="0"/>
            <a:r>
              <a:rPr lang="fi-FI"/>
              <a:t>Muokkaa tekstin perustyylejä napsauttamalla</a:t>
            </a:r>
          </a:p>
        </p:txBody>
      </p:sp>
    </p:spTree>
    <p:extLst>
      <p:ext uri="{BB962C8B-B14F-4D97-AF65-F5344CB8AC3E}">
        <p14:creationId xmlns:p14="http://schemas.microsoft.com/office/powerpoint/2010/main" val="186380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0B705C-A51F-C546-B53B-9C469909D1D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8740706-27C3-424B-9C8B-285145D362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FA0FF55-8819-314E-BC49-18F89347EC4E}"/>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5" name="Alatunnisteen paikkamerkki 4">
            <a:extLst>
              <a:ext uri="{FF2B5EF4-FFF2-40B4-BE49-F238E27FC236}">
                <a16:creationId xmlns:a16="http://schemas.microsoft.com/office/drawing/2014/main" id="{F7728B3E-E6E1-0346-9FE6-6CDDBEBF505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48BC98-9DF9-5049-9F96-4B50769013B2}"/>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327080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8F4C90-68D7-7047-9935-908CC6CE9D2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94D84B8-7373-A543-80C9-0875C7D6FF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F118F93-02D6-3D4C-B034-DADB4858CD19}"/>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5" name="Alatunnisteen paikkamerkki 4">
            <a:extLst>
              <a:ext uri="{FF2B5EF4-FFF2-40B4-BE49-F238E27FC236}">
                <a16:creationId xmlns:a16="http://schemas.microsoft.com/office/drawing/2014/main" id="{4AC6F1FD-07FB-D744-BFE8-D49529F56DA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2BC67B-1C6C-5643-B9DD-4DE0B1B65E24}"/>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93525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B6BA1A-D559-B34D-B752-9F8FA195E85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54C338B-78E3-CB40-8D4A-D5EAA5F7BD4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65FFE69-F65C-CD4A-A4A8-F10B851669A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C6E3F96-729D-3F4D-860C-71AF97C841C8}"/>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6" name="Alatunnisteen paikkamerkki 5">
            <a:extLst>
              <a:ext uri="{FF2B5EF4-FFF2-40B4-BE49-F238E27FC236}">
                <a16:creationId xmlns:a16="http://schemas.microsoft.com/office/drawing/2014/main" id="{03F0C75F-2ED7-794F-9FCA-A61623383EE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FDE49A4-4385-F74B-B503-CC952FDEB549}"/>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85789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EF2E9F-9E4B-1F4F-B510-F60B7031C61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B576ABD-3B71-0E42-8D17-FBF0ED6A6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24FE338-060F-F84F-BC3E-40E8ADE6D83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4B1FCC9-861A-084F-8D2E-48F4EBD2F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97F1D55-3072-C649-AEF3-D7A25221E08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D599B68-6ED5-0545-83E5-6AAD61D898B5}"/>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8" name="Alatunnisteen paikkamerkki 7">
            <a:extLst>
              <a:ext uri="{FF2B5EF4-FFF2-40B4-BE49-F238E27FC236}">
                <a16:creationId xmlns:a16="http://schemas.microsoft.com/office/drawing/2014/main" id="{6AC32E20-F539-FF40-9AE4-AA62E1A36D1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C56FF9D-B871-9642-8295-23DAC4E7F6A9}"/>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1800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1899CC-8BAB-C54C-9DB4-C82B3E98AAB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00F9CD-E83F-CA45-BEA2-4ADD5ED8096F}"/>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4" name="Alatunnisteen paikkamerkki 3">
            <a:extLst>
              <a:ext uri="{FF2B5EF4-FFF2-40B4-BE49-F238E27FC236}">
                <a16:creationId xmlns:a16="http://schemas.microsoft.com/office/drawing/2014/main" id="{AB1CA1D7-BF27-D942-9D62-D40FA8120B2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60D8265-75F7-6249-85ED-305A9098F4A2}"/>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150206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7846C1-7940-764B-81FE-D820D9B045AB}"/>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3" name="Alatunnisteen paikkamerkki 2">
            <a:extLst>
              <a:ext uri="{FF2B5EF4-FFF2-40B4-BE49-F238E27FC236}">
                <a16:creationId xmlns:a16="http://schemas.microsoft.com/office/drawing/2014/main" id="{E4A5D1DC-C106-7B4F-8037-C9132F1804F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8F4F14B-6D69-8A45-AA71-5E3C7B96B0D0}"/>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111110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64AD3-1061-CE41-8542-84020F4C1DE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D6E1E92-AC10-B94E-81AF-BEE6C2B25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B82E323-1640-7F48-8158-1C7CCF609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8BBACCB-9933-A549-981B-B66F67A38A3E}"/>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6" name="Alatunnisteen paikkamerkki 5">
            <a:extLst>
              <a:ext uri="{FF2B5EF4-FFF2-40B4-BE49-F238E27FC236}">
                <a16:creationId xmlns:a16="http://schemas.microsoft.com/office/drawing/2014/main" id="{15EA9D1F-6428-814D-839C-930EE8DA1F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84310F1-52C2-034C-95E4-D35EEB30982A}"/>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91135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47818-FA2F-E048-BFD5-FB19C1616AC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BFE2280-B4BE-CA4F-BBC9-91BE66EC8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1098903-5C2A-624E-A6A4-4E4455509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D237B38-357C-2440-9100-7ADAA9C7CE18}"/>
              </a:ext>
            </a:extLst>
          </p:cNvPr>
          <p:cNvSpPr>
            <a:spLocks noGrp="1"/>
          </p:cNvSpPr>
          <p:nvPr>
            <p:ph type="dt" sz="half" idx="10"/>
          </p:nvPr>
        </p:nvSpPr>
        <p:spPr/>
        <p:txBody>
          <a:bodyPr/>
          <a:lstStyle/>
          <a:p>
            <a:fld id="{EC25772B-A9B0-AD4C-99AE-8A4E24136F29}" type="datetimeFigureOut">
              <a:rPr lang="fi-FI" smtClean="0"/>
              <a:t>27.5.2021</a:t>
            </a:fld>
            <a:endParaRPr lang="fi-FI"/>
          </a:p>
        </p:txBody>
      </p:sp>
      <p:sp>
        <p:nvSpPr>
          <p:cNvPr id="6" name="Alatunnisteen paikkamerkki 5">
            <a:extLst>
              <a:ext uri="{FF2B5EF4-FFF2-40B4-BE49-F238E27FC236}">
                <a16:creationId xmlns:a16="http://schemas.microsoft.com/office/drawing/2014/main" id="{B0EBEA7C-3019-AF48-958B-32A90EF20D3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BF05B6E-B4F4-394E-B47B-346AF45A9C44}"/>
              </a:ext>
            </a:extLst>
          </p:cNvPr>
          <p:cNvSpPr>
            <a:spLocks noGrp="1"/>
          </p:cNvSpPr>
          <p:nvPr>
            <p:ph type="sldNum" sz="quarter" idx="12"/>
          </p:nvPr>
        </p:nvSpPr>
        <p:spPr/>
        <p:txBody>
          <a:bodyPr/>
          <a:lstStyle/>
          <a:p>
            <a:fld id="{30F48227-B7BB-344C-8A75-488AE015B4F0}" type="slidenum">
              <a:rPr lang="fi-FI" smtClean="0"/>
              <a:t>‹#›</a:t>
            </a:fld>
            <a:endParaRPr lang="fi-FI"/>
          </a:p>
        </p:txBody>
      </p:sp>
    </p:spTree>
    <p:extLst>
      <p:ext uri="{BB962C8B-B14F-4D97-AF65-F5344CB8AC3E}">
        <p14:creationId xmlns:p14="http://schemas.microsoft.com/office/powerpoint/2010/main" val="208887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111C41-6D47-B445-912C-6C8B50D9830E}"/>
              </a:ext>
            </a:extLst>
          </p:cNvPr>
          <p:cNvSpPr>
            <a:spLocks noGrp="1"/>
          </p:cNvSpPr>
          <p:nvPr>
            <p:ph type="title"/>
          </p:nvPr>
        </p:nvSpPr>
        <p:spPr>
          <a:xfrm>
            <a:off x="1036864" y="400050"/>
            <a:ext cx="10099222" cy="1290638"/>
          </a:xfrm>
          <a:prstGeom prst="rect">
            <a:avLst/>
          </a:prstGeom>
        </p:spPr>
        <p:txBody>
          <a:bodyPr vert="horz" lIns="91440" tIns="45720" rIns="91440" bIns="118800" rtlCol="0" anchor="b" anchorCtr="0">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C3405A6-630A-6D47-ABE4-85AA721C68A2}"/>
              </a:ext>
            </a:extLst>
          </p:cNvPr>
          <p:cNvSpPr>
            <a:spLocks noGrp="1"/>
          </p:cNvSpPr>
          <p:nvPr>
            <p:ph type="body" idx="1"/>
          </p:nvPr>
        </p:nvSpPr>
        <p:spPr>
          <a:xfrm>
            <a:off x="1036864" y="1690688"/>
            <a:ext cx="10099222" cy="4486275"/>
          </a:xfrm>
          <a:prstGeom prst="rect">
            <a:avLst/>
          </a:prstGeom>
        </p:spPr>
        <p:txBody>
          <a:bodyPr vert="horz" lIns="91440" tIns="45720" rIns="91440" bIns="45720" rtlCol="0" anchor="t" anchorCtr="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70A37EE-FCB3-9840-A69B-6310442D82F8}"/>
              </a:ext>
            </a:extLst>
          </p:cNvPr>
          <p:cNvSpPr>
            <a:spLocks noGrp="1"/>
          </p:cNvSpPr>
          <p:nvPr>
            <p:ph type="dt" sz="half" idx="2"/>
          </p:nvPr>
        </p:nvSpPr>
        <p:spPr>
          <a:xfrm>
            <a:off x="1017811" y="6266546"/>
            <a:ext cx="2743200" cy="365125"/>
          </a:xfrm>
          <a:prstGeom prst="rect">
            <a:avLst/>
          </a:prstGeom>
        </p:spPr>
        <p:txBody>
          <a:bodyPr vert="horz" lIns="0" tIns="45720" rIns="91440" bIns="45720" rtlCol="0" anchor="ctr"/>
          <a:lstStyle>
            <a:lvl1pPr algn="l">
              <a:defRPr sz="1200" b="1" i="0">
                <a:solidFill>
                  <a:schemeClr val="bg1"/>
                </a:solidFill>
                <a:latin typeface="Myriad Pro Cond" panose="020B0506030403020204" pitchFamily="34" charset="0"/>
              </a:defRPr>
            </a:lvl1pPr>
          </a:lstStyle>
          <a:p>
            <a:fld id="{EC25772B-A9B0-AD4C-99AE-8A4E24136F29}" type="datetimeFigureOut">
              <a:rPr lang="fi-FI" smtClean="0"/>
              <a:pPr/>
              <a:t>27.5.2021</a:t>
            </a:fld>
            <a:endParaRPr lang="fi-FI" dirty="0"/>
          </a:p>
        </p:txBody>
      </p:sp>
      <p:sp>
        <p:nvSpPr>
          <p:cNvPr id="5" name="Alatunnisteen paikkamerkki 4">
            <a:extLst>
              <a:ext uri="{FF2B5EF4-FFF2-40B4-BE49-F238E27FC236}">
                <a16:creationId xmlns:a16="http://schemas.microsoft.com/office/drawing/2014/main" id="{D1BA327B-6BA9-4649-94EF-349D1C87C17E}"/>
              </a:ext>
            </a:extLst>
          </p:cNvPr>
          <p:cNvSpPr>
            <a:spLocks noGrp="1"/>
          </p:cNvSpPr>
          <p:nvPr>
            <p:ph type="ftr" sz="quarter" idx="3"/>
          </p:nvPr>
        </p:nvSpPr>
        <p:spPr>
          <a:xfrm>
            <a:off x="4218211" y="6275387"/>
            <a:ext cx="4114800" cy="365125"/>
          </a:xfrm>
          <a:prstGeom prst="rect">
            <a:avLst/>
          </a:prstGeom>
        </p:spPr>
        <p:txBody>
          <a:bodyPr vert="horz" lIns="91440" tIns="45720" rIns="91440" bIns="45720" rtlCol="0" anchor="ctr"/>
          <a:lstStyle>
            <a:lvl1pPr algn="ctr">
              <a:defRPr sz="1200" b="1" i="0">
                <a:solidFill>
                  <a:schemeClr val="bg1"/>
                </a:solidFill>
                <a:latin typeface="Myriad Pro Cond" panose="020B0506030403020204" pitchFamily="34" charset="0"/>
              </a:defRPr>
            </a:lvl1pPr>
          </a:lstStyle>
          <a:p>
            <a:endParaRPr lang="fi-FI" dirty="0"/>
          </a:p>
        </p:txBody>
      </p:sp>
      <p:sp>
        <p:nvSpPr>
          <p:cNvPr id="6" name="Dian numeron paikkamerkki 5">
            <a:extLst>
              <a:ext uri="{FF2B5EF4-FFF2-40B4-BE49-F238E27FC236}">
                <a16:creationId xmlns:a16="http://schemas.microsoft.com/office/drawing/2014/main" id="{1841C504-B40E-3C48-AB22-B17C6C3ACDBB}"/>
              </a:ext>
            </a:extLst>
          </p:cNvPr>
          <p:cNvSpPr>
            <a:spLocks noGrp="1"/>
          </p:cNvSpPr>
          <p:nvPr>
            <p:ph type="sldNum" sz="quarter" idx="4"/>
          </p:nvPr>
        </p:nvSpPr>
        <p:spPr>
          <a:xfrm>
            <a:off x="8790211" y="6266546"/>
            <a:ext cx="2383978" cy="365125"/>
          </a:xfrm>
          <a:prstGeom prst="rect">
            <a:avLst/>
          </a:prstGeom>
        </p:spPr>
        <p:txBody>
          <a:bodyPr vert="horz" lIns="91440" tIns="45720" rIns="0" bIns="45720" rtlCol="0" anchor="ctr"/>
          <a:lstStyle>
            <a:lvl1pPr algn="r">
              <a:defRPr sz="1200" b="1" i="0">
                <a:solidFill>
                  <a:schemeClr val="bg1"/>
                </a:solidFill>
                <a:latin typeface="Myriad Pro Cond" panose="020B0506030403020204" pitchFamily="34" charset="0"/>
              </a:defRPr>
            </a:lvl1pPr>
          </a:lstStyle>
          <a:p>
            <a:fld id="{30F48227-B7BB-344C-8A75-488AE015B4F0}" type="slidenum">
              <a:rPr lang="fi-FI" smtClean="0"/>
              <a:pPr/>
              <a:t>‹#›</a:t>
            </a:fld>
            <a:endParaRPr lang="fi-FI" dirty="0"/>
          </a:p>
        </p:txBody>
      </p:sp>
    </p:spTree>
    <p:extLst>
      <p:ext uri="{BB962C8B-B14F-4D97-AF65-F5344CB8AC3E}">
        <p14:creationId xmlns:p14="http://schemas.microsoft.com/office/powerpoint/2010/main" val="300626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6200" b="1" i="0" kern="1200" baseline="0">
          <a:solidFill>
            <a:schemeClr val="bg1"/>
          </a:solidFill>
          <a:latin typeface="Myriad Pro Cond" panose="020B0506030403020204" pitchFamily="34" charset="0"/>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3100" b="1" i="0" kern="1200" baseline="0">
          <a:solidFill>
            <a:schemeClr val="bg1"/>
          </a:solidFill>
          <a:latin typeface="Myriad Pro Cond" panose="020B0506030403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3100" b="1" i="0" kern="1200" baseline="0">
          <a:solidFill>
            <a:schemeClr val="bg1"/>
          </a:solidFill>
          <a:latin typeface="Myriad Pro Cond" panose="020B0506030403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3100" b="0" i="0" kern="1200" baseline="0">
          <a:solidFill>
            <a:schemeClr val="bg1"/>
          </a:solidFill>
          <a:latin typeface="Myriad Pro Cond" panose="020B0506030403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b="1" i="0" kern="1200" baseline="0">
          <a:solidFill>
            <a:schemeClr val="bg1"/>
          </a:solidFill>
          <a:latin typeface="Myriad Pro Cond" panose="020B0506030403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b="0" i="0" kern="1200" baseline="0">
          <a:solidFill>
            <a:schemeClr val="bg1"/>
          </a:solidFill>
          <a:latin typeface="Myriad Pro Cond" panose="020B0506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hidden">
          <a:xfrm>
            <a:off x="0" y="6378000"/>
            <a:ext cx="12192000" cy="4800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2" name="Title Placeholder 1"/>
          <p:cNvSpPr>
            <a:spLocks noGrp="1"/>
          </p:cNvSpPr>
          <p:nvPr>
            <p:ph type="title"/>
          </p:nvPr>
        </p:nvSpPr>
        <p:spPr>
          <a:xfrm>
            <a:off x="838200" y="529950"/>
            <a:ext cx="10515600" cy="995915"/>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p:cNvSpPr>
            <a:spLocks noGrp="1"/>
          </p:cNvSpPr>
          <p:nvPr>
            <p:ph type="body" idx="1"/>
          </p:nvPr>
        </p:nvSpPr>
        <p:spPr>
          <a:xfrm>
            <a:off x="838200" y="1525867"/>
            <a:ext cx="10515600" cy="444736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2"/>
          </p:nvPr>
        </p:nvSpPr>
        <p:spPr>
          <a:xfrm>
            <a:off x="9695274" y="6514954"/>
            <a:ext cx="937929" cy="206103"/>
          </a:xfrm>
          <a:prstGeom prst="rect">
            <a:avLst/>
          </a:prstGeom>
        </p:spPr>
        <p:txBody>
          <a:bodyPr vert="horz" lIns="91440" tIns="45720" rIns="91440" bIns="45720" rtlCol="0" anchor="ctr"/>
          <a:lstStyle>
            <a:lvl1pPr algn="r">
              <a:defRPr sz="800">
                <a:solidFill>
                  <a:schemeClr val="bg2"/>
                </a:solidFill>
              </a:defRPr>
            </a:lvl1pPr>
          </a:lstStyle>
          <a:p>
            <a:fld id="{BFB289C6-7421-BF4F-917B-438A4D039CDA}" type="datetime1">
              <a:rPr lang="fi-FI" smtClean="0"/>
              <a:pPr/>
              <a:t>27.5.2021</a:t>
            </a:fld>
            <a:endParaRPr lang="fi-FI" dirty="0"/>
          </a:p>
        </p:txBody>
      </p:sp>
      <p:sp>
        <p:nvSpPr>
          <p:cNvPr id="5" name="Footer Placeholder 4"/>
          <p:cNvSpPr>
            <a:spLocks noGrp="1"/>
          </p:cNvSpPr>
          <p:nvPr>
            <p:ph type="ftr" sz="quarter" idx="3"/>
          </p:nvPr>
        </p:nvSpPr>
        <p:spPr>
          <a:xfrm>
            <a:off x="838208" y="6514954"/>
            <a:ext cx="4107481" cy="206103"/>
          </a:xfrm>
          <a:prstGeom prst="rect">
            <a:avLst/>
          </a:prstGeom>
        </p:spPr>
        <p:txBody>
          <a:bodyPr vert="horz" lIns="91440" tIns="45720" rIns="91440" bIns="45720" rtlCol="0" anchor="ctr"/>
          <a:lstStyle>
            <a:lvl1pPr algn="l">
              <a:defRPr sz="800" b="0">
                <a:solidFill>
                  <a:schemeClr val="bg2"/>
                </a:solidFill>
              </a:defRPr>
            </a:lvl1pPr>
          </a:lstStyle>
          <a:p>
            <a:r>
              <a:rPr lang="fi-FI" dirty="0"/>
              <a:t>Työ- ja elinkeinoministeriö </a:t>
            </a:r>
            <a:r>
              <a:rPr lang="bg-BG" dirty="0"/>
              <a:t>•</a:t>
            </a:r>
            <a:r>
              <a:rPr lang="fi-FI" dirty="0"/>
              <a:t> </a:t>
            </a:r>
            <a:r>
              <a:rPr lang="fi-FI" dirty="0" err="1"/>
              <a:t>www.tem.fi</a:t>
            </a:r>
            <a:endParaRPr lang="fi-FI" dirty="0"/>
          </a:p>
        </p:txBody>
      </p:sp>
      <p:sp>
        <p:nvSpPr>
          <p:cNvPr id="6" name="Slide Number Placeholder 5"/>
          <p:cNvSpPr>
            <a:spLocks noGrp="1"/>
          </p:cNvSpPr>
          <p:nvPr>
            <p:ph type="sldNum" sz="quarter" idx="4"/>
          </p:nvPr>
        </p:nvSpPr>
        <p:spPr>
          <a:xfrm>
            <a:off x="10634877" y="6514954"/>
            <a:ext cx="717652" cy="206103"/>
          </a:xfrm>
          <a:prstGeom prst="rect">
            <a:avLst/>
          </a:prstGeom>
        </p:spPr>
        <p:txBody>
          <a:bodyPr vert="horz" lIns="91440" tIns="45720" rIns="91440" bIns="45720" rtlCol="0" anchor="ctr"/>
          <a:lstStyle>
            <a:lvl1pPr algn="r">
              <a:defRPr sz="900" b="1">
                <a:solidFill>
                  <a:schemeClr val="bg2"/>
                </a:solidFill>
              </a:defRPr>
            </a:lvl1pPr>
          </a:lstStyle>
          <a:p>
            <a:fld id="{3065C9E5-8AC3-DF4B-BA99-CB03B9370A98}" type="slidenum">
              <a:rPr lang="fi-FI" smtClean="0"/>
              <a:pPr/>
              <a:t>‹#›</a:t>
            </a:fld>
            <a:endParaRPr lang="fi-FI"/>
          </a:p>
        </p:txBody>
      </p:sp>
    </p:spTree>
    <p:extLst>
      <p:ext uri="{BB962C8B-B14F-4D97-AF65-F5344CB8AC3E}">
        <p14:creationId xmlns:p14="http://schemas.microsoft.com/office/powerpoint/2010/main" val="98650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749"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a:buChar char="•"/>
        <a:defRPr sz="1650" b="1"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a:buChar char="•"/>
        <a:defRPr sz="1200" kern="1200">
          <a:solidFill>
            <a:srgbClr val="505050"/>
          </a:solidFill>
          <a:latin typeface="+mn-lt"/>
          <a:ea typeface="+mn-ea"/>
          <a:cs typeface="+mn-cs"/>
        </a:defRPr>
      </a:lvl3pPr>
      <a:lvl4pPr marL="1200060" indent="-171438" algn="l" defTabSz="685749" rtl="0" eaLnBrk="1" latinLnBrk="0" hangingPunct="1">
        <a:lnSpc>
          <a:spcPct val="90000"/>
        </a:lnSpc>
        <a:spcBef>
          <a:spcPts val="375"/>
        </a:spcBef>
        <a:buFont typeface="Arial"/>
        <a:buChar char="•"/>
        <a:defRPr sz="1200" kern="1200">
          <a:solidFill>
            <a:srgbClr val="505050"/>
          </a:solidFill>
          <a:latin typeface="+mn-lt"/>
          <a:ea typeface="+mn-ea"/>
          <a:cs typeface="+mn-cs"/>
        </a:defRPr>
      </a:lvl4pPr>
      <a:lvl5pPr marL="1542935" indent="-171438" algn="l" defTabSz="685749" rtl="0" eaLnBrk="1" latinLnBrk="0" hangingPunct="1">
        <a:lnSpc>
          <a:spcPct val="90000"/>
        </a:lnSpc>
        <a:spcBef>
          <a:spcPts val="375"/>
        </a:spcBef>
        <a:buFont typeface="Arial"/>
        <a:buChar char="•"/>
        <a:defRPr sz="1200" kern="1200">
          <a:solidFill>
            <a:srgbClr val="505050"/>
          </a:solidFill>
          <a:latin typeface="+mn-lt"/>
          <a:ea typeface="+mn-ea"/>
          <a:cs typeface="+mn-cs"/>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594AB52-6F48-F04D-9AFD-D44D554042F3}"/>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iruutu 4">
            <a:extLst>
              <a:ext uri="{FF2B5EF4-FFF2-40B4-BE49-F238E27FC236}">
                <a16:creationId xmlns:a16="http://schemas.microsoft.com/office/drawing/2014/main" id="{746883C7-1B7E-F449-AB3B-1EF163E8D7B5}"/>
              </a:ext>
            </a:extLst>
          </p:cNvPr>
          <p:cNvSpPr txBox="1"/>
          <p:nvPr/>
        </p:nvSpPr>
        <p:spPr>
          <a:xfrm>
            <a:off x="16332" y="3727404"/>
            <a:ext cx="12192000" cy="3146924"/>
          </a:xfrm>
          <a:prstGeom prst="rect">
            <a:avLst/>
          </a:prstGeom>
          <a:noFill/>
        </p:spPr>
        <p:txBody>
          <a:bodyPr wrap="square" bIns="720000" rtlCol="0" anchor="b" anchorCtr="0">
            <a:spAutoFit/>
          </a:bodyPr>
          <a:lstStyle/>
          <a:p>
            <a:pPr algn="ctr">
              <a:lnSpc>
                <a:spcPct val="80000"/>
              </a:lnSpc>
            </a:pPr>
            <a:r>
              <a:rPr lang="fi-FI" sz="9600" b="1" spc="-150" dirty="0">
                <a:solidFill>
                  <a:schemeClr val="bg1"/>
                </a:solidFill>
                <a:latin typeface="Myriad Pro Cond" panose="020B0506030403020204" pitchFamily="34" charset="0"/>
              </a:rPr>
              <a:t>Elinikäisen 0hjauksen</a:t>
            </a:r>
          </a:p>
          <a:p>
            <a:pPr algn="ctr">
              <a:lnSpc>
                <a:spcPct val="80000"/>
              </a:lnSpc>
            </a:pPr>
            <a:r>
              <a:rPr lang="fi-FI" sz="9600" b="1" spc="-150" dirty="0">
                <a:solidFill>
                  <a:schemeClr val="bg1"/>
                </a:solidFill>
                <a:latin typeface="Myriad Pro Cond" panose="020B0506030403020204" pitchFamily="34" charset="0"/>
              </a:rPr>
              <a:t>strategia 2020-2023</a:t>
            </a:r>
          </a:p>
        </p:txBody>
      </p:sp>
    </p:spTree>
    <p:extLst>
      <p:ext uri="{BB962C8B-B14F-4D97-AF65-F5344CB8AC3E}">
        <p14:creationId xmlns:p14="http://schemas.microsoft.com/office/powerpoint/2010/main" val="57895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Digitaalisesti</a:t>
            </a:r>
            <a:br>
              <a:rPr lang="fi-FI" dirty="0"/>
            </a:br>
            <a:r>
              <a:rPr lang="fi-FI" sz="3100" dirty="0">
                <a:solidFill>
                  <a:schemeClr val="accent1">
                    <a:lumMod val="50000"/>
                  </a:schemeClr>
                </a:solidFill>
              </a:rPr>
              <a:t>Toimenpidesuositukset hallituskaudella 2020–2023</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131457" y="1477854"/>
            <a:ext cx="9967467" cy="5167312"/>
          </a:xfrm>
        </p:spPr>
        <p:txBody>
          <a:bodyPr lIns="0" tIns="251999" rIns="0" bIns="0" numCol="2" spcCol="360000">
            <a:noAutofit/>
          </a:bodyPr>
          <a:lstStyle/>
          <a:p>
            <a:pPr marL="0" indent="0" algn="l">
              <a:buNone/>
            </a:pPr>
            <a:r>
              <a:rPr lang="fi-FI" sz="2000" dirty="0">
                <a:latin typeface="Myriad Pro" panose="020B0503030403020204" pitchFamily="34" charset="0"/>
              </a:rPr>
              <a:t>Varmistetaan</a:t>
            </a:r>
            <a:r>
              <a:rPr lang="fi-FI" sz="2000" b="0" dirty="0">
                <a:latin typeface="Myriad Pro" panose="020B0503030403020204" pitchFamily="34" charset="0"/>
              </a:rPr>
              <a:t> jatkuvan oppimisen digitaalisen palvelukokonaisuuden käytännön toteutus vuoteen 2023 mennessä, jossa ohjaus ja </a:t>
            </a:r>
            <a:r>
              <a:rPr lang="fi-FI" sz="2000" b="0" dirty="0" smtClean="0">
                <a:latin typeface="Myriad Pro" panose="020B0503030403020204" pitchFamily="34" charset="0"/>
              </a:rPr>
              <a:t>urasuunnittelunäkökulmat </a:t>
            </a:r>
            <a:r>
              <a:rPr lang="fi-FI" sz="2000" b="0" dirty="0">
                <a:latin typeface="Myriad Pro" panose="020B0503030403020204" pitchFamily="34" charset="0"/>
              </a:rPr>
              <a:t>ovat keskiössä.  </a:t>
            </a:r>
            <a:br>
              <a:rPr lang="fi-FI" sz="2000" b="0" dirty="0">
                <a:latin typeface="Myriad Pro" panose="020B0503030403020204" pitchFamily="34" charset="0"/>
              </a:rPr>
            </a:br>
            <a:r>
              <a:rPr lang="fi-FI" sz="2000" b="0" dirty="0">
                <a:latin typeface="Myriad Pro" panose="020B0503030403020204" pitchFamily="34" charset="0"/>
              </a:rPr>
              <a:t>Tavoitellaan toimivaa digitaalista ohjaus- </a:t>
            </a:r>
            <a:br>
              <a:rPr lang="fi-FI" sz="2000" b="0" dirty="0">
                <a:latin typeface="Myriad Pro" panose="020B0503030403020204" pitchFamily="34" charset="0"/>
              </a:rPr>
            </a:br>
            <a:r>
              <a:rPr lang="fi-FI" sz="2000" b="0" dirty="0">
                <a:latin typeface="Myriad Pro" panose="020B0503030403020204" pitchFamily="34" charset="0"/>
              </a:rPr>
              <a:t>ja kartoituspalvelukokonaisuutta, jossa hyödynnetään paremmin yhteistä koulutus-, työmarkkina- ja osaamistietoa.</a:t>
            </a:r>
          </a:p>
          <a:p>
            <a:pPr marL="0" indent="0" algn="l">
              <a:buNone/>
            </a:pPr>
            <a:endParaRPr lang="fi-FI" sz="2000" dirty="0">
              <a:latin typeface="Myriad Pro" panose="020B0503030403020204" pitchFamily="34" charset="0"/>
            </a:endParaRPr>
          </a:p>
          <a:p>
            <a:pPr marL="0" indent="0" algn="l">
              <a:buNone/>
            </a:pPr>
            <a:r>
              <a:rPr lang="fi-FI" sz="2000" dirty="0">
                <a:latin typeface="Myriad Pro" panose="020B0503030403020204" pitchFamily="34" charset="0"/>
              </a:rPr>
              <a:t>Digitaaliset</a:t>
            </a:r>
            <a:r>
              <a:rPr lang="fi-FI" sz="2000" b="0" dirty="0">
                <a:latin typeface="Myriad Pro" panose="020B0503030403020204" pitchFamily="34" charset="0"/>
              </a:rPr>
              <a:t> tietojärjestelmät tukevat elinikäisen ohjauksen tiedolla johtamiseen tarvittavan tiedon systemaattista kokoamista ja tuottamista, ja ne integroidaan osaksi jatkuvan oppimisen digitaalista palvelukokonaisuutta.</a:t>
            </a:r>
          </a:p>
          <a:p>
            <a:pPr marL="0" indent="0" algn="l">
              <a:buNone/>
            </a:pPr>
            <a:r>
              <a:rPr lang="fi-FI" sz="2000" dirty="0">
                <a:latin typeface="Myriad Pro" panose="020B0503030403020204" pitchFamily="34" charset="0"/>
              </a:rPr>
              <a:t>Ennakointitietoa</a:t>
            </a:r>
            <a:r>
              <a:rPr lang="fi-FI" sz="2000" b="0" dirty="0">
                <a:latin typeface="Myriad Pro" panose="020B0503030403020204" pitchFamily="34" charset="0"/>
              </a:rPr>
              <a:t> hyödynnetään </a:t>
            </a:r>
            <a:br>
              <a:rPr lang="fi-FI" sz="2000" b="0" dirty="0">
                <a:latin typeface="Myriad Pro" panose="020B0503030403020204" pitchFamily="34" charset="0"/>
              </a:rPr>
            </a:br>
            <a:r>
              <a:rPr lang="fi-FI" sz="2000" b="0" dirty="0">
                <a:latin typeface="Myriad Pro" panose="020B0503030403020204" pitchFamily="34" charset="0"/>
              </a:rPr>
              <a:t>nykyistä paremmin ohjauspalveluissa, </a:t>
            </a:r>
            <a:br>
              <a:rPr lang="fi-FI" sz="2000" b="0" dirty="0">
                <a:latin typeface="Myriad Pro" panose="020B0503030403020204" pitchFamily="34" charset="0"/>
              </a:rPr>
            </a:br>
            <a:r>
              <a:rPr lang="fi-FI" sz="2000" b="0" dirty="0">
                <a:latin typeface="Myriad Pro" panose="020B0503030403020204" pitchFamily="34" charset="0"/>
              </a:rPr>
              <a:t>jotta ajantasainen ja helposti </a:t>
            </a:r>
            <a:br>
              <a:rPr lang="fi-FI" sz="2000" b="0" dirty="0">
                <a:latin typeface="Myriad Pro" panose="020B0503030403020204" pitchFamily="34" charset="0"/>
              </a:rPr>
            </a:br>
            <a:r>
              <a:rPr lang="fi-FI" sz="2000" b="0" dirty="0">
                <a:latin typeface="Myriad Pro" panose="020B0503030403020204" pitchFamily="34" charset="0"/>
              </a:rPr>
              <a:t>saavutettava työmarkkinatieto toimii yksilöiden, koulutuksen järjestäjien ja ohjauspalvelujen tukena.</a:t>
            </a:r>
          </a:p>
          <a:p>
            <a:pPr marL="0" indent="0" algn="l">
              <a:buNone/>
            </a:pPr>
            <a:endParaRPr lang="fi-FI" sz="2000" b="0" dirty="0">
              <a:latin typeface="Myriad Pro" panose="020B0503030403020204" pitchFamily="34" charset="0"/>
            </a:endParaRPr>
          </a:p>
          <a:p>
            <a:pPr marL="0" indent="0" algn="l">
              <a:buNone/>
            </a:pPr>
            <a:r>
              <a:rPr lang="fi-FI" sz="2000" dirty="0">
                <a:latin typeface="Myriad Pro" panose="020B0503030403020204" pitchFamily="34" charset="0"/>
              </a:rPr>
              <a:t>Edistetään</a:t>
            </a:r>
            <a:r>
              <a:rPr lang="fi-FI" sz="2000" b="0" dirty="0">
                <a:latin typeface="Myriad Pro" panose="020B0503030403020204" pitchFamily="34" charset="0"/>
              </a:rPr>
              <a:t> yksilöiden ja ohjaustyötä tekevien digitaitoja osana elinikäisen ohjauksen ja ohjauspalvelujen </a:t>
            </a:r>
            <a:br>
              <a:rPr lang="fi-FI" sz="2000" b="0" dirty="0">
                <a:latin typeface="Myriad Pro" panose="020B0503030403020204" pitchFamily="34" charset="0"/>
              </a:rPr>
            </a:br>
            <a:r>
              <a:rPr lang="fi-FI" sz="2000" b="0" dirty="0">
                <a:latin typeface="Myriad Pro" panose="020B0503030403020204" pitchFamily="34" charset="0"/>
              </a:rPr>
              <a:t>käytäntöjä.</a:t>
            </a:r>
          </a:p>
        </p:txBody>
      </p:sp>
    </p:spTree>
    <p:extLst>
      <p:ext uri="{BB962C8B-B14F-4D97-AF65-F5344CB8AC3E}">
        <p14:creationId xmlns:p14="http://schemas.microsoft.com/office/powerpoint/2010/main" val="208300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Laadukkaasti</a:t>
            </a:r>
            <a:br>
              <a:rPr lang="fi-FI" dirty="0"/>
            </a:br>
            <a:r>
              <a:rPr lang="fi-FI" sz="3100" dirty="0">
                <a:solidFill>
                  <a:schemeClr val="accent1">
                    <a:lumMod val="50000"/>
                  </a:schemeClr>
                </a:solidFill>
              </a:rPr>
              <a:t>Strateginen tavoite</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3267567"/>
          </a:xfrm>
        </p:spPr>
        <p:txBody>
          <a:bodyPr tIns="251999">
            <a:normAutofit/>
          </a:bodyPr>
          <a:lstStyle/>
          <a:p>
            <a:pPr marL="0" indent="0">
              <a:buNone/>
            </a:pPr>
            <a:r>
              <a:rPr lang="fi-FI" dirty="0"/>
              <a:t>Ohjaustyötä tekevillä on</a:t>
            </a:r>
            <a:br>
              <a:rPr lang="fi-FI" dirty="0"/>
            </a:br>
            <a:r>
              <a:rPr lang="fi-FI" dirty="0"/>
              <a:t>valmiudet ja osaaminen</a:t>
            </a:r>
            <a:br>
              <a:rPr lang="fi-FI" dirty="0"/>
            </a:br>
            <a:r>
              <a:rPr lang="fi-FI" dirty="0"/>
              <a:t>laadukkaaseen monikanavaiseen</a:t>
            </a:r>
            <a:br>
              <a:rPr lang="fi-FI" dirty="0"/>
            </a:br>
            <a:r>
              <a:rPr lang="fi-FI" dirty="0"/>
              <a:t>ohjaustyöhön.</a:t>
            </a:r>
          </a:p>
        </p:txBody>
      </p:sp>
    </p:spTree>
    <p:extLst>
      <p:ext uri="{BB962C8B-B14F-4D97-AF65-F5344CB8AC3E}">
        <p14:creationId xmlns:p14="http://schemas.microsoft.com/office/powerpoint/2010/main" val="146055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Laadukkaasti</a:t>
            </a:r>
            <a:br>
              <a:rPr lang="fi-FI" dirty="0"/>
            </a:br>
            <a:r>
              <a:rPr lang="fi-FI" sz="3100" dirty="0">
                <a:solidFill>
                  <a:schemeClr val="accent1">
                    <a:lumMod val="50000"/>
                  </a:schemeClr>
                </a:solidFill>
              </a:rPr>
              <a:t>Toimenpidesuositukset hallituskaudella 2020–2023</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4889016"/>
          </a:xfrm>
        </p:spPr>
        <p:txBody>
          <a:bodyPr tIns="251999">
            <a:noAutofit/>
          </a:bodyPr>
          <a:lstStyle/>
          <a:p>
            <a:pPr marL="0" indent="0">
              <a:buNone/>
            </a:pPr>
            <a:r>
              <a:rPr lang="fi-FI" sz="2100" dirty="0">
                <a:latin typeface="Myriad Pro" panose="020B0503030403020204" pitchFamily="34" charset="0"/>
              </a:rPr>
              <a:t>Laaditaan</a:t>
            </a:r>
            <a:r>
              <a:rPr lang="fi-FI" sz="2100" b="0" dirty="0">
                <a:latin typeface="Myriad Pro" panose="020B0503030403020204" pitchFamily="34" charset="0"/>
              </a:rPr>
              <a:t> kansalliset ohjaustyön </a:t>
            </a:r>
            <a:br>
              <a:rPr lang="fi-FI" sz="2100" b="0" dirty="0">
                <a:latin typeface="Myriad Pro" panose="020B0503030403020204" pitchFamily="34" charset="0"/>
              </a:rPr>
            </a:br>
            <a:r>
              <a:rPr lang="fi-FI" sz="2100" b="0" dirty="0">
                <a:latin typeface="Myriad Pro" panose="020B0503030403020204" pitchFamily="34" charset="0"/>
              </a:rPr>
              <a:t>ydin- ja erikoisosaamisten kuvaukset. </a:t>
            </a:r>
          </a:p>
          <a:p>
            <a:pPr marL="0" indent="0">
              <a:buNone/>
            </a:pPr>
            <a:r>
              <a:rPr lang="fi-FI" sz="2100" dirty="0">
                <a:latin typeface="Myriad Pro" panose="020B0503030403020204" pitchFamily="34" charset="0"/>
              </a:rPr>
              <a:t>Ohjauksen</a:t>
            </a:r>
            <a:r>
              <a:rPr lang="fi-FI" sz="2100" b="0" dirty="0">
                <a:latin typeface="Myriad Pro" panose="020B0503030403020204" pitchFamily="34" charset="0"/>
              </a:rPr>
              <a:t> ammattimaisuuden vahvistamiseksi </a:t>
            </a:r>
            <a:br>
              <a:rPr lang="fi-FI" sz="2100" b="0" dirty="0">
                <a:latin typeface="Myriad Pro" panose="020B0503030403020204" pitchFamily="34" charset="0"/>
              </a:rPr>
            </a:br>
            <a:r>
              <a:rPr lang="fi-FI" sz="2100" b="0" dirty="0">
                <a:latin typeface="Myriad Pro" panose="020B0503030403020204" pitchFamily="34" charset="0"/>
              </a:rPr>
              <a:t>käynnistetään ohjaajakoulutusten kokonaisarviointi, </a:t>
            </a:r>
            <a:br>
              <a:rPr lang="fi-FI" sz="2100" b="0" dirty="0">
                <a:latin typeface="Myriad Pro" panose="020B0503030403020204" pitchFamily="34" charset="0"/>
              </a:rPr>
            </a:br>
            <a:r>
              <a:rPr lang="fi-FI" sz="2100" b="0" dirty="0">
                <a:latin typeface="Myriad Pro" panose="020B0503030403020204" pitchFamily="34" charset="0"/>
              </a:rPr>
              <a:t>jossa tarkastellaan ohjausalan ammattilaisten </a:t>
            </a:r>
            <a:br>
              <a:rPr lang="fi-FI" sz="2100" b="0" dirty="0">
                <a:latin typeface="Myriad Pro" panose="020B0503030403020204" pitchFamily="34" charset="0"/>
              </a:rPr>
            </a:br>
            <a:r>
              <a:rPr lang="fi-FI" sz="2100" b="0" dirty="0">
                <a:latin typeface="Myriad Pro" panose="020B0503030403020204" pitchFamily="34" charset="0"/>
              </a:rPr>
              <a:t>osaamisvaatimuksia eri konteksteissa,  eri koulutuspolkuja </a:t>
            </a:r>
            <a:br>
              <a:rPr lang="fi-FI" sz="2100" b="0" dirty="0">
                <a:latin typeface="Myriad Pro" panose="020B0503030403020204" pitchFamily="34" charset="0"/>
              </a:rPr>
            </a:br>
            <a:r>
              <a:rPr lang="fi-FI" sz="2100" b="0" dirty="0">
                <a:latin typeface="Myriad Pro" panose="020B0503030403020204" pitchFamily="34" charset="0"/>
              </a:rPr>
              <a:t>ja -rakenteita sekä sisältöjä niin suomen- </a:t>
            </a:r>
            <a:br>
              <a:rPr lang="fi-FI" sz="2100" b="0" dirty="0">
                <a:latin typeface="Myriad Pro" panose="020B0503030403020204" pitchFamily="34" charset="0"/>
              </a:rPr>
            </a:br>
            <a:r>
              <a:rPr lang="fi-FI" sz="2100" b="0" dirty="0">
                <a:latin typeface="Myriad Pro" panose="020B0503030403020204" pitchFamily="34" charset="0"/>
              </a:rPr>
              <a:t>kuin ruotsinkielisen koulutuksen osalta. </a:t>
            </a:r>
          </a:p>
          <a:p>
            <a:pPr marL="0" indent="0">
              <a:buNone/>
            </a:pPr>
            <a:r>
              <a:rPr lang="fi-FI" sz="2100" dirty="0">
                <a:latin typeface="Myriad Pro" panose="020B0503030403020204" pitchFamily="34" charset="0"/>
              </a:rPr>
              <a:t>Arvioidaan</a:t>
            </a:r>
            <a:r>
              <a:rPr lang="fi-FI" sz="2100" b="0" dirty="0">
                <a:latin typeface="Myriad Pro" panose="020B0503030403020204" pitchFamily="34" charset="0"/>
              </a:rPr>
              <a:t> ohjausalan koulutusrakenteiden kehittämistarpeita. </a:t>
            </a:r>
            <a:br>
              <a:rPr lang="fi-FI" sz="2100" b="0" dirty="0">
                <a:latin typeface="Myriad Pro" panose="020B0503030403020204" pitchFamily="34" charset="0"/>
              </a:rPr>
            </a:br>
            <a:r>
              <a:rPr lang="fi-FI" sz="2100" b="0" dirty="0" smtClean="0">
                <a:latin typeface="Myriad Pro" panose="020B0503030403020204" pitchFamily="34" charset="0"/>
              </a:rPr>
              <a:t>Arvioinnissa huomioidaan </a:t>
            </a:r>
            <a:r>
              <a:rPr lang="fi-FI" sz="2100" b="0" dirty="0">
                <a:latin typeface="Myriad Pro" panose="020B0503030403020204" pitchFamily="34" charset="0"/>
              </a:rPr>
              <a:t>mm. monimuotoistuviin osaamistarpeisiin </a:t>
            </a:r>
            <a:br>
              <a:rPr lang="fi-FI" sz="2100" b="0" dirty="0">
                <a:latin typeface="Myriad Pro" panose="020B0503030403020204" pitchFamily="34" charset="0"/>
              </a:rPr>
            </a:br>
            <a:r>
              <a:rPr lang="fi-FI" sz="2100" b="0" dirty="0">
                <a:latin typeface="Myriad Pro" panose="020B0503030403020204" pitchFamily="34" charset="0"/>
              </a:rPr>
              <a:t>vastaaminen ja ohjaustyötä tekevien ammatillinen </a:t>
            </a:r>
            <a:br>
              <a:rPr lang="fi-FI" sz="2100" b="0" dirty="0">
                <a:latin typeface="Myriad Pro" panose="020B0503030403020204" pitchFamily="34" charset="0"/>
              </a:rPr>
            </a:br>
            <a:r>
              <a:rPr lang="fi-FI" sz="2100" b="0" dirty="0">
                <a:latin typeface="Myriad Pro" panose="020B0503030403020204" pitchFamily="34" charset="0"/>
              </a:rPr>
              <a:t>liikkuvuus ja jatkuva oppiminen </a:t>
            </a:r>
            <a:r>
              <a:rPr lang="fi-FI" sz="2100" b="0">
                <a:latin typeface="Myriad Pro" panose="020B0503030403020204" pitchFamily="34" charset="0"/>
              </a:rPr>
              <a:t>työuran </a:t>
            </a:r>
            <a:r>
              <a:rPr lang="fi-FI" sz="2100" b="0" smtClean="0">
                <a:latin typeface="Myriad Pro" panose="020B0503030403020204" pitchFamily="34" charset="0"/>
              </a:rPr>
              <a:t>aikana.</a:t>
            </a:r>
            <a:endParaRPr lang="fi-FI" sz="2100" b="0" dirty="0">
              <a:latin typeface="Myriad Pro" panose="020B0503030403020204" pitchFamily="34" charset="0"/>
            </a:endParaRPr>
          </a:p>
        </p:txBody>
      </p:sp>
    </p:spTree>
    <p:extLst>
      <p:ext uri="{BB962C8B-B14F-4D97-AF65-F5344CB8AC3E}">
        <p14:creationId xmlns:p14="http://schemas.microsoft.com/office/powerpoint/2010/main" val="248769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Yhdenvertaisesti ja kestävästi</a:t>
            </a:r>
            <a:br>
              <a:rPr lang="fi-FI" dirty="0"/>
            </a:br>
            <a:r>
              <a:rPr lang="fi-FI" sz="3100" dirty="0">
                <a:solidFill>
                  <a:schemeClr val="accent1">
                    <a:lumMod val="50000"/>
                  </a:schemeClr>
                </a:solidFill>
              </a:rPr>
              <a:t>Strateginen tavoite</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3267567"/>
          </a:xfrm>
        </p:spPr>
        <p:txBody>
          <a:bodyPr tIns="251999">
            <a:normAutofit/>
          </a:bodyPr>
          <a:lstStyle/>
          <a:p>
            <a:pPr marL="0" indent="0">
              <a:buNone/>
            </a:pPr>
            <a:r>
              <a:rPr lang="fi-FI" dirty="0"/>
              <a:t>Ohjaus edistää tasa-arvoista,</a:t>
            </a:r>
            <a:br>
              <a:rPr lang="fi-FI" dirty="0"/>
            </a:br>
            <a:r>
              <a:rPr lang="fi-FI" dirty="0"/>
              <a:t>oikeudenmukaista ja</a:t>
            </a:r>
            <a:br>
              <a:rPr lang="fi-FI" dirty="0"/>
            </a:br>
            <a:r>
              <a:rPr lang="fi-FI" dirty="0"/>
              <a:t>monimuotoista yhteiskuntaa</a:t>
            </a:r>
            <a:br>
              <a:rPr lang="fi-FI" dirty="0"/>
            </a:br>
            <a:r>
              <a:rPr lang="fi-FI" dirty="0"/>
              <a:t>Suomessa.</a:t>
            </a:r>
          </a:p>
        </p:txBody>
      </p:sp>
    </p:spTree>
    <p:extLst>
      <p:ext uri="{BB962C8B-B14F-4D97-AF65-F5344CB8AC3E}">
        <p14:creationId xmlns:p14="http://schemas.microsoft.com/office/powerpoint/2010/main" val="41332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Yhdenvertaisesti ja kestävästi</a:t>
            </a:r>
            <a:br>
              <a:rPr lang="fi-FI" dirty="0"/>
            </a:br>
            <a:r>
              <a:rPr lang="fi-FI" sz="3100" dirty="0">
                <a:solidFill>
                  <a:schemeClr val="accent1">
                    <a:lumMod val="50000"/>
                  </a:schemeClr>
                </a:solidFill>
              </a:rPr>
              <a:t>Toimenpidesuositukset hallituskaudella 2020–2023</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7"/>
            <a:ext cx="10099222" cy="4869770"/>
          </a:xfrm>
        </p:spPr>
        <p:txBody>
          <a:bodyPr tIns="251999">
            <a:noAutofit/>
          </a:bodyPr>
          <a:lstStyle/>
          <a:p>
            <a:pPr marL="0" indent="0">
              <a:buNone/>
            </a:pPr>
            <a:r>
              <a:rPr lang="fi-FI" sz="2100" dirty="0">
                <a:latin typeface="Myriad Pro" panose="020B0503030403020204" pitchFamily="34" charset="0"/>
              </a:rPr>
              <a:t>Ohjauksella</a:t>
            </a:r>
            <a:r>
              <a:rPr lang="fi-FI" sz="2100" b="0" dirty="0">
                <a:latin typeface="Myriad Pro" panose="020B0503030403020204" pitchFamily="34" charset="0"/>
              </a:rPr>
              <a:t> edistetään kansallista ja </a:t>
            </a:r>
            <a:br>
              <a:rPr lang="fi-FI" sz="2100" b="0" dirty="0">
                <a:latin typeface="Myriad Pro" panose="020B0503030403020204" pitchFamily="34" charset="0"/>
              </a:rPr>
            </a:br>
            <a:r>
              <a:rPr lang="fi-FI" sz="2100" b="0" dirty="0">
                <a:latin typeface="Myriad Pro" panose="020B0503030403020204" pitchFamily="34" charset="0"/>
              </a:rPr>
              <a:t>kansainvälistä ammatillista ja alueellista liikkuvuutta.</a:t>
            </a:r>
          </a:p>
          <a:p>
            <a:pPr marL="0" indent="0">
              <a:buNone/>
            </a:pPr>
            <a:r>
              <a:rPr lang="fi-FI" sz="2100" dirty="0">
                <a:latin typeface="Myriad Pro" panose="020B0503030403020204" pitchFamily="34" charset="0"/>
              </a:rPr>
              <a:t>Varmistetaan</a:t>
            </a:r>
            <a:r>
              <a:rPr lang="fi-FI" sz="2100" b="0" dirty="0">
                <a:latin typeface="Myriad Pro" panose="020B0503030403020204" pitchFamily="34" charset="0"/>
              </a:rPr>
              <a:t>, että kaikki ohjaus on eettisten periaatteiden </a:t>
            </a:r>
            <a:br>
              <a:rPr lang="fi-FI" sz="2100" b="0" dirty="0">
                <a:latin typeface="Myriad Pro" panose="020B0503030403020204" pitchFamily="34" charset="0"/>
              </a:rPr>
            </a:br>
            <a:r>
              <a:rPr lang="fi-FI" sz="2100" b="0" dirty="0">
                <a:latin typeface="Myriad Pro" panose="020B0503030403020204" pitchFamily="34" charset="0"/>
              </a:rPr>
              <a:t>mukaista ja siinä huomioidaan niin antirasistiset, </a:t>
            </a:r>
            <a:br>
              <a:rPr lang="fi-FI" sz="2100" b="0" dirty="0">
                <a:latin typeface="Myriad Pro" panose="020B0503030403020204" pitchFamily="34" charset="0"/>
              </a:rPr>
            </a:br>
            <a:r>
              <a:rPr lang="fi-FI" sz="2100" b="0" dirty="0">
                <a:latin typeface="Myriad Pro" panose="020B0503030403020204" pitchFamily="34" charset="0"/>
              </a:rPr>
              <a:t>kieli- ja sukupuolitietoisuuden edistämiseen, </a:t>
            </a:r>
            <a:br>
              <a:rPr lang="fi-FI" sz="2100" b="0" dirty="0">
                <a:latin typeface="Myriad Pro" panose="020B0503030403020204" pitchFamily="34" charset="0"/>
              </a:rPr>
            </a:br>
            <a:r>
              <a:rPr lang="fi-FI" sz="2100" b="0" dirty="0">
                <a:latin typeface="Myriad Pro" panose="020B0503030403020204" pitchFamily="34" charset="0"/>
              </a:rPr>
              <a:t>väestörakenteen muutokseen kuin ilmastoon ja </a:t>
            </a:r>
            <a:br>
              <a:rPr lang="fi-FI" sz="2100" b="0" dirty="0">
                <a:latin typeface="Myriad Pro" panose="020B0503030403020204" pitchFamily="34" charset="0"/>
              </a:rPr>
            </a:br>
            <a:r>
              <a:rPr lang="fi-FI" sz="2100" b="0" dirty="0">
                <a:latin typeface="Myriad Pro" panose="020B0503030403020204" pitchFamily="34" charset="0"/>
              </a:rPr>
              <a:t>kestävään kehitykseen liittyvät tavoitteet. </a:t>
            </a:r>
            <a:br>
              <a:rPr lang="fi-FI" sz="2100" b="0" dirty="0">
                <a:latin typeface="Myriad Pro" panose="020B0503030403020204" pitchFamily="34" charset="0"/>
              </a:rPr>
            </a:br>
            <a:r>
              <a:rPr lang="fi-FI" sz="2100" b="0" dirty="0">
                <a:latin typeface="Myriad Pro" panose="020B0503030403020204" pitchFamily="34" charset="0"/>
              </a:rPr>
              <a:t>Kiinnitetään huomiota ohjauksen tarvevastaavuuteen </a:t>
            </a:r>
            <a:br>
              <a:rPr lang="fi-FI" sz="2100" b="0" dirty="0">
                <a:latin typeface="Myriad Pro" panose="020B0503030403020204" pitchFamily="34" charset="0"/>
              </a:rPr>
            </a:br>
            <a:r>
              <a:rPr lang="fi-FI" sz="2100" b="0" dirty="0">
                <a:latin typeface="Myriad Pro" panose="020B0503030403020204" pitchFamily="34" charset="0"/>
              </a:rPr>
              <a:t>(esim. neurokognitiivisia vaikeuksia omaavat, matalan </a:t>
            </a:r>
            <a:br>
              <a:rPr lang="fi-FI" sz="2100" b="0" dirty="0">
                <a:latin typeface="Myriad Pro" panose="020B0503030403020204" pitchFamily="34" charset="0"/>
              </a:rPr>
            </a:br>
            <a:r>
              <a:rPr lang="fi-FI" sz="2100" b="0" dirty="0">
                <a:latin typeface="Myriad Pro" panose="020B0503030403020204" pitchFamily="34" charset="0"/>
              </a:rPr>
              <a:t>koulutustason omaavat sekä vammaiset ja pitkäaikaissairaat), </a:t>
            </a:r>
            <a:br>
              <a:rPr lang="fi-FI" sz="2100" b="0" dirty="0">
                <a:latin typeface="Myriad Pro" panose="020B0503030403020204" pitchFamily="34" charset="0"/>
              </a:rPr>
            </a:br>
            <a:r>
              <a:rPr lang="fi-FI" sz="2100" b="0" dirty="0">
                <a:latin typeface="Myriad Pro" panose="020B0503030403020204" pitchFamily="34" charset="0"/>
              </a:rPr>
              <a:t>ohjausosaamiseen ja ohjauksen toimintatapoihin.</a:t>
            </a:r>
          </a:p>
          <a:p>
            <a:pPr marL="0" indent="0">
              <a:buNone/>
            </a:pPr>
            <a:r>
              <a:rPr lang="fi-FI" sz="2100" dirty="0">
                <a:latin typeface="Myriad Pro" panose="020B0503030403020204" pitchFamily="34" charset="0"/>
              </a:rPr>
              <a:t>Lisätään</a:t>
            </a:r>
            <a:r>
              <a:rPr lang="fi-FI" sz="2100" b="0" dirty="0">
                <a:latin typeface="Myriad Pro" panose="020B0503030403020204" pitchFamily="34" charset="0"/>
              </a:rPr>
              <a:t> eri kielillä annettavaa ohjausta ja varmistetaan, </a:t>
            </a:r>
            <a:br>
              <a:rPr lang="fi-FI" sz="2100" b="0" dirty="0">
                <a:latin typeface="Myriad Pro" panose="020B0503030403020204" pitchFamily="34" charset="0"/>
              </a:rPr>
            </a:br>
            <a:r>
              <a:rPr lang="fi-FI" sz="2100" b="0" dirty="0">
                <a:latin typeface="Myriad Pro" panose="020B0503030403020204" pitchFamily="34" charset="0"/>
              </a:rPr>
              <a:t>että ohjausta on saatavilla sekä suomen että ruotsin kielillä.</a:t>
            </a:r>
          </a:p>
        </p:txBody>
      </p:sp>
    </p:spTree>
    <p:extLst>
      <p:ext uri="{BB962C8B-B14F-4D97-AF65-F5344CB8AC3E}">
        <p14:creationId xmlns:p14="http://schemas.microsoft.com/office/powerpoint/2010/main" val="4704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Monialaisesti ja koordinoiduksi</a:t>
            </a:r>
            <a:br>
              <a:rPr lang="fi-FI" dirty="0"/>
            </a:br>
            <a:r>
              <a:rPr lang="fi-FI" sz="3100" dirty="0">
                <a:solidFill>
                  <a:schemeClr val="accent1">
                    <a:lumMod val="50000"/>
                  </a:schemeClr>
                </a:solidFill>
              </a:rPr>
              <a:t>Strateginen tavoite</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3267567"/>
          </a:xfrm>
        </p:spPr>
        <p:txBody>
          <a:bodyPr tIns="251999">
            <a:normAutofit/>
          </a:bodyPr>
          <a:lstStyle/>
          <a:p>
            <a:pPr marL="0" indent="0">
              <a:buNone/>
            </a:pPr>
            <a:r>
              <a:rPr lang="fi-FI" dirty="0"/>
              <a:t>Ohjausta toteuttavien sektoreiden </a:t>
            </a:r>
            <a:br>
              <a:rPr lang="fi-FI" dirty="0"/>
            </a:br>
            <a:r>
              <a:rPr lang="fi-FI" dirty="0"/>
              <a:t>yhteistyö on sujuvaa ja työnjako selvää. </a:t>
            </a:r>
            <a:br>
              <a:rPr lang="fi-FI" dirty="0"/>
            </a:br>
            <a:r>
              <a:rPr lang="fi-FI" dirty="0"/>
              <a:t>Eri sektoreilla valmisteltavat ohjauksen </a:t>
            </a:r>
            <a:br>
              <a:rPr lang="fi-FI" dirty="0"/>
            </a:br>
            <a:r>
              <a:rPr lang="fi-FI" dirty="0"/>
              <a:t>kehittämistoimet suunnitellaan ja tehdään </a:t>
            </a:r>
            <a:br>
              <a:rPr lang="fi-FI" dirty="0"/>
            </a:br>
            <a:r>
              <a:rPr lang="fi-FI" dirty="0"/>
              <a:t>yhä enemmän monihallinnollisena, </a:t>
            </a:r>
            <a:br>
              <a:rPr lang="fi-FI" dirty="0"/>
            </a:br>
            <a:r>
              <a:rPr lang="fi-FI" dirty="0"/>
              <a:t>eri hallinnonalojen yhteistyönä.</a:t>
            </a:r>
          </a:p>
        </p:txBody>
      </p:sp>
    </p:spTree>
    <p:extLst>
      <p:ext uri="{BB962C8B-B14F-4D97-AF65-F5344CB8AC3E}">
        <p14:creationId xmlns:p14="http://schemas.microsoft.com/office/powerpoint/2010/main" val="97727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Monialaisesti ja koordinoiduksi</a:t>
            </a:r>
            <a:br>
              <a:rPr lang="fi-FI" dirty="0"/>
            </a:br>
            <a:r>
              <a:rPr lang="fi-FI" sz="3100" dirty="0">
                <a:solidFill>
                  <a:schemeClr val="accent1">
                    <a:lumMod val="50000"/>
                  </a:schemeClr>
                </a:solidFill>
              </a:rPr>
              <a:t>Toimenpidesuositukset hallituskaudella 2020–2023</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7"/>
            <a:ext cx="10099222" cy="4869770"/>
          </a:xfrm>
        </p:spPr>
        <p:txBody>
          <a:bodyPr tIns="251999">
            <a:noAutofit/>
          </a:bodyPr>
          <a:lstStyle/>
          <a:p>
            <a:pPr marL="0" indent="0">
              <a:buNone/>
            </a:pPr>
            <a:r>
              <a:rPr lang="fi-FI" sz="2100" dirty="0">
                <a:latin typeface="Myriad Pro" panose="020B0503030403020204" pitchFamily="34" charset="0"/>
              </a:rPr>
              <a:t>Kootaan</a:t>
            </a:r>
            <a:r>
              <a:rPr lang="fi-FI" sz="2100" b="0" dirty="0">
                <a:latin typeface="Myriad Pro" panose="020B0503030403020204" pitchFamily="34" charset="0"/>
              </a:rPr>
              <a:t> valtakunnallinen pysyvä </a:t>
            </a:r>
            <a:br>
              <a:rPr lang="fi-FI" sz="2100" b="0" dirty="0">
                <a:latin typeface="Myriad Pro" panose="020B0503030403020204" pitchFamily="34" charset="0"/>
              </a:rPr>
            </a:br>
            <a:r>
              <a:rPr lang="fi-FI" sz="2100" b="0" dirty="0">
                <a:latin typeface="Myriad Pro" panose="020B0503030403020204" pitchFamily="34" charset="0"/>
              </a:rPr>
              <a:t>rakenne koordinoimaan elinikäisen ohjauksen kokonaisuutta ja </a:t>
            </a:r>
            <a:br>
              <a:rPr lang="fi-FI" sz="2100" b="0" dirty="0">
                <a:latin typeface="Myriad Pro" panose="020B0503030403020204" pitchFamily="34" charset="0"/>
              </a:rPr>
            </a:br>
            <a:r>
              <a:rPr lang="fi-FI" sz="2100" b="0" dirty="0">
                <a:latin typeface="Myriad Pro" panose="020B0503030403020204" pitchFamily="34" charset="0"/>
              </a:rPr>
              <a:t>tukemaan valtakunnallisia, alueellisia ja paikallisia toimijoita, </a:t>
            </a:r>
            <a:br>
              <a:rPr lang="fi-FI" sz="2100" b="0" dirty="0">
                <a:latin typeface="Myriad Pro" panose="020B0503030403020204" pitchFamily="34" charset="0"/>
              </a:rPr>
            </a:br>
            <a:r>
              <a:rPr lang="fi-FI" sz="2100" b="0" dirty="0">
                <a:latin typeface="Myriad Pro" panose="020B0503030403020204" pitchFamily="34" charset="0"/>
              </a:rPr>
              <a:t>esimerkiksi osana jatkuvan oppimisen palveluorganisaatiota.</a:t>
            </a:r>
          </a:p>
          <a:p>
            <a:pPr marL="0" indent="0">
              <a:buNone/>
            </a:pPr>
            <a:r>
              <a:rPr lang="fi-FI" sz="2100" dirty="0">
                <a:latin typeface="Myriad Pro" panose="020B0503030403020204" pitchFamily="34" charset="0"/>
              </a:rPr>
              <a:t>Valtakunnallisten</a:t>
            </a:r>
            <a:r>
              <a:rPr lang="fi-FI" sz="2100" b="0" dirty="0">
                <a:latin typeface="Myriad Pro" panose="020B0503030403020204" pitchFamily="34" charset="0"/>
              </a:rPr>
              <a:t> ohjaus- ja neuvontapalveluiden </a:t>
            </a:r>
            <a:br>
              <a:rPr lang="fi-FI" sz="2100" b="0" dirty="0">
                <a:latin typeface="Myriad Pro" panose="020B0503030403020204" pitchFamily="34" charset="0"/>
              </a:rPr>
            </a:br>
            <a:r>
              <a:rPr lang="fi-FI" sz="2100" b="0" dirty="0">
                <a:latin typeface="Myriad Pro" panose="020B0503030403020204" pitchFamily="34" charset="0"/>
              </a:rPr>
              <a:t>suunnittelussa ja toteutuksessa hyödynnetään </a:t>
            </a:r>
            <a:br>
              <a:rPr lang="fi-FI" sz="2100" b="0" dirty="0">
                <a:latin typeface="Myriad Pro" panose="020B0503030403020204" pitchFamily="34" charset="0"/>
              </a:rPr>
            </a:br>
            <a:r>
              <a:rPr lang="fi-FI" sz="2100" b="0" dirty="0">
                <a:latin typeface="Myriad Pro" panose="020B0503030403020204" pitchFamily="34" charset="0"/>
              </a:rPr>
              <a:t>niin kansallisia kuin kansainvälisiä malliesimerkkejä.</a:t>
            </a:r>
          </a:p>
          <a:p>
            <a:pPr marL="0" indent="0">
              <a:buNone/>
            </a:pPr>
            <a:r>
              <a:rPr lang="fi-FI" sz="2100" dirty="0">
                <a:latin typeface="Myriad Pro" panose="020B0503030403020204" pitchFamily="34" charset="0"/>
              </a:rPr>
              <a:t>Monialaisten</a:t>
            </a:r>
            <a:r>
              <a:rPr lang="fi-FI" sz="2100" b="0" dirty="0">
                <a:latin typeface="Myriad Pro" panose="020B0503030403020204" pitchFamily="34" charset="0"/>
              </a:rPr>
              <a:t> ohjauspalveluiden tukea, </a:t>
            </a:r>
            <a:br>
              <a:rPr lang="fi-FI" sz="2100" b="0" dirty="0">
                <a:latin typeface="Myriad Pro" panose="020B0503030403020204" pitchFamily="34" charset="0"/>
              </a:rPr>
            </a:br>
            <a:r>
              <a:rPr lang="fi-FI" sz="2100" b="0" dirty="0">
                <a:latin typeface="Myriad Pro" panose="020B0503030403020204" pitchFamily="34" charset="0"/>
              </a:rPr>
              <a:t>lainsäädäntöä ja tiedolla johtamista kehitetään </a:t>
            </a:r>
            <a:br>
              <a:rPr lang="fi-FI" sz="2100" b="0" dirty="0">
                <a:latin typeface="Myriad Pro" panose="020B0503030403020204" pitchFamily="34" charset="0"/>
              </a:rPr>
            </a:br>
            <a:r>
              <a:rPr lang="fi-FI" sz="2100" b="0" dirty="0">
                <a:latin typeface="Myriad Pro" panose="020B0503030403020204" pitchFamily="34" charset="0"/>
              </a:rPr>
              <a:t>vuoropuhelussa työllisyyden ja jatkuvan oppimisen </a:t>
            </a:r>
            <a:br>
              <a:rPr lang="fi-FI" sz="2100" b="0" dirty="0">
                <a:latin typeface="Myriad Pro" panose="020B0503030403020204" pitchFamily="34" charset="0"/>
              </a:rPr>
            </a:br>
            <a:r>
              <a:rPr lang="fi-FI" sz="2100" b="0" dirty="0">
                <a:latin typeface="Myriad Pro" panose="020B0503030403020204" pitchFamily="34" charset="0"/>
              </a:rPr>
              <a:t>palveluorganisaatioiden kanssa.</a:t>
            </a:r>
          </a:p>
        </p:txBody>
      </p:sp>
    </p:spTree>
    <p:extLst>
      <p:ext uri="{BB962C8B-B14F-4D97-AF65-F5344CB8AC3E}">
        <p14:creationId xmlns:p14="http://schemas.microsoft.com/office/powerpoint/2010/main" val="56800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Tietoon perustuen</a:t>
            </a:r>
            <a:br>
              <a:rPr lang="fi-FI" dirty="0"/>
            </a:br>
            <a:r>
              <a:rPr lang="fi-FI" sz="3100" dirty="0">
                <a:solidFill>
                  <a:schemeClr val="accent1">
                    <a:lumMod val="50000"/>
                  </a:schemeClr>
                </a:solidFill>
              </a:rPr>
              <a:t>Strateginen tavoite</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3267567"/>
          </a:xfrm>
        </p:spPr>
        <p:txBody>
          <a:bodyPr tIns="251999">
            <a:normAutofit fontScale="92500" lnSpcReduction="10000"/>
          </a:bodyPr>
          <a:lstStyle/>
          <a:p>
            <a:pPr marL="0" indent="0">
              <a:buNone/>
            </a:pPr>
            <a:r>
              <a:rPr lang="fi-FI" dirty="0"/>
              <a:t>Ohjauksen järjestämistä koskevat päätökset </a:t>
            </a:r>
            <a:br>
              <a:rPr lang="fi-FI" dirty="0"/>
            </a:br>
            <a:r>
              <a:rPr lang="fi-FI" dirty="0"/>
              <a:t>perustuvat tietoon. </a:t>
            </a:r>
            <a:br>
              <a:rPr lang="fi-FI" dirty="0"/>
            </a:br>
            <a:r>
              <a:rPr lang="fi-FI" dirty="0"/>
              <a:t>Kansallisella, sektorirajat ylittävällä </a:t>
            </a:r>
            <a:br>
              <a:rPr lang="fi-FI" dirty="0"/>
            </a:br>
            <a:r>
              <a:rPr lang="fi-FI" dirty="0"/>
              <a:t>palvelujen ja vaikuttavuuden seurannalla </a:t>
            </a:r>
            <a:br>
              <a:rPr lang="fi-FI" dirty="0"/>
            </a:br>
            <a:r>
              <a:rPr lang="fi-FI" dirty="0"/>
              <a:t>voidaan tehostaa tiedolla johtamista </a:t>
            </a:r>
            <a:br>
              <a:rPr lang="fi-FI" dirty="0"/>
            </a:br>
            <a:r>
              <a:rPr lang="fi-FI" dirty="0"/>
              <a:t>sekä paikallisesti että kansallisesti. </a:t>
            </a:r>
            <a:br>
              <a:rPr lang="fi-FI" dirty="0"/>
            </a:br>
            <a:r>
              <a:rPr lang="fi-FI" dirty="0"/>
              <a:t>Urasuunnittelutiedon hallinta tuo jatkuvuutta </a:t>
            </a:r>
            <a:br>
              <a:rPr lang="fi-FI" dirty="0"/>
            </a:br>
            <a:r>
              <a:rPr lang="fi-FI" dirty="0"/>
              <a:t>koko elinkaaren aikaiseen ohjaukseen.</a:t>
            </a:r>
          </a:p>
        </p:txBody>
      </p:sp>
    </p:spTree>
    <p:extLst>
      <p:ext uri="{BB962C8B-B14F-4D97-AF65-F5344CB8AC3E}">
        <p14:creationId xmlns:p14="http://schemas.microsoft.com/office/powerpoint/2010/main" val="302191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Tietoon perustuen</a:t>
            </a:r>
            <a:br>
              <a:rPr lang="fi-FI" dirty="0"/>
            </a:br>
            <a:r>
              <a:rPr lang="fi-FI" sz="3100" dirty="0">
                <a:solidFill>
                  <a:schemeClr val="accent1">
                    <a:lumMod val="50000"/>
                  </a:schemeClr>
                </a:solidFill>
              </a:rPr>
              <a:t>Toimenpidesuositukset hallituskaudella 2020–2023</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7"/>
            <a:ext cx="10099222" cy="4869770"/>
          </a:xfrm>
        </p:spPr>
        <p:txBody>
          <a:bodyPr tIns="251999">
            <a:noAutofit/>
          </a:bodyPr>
          <a:lstStyle/>
          <a:p>
            <a:pPr marL="0" indent="0">
              <a:buNone/>
            </a:pPr>
            <a:r>
              <a:rPr lang="fi-FI" sz="2100" dirty="0">
                <a:latin typeface="Myriad Pro" panose="020B0503030403020204" pitchFamily="34" charset="0"/>
              </a:rPr>
              <a:t>Asetetaan</a:t>
            </a:r>
            <a:r>
              <a:rPr lang="fi-FI" sz="2100" b="0" dirty="0">
                <a:latin typeface="Myriad Pro" panose="020B0503030403020204" pitchFamily="34" charset="0"/>
              </a:rPr>
              <a:t> sektorirajat ylittävät yhteiset elinikäisen </a:t>
            </a:r>
            <a:br>
              <a:rPr lang="fi-FI" sz="2100" b="0" dirty="0">
                <a:latin typeface="Myriad Pro" panose="020B0503030403020204" pitchFamily="34" charset="0"/>
              </a:rPr>
            </a:br>
            <a:r>
              <a:rPr lang="fi-FI" sz="2100" b="0" dirty="0">
                <a:latin typeface="Myriad Pro" panose="020B0503030403020204" pitchFamily="34" charset="0"/>
              </a:rPr>
              <a:t>ohjauksen seurantakohteet ja arviointivälineet. </a:t>
            </a:r>
            <a:br>
              <a:rPr lang="fi-FI" sz="2100" b="0" dirty="0">
                <a:latin typeface="Myriad Pro" panose="020B0503030403020204" pitchFamily="34" charset="0"/>
              </a:rPr>
            </a:br>
            <a:r>
              <a:rPr lang="fi-FI" sz="2100" b="0" dirty="0">
                <a:latin typeface="Myriad Pro" panose="020B0503030403020204" pitchFamily="34" charset="0"/>
              </a:rPr>
              <a:t>Tarjotaan toimijoille tukea seurantavälineiden käyttöönottoon. </a:t>
            </a:r>
            <a:br>
              <a:rPr lang="fi-FI" sz="2100" b="0" dirty="0">
                <a:latin typeface="Myriad Pro" panose="020B0503030403020204" pitchFamily="34" charset="0"/>
              </a:rPr>
            </a:br>
            <a:r>
              <a:rPr lang="fi-FI" sz="2100" b="0" dirty="0">
                <a:latin typeface="Myriad Pro" panose="020B0503030403020204" pitchFamily="34" charset="0"/>
              </a:rPr>
              <a:t>Tietoa kerätään eri sektoreiden ohjauspalveluiden </a:t>
            </a:r>
            <a:br>
              <a:rPr lang="fi-FI" sz="2100" b="0" dirty="0">
                <a:latin typeface="Myriad Pro" panose="020B0503030403020204" pitchFamily="34" charset="0"/>
              </a:rPr>
            </a:br>
            <a:r>
              <a:rPr lang="fi-FI" sz="2100" b="0" dirty="0">
                <a:latin typeface="Myriad Pro" panose="020B0503030403020204" pitchFamily="34" charset="0"/>
              </a:rPr>
              <a:t>saatavuudesta, laadusta sekä vaikuttavuudesta ja tuloksista.</a:t>
            </a:r>
          </a:p>
          <a:p>
            <a:pPr marL="0" indent="0">
              <a:buNone/>
            </a:pPr>
            <a:r>
              <a:rPr lang="fi-FI" sz="2100" dirty="0">
                <a:latin typeface="Myriad Pro" panose="020B0503030403020204" pitchFamily="34" charset="0"/>
              </a:rPr>
              <a:t>Kehitetään</a:t>
            </a:r>
            <a:r>
              <a:rPr lang="fi-FI" sz="2100" b="0" dirty="0">
                <a:latin typeface="Myriad Pro" panose="020B0503030403020204" pitchFamily="34" charset="0"/>
              </a:rPr>
              <a:t> pysyviä työmuotoja ja -tapoja, </a:t>
            </a:r>
            <a:br>
              <a:rPr lang="fi-FI" sz="2100" b="0" dirty="0">
                <a:latin typeface="Myriad Pro" panose="020B0503030403020204" pitchFamily="34" charset="0"/>
              </a:rPr>
            </a:br>
            <a:r>
              <a:rPr lang="fi-FI" sz="2100" b="0" dirty="0">
                <a:latin typeface="Myriad Pro" panose="020B0503030403020204" pitchFamily="34" charset="0"/>
              </a:rPr>
              <a:t>joilla saadaan systemaattisesti eri toimijoiden yhteiseen </a:t>
            </a:r>
            <a:br>
              <a:rPr lang="fi-FI" sz="2100" b="0" dirty="0">
                <a:latin typeface="Myriad Pro" panose="020B0503030403020204" pitchFamily="34" charset="0"/>
              </a:rPr>
            </a:br>
            <a:r>
              <a:rPr lang="fi-FI" sz="2100" b="0" dirty="0">
                <a:latin typeface="Myriad Pro" panose="020B0503030403020204" pitchFamily="34" charset="0"/>
              </a:rPr>
              <a:t>käyttöön valtakunnallisesti tuotettua yhdenmukaista </a:t>
            </a:r>
            <a:br>
              <a:rPr lang="fi-FI" sz="2100" b="0" dirty="0">
                <a:latin typeface="Myriad Pro" panose="020B0503030403020204" pitchFamily="34" charset="0"/>
              </a:rPr>
            </a:br>
            <a:r>
              <a:rPr lang="fi-FI" sz="2100" b="0" dirty="0">
                <a:latin typeface="Myriad Pro" panose="020B0503030403020204" pitchFamily="34" charset="0"/>
              </a:rPr>
              <a:t>tietoa ja työvälineitä ohjaustyön tueksi. </a:t>
            </a:r>
          </a:p>
          <a:p>
            <a:pPr marL="0" indent="0">
              <a:buNone/>
            </a:pPr>
            <a:r>
              <a:rPr lang="fi-FI" sz="2100" dirty="0">
                <a:latin typeface="Myriad Pro" panose="020B0503030403020204" pitchFamily="34" charset="0"/>
              </a:rPr>
              <a:t>Johdetaan</a:t>
            </a:r>
            <a:r>
              <a:rPr lang="fi-FI" sz="2100" b="0" dirty="0">
                <a:latin typeface="Myriad Pro" panose="020B0503030403020204" pitchFamily="34" charset="0"/>
              </a:rPr>
              <a:t> toimintaa yhä enemmän tietoon perustuen </a:t>
            </a:r>
            <a:br>
              <a:rPr lang="fi-FI" sz="2100" b="0" dirty="0">
                <a:latin typeface="Myriad Pro" panose="020B0503030403020204" pitchFamily="34" charset="0"/>
              </a:rPr>
            </a:br>
            <a:r>
              <a:rPr lang="fi-FI" sz="2100" b="0" dirty="0">
                <a:latin typeface="Myriad Pro" panose="020B0503030403020204" pitchFamily="34" charset="0"/>
              </a:rPr>
              <a:t>valtakunnallisesti, alueellisesti, paikallisesti sekä </a:t>
            </a:r>
            <a:br>
              <a:rPr lang="fi-FI" sz="2100" b="0" dirty="0">
                <a:latin typeface="Myriad Pro" panose="020B0503030403020204" pitchFamily="34" charset="0"/>
              </a:rPr>
            </a:br>
            <a:r>
              <a:rPr lang="fi-FI" sz="2100" b="0" dirty="0">
                <a:latin typeface="Myriad Pro" panose="020B0503030403020204" pitchFamily="34" charset="0"/>
              </a:rPr>
              <a:t>organisaatio- ja asiantuntijatasolla.</a:t>
            </a:r>
          </a:p>
        </p:txBody>
      </p:sp>
    </p:spTree>
    <p:extLst>
      <p:ext uri="{BB962C8B-B14F-4D97-AF65-F5344CB8AC3E}">
        <p14:creationId xmlns:p14="http://schemas.microsoft.com/office/powerpoint/2010/main" val="289163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äyntikortti&#10;&#10;Kuvaus luotu automaattisesti">
            <a:extLst>
              <a:ext uri="{FF2B5EF4-FFF2-40B4-BE49-F238E27FC236}">
                <a16:creationId xmlns:a16="http://schemas.microsoft.com/office/drawing/2014/main" id="{2EB8AA49-6659-0040-9B42-0C91287990A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745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9317144-B3EF-5441-8ECC-313B53086508}"/>
              </a:ext>
            </a:extLst>
          </p:cNvPr>
          <p:cNvPicPr>
            <a:picLocks noChangeAspect="1"/>
          </p:cNvPicPr>
          <p:nvPr/>
        </p:nvPicPr>
        <p:blipFill>
          <a:blip r:embed="rId2"/>
          <a:stretch>
            <a:fillRect/>
          </a:stretch>
        </p:blipFill>
        <p:spPr>
          <a:xfrm>
            <a:off x="1524000" y="761451"/>
            <a:ext cx="9144000" cy="5143500"/>
          </a:xfrm>
          <a:prstGeom prst="rect">
            <a:avLst/>
          </a:prstGeom>
        </p:spPr>
      </p:pic>
      <p:sp>
        <p:nvSpPr>
          <p:cNvPr id="9" name="Suorakulmio 8"/>
          <p:cNvSpPr/>
          <p:nvPr/>
        </p:nvSpPr>
        <p:spPr>
          <a:xfrm>
            <a:off x="2933953" y="6022159"/>
            <a:ext cx="7657866" cy="300082"/>
          </a:xfrm>
          <a:prstGeom prst="rect">
            <a:avLst/>
          </a:prstGeom>
        </p:spPr>
        <p:txBody>
          <a:bodyPr wrap="none">
            <a:spAutoFit/>
          </a:bodyPr>
          <a:lstStyle/>
          <a:p>
            <a:pPr defTabSz="685800"/>
            <a:r>
              <a:rPr lang="fi-FI" sz="1350" dirty="0">
                <a:solidFill>
                  <a:srgbClr val="000000"/>
                </a:solidFill>
                <a:latin typeface="Arial"/>
              </a:rPr>
              <a:t>ELO-strategia 2020-23 julkaistiin 3.12.2020 https://julkaisut.valtioneuvosto.fi/handle/10024/162576</a:t>
            </a:r>
          </a:p>
        </p:txBody>
      </p:sp>
      <p:sp>
        <p:nvSpPr>
          <p:cNvPr id="2" name="Suorakulmio 1"/>
          <p:cNvSpPr/>
          <p:nvPr/>
        </p:nvSpPr>
        <p:spPr>
          <a:xfrm>
            <a:off x="3469532" y="959411"/>
            <a:ext cx="4572000" cy="715581"/>
          </a:xfrm>
          <a:prstGeom prst="rect">
            <a:avLst/>
          </a:prstGeom>
          <a:noFill/>
        </p:spPr>
        <p:txBody>
          <a:bodyPr>
            <a:spAutoFit/>
          </a:bodyPr>
          <a:lstStyle/>
          <a:p>
            <a:pPr defTabSz="685800"/>
            <a:r>
              <a:rPr lang="fi-FI" sz="1350" dirty="0">
                <a:solidFill>
                  <a:srgbClr val="FFFFFF"/>
                </a:solidFill>
                <a:latin typeface="Arial"/>
              </a:rPr>
              <a:t>Jokaisella on mahdollisuudet ja taidot tehdä tietoisesti suunnitelmia sekä koulutus- ja työurapäätöksiä muuttuvassa työn maailmassa.</a:t>
            </a:r>
          </a:p>
        </p:txBody>
      </p:sp>
      <p:sp>
        <p:nvSpPr>
          <p:cNvPr id="4" name="Suorakulmio 3"/>
          <p:cNvSpPr/>
          <p:nvPr/>
        </p:nvSpPr>
        <p:spPr>
          <a:xfrm>
            <a:off x="2056500" y="4516158"/>
            <a:ext cx="3180519" cy="1338828"/>
          </a:xfrm>
          <a:prstGeom prst="rect">
            <a:avLst/>
          </a:prstGeom>
        </p:spPr>
        <p:txBody>
          <a:bodyPr wrap="square">
            <a:spAutoFit/>
          </a:bodyPr>
          <a:lstStyle/>
          <a:p>
            <a:pPr defTabSz="685800"/>
            <a:r>
              <a:rPr lang="fi-FI" sz="1350" dirty="0">
                <a:solidFill>
                  <a:srgbClr val="FFFFFF"/>
                </a:solidFill>
                <a:latin typeface="Arial"/>
              </a:rPr>
              <a:t>Toimiva jatkuvan oppimisen digitaalinen palvelukokonaisuus, jossa ohjaus ja urasuunnittelunäkökulma ovat keskiössä palvellen sujuvasti elinikäistä oppijaa mm. tekoälyä hyödyntäen.</a:t>
            </a:r>
          </a:p>
        </p:txBody>
      </p:sp>
      <p:sp>
        <p:nvSpPr>
          <p:cNvPr id="6" name="Suorakulmio 5"/>
          <p:cNvSpPr/>
          <p:nvPr/>
        </p:nvSpPr>
        <p:spPr>
          <a:xfrm>
            <a:off x="5628647" y="4064757"/>
            <a:ext cx="2062952" cy="1338828"/>
          </a:xfrm>
          <a:prstGeom prst="rect">
            <a:avLst/>
          </a:prstGeom>
        </p:spPr>
        <p:txBody>
          <a:bodyPr wrap="square">
            <a:spAutoFit/>
          </a:bodyPr>
          <a:lstStyle/>
          <a:p>
            <a:pPr defTabSz="685800"/>
            <a:r>
              <a:rPr lang="fi-FI" sz="1350" dirty="0">
                <a:solidFill>
                  <a:srgbClr val="FFFFFF"/>
                </a:solidFill>
                <a:latin typeface="Arial"/>
              </a:rPr>
              <a:t>Ohjaus edistää tasa-arvoista, oikeudenmukaista ja monimuotoista yhteiskuntaa ja hyvinvointia Suomessa.</a:t>
            </a:r>
          </a:p>
        </p:txBody>
      </p:sp>
      <p:sp>
        <p:nvSpPr>
          <p:cNvPr id="7" name="Suorakulmio 6"/>
          <p:cNvSpPr/>
          <p:nvPr/>
        </p:nvSpPr>
        <p:spPr>
          <a:xfrm>
            <a:off x="7767782" y="3986929"/>
            <a:ext cx="2824037" cy="1754326"/>
          </a:xfrm>
          <a:prstGeom prst="rect">
            <a:avLst/>
          </a:prstGeom>
        </p:spPr>
        <p:txBody>
          <a:bodyPr wrap="square">
            <a:spAutoFit/>
          </a:bodyPr>
          <a:lstStyle/>
          <a:p>
            <a:pPr defTabSz="685800"/>
            <a:r>
              <a:rPr lang="fi-FI" sz="1350" dirty="0">
                <a:solidFill>
                  <a:srgbClr val="FFFFFF"/>
                </a:solidFill>
                <a:latin typeface="Arial"/>
              </a:rPr>
              <a:t>Ohjausta toteuttavien sektoreiden yhteistyö on sujuvaa ja työnjako selvää. Eri sektoreilla valmisteltavat ohjauksen kehittämistoimet suunnitellaan ja tehdään yhä enemmän monihallinnollisena, eri hallinnonalojen yhteistyönä.</a:t>
            </a:r>
          </a:p>
        </p:txBody>
      </p:sp>
      <p:sp>
        <p:nvSpPr>
          <p:cNvPr id="8" name="Suorakulmio 7"/>
          <p:cNvSpPr/>
          <p:nvPr/>
        </p:nvSpPr>
        <p:spPr>
          <a:xfrm>
            <a:off x="1858574" y="1683900"/>
            <a:ext cx="2648773" cy="1754326"/>
          </a:xfrm>
          <a:prstGeom prst="rect">
            <a:avLst/>
          </a:prstGeom>
        </p:spPr>
        <p:txBody>
          <a:bodyPr wrap="square">
            <a:spAutoFit/>
          </a:bodyPr>
          <a:lstStyle/>
          <a:p>
            <a:pPr defTabSz="685800"/>
            <a:r>
              <a:rPr lang="fi-FI" sz="1350" dirty="0">
                <a:solidFill>
                  <a:srgbClr val="FFFFFF"/>
                </a:solidFill>
                <a:latin typeface="Arial"/>
              </a:rPr>
              <a:t>Ohjauksen järjestämistä koskevat päätökset perustuvat tietoon. Kansallisella, sektorirajat ylittävällä palvelujen ja vaikuttavuuden seurannalla voidaan tehostaa tiedolla johtamista sekä paikallisesti että kansallisesti. </a:t>
            </a:r>
          </a:p>
        </p:txBody>
      </p:sp>
      <p:sp>
        <p:nvSpPr>
          <p:cNvPr id="10" name="Suorakulmio 9"/>
          <p:cNvSpPr/>
          <p:nvPr/>
        </p:nvSpPr>
        <p:spPr>
          <a:xfrm>
            <a:off x="8041533" y="1256146"/>
            <a:ext cx="2550287" cy="1024209"/>
          </a:xfrm>
          <a:prstGeom prst="rect">
            <a:avLst/>
          </a:prstGeom>
          <a:solidFill>
            <a:srgbClr val="5C7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350">
              <a:solidFill>
                <a:srgbClr val="FFFFFF"/>
              </a:solidFill>
              <a:latin typeface="Arial"/>
            </a:endParaRPr>
          </a:p>
        </p:txBody>
      </p:sp>
      <p:sp>
        <p:nvSpPr>
          <p:cNvPr id="5" name="Suorakulmio 4"/>
          <p:cNvSpPr/>
          <p:nvPr/>
        </p:nvSpPr>
        <p:spPr>
          <a:xfrm>
            <a:off x="7965351" y="1467682"/>
            <a:ext cx="2540000" cy="1131079"/>
          </a:xfrm>
          <a:prstGeom prst="rect">
            <a:avLst/>
          </a:prstGeom>
        </p:spPr>
        <p:txBody>
          <a:bodyPr wrap="square">
            <a:spAutoFit/>
          </a:bodyPr>
          <a:lstStyle/>
          <a:p>
            <a:pPr defTabSz="685800"/>
            <a:r>
              <a:rPr lang="fi-FI" sz="1350" dirty="0">
                <a:solidFill>
                  <a:srgbClr val="FFFFFF"/>
                </a:solidFill>
                <a:latin typeface="Arial"/>
              </a:rPr>
              <a:t>Ohjaustyötä tekevillä on valmiudet ja osaaminen laadukkaaseen monikanavaiseen ohjaustyöhön.</a:t>
            </a:r>
          </a:p>
        </p:txBody>
      </p:sp>
      <p:sp>
        <p:nvSpPr>
          <p:cNvPr id="11" name="Otsikko 10"/>
          <p:cNvSpPr>
            <a:spLocks noGrp="1"/>
          </p:cNvSpPr>
          <p:nvPr>
            <p:ph type="title"/>
          </p:nvPr>
        </p:nvSpPr>
        <p:spPr>
          <a:xfrm>
            <a:off x="2009730" y="96535"/>
            <a:ext cx="7012351" cy="544470"/>
          </a:xfrm>
        </p:spPr>
        <p:txBody>
          <a:bodyPr>
            <a:normAutofit fontScale="90000"/>
          </a:bodyPr>
          <a:lstStyle/>
          <a:p>
            <a:r>
              <a:rPr lang="fi-FI" dirty="0" smtClean="0"/>
              <a:t>Elinikäisen ohjauksen strategian tavoitteet</a:t>
            </a:r>
            <a:endParaRPr lang="fi-FI" dirty="0"/>
          </a:p>
        </p:txBody>
      </p:sp>
    </p:spTree>
    <p:extLst>
      <p:ext uri="{BB962C8B-B14F-4D97-AF65-F5344CB8AC3E}">
        <p14:creationId xmlns:p14="http://schemas.microsoft.com/office/powerpoint/2010/main" val="214135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95897" y="0"/>
            <a:ext cx="6699558" cy="393160"/>
          </a:xfrm>
        </p:spPr>
        <p:txBody>
          <a:bodyPr>
            <a:normAutofit fontScale="90000"/>
          </a:bodyPr>
          <a:lstStyle/>
          <a:p>
            <a:r>
              <a:rPr lang="fi-FI" dirty="0" smtClean="0"/>
              <a:t>Keskeiset toimenpiteet hallituskaudelle</a:t>
            </a:r>
            <a:endParaRPr lang="fi-FI" dirty="0"/>
          </a:p>
        </p:txBody>
      </p:sp>
      <p:graphicFrame>
        <p:nvGraphicFramePr>
          <p:cNvPr id="7" name="Sisällön paikkamerkki 6"/>
          <p:cNvGraphicFramePr>
            <a:graphicFrameLocks noGrp="1"/>
          </p:cNvGraphicFramePr>
          <p:nvPr>
            <p:ph idx="1"/>
            <p:extLst/>
          </p:nvPr>
        </p:nvGraphicFramePr>
        <p:xfrm>
          <a:off x="1882532" y="471851"/>
          <a:ext cx="8663548" cy="6376480"/>
        </p:xfrm>
        <a:graphic>
          <a:graphicData uri="http://schemas.openxmlformats.org/drawingml/2006/table">
            <a:tbl>
              <a:tblPr firstRow="1" bandRow="1">
                <a:tableStyleId>{5C22544A-7EE6-4342-B048-85BDC9FD1C3A}</a:tableStyleId>
              </a:tblPr>
              <a:tblGrid>
                <a:gridCol w="1449778">
                  <a:extLst>
                    <a:ext uri="{9D8B030D-6E8A-4147-A177-3AD203B41FA5}">
                      <a16:colId xmlns:a16="http://schemas.microsoft.com/office/drawing/2014/main" val="3523359576"/>
                    </a:ext>
                  </a:extLst>
                </a:gridCol>
                <a:gridCol w="3116005">
                  <a:extLst>
                    <a:ext uri="{9D8B030D-6E8A-4147-A177-3AD203B41FA5}">
                      <a16:colId xmlns:a16="http://schemas.microsoft.com/office/drawing/2014/main" val="1620816907"/>
                    </a:ext>
                  </a:extLst>
                </a:gridCol>
                <a:gridCol w="1656179">
                  <a:extLst>
                    <a:ext uri="{9D8B030D-6E8A-4147-A177-3AD203B41FA5}">
                      <a16:colId xmlns:a16="http://schemas.microsoft.com/office/drawing/2014/main" val="424058235"/>
                    </a:ext>
                  </a:extLst>
                </a:gridCol>
                <a:gridCol w="648813">
                  <a:extLst>
                    <a:ext uri="{9D8B030D-6E8A-4147-A177-3AD203B41FA5}">
                      <a16:colId xmlns:a16="http://schemas.microsoft.com/office/drawing/2014/main" val="2724440069"/>
                    </a:ext>
                  </a:extLst>
                </a:gridCol>
                <a:gridCol w="956144">
                  <a:extLst>
                    <a:ext uri="{9D8B030D-6E8A-4147-A177-3AD203B41FA5}">
                      <a16:colId xmlns:a16="http://schemas.microsoft.com/office/drawing/2014/main" val="2812983461"/>
                    </a:ext>
                  </a:extLst>
                </a:gridCol>
                <a:gridCol w="836629">
                  <a:extLst>
                    <a:ext uri="{9D8B030D-6E8A-4147-A177-3AD203B41FA5}">
                      <a16:colId xmlns:a16="http://schemas.microsoft.com/office/drawing/2014/main" val="3448351035"/>
                    </a:ext>
                  </a:extLst>
                </a:gridCol>
              </a:tblGrid>
              <a:tr h="462937">
                <a:tc>
                  <a:txBody>
                    <a:bodyPr/>
                    <a:lstStyle/>
                    <a:p>
                      <a:r>
                        <a:rPr lang="fi-FI" sz="1100" dirty="0" smtClean="0"/>
                        <a:t>Strateginen tavoite</a:t>
                      </a:r>
                      <a:endParaRPr lang="fi-FI" sz="1100" dirty="0"/>
                    </a:p>
                  </a:txBody>
                  <a:tcPr marL="81601" marR="81601"/>
                </a:tc>
                <a:tc>
                  <a:txBody>
                    <a:bodyPr/>
                    <a:lstStyle/>
                    <a:p>
                      <a:r>
                        <a:rPr lang="fi-FI" sz="1100" dirty="0" smtClean="0"/>
                        <a:t>Toimenpide</a:t>
                      </a:r>
                      <a:endParaRPr lang="fi-FI" sz="1100" dirty="0"/>
                    </a:p>
                  </a:txBody>
                  <a:tcPr marL="81601" marR="81601"/>
                </a:tc>
                <a:tc>
                  <a:txBody>
                    <a:bodyPr/>
                    <a:lstStyle/>
                    <a:p>
                      <a:r>
                        <a:rPr lang="fi-FI" sz="1100" dirty="0" smtClean="0"/>
                        <a:t>Hallitusohjelma</a:t>
                      </a:r>
                      <a:r>
                        <a:rPr lang="fi-FI" sz="1100" baseline="0" dirty="0" smtClean="0"/>
                        <a:t>hanke</a:t>
                      </a:r>
                      <a:endParaRPr lang="fi-FI" sz="1100" dirty="0"/>
                    </a:p>
                  </a:txBody>
                  <a:tcPr marL="81601" marR="81601"/>
                </a:tc>
                <a:tc>
                  <a:txBody>
                    <a:bodyPr/>
                    <a:lstStyle/>
                    <a:p>
                      <a:r>
                        <a:rPr lang="fi-FI" sz="1100" dirty="0" smtClean="0"/>
                        <a:t>Vastuu-tahot</a:t>
                      </a:r>
                      <a:endParaRPr lang="fi-FI" sz="1100" dirty="0"/>
                    </a:p>
                  </a:txBody>
                  <a:tcPr marL="81601" marR="81601"/>
                </a:tc>
                <a:tc>
                  <a:txBody>
                    <a:bodyPr/>
                    <a:lstStyle/>
                    <a:p>
                      <a:r>
                        <a:rPr lang="fi-FI" sz="1100" dirty="0" smtClean="0"/>
                        <a:t>Rahoitus</a:t>
                      </a:r>
                      <a:endParaRPr lang="fi-FI" sz="1100" dirty="0"/>
                    </a:p>
                  </a:txBody>
                  <a:tcPr marL="81601" marR="81601"/>
                </a:tc>
                <a:tc>
                  <a:txBody>
                    <a:bodyPr/>
                    <a:lstStyle/>
                    <a:p>
                      <a:r>
                        <a:rPr lang="fi-FI" sz="1100" dirty="0" smtClean="0"/>
                        <a:t>Aikataulu</a:t>
                      </a:r>
                      <a:endParaRPr lang="fi-FI" sz="1100" dirty="0"/>
                    </a:p>
                  </a:txBody>
                  <a:tcPr marL="81601" marR="81601"/>
                </a:tc>
                <a:extLst>
                  <a:ext uri="{0D108BD9-81ED-4DB2-BD59-A6C34878D82A}">
                    <a16:rowId xmlns:a16="http://schemas.microsoft.com/office/drawing/2014/main" val="997942098"/>
                  </a:ext>
                </a:extLst>
              </a:tr>
              <a:tr h="644805">
                <a:tc>
                  <a:txBody>
                    <a:bodyPr/>
                    <a:lstStyle/>
                    <a:p>
                      <a:r>
                        <a:rPr lang="fi-FI" sz="1100" dirty="0" smtClean="0"/>
                        <a:t>Saavutettavasti ja asiakaslähtöisesti</a:t>
                      </a:r>
                      <a:endParaRPr lang="fi-FI" sz="1100" dirty="0"/>
                    </a:p>
                  </a:txBody>
                  <a:tcPr marL="81601" marR="81601"/>
                </a:tc>
                <a:tc>
                  <a:txBody>
                    <a:bodyPr/>
                    <a:lstStyle/>
                    <a:p>
                      <a:r>
                        <a:rPr lang="fi-FI" sz="1100" b="1" dirty="0" smtClean="0"/>
                        <a:t>Uraohjauksen kehittäminen</a:t>
                      </a:r>
                      <a:r>
                        <a:rPr lang="fi-FI" sz="1100" b="1" baseline="0" dirty="0" smtClean="0"/>
                        <a:t> työllisyyspalveluissa (Pohjoismainen malli)</a:t>
                      </a:r>
                      <a:endParaRPr lang="fi-FI" sz="1100" b="1" dirty="0"/>
                    </a:p>
                  </a:txBody>
                  <a:tcPr marL="81601" marR="81601"/>
                </a:tc>
                <a:tc>
                  <a:txBody>
                    <a:bodyPr/>
                    <a:lstStyle/>
                    <a:p>
                      <a:r>
                        <a:rPr lang="fi-FI" sz="1100" dirty="0" smtClean="0"/>
                        <a:t>Työllisyystoimet</a:t>
                      </a:r>
                      <a:endParaRPr lang="fi-FI" sz="1100" dirty="0"/>
                    </a:p>
                  </a:txBody>
                  <a:tcPr marL="81601" marR="81601"/>
                </a:tc>
                <a:tc>
                  <a:txBody>
                    <a:bodyPr/>
                    <a:lstStyle/>
                    <a:p>
                      <a:r>
                        <a:rPr lang="fi-FI" sz="1100" dirty="0" smtClean="0"/>
                        <a:t>TEM</a:t>
                      </a:r>
                      <a:endParaRPr lang="fi-FI" sz="1100" dirty="0"/>
                    </a:p>
                  </a:txBody>
                  <a:tcPr marL="81601" marR="81601"/>
                </a:tc>
                <a:tc>
                  <a:txBody>
                    <a:bodyPr/>
                    <a:lstStyle/>
                    <a:p>
                      <a:r>
                        <a:rPr lang="fi-FI" sz="1100" dirty="0" smtClean="0"/>
                        <a:t>Kansallinen budjetti (esitetään)</a:t>
                      </a:r>
                      <a:endParaRPr lang="fi-FI" sz="1100" dirty="0"/>
                    </a:p>
                  </a:txBody>
                  <a:tcPr marL="81601" marR="81601"/>
                </a:tc>
                <a:tc>
                  <a:txBody>
                    <a:bodyPr/>
                    <a:lstStyle/>
                    <a:p>
                      <a:r>
                        <a:rPr lang="fi-FI" sz="1100" dirty="0" smtClean="0"/>
                        <a:t>2021-&gt;</a:t>
                      </a:r>
                      <a:endParaRPr lang="fi-FI" sz="1100" dirty="0"/>
                    </a:p>
                  </a:txBody>
                  <a:tcPr marL="81601" marR="81601"/>
                </a:tc>
                <a:extLst>
                  <a:ext uri="{0D108BD9-81ED-4DB2-BD59-A6C34878D82A}">
                    <a16:rowId xmlns:a16="http://schemas.microsoft.com/office/drawing/2014/main" val="344113989"/>
                  </a:ext>
                </a:extLst>
              </a:tr>
              <a:tr h="327584">
                <a:tc>
                  <a:txBody>
                    <a:bodyPr/>
                    <a:lstStyle/>
                    <a:p>
                      <a:r>
                        <a:rPr lang="fi-FI" sz="1100" dirty="0" smtClean="0"/>
                        <a:t>Saavutettavasti ja asiakaslähtöisesti</a:t>
                      </a:r>
                    </a:p>
                    <a:p>
                      <a:endParaRPr lang="fi-FI" sz="1100" dirty="0"/>
                    </a:p>
                  </a:txBody>
                  <a:tcPr marL="81601" marR="81601"/>
                </a:tc>
                <a:tc>
                  <a:txBody>
                    <a:bodyPr/>
                    <a:lstStyle/>
                    <a:p>
                      <a:r>
                        <a:rPr lang="fi-FI" sz="1100" b="1" dirty="0" smtClean="0"/>
                        <a:t>Opinto-ohjauksen</a:t>
                      </a:r>
                      <a:r>
                        <a:rPr lang="fi-FI" sz="1100" b="1" baseline="0" dirty="0" smtClean="0"/>
                        <a:t> kehittämisohjelma ja resurssit</a:t>
                      </a:r>
                      <a:endParaRPr lang="fi-FI" sz="1100" b="1" dirty="0"/>
                    </a:p>
                  </a:txBody>
                  <a:tcPr marL="81601" marR="81601"/>
                </a:tc>
                <a:tc>
                  <a:txBody>
                    <a:bodyPr/>
                    <a:lstStyle/>
                    <a:p>
                      <a:r>
                        <a:rPr lang="fi-FI" sz="1100" dirty="0" smtClean="0"/>
                        <a:t>Oppivelvollisuus</a:t>
                      </a:r>
                      <a:endParaRPr lang="fi-FI" sz="1100" dirty="0"/>
                    </a:p>
                  </a:txBody>
                  <a:tcPr marL="81601" marR="81601"/>
                </a:tc>
                <a:tc>
                  <a:txBody>
                    <a:bodyPr/>
                    <a:lstStyle/>
                    <a:p>
                      <a:r>
                        <a:rPr lang="fi-FI" sz="1100" dirty="0" smtClean="0"/>
                        <a:t>OKM</a:t>
                      </a:r>
                      <a:endParaRPr lang="fi-FI" sz="1100" dirty="0"/>
                    </a:p>
                  </a:txBody>
                  <a:tcPr marL="81601" marR="81601"/>
                </a:tc>
                <a:tc>
                  <a:txBody>
                    <a:bodyPr/>
                    <a:lstStyle/>
                    <a:p>
                      <a:r>
                        <a:rPr lang="fi-FI" sz="1100" dirty="0" smtClean="0"/>
                        <a:t>Kansallinen (myönnetty)</a:t>
                      </a:r>
                      <a:endParaRPr lang="fi-FI" sz="1100" dirty="0"/>
                    </a:p>
                  </a:txBody>
                  <a:tcPr marL="81601" marR="81601"/>
                </a:tc>
                <a:tc>
                  <a:txBody>
                    <a:bodyPr/>
                    <a:lstStyle/>
                    <a:p>
                      <a:r>
                        <a:rPr lang="fi-FI" sz="1100" dirty="0" smtClean="0"/>
                        <a:t>2020-&gt;</a:t>
                      </a:r>
                      <a:endParaRPr lang="fi-FI" sz="1100" dirty="0"/>
                    </a:p>
                  </a:txBody>
                  <a:tcPr marL="81601" marR="81601"/>
                </a:tc>
                <a:extLst>
                  <a:ext uri="{0D108BD9-81ED-4DB2-BD59-A6C34878D82A}">
                    <a16:rowId xmlns:a16="http://schemas.microsoft.com/office/drawing/2014/main" val="2955657429"/>
                  </a:ext>
                </a:extLst>
              </a:tr>
              <a:tr h="462937">
                <a:tc>
                  <a:txBody>
                    <a:bodyPr/>
                    <a:lstStyle/>
                    <a:p>
                      <a:r>
                        <a:rPr lang="fi-FI" sz="1100" dirty="0" smtClean="0"/>
                        <a:t>Saavutettavasti</a:t>
                      </a:r>
                      <a:r>
                        <a:rPr lang="fi-FI" sz="1100" baseline="0" dirty="0" smtClean="0"/>
                        <a:t> ja asiakaslähtöisesti</a:t>
                      </a:r>
                      <a:endParaRPr lang="fi-FI" sz="1100" dirty="0"/>
                    </a:p>
                  </a:txBody>
                  <a:tcPr marL="81601" marR="81601"/>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fi-FI" sz="1100" b="1" dirty="0" smtClean="0"/>
                        <a:t>Urasuunnittelutaitojen kehittäminen ja </a:t>
                      </a:r>
                      <a:r>
                        <a:rPr lang="fi-FI" sz="1100" b="1" dirty="0" err="1" smtClean="0"/>
                        <a:t>työssäolevien</a:t>
                      </a:r>
                      <a:r>
                        <a:rPr lang="fi-FI" sz="1100" b="1" dirty="0" smtClean="0"/>
                        <a:t> proaktiivinen ohjaus</a:t>
                      </a:r>
                    </a:p>
                    <a:p>
                      <a:endParaRPr lang="fi-FI" sz="1100" b="1" dirty="0"/>
                    </a:p>
                  </a:txBody>
                  <a:tcPr marL="81601" marR="81601"/>
                </a:tc>
                <a:tc>
                  <a:txBody>
                    <a:bodyPr/>
                    <a:lstStyle/>
                    <a:p>
                      <a:r>
                        <a:rPr lang="fi-FI" sz="1100" dirty="0" smtClean="0"/>
                        <a:t>Jatkuva oppiminen / TYÖ2030</a:t>
                      </a:r>
                      <a:endParaRPr lang="fi-FI" sz="1100" dirty="0"/>
                    </a:p>
                  </a:txBody>
                  <a:tcPr marL="81601" marR="81601"/>
                </a:tc>
                <a:tc>
                  <a:txBody>
                    <a:bodyPr/>
                    <a:lstStyle/>
                    <a:p>
                      <a:r>
                        <a:rPr lang="fi-FI" sz="1100" dirty="0" smtClean="0"/>
                        <a:t>OKM</a:t>
                      </a:r>
                    </a:p>
                    <a:p>
                      <a:r>
                        <a:rPr lang="fi-FI" sz="1100" dirty="0" smtClean="0"/>
                        <a:t>TEM</a:t>
                      </a:r>
                    </a:p>
                    <a:p>
                      <a:r>
                        <a:rPr lang="fi-FI" sz="1100" dirty="0" smtClean="0"/>
                        <a:t>STM</a:t>
                      </a:r>
                      <a:endParaRPr lang="fi-FI" sz="1100" dirty="0"/>
                    </a:p>
                  </a:txBody>
                  <a:tcPr marL="81601" marR="81601"/>
                </a:tc>
                <a:tc>
                  <a:txBody>
                    <a:bodyPr/>
                    <a:lstStyle/>
                    <a:p>
                      <a:r>
                        <a:rPr lang="fi-FI" sz="1100" dirty="0" smtClean="0"/>
                        <a:t>RRF (esitetty)</a:t>
                      </a:r>
                      <a:endParaRPr lang="fi-FI" sz="1100" dirty="0"/>
                    </a:p>
                  </a:txBody>
                  <a:tcPr marL="81601" marR="81601"/>
                </a:tc>
                <a:tc>
                  <a:txBody>
                    <a:bodyPr/>
                    <a:lstStyle/>
                    <a:p>
                      <a:r>
                        <a:rPr lang="fi-FI" sz="1100" dirty="0" smtClean="0"/>
                        <a:t>2021-&gt;</a:t>
                      </a:r>
                      <a:endParaRPr lang="fi-FI" sz="1100" dirty="0"/>
                    </a:p>
                  </a:txBody>
                  <a:tcPr marL="81601" marR="81601"/>
                </a:tc>
                <a:extLst>
                  <a:ext uri="{0D108BD9-81ED-4DB2-BD59-A6C34878D82A}">
                    <a16:rowId xmlns:a16="http://schemas.microsoft.com/office/drawing/2014/main" val="2495381063"/>
                  </a:ext>
                </a:extLst>
              </a:tr>
              <a:tr h="462937">
                <a:tc>
                  <a:txBody>
                    <a:bodyPr/>
                    <a:lstStyle/>
                    <a:p>
                      <a:r>
                        <a:rPr lang="fi-FI" sz="1100" dirty="0" smtClean="0"/>
                        <a:t>Laadukkaasti ja yhdenvertaisesti</a:t>
                      </a:r>
                      <a:endParaRPr lang="fi-FI" sz="1100" dirty="0"/>
                    </a:p>
                  </a:txBody>
                  <a:tcPr marL="81601" marR="81601"/>
                </a:tc>
                <a:tc>
                  <a:txBody>
                    <a:bodyPr/>
                    <a:lstStyle/>
                    <a:p>
                      <a:r>
                        <a:rPr lang="fi-FI" sz="1100" b="1" dirty="0" smtClean="0"/>
                        <a:t>Ohjaajakoulutusten kokonaisarviointi</a:t>
                      </a:r>
                      <a:r>
                        <a:rPr lang="fi-FI" sz="1100" b="1" baseline="0" dirty="0" smtClean="0"/>
                        <a:t> ja kompetenssit</a:t>
                      </a:r>
                      <a:endParaRPr lang="fi-FI" sz="1100" b="1" dirty="0"/>
                    </a:p>
                  </a:txBody>
                  <a:tcPr marL="81601" marR="81601"/>
                </a:tc>
                <a:tc>
                  <a:txBody>
                    <a:bodyPr/>
                    <a:lstStyle/>
                    <a:p>
                      <a:r>
                        <a:rPr lang="fi-FI" sz="1100" dirty="0" smtClean="0"/>
                        <a:t>Elinikäinen</a:t>
                      </a:r>
                      <a:r>
                        <a:rPr lang="fi-FI" sz="1100" baseline="0" dirty="0" smtClean="0"/>
                        <a:t> ohjaus</a:t>
                      </a:r>
                      <a:endParaRPr lang="fi-FI" sz="1100" dirty="0"/>
                    </a:p>
                  </a:txBody>
                  <a:tcPr marL="81601" marR="81601"/>
                </a:tc>
                <a:tc>
                  <a:txBody>
                    <a:bodyPr/>
                    <a:lstStyle/>
                    <a:p>
                      <a:r>
                        <a:rPr lang="fi-FI" sz="1100" dirty="0" smtClean="0"/>
                        <a:t>OKM</a:t>
                      </a:r>
                    </a:p>
                    <a:p>
                      <a:r>
                        <a:rPr lang="fi-FI" sz="1100" dirty="0" smtClean="0"/>
                        <a:t>TEM</a:t>
                      </a:r>
                      <a:endParaRPr lang="fi-FI" sz="1100" dirty="0"/>
                    </a:p>
                  </a:txBody>
                  <a:tcPr marL="81601" marR="81601"/>
                </a:tc>
                <a:tc>
                  <a:txBody>
                    <a:bodyPr/>
                    <a:lstStyle/>
                    <a:p>
                      <a:r>
                        <a:rPr lang="fi-FI" sz="1100" dirty="0" smtClean="0"/>
                        <a:t>VN-TEAS</a:t>
                      </a:r>
                      <a:r>
                        <a:rPr lang="fi-FI" sz="1100" baseline="0" dirty="0" smtClean="0"/>
                        <a:t> (esitetään)</a:t>
                      </a:r>
                      <a:endParaRPr lang="fi-FI" sz="1100" dirty="0"/>
                    </a:p>
                  </a:txBody>
                  <a:tcPr marL="81601" marR="81601"/>
                </a:tc>
                <a:tc>
                  <a:txBody>
                    <a:bodyPr/>
                    <a:lstStyle/>
                    <a:p>
                      <a:r>
                        <a:rPr lang="fi-FI" sz="1100" dirty="0" smtClean="0"/>
                        <a:t>2021-&gt;</a:t>
                      </a:r>
                      <a:endParaRPr lang="fi-FI" sz="1100" dirty="0"/>
                    </a:p>
                  </a:txBody>
                  <a:tcPr marL="81601" marR="81601"/>
                </a:tc>
                <a:extLst>
                  <a:ext uri="{0D108BD9-81ED-4DB2-BD59-A6C34878D82A}">
                    <a16:rowId xmlns:a16="http://schemas.microsoft.com/office/drawing/2014/main" val="623047450"/>
                  </a:ext>
                </a:extLst>
              </a:tr>
              <a:tr h="462937">
                <a:tc>
                  <a:txBody>
                    <a:bodyPr/>
                    <a:lstStyle/>
                    <a:p>
                      <a:r>
                        <a:rPr lang="fi-FI" sz="1100" dirty="0" smtClean="0"/>
                        <a:t>Laadukkaasti</a:t>
                      </a:r>
                      <a:r>
                        <a:rPr lang="fi-FI" sz="1100" baseline="0" dirty="0" smtClean="0"/>
                        <a:t> ja yhdenvertaisesti</a:t>
                      </a:r>
                      <a:endParaRPr lang="fi-FI" sz="1100" dirty="0"/>
                    </a:p>
                  </a:txBody>
                  <a:tcPr marL="81601" marR="81601"/>
                </a:tc>
                <a:tc>
                  <a:txBody>
                    <a:bodyPr/>
                    <a:lstStyle/>
                    <a:p>
                      <a:r>
                        <a:rPr lang="fi-FI" sz="1100" b="1" dirty="0" smtClean="0"/>
                        <a:t>Ohjaajien täydennyskoulutukset</a:t>
                      </a:r>
                      <a:endParaRPr lang="fi-FI" sz="1100" b="1" dirty="0"/>
                    </a:p>
                  </a:txBody>
                  <a:tcPr marL="81601" marR="81601"/>
                </a:tc>
                <a:tc>
                  <a:txBody>
                    <a:bodyPr/>
                    <a:lstStyle/>
                    <a:p>
                      <a:r>
                        <a:rPr lang="fi-FI" sz="1100" dirty="0" smtClean="0"/>
                        <a:t>Jatkuva oppiminen / työllisyys</a:t>
                      </a:r>
                      <a:endParaRPr lang="fi-FI" sz="1100" dirty="0"/>
                    </a:p>
                  </a:txBody>
                  <a:tcPr marL="81601" marR="81601"/>
                </a:tc>
                <a:tc>
                  <a:txBody>
                    <a:bodyPr/>
                    <a:lstStyle/>
                    <a:p>
                      <a:r>
                        <a:rPr lang="fi-FI" sz="1100" dirty="0" smtClean="0"/>
                        <a:t>OKM</a:t>
                      </a:r>
                    </a:p>
                    <a:p>
                      <a:r>
                        <a:rPr lang="fi-FI" sz="1100" dirty="0" smtClean="0"/>
                        <a:t>TEM</a:t>
                      </a:r>
                    </a:p>
                    <a:p>
                      <a:r>
                        <a:rPr lang="fi-FI" sz="1100" dirty="0" smtClean="0"/>
                        <a:t>OPH</a:t>
                      </a:r>
                      <a:endParaRPr lang="fi-FI" sz="1100" dirty="0"/>
                    </a:p>
                  </a:txBody>
                  <a:tcPr marL="81601" marR="81601"/>
                </a:tc>
                <a:tc>
                  <a:txBody>
                    <a:bodyPr/>
                    <a:lstStyle/>
                    <a:p>
                      <a:r>
                        <a:rPr lang="fi-FI" sz="1100" dirty="0" smtClean="0"/>
                        <a:t>RRF (esitetty)</a:t>
                      </a:r>
                    </a:p>
                    <a:p>
                      <a:r>
                        <a:rPr lang="fi-FI" sz="1100" dirty="0" smtClean="0"/>
                        <a:t>ESR+</a:t>
                      </a:r>
                      <a:endParaRPr lang="fi-FI" sz="1100" dirty="0"/>
                    </a:p>
                  </a:txBody>
                  <a:tcPr marL="81601" marR="81601"/>
                </a:tc>
                <a:tc>
                  <a:txBody>
                    <a:bodyPr/>
                    <a:lstStyle/>
                    <a:p>
                      <a:r>
                        <a:rPr lang="fi-FI" sz="1100" dirty="0" smtClean="0"/>
                        <a:t>2022-&gt;</a:t>
                      </a:r>
                      <a:endParaRPr lang="fi-FI" sz="1100" dirty="0"/>
                    </a:p>
                  </a:txBody>
                  <a:tcPr marL="81601" marR="81601"/>
                </a:tc>
                <a:extLst>
                  <a:ext uri="{0D108BD9-81ED-4DB2-BD59-A6C34878D82A}">
                    <a16:rowId xmlns:a16="http://schemas.microsoft.com/office/drawing/2014/main" val="787088408"/>
                  </a:ext>
                </a:extLst>
              </a:tr>
              <a:tr h="906438">
                <a:tc>
                  <a:txBody>
                    <a:bodyPr/>
                    <a:lstStyle/>
                    <a:p>
                      <a:r>
                        <a:rPr lang="fi-FI" sz="1100" dirty="0" smtClean="0"/>
                        <a:t>Digitaalisesti</a:t>
                      </a:r>
                      <a:endParaRPr lang="fi-FI" sz="1100" dirty="0"/>
                    </a:p>
                  </a:txBody>
                  <a:tcPr marL="81601" marR="81601"/>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fi-FI" sz="1100" b="1" dirty="0" smtClean="0"/>
                        <a:t>Jatkuvan oppimisen digitaalinen</a:t>
                      </a:r>
                      <a:r>
                        <a:rPr lang="fi-FI" sz="1100" b="1" baseline="0" dirty="0" smtClean="0"/>
                        <a:t> palvelukokonaisuus</a:t>
                      </a:r>
                      <a:endParaRPr lang="fi-FI" sz="1100" b="1" dirty="0"/>
                    </a:p>
                  </a:txBody>
                  <a:tcPr marL="81601" marR="81601"/>
                </a:tc>
                <a:tc>
                  <a:txBody>
                    <a:bodyPr/>
                    <a:lstStyle/>
                    <a:p>
                      <a:r>
                        <a:rPr lang="fi-FI" sz="1100" dirty="0" smtClean="0"/>
                        <a:t>Jatkuva oppiminen / työllisyys</a:t>
                      </a:r>
                      <a:endParaRPr lang="fi-FI" sz="1100" dirty="0"/>
                    </a:p>
                  </a:txBody>
                  <a:tcPr marL="81601" marR="81601"/>
                </a:tc>
                <a:tc>
                  <a:txBody>
                    <a:bodyPr/>
                    <a:lstStyle/>
                    <a:p>
                      <a:r>
                        <a:rPr lang="fi-FI" sz="1100" dirty="0" smtClean="0"/>
                        <a:t>OKM</a:t>
                      </a:r>
                    </a:p>
                    <a:p>
                      <a:r>
                        <a:rPr lang="fi-FI" sz="1100" dirty="0" smtClean="0"/>
                        <a:t>TEM</a:t>
                      </a:r>
                    </a:p>
                    <a:p>
                      <a:r>
                        <a:rPr lang="fi-FI" sz="1100" dirty="0" smtClean="0"/>
                        <a:t>KEHA</a:t>
                      </a:r>
                    </a:p>
                    <a:p>
                      <a:r>
                        <a:rPr lang="fi-FI" sz="1100" dirty="0" smtClean="0"/>
                        <a:t>OPH</a:t>
                      </a:r>
                      <a:endParaRPr lang="fi-FI" sz="1100" dirty="0"/>
                    </a:p>
                  </a:txBody>
                  <a:tcPr marL="81601" marR="81601"/>
                </a:tc>
                <a:tc>
                  <a:txBody>
                    <a:bodyPr/>
                    <a:lstStyle/>
                    <a:p>
                      <a:r>
                        <a:rPr lang="fi-FI" sz="1100" dirty="0" smtClean="0"/>
                        <a:t>RRF (esitetty)</a:t>
                      </a:r>
                      <a:endParaRPr lang="fi-FI" sz="1100" dirty="0"/>
                    </a:p>
                  </a:txBody>
                  <a:tcPr marL="81601" marR="81601"/>
                </a:tc>
                <a:tc>
                  <a:txBody>
                    <a:bodyPr/>
                    <a:lstStyle/>
                    <a:p>
                      <a:r>
                        <a:rPr lang="fi-FI" sz="1100" dirty="0" smtClean="0"/>
                        <a:t>2020-&gt;</a:t>
                      </a:r>
                      <a:endParaRPr lang="fi-FI" sz="1100" dirty="0"/>
                    </a:p>
                  </a:txBody>
                  <a:tcPr marL="81601" marR="81601"/>
                </a:tc>
                <a:extLst>
                  <a:ext uri="{0D108BD9-81ED-4DB2-BD59-A6C34878D82A}">
                    <a16:rowId xmlns:a16="http://schemas.microsoft.com/office/drawing/2014/main" val="1876475567"/>
                  </a:ext>
                </a:extLst>
              </a:tr>
              <a:tr h="826673">
                <a:tc>
                  <a:txBody>
                    <a:bodyPr/>
                    <a:lstStyle/>
                    <a:p>
                      <a:r>
                        <a:rPr lang="fi-FI" sz="1100" dirty="0" smtClean="0"/>
                        <a:t>Monialaisesti ja koordinoidusti</a:t>
                      </a:r>
                      <a:endParaRPr lang="fi-FI" sz="1100" dirty="0"/>
                    </a:p>
                  </a:txBody>
                  <a:tcPr marL="81601" marR="81601"/>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fi-FI" sz="1100" b="1" dirty="0" smtClean="0"/>
                        <a:t>Monialaisen ohjauksen kehittäminen (tukirakenne,</a:t>
                      </a:r>
                      <a:r>
                        <a:rPr lang="fi-FI" sz="1100" b="1" baseline="0" dirty="0" smtClean="0"/>
                        <a:t> lainsäädäntö, kehittämistoimet)</a:t>
                      </a:r>
                      <a:endParaRPr lang="fi-FI" sz="1100" b="1" dirty="0" smtClean="0"/>
                    </a:p>
                    <a:p>
                      <a:endParaRPr lang="fi-FI" sz="1100" b="1" dirty="0"/>
                    </a:p>
                  </a:txBody>
                  <a:tcPr marL="81601" marR="81601"/>
                </a:tc>
                <a:tc>
                  <a:txBody>
                    <a:bodyPr/>
                    <a:lstStyle/>
                    <a:p>
                      <a:r>
                        <a:rPr lang="fi-FI" sz="1100" baseline="0" dirty="0" smtClean="0"/>
                        <a:t>Nuoret / Työllisyys / Jatkuva oppiminen / </a:t>
                      </a:r>
                      <a:r>
                        <a:rPr lang="fi-FI" sz="1100" baseline="0" dirty="0" err="1" smtClean="0"/>
                        <a:t>Sote</a:t>
                      </a:r>
                      <a:endParaRPr lang="fi-FI" sz="1100" dirty="0"/>
                    </a:p>
                  </a:txBody>
                  <a:tcPr marL="81601" marR="81601"/>
                </a:tc>
                <a:tc>
                  <a:txBody>
                    <a:bodyPr/>
                    <a:lstStyle/>
                    <a:p>
                      <a:r>
                        <a:rPr lang="fi-FI" sz="1100" dirty="0" smtClean="0"/>
                        <a:t>TEM</a:t>
                      </a:r>
                    </a:p>
                    <a:p>
                      <a:r>
                        <a:rPr lang="fi-FI" sz="1100" dirty="0" smtClean="0"/>
                        <a:t>OKM</a:t>
                      </a:r>
                    </a:p>
                    <a:p>
                      <a:r>
                        <a:rPr lang="fi-FI" sz="1100" dirty="0" smtClean="0"/>
                        <a:t>STM</a:t>
                      </a:r>
                    </a:p>
                    <a:p>
                      <a:r>
                        <a:rPr lang="fi-FI" sz="1100" dirty="0" smtClean="0"/>
                        <a:t>KEHA</a:t>
                      </a:r>
                      <a:endParaRPr lang="fi-FI" sz="1100" dirty="0"/>
                    </a:p>
                  </a:txBody>
                  <a:tcPr marL="81601" marR="81601"/>
                </a:tc>
                <a:tc>
                  <a:txBody>
                    <a:bodyPr/>
                    <a:lstStyle/>
                    <a:p>
                      <a:r>
                        <a:rPr lang="fi-FI" sz="1100" dirty="0" smtClean="0"/>
                        <a:t>Kansallinen (myönnetty) ESR+</a:t>
                      </a:r>
                      <a:endParaRPr lang="fi-FI" sz="1100" dirty="0"/>
                    </a:p>
                  </a:txBody>
                  <a:tcPr marL="81601" marR="81601"/>
                </a:tc>
                <a:tc>
                  <a:txBody>
                    <a:bodyPr/>
                    <a:lstStyle/>
                    <a:p>
                      <a:r>
                        <a:rPr lang="fi-FI" sz="1100" dirty="0" smtClean="0"/>
                        <a:t>2021-&gt;</a:t>
                      </a:r>
                      <a:endParaRPr lang="fi-FI" sz="1100" dirty="0"/>
                    </a:p>
                  </a:txBody>
                  <a:tcPr marL="81601" marR="81601"/>
                </a:tc>
                <a:extLst>
                  <a:ext uri="{0D108BD9-81ED-4DB2-BD59-A6C34878D82A}">
                    <a16:rowId xmlns:a16="http://schemas.microsoft.com/office/drawing/2014/main" val="1681499683"/>
                  </a:ext>
                </a:extLst>
              </a:tr>
              <a:tr h="644805">
                <a:tc>
                  <a:txBody>
                    <a:bodyPr/>
                    <a:lstStyle/>
                    <a:p>
                      <a:r>
                        <a:rPr lang="fi-FI" sz="1100" dirty="0" smtClean="0"/>
                        <a:t>Monialaisesti ja koordinoidusti</a:t>
                      </a:r>
                      <a:endParaRPr lang="fi-FI" sz="1100" dirty="0"/>
                    </a:p>
                  </a:txBody>
                  <a:tcPr marL="81601" marR="81601"/>
                </a:tc>
                <a:tc>
                  <a:txBody>
                    <a:bodyPr/>
                    <a:lstStyle/>
                    <a:p>
                      <a:r>
                        <a:rPr lang="fi-FI" sz="1100" b="1" dirty="0" smtClean="0"/>
                        <a:t>Elinikäisen ohjauksen koordinaatio</a:t>
                      </a:r>
                      <a:endParaRPr lang="fi-FI" sz="1100" b="1" dirty="0"/>
                    </a:p>
                  </a:txBody>
                  <a:tcPr marL="81601" marR="81601"/>
                </a:tc>
                <a:tc>
                  <a:txBody>
                    <a:bodyPr/>
                    <a:lstStyle/>
                    <a:p>
                      <a:r>
                        <a:rPr lang="fi-FI" sz="1100" dirty="0" smtClean="0"/>
                        <a:t>Työllisyyden</a:t>
                      </a:r>
                      <a:r>
                        <a:rPr lang="fi-FI" sz="1100" baseline="0" dirty="0" smtClean="0"/>
                        <a:t> ja jatkuvan oppimisen palvelukeskus</a:t>
                      </a:r>
                      <a:endParaRPr lang="fi-FI" sz="1100" dirty="0"/>
                    </a:p>
                  </a:txBody>
                  <a:tcPr marL="81601" marR="81601"/>
                </a:tc>
                <a:tc>
                  <a:txBody>
                    <a:bodyPr/>
                    <a:lstStyle/>
                    <a:p>
                      <a:r>
                        <a:rPr lang="fi-FI" sz="1100" dirty="0" smtClean="0"/>
                        <a:t>OKM</a:t>
                      </a:r>
                    </a:p>
                    <a:p>
                      <a:r>
                        <a:rPr lang="fi-FI" sz="1100" dirty="0" smtClean="0"/>
                        <a:t>TEM</a:t>
                      </a:r>
                    </a:p>
                    <a:p>
                      <a:r>
                        <a:rPr lang="fi-FI" sz="1100" dirty="0" smtClean="0"/>
                        <a:t>OPH</a:t>
                      </a:r>
                      <a:endParaRPr lang="fi-FI" sz="1100" dirty="0"/>
                    </a:p>
                  </a:txBody>
                  <a:tcPr marL="81601" marR="81601"/>
                </a:tc>
                <a:tc>
                  <a:txBody>
                    <a:bodyPr/>
                    <a:lstStyle/>
                    <a:p>
                      <a:r>
                        <a:rPr lang="fi-FI" sz="1100" dirty="0" smtClean="0"/>
                        <a:t>Kansallinen + RRF (esitetty)</a:t>
                      </a:r>
                      <a:endParaRPr lang="fi-FI" sz="1100" dirty="0"/>
                    </a:p>
                  </a:txBody>
                  <a:tcPr marL="81601" marR="81601"/>
                </a:tc>
                <a:tc>
                  <a:txBody>
                    <a:bodyPr/>
                    <a:lstStyle/>
                    <a:p>
                      <a:r>
                        <a:rPr lang="fi-FI" sz="1100" dirty="0" smtClean="0"/>
                        <a:t>2021-&gt;</a:t>
                      </a:r>
                      <a:endParaRPr lang="fi-FI" sz="1100" dirty="0"/>
                    </a:p>
                  </a:txBody>
                  <a:tcPr marL="81601" marR="81601"/>
                </a:tc>
                <a:extLst>
                  <a:ext uri="{0D108BD9-81ED-4DB2-BD59-A6C34878D82A}">
                    <a16:rowId xmlns:a16="http://schemas.microsoft.com/office/drawing/2014/main" val="935610954"/>
                  </a:ext>
                </a:extLst>
              </a:tr>
              <a:tr h="644805">
                <a:tc>
                  <a:txBody>
                    <a:bodyPr/>
                    <a:lstStyle/>
                    <a:p>
                      <a:r>
                        <a:rPr lang="fi-FI" sz="1100" dirty="0" smtClean="0"/>
                        <a:t>Tietoon perustuen</a:t>
                      </a:r>
                      <a:endParaRPr lang="fi-FI" sz="1100" dirty="0"/>
                    </a:p>
                  </a:txBody>
                  <a:tcPr marL="81601" marR="81601"/>
                </a:tc>
                <a:tc>
                  <a:txBody>
                    <a:bodyPr/>
                    <a:lstStyle/>
                    <a:p>
                      <a:r>
                        <a:rPr lang="fi-FI" sz="1100" b="1" dirty="0" smtClean="0"/>
                        <a:t>Ohjauksen</a:t>
                      </a:r>
                      <a:r>
                        <a:rPr lang="fi-FI" sz="1100" b="1" baseline="0" dirty="0" smtClean="0"/>
                        <a:t> laadun ja strategian toteutumisen seuranta</a:t>
                      </a:r>
                      <a:endParaRPr lang="fi-FI" sz="1100" b="1" dirty="0"/>
                    </a:p>
                  </a:txBody>
                  <a:tcPr marL="81601" marR="81601"/>
                </a:tc>
                <a:tc>
                  <a:txBody>
                    <a:bodyPr/>
                    <a:lstStyle/>
                    <a:p>
                      <a:r>
                        <a:rPr lang="fi-FI" sz="1100" dirty="0" smtClean="0"/>
                        <a:t>Julkisen hallinnon strategia</a:t>
                      </a:r>
                      <a:endParaRPr lang="fi-FI" sz="1100" dirty="0"/>
                    </a:p>
                  </a:txBody>
                  <a:tcPr marL="81601" marR="81601"/>
                </a:tc>
                <a:tc>
                  <a:txBody>
                    <a:bodyPr/>
                    <a:lstStyle/>
                    <a:p>
                      <a:r>
                        <a:rPr lang="fi-FI" sz="1100" dirty="0" smtClean="0"/>
                        <a:t>OKM</a:t>
                      </a:r>
                    </a:p>
                    <a:p>
                      <a:r>
                        <a:rPr lang="fi-FI" sz="1100" dirty="0" smtClean="0"/>
                        <a:t>TEM</a:t>
                      </a:r>
                    </a:p>
                    <a:p>
                      <a:r>
                        <a:rPr lang="fi-FI" sz="1100" dirty="0" smtClean="0"/>
                        <a:t>STM</a:t>
                      </a:r>
                      <a:endParaRPr lang="fi-FI" sz="1100" dirty="0"/>
                    </a:p>
                  </a:txBody>
                  <a:tcPr marL="81601" marR="81601"/>
                </a:tc>
                <a:tc>
                  <a:txBody>
                    <a:bodyPr/>
                    <a:lstStyle/>
                    <a:p>
                      <a:r>
                        <a:rPr lang="fi-FI" sz="1100" dirty="0" smtClean="0"/>
                        <a:t>Virkatyönä ja osana muita</a:t>
                      </a:r>
                      <a:endParaRPr lang="fi-FI" sz="1100" dirty="0"/>
                    </a:p>
                  </a:txBody>
                  <a:tcPr marL="81601" marR="81601"/>
                </a:tc>
                <a:tc>
                  <a:txBody>
                    <a:bodyPr/>
                    <a:lstStyle/>
                    <a:p>
                      <a:r>
                        <a:rPr lang="fi-FI" sz="1100" dirty="0" smtClean="0"/>
                        <a:t>2021-&gt;</a:t>
                      </a:r>
                      <a:endParaRPr lang="fi-FI" sz="1100" dirty="0"/>
                    </a:p>
                  </a:txBody>
                  <a:tcPr marL="81601" marR="81601"/>
                </a:tc>
                <a:extLst>
                  <a:ext uri="{0D108BD9-81ED-4DB2-BD59-A6C34878D82A}">
                    <a16:rowId xmlns:a16="http://schemas.microsoft.com/office/drawing/2014/main" val="2862265198"/>
                  </a:ext>
                </a:extLst>
              </a:tr>
            </a:tbl>
          </a:graphicData>
        </a:graphic>
      </p:graphicFrame>
      <p:sp>
        <p:nvSpPr>
          <p:cNvPr id="4" name="Päivämäärän paikkamerkki 3"/>
          <p:cNvSpPr>
            <a:spLocks noGrp="1"/>
          </p:cNvSpPr>
          <p:nvPr>
            <p:ph type="dt" sz="half" idx="10"/>
          </p:nvPr>
        </p:nvSpPr>
        <p:spPr/>
        <p:txBody>
          <a:bodyPr/>
          <a:lstStyle/>
          <a:p>
            <a:fld id="{D26839AD-8404-F14E-AD85-8BA1B1271A32}" type="datetime1">
              <a:rPr lang="fi-FI" smtClean="0"/>
              <a:pPr/>
              <a:t>27.5.2021</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4</a:t>
            </a:fld>
            <a:endParaRPr lang="fi-FI"/>
          </a:p>
        </p:txBody>
      </p:sp>
    </p:spTree>
    <p:extLst>
      <p:ext uri="{BB962C8B-B14F-4D97-AF65-F5344CB8AC3E}">
        <p14:creationId xmlns:p14="http://schemas.microsoft.com/office/powerpoint/2010/main" val="618622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7" y="529950"/>
            <a:ext cx="9604023" cy="2213250"/>
          </a:xfrm>
        </p:spPr>
        <p:txBody>
          <a:bodyPr>
            <a:noAutofit/>
          </a:bodyPr>
          <a:lstStyle/>
          <a:p>
            <a:r>
              <a:rPr lang="fi-FI" sz="5400" dirty="0" smtClean="0">
                <a:latin typeface="Myriad Pro"/>
              </a:rPr>
              <a:t>Mitä strategian tavoitteet tarkoittavat</a:t>
            </a:r>
            <a:r>
              <a:rPr lang="fi-FI" sz="6200" dirty="0" smtClean="0">
                <a:latin typeface="Myriad Pro"/>
              </a:rPr>
              <a:t>?</a:t>
            </a:r>
            <a:br>
              <a:rPr lang="fi-FI" sz="6200" dirty="0" smtClean="0">
                <a:latin typeface="Myriad Pro"/>
              </a:rPr>
            </a:br>
            <a:endParaRPr lang="fi-FI" sz="6200" dirty="0">
              <a:latin typeface="Myriad Pro"/>
            </a:endParaRPr>
          </a:p>
        </p:txBody>
      </p:sp>
      <p:sp>
        <p:nvSpPr>
          <p:cNvPr id="3" name="Sisällön paikkamerkki 2"/>
          <p:cNvSpPr>
            <a:spLocks noGrp="1"/>
          </p:cNvSpPr>
          <p:nvPr>
            <p:ph idx="1"/>
          </p:nvPr>
        </p:nvSpPr>
        <p:spPr>
          <a:xfrm>
            <a:off x="838200" y="2516863"/>
            <a:ext cx="10515600" cy="3456373"/>
          </a:xfrm>
        </p:spPr>
        <p:txBody>
          <a:bodyPr/>
          <a:lstStyle/>
          <a:p>
            <a:r>
              <a:rPr lang="fi-FI" sz="2400" dirty="0" smtClean="0"/>
              <a:t>Pitkänajan tavoite: valtakunnallinen toiminta vs. alueellinen?</a:t>
            </a:r>
          </a:p>
          <a:p>
            <a:r>
              <a:rPr lang="fi-FI" sz="2400" dirty="0" smtClean="0"/>
              <a:t>Päätavoitteen alatavoitteet: </a:t>
            </a:r>
            <a:r>
              <a:rPr lang="fi-FI" sz="2400" dirty="0"/>
              <a:t>valtakunnallinen toiminta vs. alueellinen?</a:t>
            </a:r>
          </a:p>
          <a:p>
            <a:r>
              <a:rPr lang="fi-FI" sz="2400" dirty="0" smtClean="0"/>
              <a:t>Tavoitteiden keskinäiset kytkökset ja toimenpiteiden toteuttamisen aikataulut?</a:t>
            </a:r>
          </a:p>
          <a:p>
            <a:pPr lvl="1"/>
            <a:r>
              <a:rPr lang="fi-FI" sz="2400" dirty="0" smtClean="0"/>
              <a:t>Esim. Saavutettavasti ja yhdenvertaisesti – Laadukkaasti</a:t>
            </a:r>
          </a:p>
          <a:p>
            <a:r>
              <a:rPr lang="fi-FI" sz="2400" dirty="0" smtClean="0"/>
              <a:t>Vaikuttavuus ja toiminnan seuraaminen</a:t>
            </a:r>
          </a:p>
          <a:p>
            <a:pPr lvl="1"/>
            <a:r>
              <a:rPr lang="fi-FI" sz="2400" dirty="0" smtClean="0"/>
              <a:t>Yhteismitallisuus?</a:t>
            </a:r>
          </a:p>
          <a:p>
            <a:pPr lvl="1"/>
            <a:r>
              <a:rPr lang="fi-FI" sz="2400" dirty="0" smtClean="0"/>
              <a:t>Olemassa olevia mittareita?</a:t>
            </a:r>
          </a:p>
          <a:p>
            <a:pPr lvl="1"/>
            <a:endParaRPr lang="fi-FI" dirty="0" smtClean="0"/>
          </a:p>
          <a:p>
            <a:pPr lvl="1"/>
            <a:endParaRPr lang="fi-FI" dirty="0" smtClean="0"/>
          </a:p>
          <a:p>
            <a:pPr lvl="1"/>
            <a:endParaRPr lang="fi-FI" dirty="0" smtClean="0"/>
          </a:p>
          <a:p>
            <a:endParaRPr lang="fi-FI" dirty="0"/>
          </a:p>
        </p:txBody>
      </p:sp>
      <p:sp>
        <p:nvSpPr>
          <p:cNvPr id="4" name="Päivämäärän paikkamerkki 3"/>
          <p:cNvSpPr>
            <a:spLocks noGrp="1"/>
          </p:cNvSpPr>
          <p:nvPr>
            <p:ph type="dt" sz="half" idx="10"/>
          </p:nvPr>
        </p:nvSpPr>
        <p:spPr/>
        <p:txBody>
          <a:bodyPr/>
          <a:lstStyle/>
          <a:p>
            <a:fld id="{D26839AD-8404-F14E-AD85-8BA1B1271A32}" type="datetime1">
              <a:rPr lang="fi-FI" smtClean="0"/>
              <a:pPr/>
              <a:t>27.5.2021</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5</a:t>
            </a:fld>
            <a:endParaRPr lang="fi-FI"/>
          </a:p>
        </p:txBody>
      </p:sp>
    </p:spTree>
    <p:extLst>
      <p:ext uri="{BB962C8B-B14F-4D97-AF65-F5344CB8AC3E}">
        <p14:creationId xmlns:p14="http://schemas.microsoft.com/office/powerpoint/2010/main" val="176921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Saavutettavasti ja asiakaslähtöisesti</a:t>
            </a:r>
            <a:br>
              <a:rPr lang="fi-FI" dirty="0"/>
            </a:br>
            <a:r>
              <a:rPr lang="fi-FI" sz="3100" dirty="0">
                <a:solidFill>
                  <a:schemeClr val="accent1">
                    <a:lumMod val="50000"/>
                  </a:schemeClr>
                </a:solidFill>
              </a:rPr>
              <a:t>Strateginen tavoite</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3267567"/>
          </a:xfrm>
        </p:spPr>
        <p:txBody>
          <a:bodyPr tIns="251999">
            <a:normAutofit/>
          </a:bodyPr>
          <a:lstStyle/>
          <a:p>
            <a:pPr marL="0" indent="0">
              <a:buNone/>
            </a:pPr>
            <a:r>
              <a:rPr lang="fi-FI" dirty="0"/>
              <a:t>Jokaisella on mahdollisuudet </a:t>
            </a:r>
            <a:br>
              <a:rPr lang="fi-FI" dirty="0"/>
            </a:br>
            <a:r>
              <a:rPr lang="fi-FI" dirty="0"/>
              <a:t>ja taidot tehdä tietoisesti suunnitelmia </a:t>
            </a:r>
            <a:br>
              <a:rPr lang="fi-FI" dirty="0"/>
            </a:br>
            <a:r>
              <a:rPr lang="fi-FI" dirty="0"/>
              <a:t>sekä koulutus- ja työurapäätöksiä </a:t>
            </a:r>
            <a:br>
              <a:rPr lang="fi-FI" dirty="0"/>
            </a:br>
            <a:r>
              <a:rPr lang="fi-FI" dirty="0"/>
              <a:t>muuttuvassa työn maailmassa.</a:t>
            </a:r>
          </a:p>
        </p:txBody>
      </p:sp>
    </p:spTree>
    <p:extLst>
      <p:ext uri="{BB962C8B-B14F-4D97-AF65-F5344CB8AC3E}">
        <p14:creationId xmlns:p14="http://schemas.microsoft.com/office/powerpoint/2010/main" val="46256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Saavutettavasti ja asiakaslähtöisesti</a:t>
            </a:r>
            <a:br>
              <a:rPr lang="fi-FI" dirty="0"/>
            </a:br>
            <a:r>
              <a:rPr lang="fi-FI" sz="3100" dirty="0">
                <a:solidFill>
                  <a:schemeClr val="accent1">
                    <a:lumMod val="50000"/>
                  </a:schemeClr>
                </a:solidFill>
              </a:rPr>
              <a:t>Toimenpidesuositukset hallituskaudella 2020–2023</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131457" y="1294646"/>
            <a:ext cx="9967467" cy="5350520"/>
          </a:xfrm>
        </p:spPr>
        <p:txBody>
          <a:bodyPr lIns="0" tIns="251999" rIns="0" bIns="0" numCol="2" spcCol="360000">
            <a:noAutofit/>
          </a:bodyPr>
          <a:lstStyle/>
          <a:p>
            <a:pPr marL="0" indent="0" algn="l" defTabSz="273150">
              <a:lnSpc>
                <a:spcPts val="1920"/>
              </a:lnSpc>
              <a:spcBef>
                <a:spcPts val="0"/>
              </a:spcBef>
              <a:buNone/>
            </a:pPr>
            <a:r>
              <a:rPr lang="fi-FI" sz="1600" dirty="0">
                <a:latin typeface="Myriad Pro" panose="020B0503030403020204" pitchFamily="34" charset="0"/>
              </a:rPr>
              <a:t>Parannetaan</a:t>
            </a:r>
            <a:r>
              <a:rPr lang="fi-FI" sz="1600" b="0" dirty="0">
                <a:latin typeface="Myriad Pro" panose="020B0503030403020204" pitchFamily="34" charset="0"/>
              </a:rPr>
              <a:t> kaikenikäisten yhdenvertaisia mahdollisuuksia hyödyntää tarvitsemiaan tieto-, neuvonta- ja ohjauspalveluja koko elämänkaaren ajan:</a:t>
            </a:r>
          </a:p>
          <a:p>
            <a:pPr algn="l" defTabSz="273150">
              <a:lnSpc>
                <a:spcPts val="1920"/>
              </a:lnSpc>
              <a:spcBef>
                <a:spcPts val="0"/>
              </a:spcBef>
            </a:pPr>
            <a:r>
              <a:rPr lang="fi-FI" sz="1600" b="0" dirty="0">
                <a:latin typeface="Myriad Pro" panose="020B0503030403020204" pitchFamily="34" charset="0"/>
              </a:rPr>
              <a:t>lisäämällä ohjausresursseja eri sektoreilla huomioiden asiakaslähtöinen erityisryhmien tavoittaminen</a:t>
            </a:r>
          </a:p>
          <a:p>
            <a:pPr algn="l" defTabSz="273150">
              <a:lnSpc>
                <a:spcPts val="1920"/>
              </a:lnSpc>
              <a:spcBef>
                <a:spcPts val="0"/>
              </a:spcBef>
            </a:pPr>
            <a:r>
              <a:rPr lang="fi-FI" sz="1600" b="0" dirty="0">
                <a:latin typeface="Myriad Pro" panose="020B0503030403020204" pitchFamily="34" charset="0"/>
              </a:rPr>
              <a:t>edistämällä monikanavaista ohjausta ja </a:t>
            </a:r>
          </a:p>
          <a:p>
            <a:pPr algn="l" defTabSz="273150">
              <a:lnSpc>
                <a:spcPts val="1920"/>
              </a:lnSpc>
              <a:spcBef>
                <a:spcPts val="0"/>
              </a:spcBef>
            </a:pPr>
            <a:r>
              <a:rPr lang="fi-FI" sz="1600" b="0" dirty="0">
                <a:latin typeface="Myriad Pro" panose="020B0503030403020204" pitchFamily="34" charset="0"/>
              </a:rPr>
              <a:t>kannustamalla ohjauksen järjestäjiä </a:t>
            </a:r>
          </a:p>
          <a:p>
            <a:pPr algn="l" defTabSz="273150">
              <a:lnSpc>
                <a:spcPts val="1920"/>
              </a:lnSpc>
              <a:spcBef>
                <a:spcPts val="0"/>
              </a:spcBef>
            </a:pPr>
            <a:r>
              <a:rPr lang="fi-FI" sz="1600" b="0" dirty="0">
                <a:latin typeface="Myriad Pro" panose="020B0503030403020204" pitchFamily="34" charset="0"/>
              </a:rPr>
              <a:t>monipuolistamaan asiointikanavia ja -tapoja</a:t>
            </a:r>
          </a:p>
          <a:p>
            <a:pPr algn="l" defTabSz="273150">
              <a:lnSpc>
                <a:spcPts val="1920"/>
              </a:lnSpc>
              <a:spcBef>
                <a:spcPts val="0"/>
              </a:spcBef>
            </a:pPr>
            <a:r>
              <a:rPr lang="fi-FI" sz="1600" b="0" dirty="0">
                <a:latin typeface="Myriad Pro" panose="020B0503030403020204" pitchFamily="34" charset="0"/>
              </a:rPr>
              <a:t>lisäämällä palvelutarpeen ja osaamisen kartoittamista ohjauksen yhteydessä ja hyödyntämällä moniammatillista ja monialaista  yhteistyötä yksilöllisen ohjaus-, koulutus- ja palvelupolun rakentamiseksi jatkumona.</a:t>
            </a:r>
            <a:br>
              <a:rPr lang="fi-FI" sz="1600" b="0" dirty="0">
                <a:latin typeface="Myriad Pro" panose="020B0503030403020204" pitchFamily="34" charset="0"/>
              </a:rPr>
            </a:br>
            <a:endParaRPr lang="fi-FI" sz="1600" b="0" dirty="0">
              <a:latin typeface="Myriad Pro" panose="020B0503030403020204" pitchFamily="34" charset="0"/>
            </a:endParaRPr>
          </a:p>
          <a:p>
            <a:pPr marL="0" indent="0" algn="l" defTabSz="273150">
              <a:lnSpc>
                <a:spcPts val="1920"/>
              </a:lnSpc>
              <a:spcBef>
                <a:spcPts val="0"/>
              </a:spcBef>
              <a:buNone/>
            </a:pPr>
            <a:r>
              <a:rPr lang="fi-FI" sz="1600" dirty="0">
                <a:latin typeface="Myriad Pro" panose="020B0503030403020204" pitchFamily="34" charset="0"/>
              </a:rPr>
              <a:t>Vahvistetaan</a:t>
            </a:r>
            <a:r>
              <a:rPr lang="fi-FI" sz="1600" b="0" dirty="0">
                <a:latin typeface="Myriad Pro" panose="020B0503030403020204" pitchFamily="34" charset="0"/>
              </a:rPr>
              <a:t> kaikenikäisten urasuunnittelutaitoja koulutuksessa, työelämässä ja elämän siirtymävaiheissa </a:t>
            </a:r>
          </a:p>
          <a:p>
            <a:pPr algn="l" defTabSz="273150">
              <a:lnSpc>
                <a:spcPts val="1920"/>
              </a:lnSpc>
              <a:spcBef>
                <a:spcPts val="0"/>
              </a:spcBef>
            </a:pPr>
            <a:r>
              <a:rPr lang="fi-FI" sz="1600" b="0" dirty="0">
                <a:latin typeface="Myriad Pro" panose="020B0503030403020204" pitchFamily="34" charset="0"/>
              </a:rPr>
              <a:t>Käynnistämällä urasuunnittelutaitojen </a:t>
            </a:r>
            <a:br>
              <a:rPr lang="fi-FI" sz="1600" b="0" dirty="0">
                <a:latin typeface="Myriad Pro" panose="020B0503030403020204" pitchFamily="34" charset="0"/>
              </a:rPr>
            </a:br>
            <a:r>
              <a:rPr lang="fi-FI" sz="1600" b="0" dirty="0">
                <a:latin typeface="Myriad Pro" panose="020B0503030403020204" pitchFamily="34" charset="0"/>
              </a:rPr>
              <a:t>edistämishanke</a:t>
            </a:r>
          </a:p>
          <a:p>
            <a:pPr algn="l" defTabSz="273150">
              <a:lnSpc>
                <a:spcPts val="1920"/>
              </a:lnSpc>
              <a:spcBef>
                <a:spcPts val="0"/>
              </a:spcBef>
            </a:pPr>
            <a:r>
              <a:rPr lang="fi-FI" sz="1600" b="0" dirty="0">
                <a:latin typeface="Myriad Pro" panose="020B0503030403020204" pitchFamily="34" charset="0"/>
              </a:rPr>
              <a:t>Koordinoimalla omatoimisten  </a:t>
            </a:r>
            <a:br>
              <a:rPr lang="fi-FI" sz="1600" b="0" dirty="0">
                <a:latin typeface="Myriad Pro" panose="020B0503030403020204" pitchFamily="34" charset="0"/>
              </a:rPr>
            </a:br>
            <a:r>
              <a:rPr lang="fi-FI" sz="1600" b="0" dirty="0">
                <a:latin typeface="Myriad Pro" panose="020B0503030403020204" pitchFamily="34" charset="0"/>
              </a:rPr>
              <a:t>urasuunnitteluvälineiden kehitystä</a:t>
            </a:r>
            <a:r>
              <a:rPr lang="fi-FI" sz="1600" b="0" dirty="0" smtClean="0">
                <a:latin typeface="Myriad Pro" panose="020B0503030403020204" pitchFamily="34" charset="0"/>
              </a:rPr>
              <a:t>.</a:t>
            </a:r>
          </a:p>
          <a:p>
            <a:pPr algn="l" defTabSz="273150">
              <a:lnSpc>
                <a:spcPts val="1920"/>
              </a:lnSpc>
              <a:spcBef>
                <a:spcPts val="0"/>
              </a:spcBef>
            </a:pPr>
            <a:r>
              <a:rPr lang="fi-FI" sz="1600" b="0" dirty="0">
                <a:latin typeface="Myriad Pro" panose="020B0503030403020204" pitchFamily="34" charset="0"/>
              </a:rPr>
              <a:t>S</a:t>
            </a:r>
            <a:r>
              <a:rPr lang="fi-FI" sz="1600" b="0" dirty="0" smtClean="0">
                <a:latin typeface="Myriad Pro" panose="020B0503030403020204" pitchFamily="34" charset="0"/>
              </a:rPr>
              <a:t>isällyttämällä </a:t>
            </a:r>
            <a:r>
              <a:rPr lang="fi-FI" sz="1600" b="0" dirty="0">
                <a:latin typeface="Myriad Pro" panose="020B0503030403020204" pitchFamily="34" charset="0"/>
              </a:rPr>
              <a:t>näitä koskevia tavoitteita ja sisältöjä tarkoituksenmukaisella tavalla </a:t>
            </a:r>
            <a:r>
              <a:rPr lang="fi-FI" sz="1600" b="0" dirty="0" smtClean="0">
                <a:latin typeface="Myriad Pro" panose="020B0503030403020204" pitchFamily="34" charset="0"/>
              </a:rPr>
              <a:t>opetussuunnitelmien </a:t>
            </a:r>
            <a:r>
              <a:rPr lang="fi-FI" sz="1600" b="0" dirty="0">
                <a:latin typeface="Myriad Pro" panose="020B0503030403020204" pitchFamily="34" charset="0"/>
              </a:rPr>
              <a:t>ja tutkintojen perusteisiin.</a:t>
            </a:r>
          </a:p>
          <a:p>
            <a:pPr algn="l" defTabSz="273150">
              <a:lnSpc>
                <a:spcPts val="1920"/>
              </a:lnSpc>
              <a:spcBef>
                <a:spcPts val="0"/>
              </a:spcBef>
            </a:pPr>
            <a:endParaRPr lang="fi-FI" sz="1600" b="0" dirty="0">
              <a:latin typeface="Myriad Pro" panose="020B0503030403020204" pitchFamily="34" charset="0"/>
            </a:endParaRPr>
          </a:p>
          <a:p>
            <a:pPr marL="0" indent="0" algn="l" defTabSz="273150">
              <a:lnSpc>
                <a:spcPts val="1920"/>
              </a:lnSpc>
              <a:spcBef>
                <a:spcPts val="0"/>
              </a:spcBef>
              <a:buNone/>
            </a:pPr>
            <a:r>
              <a:rPr lang="fi-FI" sz="1600" dirty="0">
                <a:latin typeface="Myriad Pro" panose="020B0503030403020204" pitchFamily="34" charset="0"/>
              </a:rPr>
              <a:t>Edistetään</a:t>
            </a:r>
            <a:r>
              <a:rPr lang="fi-FI" sz="1600" b="0" dirty="0">
                <a:latin typeface="Myriad Pro" panose="020B0503030403020204" pitchFamily="34" charset="0"/>
              </a:rPr>
              <a:t> työelämässä tapahtuvaa osaamisen-tunnistamista, hankkimista ja urasuunnittelua </a:t>
            </a:r>
          </a:p>
          <a:p>
            <a:pPr algn="l" defTabSz="273150">
              <a:lnSpc>
                <a:spcPts val="1920"/>
              </a:lnSpc>
              <a:spcBef>
                <a:spcPts val="0"/>
              </a:spcBef>
            </a:pPr>
            <a:r>
              <a:rPr lang="fi-FI" sz="1600" b="0" dirty="0">
                <a:latin typeface="Myriad Pro" panose="020B0503030403020204" pitchFamily="34" charset="0"/>
              </a:rPr>
              <a:t>parantamalla urasuunnittelu- ja ohjauspalvelujen saatavuutta ja hyödyntämistä työpaikoilla yhteistyössä julkisesti järjestettyjen ja työelämän palveluiden kanssa</a:t>
            </a:r>
          </a:p>
          <a:p>
            <a:pPr algn="l" defTabSz="273150">
              <a:lnSpc>
                <a:spcPts val="1920"/>
              </a:lnSpc>
              <a:spcBef>
                <a:spcPts val="0"/>
              </a:spcBef>
            </a:pPr>
            <a:r>
              <a:rPr lang="fi-FI" sz="1600" b="0" dirty="0">
                <a:latin typeface="Myriad Pro" panose="020B0503030403020204" pitchFamily="34" charset="0"/>
              </a:rPr>
              <a:t>kehittämällä työssä olevien osaamisen kartoittamisen ja urasuunnittelun tapoja ja välineitä, ennakointitiedon hyödyntämistä sekä lisäämällä tietoisuutta osaamisen kehittämiseen ja urasuunnitteluun.</a:t>
            </a:r>
            <a:br>
              <a:rPr lang="fi-FI" sz="1600" b="0" dirty="0">
                <a:latin typeface="Myriad Pro" panose="020B0503030403020204" pitchFamily="34" charset="0"/>
              </a:rPr>
            </a:br>
            <a:endParaRPr lang="fi-FI" sz="1600" b="0" dirty="0">
              <a:latin typeface="Myriad Pro" panose="020B0503030403020204" pitchFamily="34" charset="0"/>
            </a:endParaRPr>
          </a:p>
          <a:p>
            <a:pPr marL="0" indent="0" algn="l" defTabSz="273150">
              <a:lnSpc>
                <a:spcPts val="1920"/>
              </a:lnSpc>
              <a:spcBef>
                <a:spcPts val="0"/>
              </a:spcBef>
              <a:buNone/>
            </a:pPr>
            <a:r>
              <a:rPr lang="fi-FI" sz="1600" dirty="0">
                <a:latin typeface="Myriad Pro" panose="020B0503030403020204" pitchFamily="34" charset="0"/>
              </a:rPr>
              <a:t>Vahvistetaan</a:t>
            </a:r>
            <a:r>
              <a:rPr lang="fi-FI" sz="1600" b="0" dirty="0">
                <a:latin typeface="Myriad Pro" panose="020B0503030403020204" pitchFamily="34" charset="0"/>
              </a:rPr>
              <a:t> alueellista yhteistyötä ja verkostoja asiakaslähtöisten palvelujen luomiseksi, </a:t>
            </a:r>
          </a:p>
          <a:p>
            <a:pPr marL="0" indent="0" algn="l" defTabSz="273150">
              <a:lnSpc>
                <a:spcPts val="1920"/>
              </a:lnSpc>
              <a:spcBef>
                <a:spcPts val="0"/>
              </a:spcBef>
              <a:buNone/>
            </a:pPr>
            <a:r>
              <a:rPr lang="fi-FI" sz="1600" b="0" dirty="0">
                <a:latin typeface="Myriad Pro" panose="020B0503030403020204" pitchFamily="34" charset="0"/>
              </a:rPr>
              <a:t>mm. vahvistamalla ja vakiinnuttamalla </a:t>
            </a:r>
          </a:p>
          <a:p>
            <a:pPr marL="0" indent="0" algn="l" defTabSz="273150">
              <a:lnSpc>
                <a:spcPts val="1920"/>
              </a:lnSpc>
              <a:spcBef>
                <a:spcPts val="0"/>
              </a:spcBef>
              <a:buNone/>
            </a:pPr>
            <a:r>
              <a:rPr lang="fi-FI" sz="1600" b="0" dirty="0">
                <a:latin typeface="Myriad Pro" panose="020B0503030403020204" pitchFamily="34" charset="0"/>
              </a:rPr>
              <a:t>alueellisten ELO-verkostojen toimintaa.</a:t>
            </a:r>
          </a:p>
        </p:txBody>
      </p:sp>
    </p:spTree>
    <p:extLst>
      <p:ext uri="{BB962C8B-B14F-4D97-AF65-F5344CB8AC3E}">
        <p14:creationId xmlns:p14="http://schemas.microsoft.com/office/powerpoint/2010/main" val="30200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52656" y="529950"/>
            <a:ext cx="7203017" cy="116473"/>
          </a:xfrm>
        </p:spPr>
        <p:txBody>
          <a:bodyPr>
            <a:normAutofit fontScale="90000"/>
          </a:bodyPr>
          <a:lstStyle/>
          <a:p>
            <a:r>
              <a:rPr lang="fi-FI" dirty="0" smtClean="0"/>
              <a:t>OKM - Opinto-ohjauksen </a:t>
            </a:r>
            <a:r>
              <a:rPr lang="fi-FI" dirty="0"/>
              <a:t>kehittämisohjelma 2020-2022</a:t>
            </a:r>
            <a:br>
              <a:rPr lang="fi-FI" dirty="0"/>
            </a:br>
            <a:endParaRPr lang="fi-FI" dirty="0"/>
          </a:p>
        </p:txBody>
      </p:sp>
      <p:sp>
        <p:nvSpPr>
          <p:cNvPr id="3" name="Sisällön paikkamerkki 2"/>
          <p:cNvSpPr>
            <a:spLocks noGrp="1"/>
          </p:cNvSpPr>
          <p:nvPr>
            <p:ph idx="1"/>
          </p:nvPr>
        </p:nvSpPr>
        <p:spPr>
          <a:xfrm>
            <a:off x="1524000" y="940038"/>
            <a:ext cx="8515350" cy="5281301"/>
          </a:xfrm>
        </p:spPr>
        <p:txBody>
          <a:bodyPr>
            <a:noAutofit/>
          </a:bodyPr>
          <a:lstStyle/>
          <a:p>
            <a:pPr lvl="1"/>
            <a:r>
              <a:rPr lang="fi-FI" sz="1400" dirty="0"/>
              <a:t>Vahvistetaan oppivelvollisten ja koulutuksen järjestäjien edellytyksiä varmistaa opintojen jatkuminen ja toisen asteen tutkintojen suorittaminen.</a:t>
            </a:r>
          </a:p>
          <a:p>
            <a:pPr lvl="1"/>
            <a:r>
              <a:rPr lang="fi-FI" sz="1400" dirty="0"/>
              <a:t>Kehittämisohjelman pysyvä rahoitus on noin 24,3 miljoonaa euroa/vuosi (josta oppivelvollisuuden laajentaminen noin  20 miljoonaa euroa/vuosi). Lisäksi hankerahoitusta 9,3 miljoonaa euroa (2020–2022).</a:t>
            </a:r>
          </a:p>
          <a:p>
            <a:pPr lvl="1"/>
            <a:r>
              <a:rPr lang="fi-FI" sz="1400" dirty="0"/>
              <a:t>Toteutetaan tiiviissä yhteydessä oppivelvollisuuden laajentamisen valmisteluun sekä osana Oikeus oppia –ohjelmaa, Oikeus osata -ohjelmaa sekä valmistelussa olevaa lukion laatu- ja saavutettavuusohjelmaa.</a:t>
            </a:r>
          </a:p>
          <a:p>
            <a:pPr lvl="1"/>
            <a:endParaRPr lang="fi-FI" sz="1400" dirty="0"/>
          </a:p>
          <a:p>
            <a:pPr lvl="1"/>
            <a:r>
              <a:rPr lang="fi-FI" sz="1400" b="1" dirty="0"/>
              <a:t>Yhteiset kehittämistoimet: </a:t>
            </a:r>
          </a:p>
          <a:p>
            <a:pPr lvl="1"/>
            <a:r>
              <a:rPr lang="fi-FI" sz="1400" dirty="0"/>
              <a:t>Varmistetaan johdonmukaisesti ja </a:t>
            </a:r>
            <a:r>
              <a:rPr lang="fi-FI" sz="1400" i="1" dirty="0"/>
              <a:t>tutkimustietoon</a:t>
            </a:r>
            <a:r>
              <a:rPr lang="fi-FI" sz="1400" dirty="0"/>
              <a:t> perustuen </a:t>
            </a:r>
            <a:r>
              <a:rPr lang="fi-FI" sz="1400" i="1" dirty="0"/>
              <a:t>yksilöllinen</a:t>
            </a:r>
            <a:r>
              <a:rPr lang="fi-FI" sz="1400" dirty="0"/>
              <a:t> opinto-ohjaus ja </a:t>
            </a:r>
            <a:r>
              <a:rPr lang="fi-FI" sz="1400" i="1" dirty="0"/>
              <a:t>vahva tuki </a:t>
            </a:r>
            <a:r>
              <a:rPr lang="fi-FI" sz="1400" dirty="0"/>
              <a:t>niille oppijoille, jotka tarvitsevat tukea muita enemmän.</a:t>
            </a:r>
          </a:p>
          <a:p>
            <a:pPr lvl="1"/>
            <a:r>
              <a:rPr lang="fi-FI" sz="1400" dirty="0"/>
              <a:t>Päivitetään </a:t>
            </a:r>
            <a:r>
              <a:rPr lang="fi-FI" sz="1400" i="1" dirty="0"/>
              <a:t>hyvän ohjauksen kriteerit </a:t>
            </a:r>
            <a:r>
              <a:rPr lang="fi-FI" sz="1400" dirty="0"/>
              <a:t>tukemaan oppivelvollisuuden laajentamista siten, että kriteerit tukevat perusopetuksen ja toisen asteen yhteistyötä, yhteistyötä sidosryhmien ja työelämän kanssa sekä ohjauksen kehittämisen systemaattisuutta kunta ja oppilaitostasolla. Kriteereissä huomioidaan      oppilaiden ja opiskelijoiden yhteisöllisyys, hyvinvointi ja osallisuus sekä vahvistetaan vertaisohjausta.</a:t>
            </a:r>
          </a:p>
          <a:p>
            <a:pPr lvl="1"/>
            <a:r>
              <a:rPr lang="fi-FI" sz="1400" i="1" dirty="0"/>
              <a:t>Vahvistetaan sektorirajat ylittävää osaamisen kehittämistä</a:t>
            </a:r>
            <a:r>
              <a:rPr lang="fi-FI" sz="1400" dirty="0"/>
              <a:t>. </a:t>
            </a:r>
          </a:p>
          <a:p>
            <a:pPr lvl="1"/>
            <a:r>
              <a:rPr lang="fi-FI" sz="1400" dirty="0"/>
              <a:t>Opetushallitus </a:t>
            </a:r>
            <a:r>
              <a:rPr lang="fi-FI" sz="1400" i="1" dirty="0"/>
              <a:t>vahvistaa oppilaan- ja opinto-ohjaajien täydennyskoulutusta</a:t>
            </a:r>
            <a:r>
              <a:rPr lang="fi-FI" sz="1400" dirty="0"/>
              <a:t>.</a:t>
            </a:r>
          </a:p>
          <a:p>
            <a:pPr lvl="1"/>
            <a:r>
              <a:rPr lang="fi-FI" sz="1400" i="1" dirty="0"/>
              <a:t>Kehitetään verkkopohjaisia ja digitaalisia ohjausmenetelmiä ja -palveluita tukemaan ohjauksen toteutumista</a:t>
            </a:r>
            <a:r>
              <a:rPr lang="fi-FI" sz="1400" dirty="0"/>
              <a:t>. Parannetaan tiedonvaihtoa perusopetuksen, toisen asteen ja nuorisotoimen välillä.</a:t>
            </a:r>
          </a:p>
          <a:p>
            <a:pPr lvl="1"/>
            <a:r>
              <a:rPr lang="fi-FI" sz="1400" dirty="0"/>
              <a:t>Kehittäminen </a:t>
            </a:r>
            <a:r>
              <a:rPr lang="fi-FI" sz="1400" i="1" dirty="0"/>
              <a:t>tehdään osana jatkuvan oppimisen digitaalisen </a:t>
            </a:r>
            <a:r>
              <a:rPr lang="fi-FI" sz="1400" dirty="0"/>
              <a:t>palvelukokonaisuuden kehittämistä.</a:t>
            </a:r>
          </a:p>
          <a:p>
            <a:pPr lvl="1"/>
            <a:r>
              <a:rPr lang="fi-FI" sz="1400" dirty="0"/>
              <a:t>Seurataan ja ohjataan kehittämisohjelman tavoitteiden toteutumista ja toimenpiteiden etenemistä sekä</a:t>
            </a:r>
          </a:p>
          <a:p>
            <a:pPr lvl="1"/>
            <a:endParaRPr lang="fi-FI" sz="1400" dirty="0"/>
          </a:p>
          <a:p>
            <a:pPr marL="342875" lvl="1" indent="0">
              <a:buNone/>
            </a:pPr>
            <a:endParaRPr lang="fi-FI" sz="1400" dirty="0"/>
          </a:p>
        </p:txBody>
      </p:sp>
      <p:sp>
        <p:nvSpPr>
          <p:cNvPr id="4" name="Päivämäärän paikkamerkki 3"/>
          <p:cNvSpPr>
            <a:spLocks noGrp="1"/>
          </p:cNvSpPr>
          <p:nvPr>
            <p:ph type="dt" sz="half" idx="10"/>
          </p:nvPr>
        </p:nvSpPr>
        <p:spPr/>
        <p:txBody>
          <a:bodyPr/>
          <a:lstStyle/>
          <a:p>
            <a:pPr defTabSz="685800"/>
            <a:fld id="{D26839AD-8404-F14E-AD85-8BA1B1271A32}" type="datetime1">
              <a:rPr lang="fi-FI">
                <a:solidFill>
                  <a:srgbClr val="D5B37A"/>
                </a:solidFill>
                <a:latin typeface="Arial"/>
              </a:rPr>
              <a:pPr defTabSz="685800"/>
              <a:t>27.5.2021</a:t>
            </a:fld>
            <a:endParaRPr lang="fi-FI" dirty="0">
              <a:solidFill>
                <a:srgbClr val="D5B37A"/>
              </a:solidFill>
              <a:latin typeface="Arial"/>
            </a:endParaRPr>
          </a:p>
        </p:txBody>
      </p:sp>
      <p:sp>
        <p:nvSpPr>
          <p:cNvPr id="5" name="Alatunnisteen paikkamerkki 4"/>
          <p:cNvSpPr>
            <a:spLocks noGrp="1"/>
          </p:cNvSpPr>
          <p:nvPr>
            <p:ph type="ftr" sz="quarter" idx="11"/>
          </p:nvPr>
        </p:nvSpPr>
        <p:spPr/>
        <p:txBody>
          <a:bodyPr/>
          <a:lstStyle/>
          <a:p>
            <a:pPr defTabSz="685800"/>
            <a:r>
              <a:rPr lang="fi-FI">
                <a:solidFill>
                  <a:srgbClr val="D5B37A"/>
                </a:solidFill>
                <a:latin typeface="Arial"/>
              </a:rPr>
              <a:t>Työ- ja elinkeinoministeriö </a:t>
            </a:r>
            <a:r>
              <a:rPr lang="bg-BG">
                <a:solidFill>
                  <a:srgbClr val="D5B37A"/>
                </a:solidFill>
                <a:latin typeface="Arial"/>
              </a:rPr>
              <a:t>•</a:t>
            </a:r>
            <a:r>
              <a:rPr lang="fi-FI">
                <a:solidFill>
                  <a:srgbClr val="D5B37A"/>
                </a:solidFill>
                <a:latin typeface="Arial"/>
              </a:rPr>
              <a:t> www.tem.fi</a:t>
            </a:r>
            <a:endParaRPr lang="fi-FI" dirty="0">
              <a:solidFill>
                <a:srgbClr val="D5B37A"/>
              </a:solidFill>
              <a:latin typeface="Arial"/>
            </a:endParaRPr>
          </a:p>
        </p:txBody>
      </p:sp>
      <p:sp>
        <p:nvSpPr>
          <p:cNvPr id="6" name="Dian numeron paikkamerkki 5"/>
          <p:cNvSpPr>
            <a:spLocks noGrp="1"/>
          </p:cNvSpPr>
          <p:nvPr>
            <p:ph type="sldNum" sz="quarter" idx="12"/>
          </p:nvPr>
        </p:nvSpPr>
        <p:spPr/>
        <p:txBody>
          <a:bodyPr/>
          <a:lstStyle/>
          <a:p>
            <a:pPr defTabSz="685800"/>
            <a:fld id="{3065C9E5-8AC3-DF4B-BA99-CB03B9370A98}" type="slidenum">
              <a:rPr lang="fi-FI">
                <a:solidFill>
                  <a:srgbClr val="D5B37A"/>
                </a:solidFill>
                <a:latin typeface="Arial"/>
              </a:rPr>
              <a:pPr defTabSz="685800"/>
              <a:t>8</a:t>
            </a:fld>
            <a:endParaRPr lang="fi-FI">
              <a:solidFill>
                <a:srgbClr val="D5B37A"/>
              </a:solidFill>
              <a:latin typeface="Arial"/>
            </a:endParaRPr>
          </a:p>
        </p:txBody>
      </p:sp>
    </p:spTree>
    <p:extLst>
      <p:ext uri="{BB962C8B-B14F-4D97-AF65-F5344CB8AC3E}">
        <p14:creationId xmlns:p14="http://schemas.microsoft.com/office/powerpoint/2010/main" val="48637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E23A-B3E7-6A4E-9605-172824E3C3CD}"/>
              </a:ext>
            </a:extLst>
          </p:cNvPr>
          <p:cNvSpPr>
            <a:spLocks noGrp="1"/>
          </p:cNvSpPr>
          <p:nvPr>
            <p:ph type="title"/>
          </p:nvPr>
        </p:nvSpPr>
        <p:spPr>
          <a:xfrm>
            <a:off x="685799" y="400050"/>
            <a:ext cx="10834007" cy="1290638"/>
          </a:xfrm>
        </p:spPr>
        <p:txBody>
          <a:bodyPr>
            <a:noAutofit/>
          </a:bodyPr>
          <a:lstStyle/>
          <a:p>
            <a:pPr>
              <a:lnSpc>
                <a:spcPct val="80000"/>
              </a:lnSpc>
            </a:pPr>
            <a:r>
              <a:rPr lang="fi-FI" dirty="0"/>
              <a:t>Digitaalisesti</a:t>
            </a:r>
            <a:br>
              <a:rPr lang="fi-FI" dirty="0"/>
            </a:br>
            <a:r>
              <a:rPr lang="fi-FI" sz="3100" dirty="0">
                <a:solidFill>
                  <a:schemeClr val="accent1">
                    <a:lumMod val="50000"/>
                  </a:schemeClr>
                </a:solidFill>
              </a:rPr>
              <a:t>Strateginen tavoite</a:t>
            </a:r>
          </a:p>
        </p:txBody>
      </p:sp>
      <p:sp>
        <p:nvSpPr>
          <p:cNvPr id="3" name="Sisällön paikkamerkki 2">
            <a:extLst>
              <a:ext uri="{FF2B5EF4-FFF2-40B4-BE49-F238E27FC236}">
                <a16:creationId xmlns:a16="http://schemas.microsoft.com/office/drawing/2014/main" id="{8CDEB378-30A9-DD43-AD06-C0BA71EC33AF}"/>
              </a:ext>
            </a:extLst>
          </p:cNvPr>
          <p:cNvSpPr>
            <a:spLocks noGrp="1"/>
          </p:cNvSpPr>
          <p:nvPr>
            <p:ph idx="1"/>
          </p:nvPr>
        </p:nvSpPr>
        <p:spPr>
          <a:xfrm>
            <a:off x="1036864" y="1690688"/>
            <a:ext cx="10099222" cy="3267567"/>
          </a:xfrm>
        </p:spPr>
        <p:txBody>
          <a:bodyPr tIns="251999">
            <a:normAutofit/>
          </a:bodyPr>
          <a:lstStyle/>
          <a:p>
            <a:pPr marL="0" indent="0">
              <a:buNone/>
            </a:pPr>
            <a:r>
              <a:rPr lang="fi-FI" dirty="0"/>
              <a:t>Toimiva jatkuvan oppimisen </a:t>
            </a:r>
            <a:br>
              <a:rPr lang="fi-FI" dirty="0"/>
            </a:br>
            <a:r>
              <a:rPr lang="fi-FI" dirty="0"/>
              <a:t>digitaalinen palvelukokonaisuus, </a:t>
            </a:r>
            <a:br>
              <a:rPr lang="fi-FI" dirty="0"/>
            </a:br>
            <a:r>
              <a:rPr lang="fi-FI" dirty="0"/>
              <a:t>jossa ohjaus ja urasuunnittelunäkökulma </a:t>
            </a:r>
            <a:br>
              <a:rPr lang="fi-FI" dirty="0"/>
            </a:br>
            <a:r>
              <a:rPr lang="fi-FI" dirty="0"/>
              <a:t>ovat keskiössä palvellen sujuvasti </a:t>
            </a:r>
            <a:br>
              <a:rPr lang="fi-FI" dirty="0"/>
            </a:br>
            <a:r>
              <a:rPr lang="fi-FI" dirty="0"/>
              <a:t>elinikäistä oppijaa </a:t>
            </a:r>
            <a:br>
              <a:rPr lang="fi-FI" dirty="0"/>
            </a:br>
            <a:r>
              <a:rPr lang="fi-FI" dirty="0"/>
              <a:t>mm. tekoälyä hyödyntäen.</a:t>
            </a:r>
          </a:p>
        </p:txBody>
      </p:sp>
    </p:spTree>
    <p:extLst>
      <p:ext uri="{BB962C8B-B14F-4D97-AF65-F5344CB8AC3E}">
        <p14:creationId xmlns:p14="http://schemas.microsoft.com/office/powerpoint/2010/main" val="4195570886"/>
      </p:ext>
    </p:extLst>
  </p:cSld>
  <p:clrMapOvr>
    <a:masterClrMapping/>
  </p:clrMapOvr>
</p:sld>
</file>

<file path=ppt/theme/theme1.xml><?xml version="1.0" encoding="utf-8"?>
<a:theme xmlns:a="http://schemas.openxmlformats.org/drawingml/2006/main" name="Office-teema">
  <a:themeElements>
    <a:clrScheme name="Mukautetut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_DB02_normal_FI_V____RGB">
  <a:themeElements>
    <a:clrScheme name="TEM2016">
      <a:dk1>
        <a:srgbClr val="000000"/>
      </a:dk1>
      <a:lt1>
        <a:srgbClr val="FFFFFF"/>
      </a:lt1>
      <a:dk2>
        <a:srgbClr val="001E60"/>
      </a:dk2>
      <a:lt2>
        <a:srgbClr val="D5B37A"/>
      </a:lt2>
      <a:accent1>
        <a:srgbClr val="001E60"/>
      </a:accent1>
      <a:accent2>
        <a:srgbClr val="EE2737"/>
      </a:accent2>
      <a:accent3>
        <a:srgbClr val="FF8200"/>
      </a:accent3>
      <a:accent4>
        <a:srgbClr val="F2A900"/>
      </a:accent4>
      <a:accent5>
        <a:srgbClr val="97D700"/>
      </a:accent5>
      <a:accent6>
        <a:srgbClr val="00BFB3"/>
      </a:accent6>
      <a:hlink>
        <a:srgbClr val="009CDE"/>
      </a:hlink>
      <a:folHlink>
        <a:srgbClr val="485C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200" b="1" dirty="0" err="1" smtClean="0">
            <a:solidFill>
              <a:schemeClr val="bg1"/>
            </a:solidFill>
          </a:defRPr>
        </a:defPPr>
      </a:lstStyle>
    </a:txDef>
  </a:objectDefaults>
  <a:extraClrSchemeLst/>
  <a:extLst>
    <a:ext uri="{05A4C25C-085E-4340-85A3-A5531E510DB2}">
      <thm15:themeFamily xmlns:thm15="http://schemas.microsoft.com/office/thememl/2012/main" name="TEM-ppt-template_normal.potx" id="{DD6C6847-E755-42B4-B35F-08DF389D6E1B}" vid="{51D59CA2-D9B6-4DAA-8489-0CA1CEF09CF5}"/>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1390</Words>
  <Application>Microsoft Office PowerPoint</Application>
  <PresentationFormat>Laajakuva</PresentationFormat>
  <Paragraphs>175</Paragraphs>
  <Slides>18</Slides>
  <Notes>3</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18</vt:i4>
      </vt:variant>
    </vt:vector>
  </HeadingPairs>
  <TitlesOfParts>
    <vt:vector size="24" baseType="lpstr">
      <vt:lpstr>Arial</vt:lpstr>
      <vt:lpstr>Calibri</vt:lpstr>
      <vt:lpstr>Myriad Pro</vt:lpstr>
      <vt:lpstr>Myriad Pro Cond</vt:lpstr>
      <vt:lpstr>Office-teema</vt:lpstr>
      <vt:lpstr>TEM_DB02_normal_FI_V____RGB</vt:lpstr>
      <vt:lpstr>PowerPoint-esitys</vt:lpstr>
      <vt:lpstr>PowerPoint-esitys</vt:lpstr>
      <vt:lpstr>Elinikäisen ohjauksen strategian tavoitteet</vt:lpstr>
      <vt:lpstr>Keskeiset toimenpiteet hallituskaudelle</vt:lpstr>
      <vt:lpstr>Mitä strategian tavoitteet tarkoittavat? </vt:lpstr>
      <vt:lpstr>Saavutettavasti ja asiakaslähtöisesti Strateginen tavoite</vt:lpstr>
      <vt:lpstr>Saavutettavasti ja asiakaslähtöisesti Toimenpidesuositukset hallituskaudella 2020–2023</vt:lpstr>
      <vt:lpstr>OKM - Opinto-ohjauksen kehittämisohjelma 2020-2022 </vt:lpstr>
      <vt:lpstr>Digitaalisesti Strateginen tavoite</vt:lpstr>
      <vt:lpstr>Digitaalisesti Toimenpidesuositukset hallituskaudella 2020–2023</vt:lpstr>
      <vt:lpstr>Laadukkaasti Strateginen tavoite</vt:lpstr>
      <vt:lpstr>Laadukkaasti Toimenpidesuositukset hallituskaudella 2020–2023</vt:lpstr>
      <vt:lpstr>Yhdenvertaisesti ja kestävästi Strateginen tavoite</vt:lpstr>
      <vt:lpstr>Yhdenvertaisesti ja kestävästi Toimenpidesuositukset hallituskaudella 2020–2023</vt:lpstr>
      <vt:lpstr>Monialaisesti ja koordinoiduksi Strateginen tavoite</vt:lpstr>
      <vt:lpstr>Monialaisesti ja koordinoiduksi Toimenpidesuositukset hallituskaudella 2020–2023</vt:lpstr>
      <vt:lpstr>Tietoon perustuen Strateginen tavoite</vt:lpstr>
      <vt:lpstr>Tietoon perustuen Toimenpidesuositukset hallituskaudella 2020–2023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jussi.aho@ahoy.fi</dc:creator>
  <cp:lastModifiedBy>Ulla-Jill Karlsson</cp:lastModifiedBy>
  <cp:revision>66</cp:revision>
  <dcterms:created xsi:type="dcterms:W3CDTF">2020-12-02T08:58:25Z</dcterms:created>
  <dcterms:modified xsi:type="dcterms:W3CDTF">2021-05-27T06:07:35Z</dcterms:modified>
</cp:coreProperties>
</file>