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7" r:id="rId2"/>
    <p:sldId id="503" r:id="rId3"/>
    <p:sldId id="543" r:id="rId4"/>
    <p:sldId id="519" r:id="rId5"/>
    <p:sldId id="518" r:id="rId6"/>
    <p:sldId id="506" r:id="rId7"/>
    <p:sldId id="521" r:id="rId8"/>
    <p:sldId id="535" r:id="rId9"/>
    <p:sldId id="536" r:id="rId10"/>
    <p:sldId id="526" r:id="rId11"/>
    <p:sldId id="527" r:id="rId12"/>
    <p:sldId id="528" r:id="rId13"/>
    <p:sldId id="529" r:id="rId14"/>
    <p:sldId id="531" r:id="rId15"/>
    <p:sldId id="546" r:id="rId16"/>
    <p:sldId id="537" r:id="rId17"/>
    <p:sldId id="545" r:id="rId18"/>
    <p:sldId id="538" r:id="rId19"/>
    <p:sldId id="540" r:id="rId20"/>
    <p:sldId id="539" r:id="rId21"/>
    <p:sldId id="530" r:id="rId22"/>
    <p:sldId id="532" r:id="rId23"/>
    <p:sldId id="533" r:id="rId24"/>
    <p:sldId id="534" r:id="rId25"/>
    <p:sldId id="525" r:id="rId26"/>
    <p:sldId id="544" r:id="rId27"/>
    <p:sldId id="542" r:id="rId28"/>
    <p:sldId id="520" r:id="rId29"/>
    <p:sldId id="541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na%20Mayer\Downloads\TEM_uraohjaus_kuvat_raportti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inna%20Mayer\Downloads\TEM_uraohjaus_kuvat_raporttiin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inna%20Mayer\Downloads\TEM_uraohjaus_kuvat_raportti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100" b="1" i="0" u="none" strike="noStrike" baseline="0">
                <a:effectLst/>
              </a:rPr>
              <a:t>Miksi hakeuduit TE-toimiston uraohjauksen asiakkaaksi (valitse 1-3 syytä)</a:t>
            </a:r>
            <a:endParaRPr lang="fi-FI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9'!$A$3:$A$12</c:f>
              <c:strCache>
                <c:ptCount val="10"/>
                <c:pt idx="0">
                  <c:v>Halusin yleisesti lisätietoja ja neuvontaa tilanteeseeni ja eri vaihtoehtoihin liittyen</c:v>
                </c:pt>
                <c:pt idx="1">
                  <c:v>Urasuunnittelu</c:v>
                </c:pt>
                <c:pt idx="2">
                  <c:v>Työllistymisen esteisiin ratkaisujen etsiminen</c:v>
                </c:pt>
                <c:pt idx="3">
                  <c:v>Terveydelliset ongelmat urasuunnittelussa</c:v>
                </c:pt>
                <c:pt idx="4">
                  <c:v>Työelämässä kohdatut ongelmat</c:v>
                </c:pt>
                <c:pt idx="5">
                  <c:v>Koulutukseen liittyvät haasteet</c:v>
                </c:pt>
                <c:pt idx="6">
                  <c:v>Psykologinen arviointi</c:v>
                </c:pt>
                <c:pt idx="7">
                  <c:v>Huomattavat työllistymisen tai opiskelujen esteet</c:v>
                </c:pt>
                <c:pt idx="8">
                  <c:v>Jokin muu</c:v>
                </c:pt>
                <c:pt idx="9">
                  <c:v>Ohjaukseen hakeutumiseen ei ollut mitään erityistä syytä</c:v>
                </c:pt>
              </c:strCache>
            </c:strRef>
          </c:cat>
          <c:val>
            <c:numRef>
              <c:f>'Kuva 9'!$C$3:$C$12</c:f>
              <c:numCache>
                <c:formatCode>General</c:formatCode>
                <c:ptCount val="10"/>
                <c:pt idx="0">
                  <c:v>2332</c:v>
                </c:pt>
                <c:pt idx="1">
                  <c:v>2196</c:v>
                </c:pt>
                <c:pt idx="2">
                  <c:v>1033</c:v>
                </c:pt>
                <c:pt idx="3">
                  <c:v>1029</c:v>
                </c:pt>
                <c:pt idx="4">
                  <c:v>790</c:v>
                </c:pt>
                <c:pt idx="5">
                  <c:v>757</c:v>
                </c:pt>
                <c:pt idx="6">
                  <c:v>431</c:v>
                </c:pt>
                <c:pt idx="7">
                  <c:v>268</c:v>
                </c:pt>
                <c:pt idx="8">
                  <c:v>239</c:v>
                </c:pt>
                <c:pt idx="9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7-4568-BCEB-21590DA76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100" b="1"/>
              <a:t>TE-toimiston tilat mahdollistavat työn tekemisen joustavasti </a:t>
            </a:r>
            <a:r>
              <a:rPr lang="fi-FI" sz="1000" b="0"/>
              <a:t>(N=114)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28'!$A$3:$A$8</c:f>
              <c:strCache>
                <c:ptCount val="6"/>
                <c:pt idx="0">
                  <c:v>Täysin samaa mieltä</c:v>
                </c:pt>
                <c:pt idx="1">
                  <c:v>Vähän samaa mieltä</c:v>
                </c:pt>
                <c:pt idx="2">
                  <c:v>Ei samaa eikä eri mieltä</c:v>
                </c:pt>
                <c:pt idx="3">
                  <c:v>Vähän eri mieltä</c:v>
                </c:pt>
                <c:pt idx="4">
                  <c:v>Täysin eri mieltä</c:v>
                </c:pt>
                <c:pt idx="5">
                  <c:v>Asia ei koske minua</c:v>
                </c:pt>
              </c:strCache>
            </c:strRef>
          </c:cat>
          <c:val>
            <c:numRef>
              <c:f>'Kuva 28'!$B$3:$B$8</c:f>
              <c:numCache>
                <c:formatCode>0%</c:formatCode>
                <c:ptCount val="6"/>
                <c:pt idx="0">
                  <c:v>0.20200000000000001</c:v>
                </c:pt>
                <c:pt idx="1">
                  <c:v>0.14899999999999999</c:v>
                </c:pt>
                <c:pt idx="2">
                  <c:v>8.7999999999999995E-2</c:v>
                </c:pt>
                <c:pt idx="3">
                  <c:v>0.307</c:v>
                </c:pt>
                <c:pt idx="4">
                  <c:v>0.22800000000000001</c:v>
                </c:pt>
                <c:pt idx="5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E-41BD-8836-657C93CDC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100" b="1"/>
              <a:t>TE-toimiston tilat ovat rajoittaneet asiakastapaamisten sopimista </a:t>
            </a:r>
            <a:r>
              <a:rPr lang="fi-FI" sz="1000" b="0"/>
              <a:t>(N=114)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984364975211432"/>
          <c:y val="0.14813695926728199"/>
          <c:w val="0.74599418562263053"/>
          <c:h val="0.738271450638276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29'!$A$3:$A$8</c:f>
              <c:strCache>
                <c:ptCount val="6"/>
                <c:pt idx="0">
                  <c:v>Täysin samaa mieltä</c:v>
                </c:pt>
                <c:pt idx="1">
                  <c:v>Vähän samaa mieltä</c:v>
                </c:pt>
                <c:pt idx="2">
                  <c:v>Ei samaa eikä eri mieltä</c:v>
                </c:pt>
                <c:pt idx="3">
                  <c:v>Vähän eri mieltä</c:v>
                </c:pt>
                <c:pt idx="4">
                  <c:v>Täysin eri mieltä</c:v>
                </c:pt>
                <c:pt idx="5">
                  <c:v>Asia ei koske minua</c:v>
                </c:pt>
              </c:strCache>
            </c:strRef>
          </c:cat>
          <c:val>
            <c:numRef>
              <c:f>'Kuva 29'!$B$3:$B$8</c:f>
              <c:numCache>
                <c:formatCode>0%</c:formatCode>
                <c:ptCount val="6"/>
                <c:pt idx="0">
                  <c:v>0.307</c:v>
                </c:pt>
                <c:pt idx="1">
                  <c:v>0.184</c:v>
                </c:pt>
                <c:pt idx="2">
                  <c:v>6.0999999999999999E-2</c:v>
                </c:pt>
                <c:pt idx="3">
                  <c:v>0.20200000000000001</c:v>
                </c:pt>
                <c:pt idx="4">
                  <c:v>0.17499999999999999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3-4653-8CFD-5491D79C6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100" b="1"/>
              <a:t>Minkä kokonaisarvosanan antaisit</a:t>
            </a:r>
            <a:r>
              <a:rPr lang="fi-FI" sz="1100" b="1" baseline="0"/>
              <a:t> ammatinvalinta- ja uraohjauspalvelulle? </a:t>
            </a:r>
            <a:r>
              <a:rPr lang="fi-FI" sz="1000" b="0" baseline="0"/>
              <a:t>(N=4131)</a:t>
            </a:r>
            <a:endParaRPr lang="fi-FI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12'!$A$3:$A$7</c:f>
              <c:strCache>
                <c:ptCount val="5"/>
                <c:pt idx="0">
                  <c:v>Erinomainen</c:v>
                </c:pt>
                <c:pt idx="1">
                  <c:v>Hyvä</c:v>
                </c:pt>
                <c:pt idx="2">
                  <c:v>Keskinkertainen</c:v>
                </c:pt>
                <c:pt idx="3">
                  <c:v>Heikko</c:v>
                </c:pt>
                <c:pt idx="4">
                  <c:v>Huono</c:v>
                </c:pt>
              </c:strCache>
            </c:strRef>
          </c:cat>
          <c:val>
            <c:numRef>
              <c:f>'Kuva 12'!$B$3:$B$7</c:f>
              <c:numCache>
                <c:formatCode>0%</c:formatCode>
                <c:ptCount val="5"/>
                <c:pt idx="0">
                  <c:v>0.20799999999999999</c:v>
                </c:pt>
                <c:pt idx="1">
                  <c:v>0.39800000000000002</c:v>
                </c:pt>
                <c:pt idx="2">
                  <c:v>0.22900000000000001</c:v>
                </c:pt>
                <c:pt idx="3">
                  <c:v>0.09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8-4C19-872C-440BB5222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31662634698789E-2"/>
          <c:y val="7.3794520030563721E-2"/>
          <c:w val="0.89666632008469505"/>
          <c:h val="0.67475104914202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'Kuva 14'!$C$3</c:f>
              <c:strCache>
                <c:ptCount val="1"/>
                <c:pt idx="0">
                  <c:v>Alussa</c:v>
                </c:pt>
              </c:strCache>
            </c:strRef>
          </c:tx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14'!$B$4:$B$11</c:f>
              <c:strCache>
                <c:ptCount val="8"/>
                <c:pt idx="0">
                  <c:v>00 työssä oleva, työllistetty</c:v>
                </c:pt>
                <c:pt idx="1">
                  <c:v>01 työssä oleva, yleisillä työmarkkinoilla</c:v>
                </c:pt>
                <c:pt idx="2">
                  <c:v>02 työtön</c:v>
                </c:pt>
                <c:pt idx="3">
                  <c:v>03 lomautettu</c:v>
                </c:pt>
                <c:pt idx="4">
                  <c:v>04 lyhennetyllä työviikolla</c:v>
                </c:pt>
                <c:pt idx="5">
                  <c:v>05 työvoiman ulkopuolella oleva</c:v>
                </c:pt>
                <c:pt idx="6">
                  <c:v>07 työllistymistä edistävässä palvelussa</c:v>
                </c:pt>
                <c:pt idx="7">
                  <c:v>08 koulutuksessa</c:v>
                </c:pt>
              </c:strCache>
            </c:strRef>
          </c:cat>
          <c:val>
            <c:numRef>
              <c:f>'Kuva 14'!$C$4:$C$11</c:f>
              <c:numCache>
                <c:formatCode>General</c:formatCode>
                <c:ptCount val="8"/>
                <c:pt idx="0">
                  <c:v>151</c:v>
                </c:pt>
                <c:pt idx="1">
                  <c:v>1884</c:v>
                </c:pt>
                <c:pt idx="2">
                  <c:v>12620</c:v>
                </c:pt>
                <c:pt idx="3">
                  <c:v>137</c:v>
                </c:pt>
                <c:pt idx="4">
                  <c:v>76</c:v>
                </c:pt>
                <c:pt idx="5">
                  <c:v>600</c:v>
                </c:pt>
                <c:pt idx="6">
                  <c:v>1393</c:v>
                </c:pt>
                <c:pt idx="7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3-4BCE-A970-4BE40883ED74}"/>
            </c:ext>
          </c:extLst>
        </c:ser>
        <c:ser>
          <c:idx val="1"/>
          <c:order val="1"/>
          <c:tx>
            <c:strRef>
              <c:f>'Kuva 14'!$D$3</c:f>
              <c:strCache>
                <c:ptCount val="1"/>
                <c:pt idx="0">
                  <c:v>Lopussa</c:v>
                </c:pt>
              </c:strCache>
            </c:strRef>
          </c:tx>
          <c:spPr>
            <a:solidFill>
              <a:srgbClr val="1EBF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14'!$B$4:$B$11</c:f>
              <c:strCache>
                <c:ptCount val="8"/>
                <c:pt idx="0">
                  <c:v>00 työssä oleva, työllistetty</c:v>
                </c:pt>
                <c:pt idx="1">
                  <c:v>01 työssä oleva, yleisillä työmarkkinoilla</c:v>
                </c:pt>
                <c:pt idx="2">
                  <c:v>02 työtön</c:v>
                </c:pt>
                <c:pt idx="3">
                  <c:v>03 lomautettu</c:v>
                </c:pt>
                <c:pt idx="4">
                  <c:v>04 lyhennetyllä työviikolla</c:v>
                </c:pt>
                <c:pt idx="5">
                  <c:v>05 työvoiman ulkopuolella oleva</c:v>
                </c:pt>
                <c:pt idx="6">
                  <c:v>07 työllistymistä edistävässä palvelussa</c:v>
                </c:pt>
                <c:pt idx="7">
                  <c:v>08 koulutuksessa</c:v>
                </c:pt>
              </c:strCache>
            </c:strRef>
          </c:cat>
          <c:val>
            <c:numRef>
              <c:f>'Kuva 14'!$D$4:$D$11</c:f>
              <c:numCache>
                <c:formatCode>General</c:formatCode>
                <c:ptCount val="8"/>
                <c:pt idx="0">
                  <c:v>253</c:v>
                </c:pt>
                <c:pt idx="1">
                  <c:v>2381</c:v>
                </c:pt>
                <c:pt idx="2">
                  <c:v>11494</c:v>
                </c:pt>
                <c:pt idx="3">
                  <c:v>112</c:v>
                </c:pt>
                <c:pt idx="4">
                  <c:v>53</c:v>
                </c:pt>
                <c:pt idx="5">
                  <c:v>575</c:v>
                </c:pt>
                <c:pt idx="6">
                  <c:v>1630</c:v>
                </c:pt>
                <c:pt idx="7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3-4BCE-A970-4BE40883E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97349096"/>
        <c:axId val="397349424"/>
      </c:barChart>
      <c:catAx>
        <c:axId val="39734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97349424"/>
        <c:crosses val="autoZero"/>
        <c:auto val="1"/>
        <c:lblAlgn val="ctr"/>
        <c:lblOffset val="100"/>
        <c:noMultiLvlLbl val="0"/>
      </c:catAx>
      <c:valAx>
        <c:axId val="397349424"/>
        <c:scaling>
          <c:orientation val="minMax"/>
          <c:max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i-FI"/>
                  <a:t>lkm</a:t>
                </a:r>
              </a:p>
            </c:rich>
          </c:tx>
          <c:layout>
            <c:manualLayout>
              <c:xMode val="edge"/>
              <c:yMode val="edge"/>
              <c:x val="9.1827351275481912E-4"/>
              <c:y val="0.375027501268425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9734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'Kuva 16'!$I$4</c:f>
              <c:strCache>
                <c:ptCount val="1"/>
                <c:pt idx="0">
                  <c:v>Alussa (N=4194)</c:v>
                </c:pt>
              </c:strCache>
            </c:strRef>
          </c:tx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16'!$H$5:$H$15</c:f>
              <c:strCache>
                <c:ptCount val="11"/>
                <c:pt idx="0">
                  <c:v>Työtön työnhakija</c:v>
                </c:pt>
                <c:pt idx="1">
                  <c:v>Töissä kokoaikaisesti</c:v>
                </c:pt>
                <c:pt idx="2">
                  <c:v>Töissä osa-aikaisesti</c:v>
                </c:pt>
                <c:pt idx="3">
                  <c:v>Sairaslomalla </c:v>
                </c:pt>
                <c:pt idx="4">
                  <c:v>Jokin muu</c:v>
                </c:pt>
                <c:pt idx="5">
                  <c:v>Opiskelija</c:v>
                </c:pt>
                <c:pt idx="6">
                  <c:v>TE-toimiston muissa palveluissa</c:v>
                </c:pt>
                <c:pt idx="7">
                  <c:v>Vanhempainvapaalla</c:v>
                </c:pt>
                <c:pt idx="8">
                  <c:v>Yrittäjä</c:v>
                </c:pt>
                <c:pt idx="9">
                  <c:v>Eläkkeellä</c:v>
                </c:pt>
                <c:pt idx="10">
                  <c:v>Varusmies/siviilipalvelussa </c:v>
                </c:pt>
              </c:strCache>
            </c:strRef>
          </c:cat>
          <c:val>
            <c:numRef>
              <c:f>'Kuva 16'!$I$5:$I$15</c:f>
              <c:numCache>
                <c:formatCode>0%</c:formatCode>
                <c:ptCount val="11"/>
                <c:pt idx="0">
                  <c:v>0.61499999999999999</c:v>
                </c:pt>
                <c:pt idx="1">
                  <c:v>9.2999999999999999E-2</c:v>
                </c:pt>
                <c:pt idx="2">
                  <c:v>7.8E-2</c:v>
                </c:pt>
                <c:pt idx="3">
                  <c:v>6.7000000000000004E-2</c:v>
                </c:pt>
                <c:pt idx="4">
                  <c:v>4.9000000000000002E-2</c:v>
                </c:pt>
                <c:pt idx="5">
                  <c:v>3.3000000000000002E-2</c:v>
                </c:pt>
                <c:pt idx="6">
                  <c:v>3.3000000000000002E-2</c:v>
                </c:pt>
                <c:pt idx="7">
                  <c:v>1.7000000000000001E-2</c:v>
                </c:pt>
                <c:pt idx="8">
                  <c:v>8.9999999999999993E-3</c:v>
                </c:pt>
                <c:pt idx="9">
                  <c:v>5.0000000000000001E-3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9-465A-B904-9D075D29CD23}"/>
            </c:ext>
          </c:extLst>
        </c:ser>
        <c:ser>
          <c:idx val="1"/>
          <c:order val="1"/>
          <c:tx>
            <c:strRef>
              <c:f>'Kuva 16'!$J$4</c:f>
              <c:strCache>
                <c:ptCount val="1"/>
                <c:pt idx="0">
                  <c:v>Marraskuussa 2019 (N=4185)</c:v>
                </c:pt>
              </c:strCache>
            </c:strRef>
          </c:tx>
          <c:spPr>
            <a:solidFill>
              <a:srgbClr val="1EBF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16'!$H$5:$H$15</c:f>
              <c:strCache>
                <c:ptCount val="11"/>
                <c:pt idx="0">
                  <c:v>Työtön työnhakija</c:v>
                </c:pt>
                <c:pt idx="1">
                  <c:v>Töissä kokoaikaisesti</c:v>
                </c:pt>
                <c:pt idx="2">
                  <c:v>Töissä osa-aikaisesti</c:v>
                </c:pt>
                <c:pt idx="3">
                  <c:v>Sairaslomalla </c:v>
                </c:pt>
                <c:pt idx="4">
                  <c:v>Jokin muu</c:v>
                </c:pt>
                <c:pt idx="5">
                  <c:v>Opiskelija</c:v>
                </c:pt>
                <c:pt idx="6">
                  <c:v>TE-toimiston muissa palveluissa</c:v>
                </c:pt>
                <c:pt idx="7">
                  <c:v>Vanhempainvapaalla</c:v>
                </c:pt>
                <c:pt idx="8">
                  <c:v>Yrittäjä</c:v>
                </c:pt>
                <c:pt idx="9">
                  <c:v>Eläkkeellä</c:v>
                </c:pt>
                <c:pt idx="10">
                  <c:v>Varusmies/siviilipalvelussa </c:v>
                </c:pt>
              </c:strCache>
            </c:strRef>
          </c:cat>
          <c:val>
            <c:numRef>
              <c:f>'Kuva 16'!$J$5:$J$15</c:f>
              <c:numCache>
                <c:formatCode>0%</c:formatCode>
                <c:ptCount val="11"/>
                <c:pt idx="0">
                  <c:v>0.25</c:v>
                </c:pt>
                <c:pt idx="1">
                  <c:v>0.19900000000000001</c:v>
                </c:pt>
                <c:pt idx="2">
                  <c:v>0.121</c:v>
                </c:pt>
                <c:pt idx="3">
                  <c:v>0.19500000000000001</c:v>
                </c:pt>
                <c:pt idx="4">
                  <c:v>7.0000000000000007E-2</c:v>
                </c:pt>
                <c:pt idx="5">
                  <c:v>7.8E-2</c:v>
                </c:pt>
                <c:pt idx="6">
                  <c:v>4.2999999999999997E-2</c:v>
                </c:pt>
                <c:pt idx="7">
                  <c:v>1.7999999999999999E-2</c:v>
                </c:pt>
                <c:pt idx="8">
                  <c:v>1.2E-2</c:v>
                </c:pt>
                <c:pt idx="9">
                  <c:v>1.2999999999999999E-2</c:v>
                </c:pt>
                <c:pt idx="10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9-465A-B904-9D075D29C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1809640"/>
        <c:axId val="871815872"/>
      </c:barChart>
      <c:catAx>
        <c:axId val="871809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871815872"/>
        <c:crosses val="autoZero"/>
        <c:auto val="1"/>
        <c:lblAlgn val="ctr"/>
        <c:lblOffset val="100"/>
        <c:noMultiLvlLbl val="0"/>
      </c:catAx>
      <c:valAx>
        <c:axId val="87181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87180964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17'!$A$3:$A$14</c:f>
              <c:strCache>
                <c:ptCount val="12"/>
                <c:pt idx="0">
                  <c:v>Vaihtoehdot kartoitettiin, mutta ei päädytty erityiseen lopputulokseen</c:v>
                </c:pt>
                <c:pt idx="1">
                  <c:v>Uuteen koulutukseen hakeutuminen</c:v>
                </c:pt>
                <c:pt idx="2">
                  <c:v>Alanvaihto</c:v>
                </c:pt>
                <c:pt idx="3">
                  <c:v>Työllistymismahdollisuuksia parantavaan palveluun hakeutuminen</c:v>
                </c:pt>
                <c:pt idx="4">
                  <c:v>Jokin muu</c:v>
                </c:pt>
                <c:pt idx="5">
                  <c:v>Nykyisen ammatin jatkaminen</c:v>
                </c:pt>
                <c:pt idx="6">
                  <c:v>Uusi työ </c:v>
                </c:pt>
                <c:pt idx="7">
                  <c:v>Ohjaus keskeytyi ennen loppumista </c:v>
                </c:pt>
                <c:pt idx="8">
                  <c:v>Nykyisen koulutuksen jatkaminen </c:v>
                </c:pt>
                <c:pt idx="9">
                  <c:v>Eläkkeelle tai sairaslomalle</c:v>
                </c:pt>
                <c:pt idx="10">
                  <c:v>Oppisopimus</c:v>
                </c:pt>
                <c:pt idx="11">
                  <c:v>Yrittäjyys</c:v>
                </c:pt>
              </c:strCache>
            </c:strRef>
          </c:cat>
          <c:val>
            <c:numRef>
              <c:f>'Kuva 17'!$C$3:$C$14</c:f>
              <c:numCache>
                <c:formatCode>General</c:formatCode>
                <c:ptCount val="12"/>
                <c:pt idx="0">
                  <c:v>1320</c:v>
                </c:pt>
                <c:pt idx="1">
                  <c:v>1204</c:v>
                </c:pt>
                <c:pt idx="2">
                  <c:v>613</c:v>
                </c:pt>
                <c:pt idx="3">
                  <c:v>536</c:v>
                </c:pt>
                <c:pt idx="4">
                  <c:v>470</c:v>
                </c:pt>
                <c:pt idx="5">
                  <c:v>376</c:v>
                </c:pt>
                <c:pt idx="6">
                  <c:v>354</c:v>
                </c:pt>
                <c:pt idx="7">
                  <c:v>257</c:v>
                </c:pt>
                <c:pt idx="8">
                  <c:v>142</c:v>
                </c:pt>
                <c:pt idx="9">
                  <c:v>114</c:v>
                </c:pt>
                <c:pt idx="10">
                  <c:v>85</c:v>
                </c:pt>
                <c:pt idx="1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4-4325-B1EF-11F8ADB2D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261131529826075"/>
          <c:y val="4.2261988925580633E-2"/>
          <c:w val="0.46609310346309613"/>
          <c:h val="0.88019483999562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'Kuva 11'!$B$22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rgbClr val="00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11'!$A$23:$A$39</c:f>
              <c:strCache>
                <c:ptCount val="17"/>
                <c:pt idx="0">
                  <c:v>Ohjaukseen oli helppo päästä asiakkaaksi (N=4188)</c:v>
                </c:pt>
                <c:pt idx="1">
                  <c:v>Ohjausta koskevaa tietoa oli helppoa löytää TE-palvelujen verkkosivuilta (N=4173)</c:v>
                </c:pt>
                <c:pt idx="2">
                  <c:v>Ohjauskertoja oli riittävä määrä tilanteeni huomioiden (N=4182)</c:v>
                </c:pt>
                <c:pt idx="3">
                  <c:v>Ohjausta antanut psykologi oli asiantunteva (N=4183)</c:v>
                </c:pt>
                <c:pt idx="4">
                  <c:v>Psykologi oli perehtynyt riittävästi tilanteeseeni (N=4171)</c:v>
                </c:pt>
                <c:pt idx="5">
                  <c:v>Ymmärsin, mistä asioista psykologi puhui ohjaustilanteessa (N=4174)</c:v>
                </c:pt>
                <c:pt idx="6">
                  <c:v>Ohjaustapaamiset pystyttiin järjestämään minulle sopivina ajankohtina (N=4184)</c:v>
                </c:pt>
                <c:pt idx="7">
                  <c:v>Olin motivoitunut ja sitoutunut ohjausprosessiin (N=4190)</c:v>
                </c:pt>
                <c:pt idx="8">
                  <c:v>Ohjaaja kuunteli minua ja ajatuksiani (N=4183)</c:v>
                </c:pt>
                <c:pt idx="9">
                  <c:v>Ohjauksessa keskityttiin minulle tärkeisiin asioihin (N=4172)</c:v>
                </c:pt>
                <c:pt idx="10">
                  <c:v>Tein aktiivisesti minulle annettuja välitehtäviä ohjaustapaamisten välillä (N=4173)</c:v>
                </c:pt>
                <c:pt idx="11">
                  <c:v>Pystyin keskustelemaan ohjaajan kanssa luottamuksellisesti (N=4168)</c:v>
                </c:pt>
                <c:pt idx="12">
                  <c:v>Ohjauksessa onnistuttiin ratkomaan niitä haasteita, joiden takia hakeuduin palveluun (N=4187)</c:v>
                </c:pt>
                <c:pt idx="13">
                  <c:v>Ohjauksessa jäi jotain keskeisiä asioita ratkaisematta (N=4179)</c:v>
                </c:pt>
                <c:pt idx="14">
                  <c:v>Ohjauksen aikana sain uusia ideoita minulle sopivista vaihtoehdoista (N=4180)</c:v>
                </c:pt>
                <c:pt idx="15">
                  <c:v>Ohjauskeskusteluihin osallistumisella oli myönteinenvaikutus tilanteeseeni (N=4173)</c:v>
                </c:pt>
                <c:pt idx="16">
                  <c:v>Suosittelisin ohjausta ystävilleni tai sukulaisilleni (N=4177)</c:v>
                </c:pt>
              </c:strCache>
            </c:strRef>
          </c:cat>
          <c:val>
            <c:numRef>
              <c:f>'Kuva 11'!$B$23:$B$39</c:f>
              <c:numCache>
                <c:formatCode>0</c:formatCode>
                <c:ptCount val="17"/>
                <c:pt idx="0">
                  <c:v>4</c:v>
                </c:pt>
                <c:pt idx="1">
                  <c:v>6.2</c:v>
                </c:pt>
                <c:pt idx="2">
                  <c:v>7.6</c:v>
                </c:pt>
                <c:pt idx="3">
                  <c:v>7.0000000000000009</c:v>
                </c:pt>
                <c:pt idx="4">
                  <c:v>10</c:v>
                </c:pt>
                <c:pt idx="5">
                  <c:v>2.4</c:v>
                </c:pt>
                <c:pt idx="6">
                  <c:v>2.7</c:v>
                </c:pt>
                <c:pt idx="7">
                  <c:v>2.1</c:v>
                </c:pt>
                <c:pt idx="8">
                  <c:v>3.9</c:v>
                </c:pt>
                <c:pt idx="9">
                  <c:v>4.7</c:v>
                </c:pt>
                <c:pt idx="10">
                  <c:v>2.7</c:v>
                </c:pt>
                <c:pt idx="11">
                  <c:v>2.4</c:v>
                </c:pt>
                <c:pt idx="12">
                  <c:v>14.399999999999999</c:v>
                </c:pt>
                <c:pt idx="13">
                  <c:v>18.899999999999999</c:v>
                </c:pt>
                <c:pt idx="14">
                  <c:v>13.700000000000001</c:v>
                </c:pt>
                <c:pt idx="15">
                  <c:v>12.7</c:v>
                </c:pt>
                <c:pt idx="16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9-40D9-AB2D-A5FA01BC1A5E}"/>
            </c:ext>
          </c:extLst>
        </c:ser>
        <c:ser>
          <c:idx val="1"/>
          <c:order val="1"/>
          <c:tx>
            <c:strRef>
              <c:f>'Kuva 11'!$C$22</c:f>
              <c:strCache>
                <c:ptCount val="1"/>
                <c:pt idx="0">
                  <c:v>Hieman eri mieltä</c:v>
                </c:pt>
              </c:strCache>
            </c:strRef>
          </c:tx>
          <c:spPr>
            <a:solidFill>
              <a:srgbClr val="A6E1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11'!$A$23:$A$39</c:f>
              <c:strCache>
                <c:ptCount val="17"/>
                <c:pt idx="0">
                  <c:v>Ohjaukseen oli helppo päästä asiakkaaksi (N=4188)</c:v>
                </c:pt>
                <c:pt idx="1">
                  <c:v>Ohjausta koskevaa tietoa oli helppoa löytää TE-palvelujen verkkosivuilta (N=4173)</c:v>
                </c:pt>
                <c:pt idx="2">
                  <c:v>Ohjauskertoja oli riittävä määrä tilanteeni huomioiden (N=4182)</c:v>
                </c:pt>
                <c:pt idx="3">
                  <c:v>Ohjausta antanut psykologi oli asiantunteva (N=4183)</c:v>
                </c:pt>
                <c:pt idx="4">
                  <c:v>Psykologi oli perehtynyt riittävästi tilanteeseeni (N=4171)</c:v>
                </c:pt>
                <c:pt idx="5">
                  <c:v>Ymmärsin, mistä asioista psykologi puhui ohjaustilanteessa (N=4174)</c:v>
                </c:pt>
                <c:pt idx="6">
                  <c:v>Ohjaustapaamiset pystyttiin järjestämään minulle sopivina ajankohtina (N=4184)</c:v>
                </c:pt>
                <c:pt idx="7">
                  <c:v>Olin motivoitunut ja sitoutunut ohjausprosessiin (N=4190)</c:v>
                </c:pt>
                <c:pt idx="8">
                  <c:v>Ohjaaja kuunteli minua ja ajatuksiani (N=4183)</c:v>
                </c:pt>
                <c:pt idx="9">
                  <c:v>Ohjauksessa keskityttiin minulle tärkeisiin asioihin (N=4172)</c:v>
                </c:pt>
                <c:pt idx="10">
                  <c:v>Tein aktiivisesti minulle annettuja välitehtäviä ohjaustapaamisten välillä (N=4173)</c:v>
                </c:pt>
                <c:pt idx="11">
                  <c:v>Pystyin keskustelemaan ohjaajan kanssa luottamuksellisesti (N=4168)</c:v>
                </c:pt>
                <c:pt idx="12">
                  <c:v>Ohjauksessa onnistuttiin ratkomaan niitä haasteita, joiden takia hakeuduin palveluun (N=4187)</c:v>
                </c:pt>
                <c:pt idx="13">
                  <c:v>Ohjauksessa jäi jotain keskeisiä asioita ratkaisematta (N=4179)</c:v>
                </c:pt>
                <c:pt idx="14">
                  <c:v>Ohjauksen aikana sain uusia ideoita minulle sopivista vaihtoehdoista (N=4180)</c:v>
                </c:pt>
                <c:pt idx="15">
                  <c:v>Ohjauskeskusteluihin osallistumisella oli myönteinenvaikutus tilanteeseeni (N=4173)</c:v>
                </c:pt>
                <c:pt idx="16">
                  <c:v>Suosittelisin ohjausta ystävilleni tai sukulaisilleni (N=4177)</c:v>
                </c:pt>
              </c:strCache>
            </c:strRef>
          </c:cat>
          <c:val>
            <c:numRef>
              <c:f>'Kuva 11'!$C$23:$C$39</c:f>
              <c:numCache>
                <c:formatCode>0</c:formatCode>
                <c:ptCount val="17"/>
                <c:pt idx="0">
                  <c:v>4.9000000000000004</c:v>
                </c:pt>
                <c:pt idx="1">
                  <c:v>12.7</c:v>
                </c:pt>
                <c:pt idx="2">
                  <c:v>9.7000000000000011</c:v>
                </c:pt>
                <c:pt idx="3">
                  <c:v>9</c:v>
                </c:pt>
                <c:pt idx="4">
                  <c:v>12.2</c:v>
                </c:pt>
                <c:pt idx="5">
                  <c:v>3.4000000000000004</c:v>
                </c:pt>
                <c:pt idx="6">
                  <c:v>2.7</c:v>
                </c:pt>
                <c:pt idx="7">
                  <c:v>2.6</c:v>
                </c:pt>
                <c:pt idx="8">
                  <c:v>5</c:v>
                </c:pt>
                <c:pt idx="9">
                  <c:v>7.5</c:v>
                </c:pt>
                <c:pt idx="10">
                  <c:v>3.1</c:v>
                </c:pt>
                <c:pt idx="11">
                  <c:v>3.4000000000000004</c:v>
                </c:pt>
                <c:pt idx="12">
                  <c:v>13.900000000000002</c:v>
                </c:pt>
                <c:pt idx="13">
                  <c:v>15.7</c:v>
                </c:pt>
                <c:pt idx="14">
                  <c:v>13.3</c:v>
                </c:pt>
                <c:pt idx="15">
                  <c:v>11.1</c:v>
                </c:pt>
                <c:pt idx="16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9-40D9-AB2D-A5FA01BC1A5E}"/>
            </c:ext>
          </c:extLst>
        </c:ser>
        <c:ser>
          <c:idx val="2"/>
          <c:order val="2"/>
          <c:tx>
            <c:strRef>
              <c:f>'Kuva 11'!$D$22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rgbClr val="E6E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11'!$A$23:$A$39</c:f>
              <c:strCache>
                <c:ptCount val="17"/>
                <c:pt idx="0">
                  <c:v>Ohjaukseen oli helppo päästä asiakkaaksi (N=4188)</c:v>
                </c:pt>
                <c:pt idx="1">
                  <c:v>Ohjausta koskevaa tietoa oli helppoa löytää TE-palvelujen verkkosivuilta (N=4173)</c:v>
                </c:pt>
                <c:pt idx="2">
                  <c:v>Ohjauskertoja oli riittävä määrä tilanteeni huomioiden (N=4182)</c:v>
                </c:pt>
                <c:pt idx="3">
                  <c:v>Ohjausta antanut psykologi oli asiantunteva (N=4183)</c:v>
                </c:pt>
                <c:pt idx="4">
                  <c:v>Psykologi oli perehtynyt riittävästi tilanteeseeni (N=4171)</c:v>
                </c:pt>
                <c:pt idx="5">
                  <c:v>Ymmärsin, mistä asioista psykologi puhui ohjaustilanteessa (N=4174)</c:v>
                </c:pt>
                <c:pt idx="6">
                  <c:v>Ohjaustapaamiset pystyttiin järjestämään minulle sopivina ajankohtina (N=4184)</c:v>
                </c:pt>
                <c:pt idx="7">
                  <c:v>Olin motivoitunut ja sitoutunut ohjausprosessiin (N=4190)</c:v>
                </c:pt>
                <c:pt idx="8">
                  <c:v>Ohjaaja kuunteli minua ja ajatuksiani (N=4183)</c:v>
                </c:pt>
                <c:pt idx="9">
                  <c:v>Ohjauksessa keskityttiin minulle tärkeisiin asioihin (N=4172)</c:v>
                </c:pt>
                <c:pt idx="10">
                  <c:v>Tein aktiivisesti minulle annettuja välitehtäviä ohjaustapaamisten välillä (N=4173)</c:v>
                </c:pt>
                <c:pt idx="11">
                  <c:v>Pystyin keskustelemaan ohjaajan kanssa luottamuksellisesti (N=4168)</c:v>
                </c:pt>
                <c:pt idx="12">
                  <c:v>Ohjauksessa onnistuttiin ratkomaan niitä haasteita, joiden takia hakeuduin palveluun (N=4187)</c:v>
                </c:pt>
                <c:pt idx="13">
                  <c:v>Ohjauksessa jäi jotain keskeisiä asioita ratkaisematta (N=4179)</c:v>
                </c:pt>
                <c:pt idx="14">
                  <c:v>Ohjauksen aikana sain uusia ideoita minulle sopivista vaihtoehdoista (N=4180)</c:v>
                </c:pt>
                <c:pt idx="15">
                  <c:v>Ohjauskeskusteluihin osallistumisella oli myönteinenvaikutus tilanteeseeni (N=4173)</c:v>
                </c:pt>
                <c:pt idx="16">
                  <c:v>Suosittelisin ohjausta ystävilleni tai sukulaisilleni (N=4177)</c:v>
                </c:pt>
              </c:strCache>
            </c:strRef>
          </c:cat>
          <c:val>
            <c:numRef>
              <c:f>'Kuva 11'!$D$23:$D$39</c:f>
              <c:numCache>
                <c:formatCode>0</c:formatCode>
                <c:ptCount val="17"/>
                <c:pt idx="0">
                  <c:v>12</c:v>
                </c:pt>
                <c:pt idx="1">
                  <c:v>28.9</c:v>
                </c:pt>
                <c:pt idx="2">
                  <c:v>16</c:v>
                </c:pt>
                <c:pt idx="3">
                  <c:v>15.2</c:v>
                </c:pt>
                <c:pt idx="4">
                  <c:v>18.099999999999998</c:v>
                </c:pt>
                <c:pt idx="5">
                  <c:v>10.199999999999999</c:v>
                </c:pt>
                <c:pt idx="6">
                  <c:v>7.1999999999999993</c:v>
                </c:pt>
                <c:pt idx="7">
                  <c:v>8.9</c:v>
                </c:pt>
                <c:pt idx="8">
                  <c:v>11</c:v>
                </c:pt>
                <c:pt idx="9">
                  <c:v>14.899999999999999</c:v>
                </c:pt>
                <c:pt idx="10">
                  <c:v>11.5</c:v>
                </c:pt>
                <c:pt idx="11">
                  <c:v>8.4</c:v>
                </c:pt>
                <c:pt idx="12">
                  <c:v>20.9</c:v>
                </c:pt>
                <c:pt idx="13">
                  <c:v>19.100000000000001</c:v>
                </c:pt>
                <c:pt idx="14">
                  <c:v>22.3</c:v>
                </c:pt>
                <c:pt idx="15">
                  <c:v>20</c:v>
                </c:pt>
                <c:pt idx="16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39-40D9-AB2D-A5FA01BC1A5E}"/>
            </c:ext>
          </c:extLst>
        </c:ser>
        <c:ser>
          <c:idx val="3"/>
          <c:order val="3"/>
          <c:tx>
            <c:strRef>
              <c:f>'Kuva 11'!$E$22</c:f>
              <c:strCache>
                <c:ptCount val="1"/>
                <c:pt idx="0">
                  <c:v>Hieman samaa mieltä</c:v>
                </c:pt>
              </c:strCache>
            </c:strRef>
          </c:tx>
          <c:spPr>
            <a:solidFill>
              <a:srgbClr val="DFC2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11'!$A$23:$A$39</c:f>
              <c:strCache>
                <c:ptCount val="17"/>
                <c:pt idx="0">
                  <c:v>Ohjaukseen oli helppo päästä asiakkaaksi (N=4188)</c:v>
                </c:pt>
                <c:pt idx="1">
                  <c:v>Ohjausta koskevaa tietoa oli helppoa löytää TE-palvelujen verkkosivuilta (N=4173)</c:v>
                </c:pt>
                <c:pt idx="2">
                  <c:v>Ohjauskertoja oli riittävä määrä tilanteeni huomioiden (N=4182)</c:v>
                </c:pt>
                <c:pt idx="3">
                  <c:v>Ohjausta antanut psykologi oli asiantunteva (N=4183)</c:v>
                </c:pt>
                <c:pt idx="4">
                  <c:v>Psykologi oli perehtynyt riittävästi tilanteeseeni (N=4171)</c:v>
                </c:pt>
                <c:pt idx="5">
                  <c:v>Ymmärsin, mistä asioista psykologi puhui ohjaustilanteessa (N=4174)</c:v>
                </c:pt>
                <c:pt idx="6">
                  <c:v>Ohjaustapaamiset pystyttiin järjestämään minulle sopivina ajankohtina (N=4184)</c:v>
                </c:pt>
                <c:pt idx="7">
                  <c:v>Olin motivoitunut ja sitoutunut ohjausprosessiin (N=4190)</c:v>
                </c:pt>
                <c:pt idx="8">
                  <c:v>Ohjaaja kuunteli minua ja ajatuksiani (N=4183)</c:v>
                </c:pt>
                <c:pt idx="9">
                  <c:v>Ohjauksessa keskityttiin minulle tärkeisiin asioihin (N=4172)</c:v>
                </c:pt>
                <c:pt idx="10">
                  <c:v>Tein aktiivisesti minulle annettuja välitehtäviä ohjaustapaamisten välillä (N=4173)</c:v>
                </c:pt>
                <c:pt idx="11">
                  <c:v>Pystyin keskustelemaan ohjaajan kanssa luottamuksellisesti (N=4168)</c:v>
                </c:pt>
                <c:pt idx="12">
                  <c:v>Ohjauksessa onnistuttiin ratkomaan niitä haasteita, joiden takia hakeuduin palveluun (N=4187)</c:v>
                </c:pt>
                <c:pt idx="13">
                  <c:v>Ohjauksessa jäi jotain keskeisiä asioita ratkaisematta (N=4179)</c:v>
                </c:pt>
                <c:pt idx="14">
                  <c:v>Ohjauksen aikana sain uusia ideoita minulle sopivista vaihtoehdoista (N=4180)</c:v>
                </c:pt>
                <c:pt idx="15">
                  <c:v>Ohjauskeskusteluihin osallistumisella oli myönteinenvaikutus tilanteeseeni (N=4173)</c:v>
                </c:pt>
                <c:pt idx="16">
                  <c:v>Suosittelisin ohjausta ystävilleni tai sukulaisilleni (N=4177)</c:v>
                </c:pt>
              </c:strCache>
            </c:strRef>
          </c:cat>
          <c:val>
            <c:numRef>
              <c:f>'Kuva 11'!$E$23:$E$39</c:f>
              <c:numCache>
                <c:formatCode>0</c:formatCode>
                <c:ptCount val="17"/>
                <c:pt idx="0">
                  <c:v>28.299999999999997</c:v>
                </c:pt>
                <c:pt idx="1">
                  <c:v>22.6</c:v>
                </c:pt>
                <c:pt idx="2">
                  <c:v>24.2</c:v>
                </c:pt>
                <c:pt idx="3">
                  <c:v>25</c:v>
                </c:pt>
                <c:pt idx="4">
                  <c:v>25.1</c:v>
                </c:pt>
                <c:pt idx="5">
                  <c:v>26.5</c:v>
                </c:pt>
                <c:pt idx="6">
                  <c:v>21.5</c:v>
                </c:pt>
                <c:pt idx="7">
                  <c:v>24.9</c:v>
                </c:pt>
                <c:pt idx="8">
                  <c:v>23.599999999999998</c:v>
                </c:pt>
                <c:pt idx="9">
                  <c:v>26.3</c:v>
                </c:pt>
                <c:pt idx="10">
                  <c:v>20.200000000000003</c:v>
                </c:pt>
                <c:pt idx="11">
                  <c:v>22</c:v>
                </c:pt>
                <c:pt idx="12">
                  <c:v>23.3</c:v>
                </c:pt>
                <c:pt idx="13">
                  <c:v>19.8</c:v>
                </c:pt>
                <c:pt idx="14">
                  <c:v>25.8</c:v>
                </c:pt>
                <c:pt idx="15">
                  <c:v>24.3</c:v>
                </c:pt>
                <c:pt idx="16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39-40D9-AB2D-A5FA01BC1A5E}"/>
            </c:ext>
          </c:extLst>
        </c:ser>
        <c:ser>
          <c:idx val="4"/>
          <c:order val="4"/>
          <c:tx>
            <c:strRef>
              <c:f>'Kuva 11'!$F$22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rgbClr val="D694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11'!$A$23:$A$39</c:f>
              <c:strCache>
                <c:ptCount val="17"/>
                <c:pt idx="0">
                  <c:v>Ohjaukseen oli helppo päästä asiakkaaksi (N=4188)</c:v>
                </c:pt>
                <c:pt idx="1">
                  <c:v>Ohjausta koskevaa tietoa oli helppoa löytää TE-palvelujen verkkosivuilta (N=4173)</c:v>
                </c:pt>
                <c:pt idx="2">
                  <c:v>Ohjauskertoja oli riittävä määrä tilanteeni huomioiden (N=4182)</c:v>
                </c:pt>
                <c:pt idx="3">
                  <c:v>Ohjausta antanut psykologi oli asiantunteva (N=4183)</c:v>
                </c:pt>
                <c:pt idx="4">
                  <c:v>Psykologi oli perehtynyt riittävästi tilanteeseeni (N=4171)</c:v>
                </c:pt>
                <c:pt idx="5">
                  <c:v>Ymmärsin, mistä asioista psykologi puhui ohjaustilanteessa (N=4174)</c:v>
                </c:pt>
                <c:pt idx="6">
                  <c:v>Ohjaustapaamiset pystyttiin järjestämään minulle sopivina ajankohtina (N=4184)</c:v>
                </c:pt>
                <c:pt idx="7">
                  <c:v>Olin motivoitunut ja sitoutunut ohjausprosessiin (N=4190)</c:v>
                </c:pt>
                <c:pt idx="8">
                  <c:v>Ohjaaja kuunteli minua ja ajatuksiani (N=4183)</c:v>
                </c:pt>
                <c:pt idx="9">
                  <c:v>Ohjauksessa keskityttiin minulle tärkeisiin asioihin (N=4172)</c:v>
                </c:pt>
                <c:pt idx="10">
                  <c:v>Tein aktiivisesti minulle annettuja välitehtäviä ohjaustapaamisten välillä (N=4173)</c:v>
                </c:pt>
                <c:pt idx="11">
                  <c:v>Pystyin keskustelemaan ohjaajan kanssa luottamuksellisesti (N=4168)</c:v>
                </c:pt>
                <c:pt idx="12">
                  <c:v>Ohjauksessa onnistuttiin ratkomaan niitä haasteita, joiden takia hakeuduin palveluun (N=4187)</c:v>
                </c:pt>
                <c:pt idx="13">
                  <c:v>Ohjauksessa jäi jotain keskeisiä asioita ratkaisematta (N=4179)</c:v>
                </c:pt>
                <c:pt idx="14">
                  <c:v>Ohjauksen aikana sain uusia ideoita minulle sopivista vaihtoehdoista (N=4180)</c:v>
                </c:pt>
                <c:pt idx="15">
                  <c:v>Ohjauskeskusteluihin osallistumisella oli myönteinenvaikutus tilanteeseeni (N=4173)</c:v>
                </c:pt>
                <c:pt idx="16">
                  <c:v>Suosittelisin ohjausta ystävilleni tai sukulaisilleni (N=4177)</c:v>
                </c:pt>
              </c:strCache>
            </c:strRef>
          </c:cat>
          <c:val>
            <c:numRef>
              <c:f>'Kuva 11'!$F$23:$F$39</c:f>
              <c:numCache>
                <c:formatCode>0</c:formatCode>
                <c:ptCount val="17"/>
                <c:pt idx="0">
                  <c:v>48.3</c:v>
                </c:pt>
                <c:pt idx="1">
                  <c:v>10.299999999999999</c:v>
                </c:pt>
                <c:pt idx="2">
                  <c:v>38</c:v>
                </c:pt>
                <c:pt idx="3">
                  <c:v>38.200000000000003</c:v>
                </c:pt>
                <c:pt idx="4">
                  <c:v>28.000000000000004</c:v>
                </c:pt>
                <c:pt idx="5">
                  <c:v>52.300000000000004</c:v>
                </c:pt>
                <c:pt idx="6">
                  <c:v>61.6</c:v>
                </c:pt>
                <c:pt idx="7">
                  <c:v>56.899999999999991</c:v>
                </c:pt>
                <c:pt idx="8">
                  <c:v>53.300000000000004</c:v>
                </c:pt>
                <c:pt idx="9">
                  <c:v>43</c:v>
                </c:pt>
                <c:pt idx="10">
                  <c:v>26.700000000000003</c:v>
                </c:pt>
                <c:pt idx="11">
                  <c:v>59.5</c:v>
                </c:pt>
                <c:pt idx="12">
                  <c:v>22.5</c:v>
                </c:pt>
                <c:pt idx="13">
                  <c:v>17.399999999999999</c:v>
                </c:pt>
                <c:pt idx="14">
                  <c:v>20.3</c:v>
                </c:pt>
                <c:pt idx="15">
                  <c:v>26.5</c:v>
                </c:pt>
                <c:pt idx="16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39-40D9-AB2D-A5FA01BC1A5E}"/>
            </c:ext>
          </c:extLst>
        </c:ser>
        <c:ser>
          <c:idx val="5"/>
          <c:order val="5"/>
          <c:tx>
            <c:strRef>
              <c:f>'Kuva 11'!$G$22</c:f>
              <c:strCache>
                <c:ptCount val="1"/>
                <c:pt idx="0">
                  <c:v>Asia ei koske minua tai eos</c:v>
                </c:pt>
              </c:strCache>
            </c:strRef>
          </c:tx>
          <c:spPr>
            <a:solidFill>
              <a:srgbClr val="C0C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11'!$A$23:$A$39</c:f>
              <c:strCache>
                <c:ptCount val="17"/>
                <c:pt idx="0">
                  <c:v>Ohjaukseen oli helppo päästä asiakkaaksi (N=4188)</c:v>
                </c:pt>
                <c:pt idx="1">
                  <c:v>Ohjausta koskevaa tietoa oli helppoa löytää TE-palvelujen verkkosivuilta (N=4173)</c:v>
                </c:pt>
                <c:pt idx="2">
                  <c:v>Ohjauskertoja oli riittävä määrä tilanteeni huomioiden (N=4182)</c:v>
                </c:pt>
                <c:pt idx="3">
                  <c:v>Ohjausta antanut psykologi oli asiantunteva (N=4183)</c:v>
                </c:pt>
                <c:pt idx="4">
                  <c:v>Psykologi oli perehtynyt riittävästi tilanteeseeni (N=4171)</c:v>
                </c:pt>
                <c:pt idx="5">
                  <c:v>Ymmärsin, mistä asioista psykologi puhui ohjaustilanteessa (N=4174)</c:v>
                </c:pt>
                <c:pt idx="6">
                  <c:v>Ohjaustapaamiset pystyttiin järjestämään minulle sopivina ajankohtina (N=4184)</c:v>
                </c:pt>
                <c:pt idx="7">
                  <c:v>Olin motivoitunut ja sitoutunut ohjausprosessiin (N=4190)</c:v>
                </c:pt>
                <c:pt idx="8">
                  <c:v>Ohjaaja kuunteli minua ja ajatuksiani (N=4183)</c:v>
                </c:pt>
                <c:pt idx="9">
                  <c:v>Ohjauksessa keskityttiin minulle tärkeisiin asioihin (N=4172)</c:v>
                </c:pt>
                <c:pt idx="10">
                  <c:v>Tein aktiivisesti minulle annettuja välitehtäviä ohjaustapaamisten välillä (N=4173)</c:v>
                </c:pt>
                <c:pt idx="11">
                  <c:v>Pystyin keskustelemaan ohjaajan kanssa luottamuksellisesti (N=4168)</c:v>
                </c:pt>
                <c:pt idx="12">
                  <c:v>Ohjauksessa onnistuttiin ratkomaan niitä haasteita, joiden takia hakeuduin palveluun (N=4187)</c:v>
                </c:pt>
                <c:pt idx="13">
                  <c:v>Ohjauksessa jäi jotain keskeisiä asioita ratkaisematta (N=4179)</c:v>
                </c:pt>
                <c:pt idx="14">
                  <c:v>Ohjauksen aikana sain uusia ideoita minulle sopivista vaihtoehdoista (N=4180)</c:v>
                </c:pt>
                <c:pt idx="15">
                  <c:v>Ohjauskeskusteluihin osallistumisella oli myönteinenvaikutus tilanteeseeni (N=4173)</c:v>
                </c:pt>
                <c:pt idx="16">
                  <c:v>Suosittelisin ohjausta ystävilleni tai sukulaisilleni (N=4177)</c:v>
                </c:pt>
              </c:strCache>
            </c:strRef>
          </c:cat>
          <c:val>
            <c:numRef>
              <c:f>'Kuva 11'!$G$23:$G$39</c:f>
              <c:numCache>
                <c:formatCode>0</c:formatCode>
                <c:ptCount val="17"/>
                <c:pt idx="0">
                  <c:v>2.5</c:v>
                </c:pt>
                <c:pt idx="1">
                  <c:v>19.400000000000002</c:v>
                </c:pt>
                <c:pt idx="2">
                  <c:v>4.5</c:v>
                </c:pt>
                <c:pt idx="3">
                  <c:v>5.6000000000000005</c:v>
                </c:pt>
                <c:pt idx="4">
                  <c:v>6.6000000000000005</c:v>
                </c:pt>
                <c:pt idx="5">
                  <c:v>5.2</c:v>
                </c:pt>
                <c:pt idx="6">
                  <c:v>4.3999999999999995</c:v>
                </c:pt>
                <c:pt idx="7">
                  <c:v>4.5999999999999996</c:v>
                </c:pt>
                <c:pt idx="8">
                  <c:v>3.2</c:v>
                </c:pt>
                <c:pt idx="9">
                  <c:v>3.5000000000000004</c:v>
                </c:pt>
                <c:pt idx="10">
                  <c:v>35.799999999999997</c:v>
                </c:pt>
                <c:pt idx="11">
                  <c:v>4.3</c:v>
                </c:pt>
                <c:pt idx="12">
                  <c:v>5.0999999999999996</c:v>
                </c:pt>
                <c:pt idx="13">
                  <c:v>9.1</c:v>
                </c:pt>
                <c:pt idx="14">
                  <c:v>4.5</c:v>
                </c:pt>
                <c:pt idx="15">
                  <c:v>5.4</c:v>
                </c:pt>
                <c:pt idx="1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39-40D9-AB2D-A5FA01BC1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91697096"/>
        <c:axId val="791699064"/>
      </c:barChart>
      <c:catAx>
        <c:axId val="791697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91699064"/>
        <c:crosses val="autoZero"/>
        <c:auto val="1"/>
        <c:lblAlgn val="ctr"/>
        <c:lblOffset val="100"/>
        <c:noMultiLvlLbl val="0"/>
      </c:catAx>
      <c:valAx>
        <c:axId val="79169906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9169709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84817475841553E-2"/>
          <c:y val="0.95449732945941512"/>
          <c:w val="0.94822518152972812"/>
          <c:h val="4.475592832643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200" b="1"/>
              <a:t>Toimiiko psykologien</a:t>
            </a:r>
            <a:r>
              <a:rPr lang="fi-FI" sz="1200" b="1" baseline="0"/>
              <a:t> ja asiantuntijoiden välinen yhteistyö toimipisteessänne? </a:t>
            </a:r>
            <a:r>
              <a:rPr lang="fi-FI" sz="1000" b="0" baseline="0"/>
              <a:t>(N=298)</a:t>
            </a:r>
            <a:endParaRPr lang="fi-FI" sz="10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25'!$A$3:$A$6</c:f>
              <c:strCache>
                <c:ptCount val="4"/>
                <c:pt idx="0">
                  <c:v>Pääsääntöisesti kyllä</c:v>
                </c:pt>
                <c:pt idx="1">
                  <c:v>Pääsääntöisesti ei</c:v>
                </c:pt>
                <c:pt idx="2">
                  <c:v>En osaa sanoa</c:v>
                </c:pt>
                <c:pt idx="3">
                  <c:v>Yhteistyötä ei ole tai se on erittäin vähäistä</c:v>
                </c:pt>
              </c:strCache>
            </c:strRef>
          </c:cat>
          <c:val>
            <c:numRef>
              <c:f>'Kuva 25'!$B$3:$B$6</c:f>
              <c:numCache>
                <c:formatCode>0%</c:formatCode>
                <c:ptCount val="4"/>
                <c:pt idx="0">
                  <c:v>0.68459999999999999</c:v>
                </c:pt>
                <c:pt idx="1">
                  <c:v>2.6800000000000001E-2</c:v>
                </c:pt>
                <c:pt idx="2">
                  <c:v>0.151</c:v>
                </c:pt>
                <c:pt idx="3">
                  <c:v>0.1376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C-4806-B7E9-1133AE60B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100" b="1"/>
              <a:t>Digitaaliset</a:t>
            </a:r>
            <a:r>
              <a:rPr lang="fi-FI" sz="1100" b="1" baseline="0"/>
              <a:t> välineet tukevat hyvin ohjaustyötäni </a:t>
            </a:r>
            <a:r>
              <a:rPr lang="fi-FI" sz="1000" b="0" baseline="0"/>
              <a:t>(N=114)</a:t>
            </a:r>
            <a:endParaRPr lang="fi-FI" sz="10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26'!$A$3:$A$8</c:f>
              <c:strCache>
                <c:ptCount val="6"/>
                <c:pt idx="0">
                  <c:v>Täysin samaa mieltä</c:v>
                </c:pt>
                <c:pt idx="1">
                  <c:v>Vähän samaa mieltä</c:v>
                </c:pt>
                <c:pt idx="2">
                  <c:v>Ei samaa eikä eri mieltä</c:v>
                </c:pt>
                <c:pt idx="3">
                  <c:v>Vähän eri mieltä</c:v>
                </c:pt>
                <c:pt idx="4">
                  <c:v>Täysin eri mieltä</c:v>
                </c:pt>
                <c:pt idx="5">
                  <c:v>Asia ei koske minua</c:v>
                </c:pt>
              </c:strCache>
            </c:strRef>
          </c:cat>
          <c:val>
            <c:numRef>
              <c:f>'Kuva 26'!$B$3:$B$8</c:f>
              <c:numCache>
                <c:formatCode>0%</c:formatCode>
                <c:ptCount val="6"/>
                <c:pt idx="0">
                  <c:v>0.14899999999999999</c:v>
                </c:pt>
                <c:pt idx="1">
                  <c:v>0.43</c:v>
                </c:pt>
                <c:pt idx="2">
                  <c:v>0.24600000000000002</c:v>
                </c:pt>
                <c:pt idx="3">
                  <c:v>0.13200000000000001</c:v>
                </c:pt>
                <c:pt idx="4">
                  <c:v>3.5000000000000003E-2</c:v>
                </c:pt>
                <c:pt idx="5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4-4F9A-ABF3-9FA715B79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100" b="1" i="0"/>
              <a:t>Digitaaliset välineet ovat hyödyllisiä asiakkaan omatoimisessa työskentelyssä </a:t>
            </a:r>
            <a:r>
              <a:rPr lang="fi-FI" sz="1000" b="0" i="0"/>
              <a:t>(N=114)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'Kuva 27'!$B$3:$B$8</c:f>
              <c:strCache>
                <c:ptCount val="6"/>
                <c:pt idx="0">
                  <c:v>Täysin samaa mieltä</c:v>
                </c:pt>
                <c:pt idx="1">
                  <c:v>Vähän samaa mieltä</c:v>
                </c:pt>
                <c:pt idx="2">
                  <c:v>Ei samaa eikä eri mieltä</c:v>
                </c:pt>
                <c:pt idx="3">
                  <c:v>Vähän eri mieltä</c:v>
                </c:pt>
                <c:pt idx="4">
                  <c:v>Täysin eri mieltä</c:v>
                </c:pt>
                <c:pt idx="5">
                  <c:v>Asia ei koske minua</c:v>
                </c:pt>
              </c:strCache>
            </c:strRef>
          </c:cat>
          <c:val>
            <c:numRef>
              <c:f>'Kuva 27'!$C$3:$C$8</c:f>
              <c:numCache>
                <c:formatCode>0%</c:formatCode>
                <c:ptCount val="6"/>
                <c:pt idx="0">
                  <c:v>0.219</c:v>
                </c:pt>
                <c:pt idx="1">
                  <c:v>0.439</c:v>
                </c:pt>
                <c:pt idx="2">
                  <c:v>0.17499999999999999</c:v>
                </c:pt>
                <c:pt idx="3">
                  <c:v>0.14899999999999999</c:v>
                </c:pt>
                <c:pt idx="4">
                  <c:v>8.9999999999999993E-3</c:v>
                </c:pt>
                <c:pt idx="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F-42E7-ABE1-B24F430B6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2576192"/>
        <c:axId val="642577832"/>
      </c:barChart>
      <c:catAx>
        <c:axId val="6425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7832"/>
        <c:crosses val="autoZero"/>
        <c:auto val="1"/>
        <c:lblAlgn val="ctr"/>
        <c:lblOffset val="100"/>
        <c:noMultiLvlLbl val="0"/>
      </c:catAx>
      <c:valAx>
        <c:axId val="642577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42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2730"/>
            <a:ext cx="9144000" cy="562373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Aika Paikka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48680"/>
            <a:ext cx="864096" cy="844278"/>
          </a:xfrm>
          <a:prstGeom prst="rect">
            <a:avLst/>
          </a:prstGeom>
        </p:spPr>
      </p:pic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2132856"/>
            <a:ext cx="9144000" cy="1656000"/>
          </a:xfrm>
        </p:spPr>
        <p:txBody>
          <a:bodyPr wrap="square" anchor="b">
            <a:normAutofit/>
          </a:bodyPr>
          <a:lstStyle>
            <a:lvl1pPr>
              <a:lnSpc>
                <a:spcPts val="6000"/>
              </a:lnSpc>
              <a:defRPr sz="6000" b="1" baseline="0"/>
            </a:lvl1pPr>
          </a:lstStyle>
          <a:p>
            <a:r>
              <a:rPr lang="fi-FI" dirty="0"/>
              <a:t>Esityksen nimi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26" y="5877272"/>
            <a:ext cx="3095846" cy="2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otsikolla ja sisällö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0" y="2194138"/>
            <a:ext cx="12192000" cy="1569234"/>
          </a:xfrm>
        </p:spPr>
        <p:txBody>
          <a:bodyPr lIns="1080000" tIns="46800" rIns="1080000" bIns="0" anchor="b" anchorCtr="0">
            <a:normAutofit/>
          </a:bodyPr>
          <a:lstStyle>
            <a:lvl1pPr>
              <a:lnSpc>
                <a:spcPts val="6000"/>
              </a:lnSpc>
              <a:defRPr sz="6000" baseline="0"/>
            </a:lvl1pPr>
          </a:lstStyle>
          <a:p>
            <a:r>
              <a:rPr lang="fi-FI" dirty="0"/>
              <a:t>Kiitokset tai lopputervehdys</a:t>
            </a:r>
          </a:p>
        </p:txBody>
      </p:sp>
      <p:sp>
        <p:nvSpPr>
          <p:cNvPr id="4" name="Sisällön paikkamerkki 3"/>
          <p:cNvSpPr>
            <a:spLocks noGrp="1"/>
          </p:cNvSpPr>
          <p:nvPr userDrawn="1">
            <p:ph sz="quarter" idx="10" hasCustomPrompt="1"/>
          </p:nvPr>
        </p:nvSpPr>
        <p:spPr>
          <a:xfrm>
            <a:off x="0" y="3763374"/>
            <a:ext cx="12192000" cy="168185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b="1" baseline="0"/>
            </a:lvl1pPr>
          </a:lstStyle>
          <a:p>
            <a:pPr lvl="0"/>
            <a:r>
              <a:rPr lang="fi-FI" dirty="0"/>
              <a:t>Tarvittaessa </a:t>
            </a:r>
            <a:r>
              <a:rPr lang="fi-FI" dirty="0" err="1"/>
              <a:t>call</a:t>
            </a:r>
            <a:r>
              <a:rPr lang="fi-FI" dirty="0"/>
              <a:t>-to-action tai muu huomautus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54" y="980728"/>
            <a:ext cx="1241892" cy="1213408"/>
          </a:xfrm>
          <a:prstGeom prst="rect">
            <a:avLst/>
          </a:prstGeom>
        </p:spPr>
      </p:pic>
      <p:sp>
        <p:nvSpPr>
          <p:cNvPr id="2" name="Tekstiruutu 1"/>
          <p:cNvSpPr txBox="1"/>
          <p:nvPr userDrawn="1"/>
        </p:nvSpPr>
        <p:spPr bwMode="auto">
          <a:xfrm>
            <a:off x="3410768" y="631104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3854069" y="6016933"/>
            <a:ext cx="1315295" cy="276999"/>
            <a:chOff x="6808003" y="6195797"/>
            <a:chExt cx="1315295" cy="276999"/>
          </a:xfrm>
        </p:grpSpPr>
        <p:sp>
          <p:nvSpPr>
            <p:cNvPr id="22" name="Suorakulmio 21"/>
            <p:cNvSpPr/>
            <p:nvPr/>
          </p:nvSpPr>
          <p:spPr>
            <a:xfrm>
              <a:off x="7033709" y="6195797"/>
              <a:ext cx="10895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@</a:t>
              </a:r>
              <a:r>
                <a:rPr lang="fi-FI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MDIfriends</a:t>
              </a:r>
              <a:endParaRPr lang="fi-FI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26" name="Kuva 25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003" y="6210516"/>
              <a:ext cx="246380" cy="200660"/>
            </a:xfrm>
            <a:prstGeom prst="rect">
              <a:avLst/>
            </a:prstGeom>
          </p:spPr>
        </p:pic>
      </p:grpSp>
      <p:grpSp>
        <p:nvGrpSpPr>
          <p:cNvPr id="27" name="Ryhmitä 26"/>
          <p:cNvGrpSpPr/>
          <p:nvPr userDrawn="1"/>
        </p:nvGrpSpPr>
        <p:grpSpPr>
          <a:xfrm>
            <a:off x="5838371" y="6009867"/>
            <a:ext cx="1173058" cy="291131"/>
            <a:chOff x="4769692" y="6200278"/>
            <a:chExt cx="1173058" cy="291131"/>
          </a:xfrm>
        </p:grpSpPr>
        <p:sp>
          <p:nvSpPr>
            <p:cNvPr id="28" name="Suorakulmio 27"/>
            <p:cNvSpPr/>
            <p:nvPr userDrawn="1"/>
          </p:nvSpPr>
          <p:spPr>
            <a:xfrm>
              <a:off x="5017486" y="6214410"/>
              <a:ext cx="9252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MDIfriends</a:t>
              </a:r>
              <a:endParaRPr lang="fi-FI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29" name="Kuva 28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692" y="6200278"/>
              <a:ext cx="236220" cy="236220"/>
            </a:xfrm>
            <a:prstGeom prst="rect">
              <a:avLst/>
            </a:prstGeom>
          </p:spPr>
        </p:pic>
      </p:grpSp>
      <p:grpSp>
        <p:nvGrpSpPr>
          <p:cNvPr id="30" name="Ryhmitä 29"/>
          <p:cNvGrpSpPr/>
          <p:nvPr userDrawn="1"/>
        </p:nvGrpSpPr>
        <p:grpSpPr>
          <a:xfrm>
            <a:off x="7680176" y="6012445"/>
            <a:ext cx="3024336" cy="285974"/>
            <a:chOff x="8741346" y="6250268"/>
            <a:chExt cx="3024336" cy="285974"/>
          </a:xfrm>
        </p:grpSpPr>
        <p:sp>
          <p:nvSpPr>
            <p:cNvPr id="32" name="Suorakulmio 31"/>
            <p:cNvSpPr/>
            <p:nvPr/>
          </p:nvSpPr>
          <p:spPr>
            <a:xfrm>
              <a:off x="8987192" y="6287841"/>
              <a:ext cx="2778490" cy="248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200"/>
                </a:lnSpc>
              </a:pPr>
              <a:r>
                <a:rPr lang="fi-FI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Aluekehittämisen konsulttitoimisto MDI</a:t>
              </a:r>
            </a:p>
          </p:txBody>
        </p:sp>
        <p:pic>
          <p:nvPicPr>
            <p:cNvPr id="33" name="Kuva 3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346" y="6250268"/>
              <a:ext cx="248920" cy="248920"/>
            </a:xfrm>
            <a:prstGeom prst="rect">
              <a:avLst/>
            </a:prstGeom>
          </p:spPr>
        </p:pic>
      </p:grpSp>
      <p:grpSp>
        <p:nvGrpSpPr>
          <p:cNvPr id="34" name="Ryhmitä 33"/>
          <p:cNvGrpSpPr/>
          <p:nvPr userDrawn="1"/>
        </p:nvGrpSpPr>
        <p:grpSpPr>
          <a:xfrm>
            <a:off x="2352550" y="6001543"/>
            <a:ext cx="863130" cy="307777"/>
            <a:chOff x="3314011" y="6141569"/>
            <a:chExt cx="863130" cy="307777"/>
          </a:xfrm>
        </p:grpSpPr>
        <p:pic>
          <p:nvPicPr>
            <p:cNvPr id="35" name="Kuva 34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11" y="6172475"/>
              <a:ext cx="246380" cy="248920"/>
            </a:xfrm>
            <a:prstGeom prst="rect">
              <a:avLst/>
            </a:prstGeom>
          </p:spPr>
        </p:pic>
        <p:sp>
          <p:nvSpPr>
            <p:cNvPr id="42" name="Suorakulmio 41"/>
            <p:cNvSpPr/>
            <p:nvPr userDrawn="1"/>
          </p:nvSpPr>
          <p:spPr>
            <a:xfrm>
              <a:off x="3559857" y="6141569"/>
              <a:ext cx="617284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fi-FI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j-cs"/>
                </a:rPr>
                <a:t>mdi.fi</a:t>
              </a:r>
              <a:endParaRPr lang="fi-FI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25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2731"/>
            <a:ext cx="9144000" cy="31663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2132856"/>
            <a:ext cx="9144000" cy="1656000"/>
          </a:xfrm>
        </p:spPr>
        <p:txBody>
          <a:bodyPr wrap="square" anchor="b">
            <a:normAutofit/>
          </a:bodyPr>
          <a:lstStyle>
            <a:lvl1pPr>
              <a:lnSpc>
                <a:spcPts val="6000"/>
              </a:lnSpc>
              <a:defRPr sz="6000" b="1"/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5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D6BA163-6E21-400E-8774-C9F8AD73A1A8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656"/>
            <a:ext cx="10972800" cy="57935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D6BA163-6E21-400E-8774-C9F8AD73A1A8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sisältö – ei logoja eikä dian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656"/>
            <a:ext cx="10972800" cy="57935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22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+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657"/>
            <a:ext cx="10972800" cy="5026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D6BA163-6E21-400E-8774-C9F8AD73A1A8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5517233"/>
            <a:ext cx="10972800" cy="6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42256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+ kuva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657"/>
            <a:ext cx="10972800" cy="5026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D6BA163-6E21-400E-8774-C9F8AD73A1A8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  <p:sp>
        <p:nvSpPr>
          <p:cNvPr id="8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609600" y="5589588"/>
            <a:ext cx="10972800" cy="53657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535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E2449-C233-4477-9BC5-8024BF476E4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32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0" y="2194138"/>
            <a:ext cx="12192000" cy="2891046"/>
          </a:xfrm>
        </p:spPr>
        <p:txBody>
          <a:bodyPr lIns="1080000" tIns="46800" rIns="1080000" bIns="0" anchor="ctr" anchorCtr="0">
            <a:normAutofit/>
          </a:bodyPr>
          <a:lstStyle>
            <a:lvl1pPr>
              <a:lnSpc>
                <a:spcPts val="6000"/>
              </a:lnSpc>
              <a:defRPr sz="6000" baseline="0"/>
            </a:lvl1pPr>
          </a:lstStyle>
          <a:p>
            <a:r>
              <a:rPr lang="fi-FI" dirty="0"/>
              <a:t>Kiitokset tai lopputervehdys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54" y="980728"/>
            <a:ext cx="1241892" cy="1213408"/>
          </a:xfrm>
          <a:prstGeom prst="rect">
            <a:avLst/>
          </a:prstGeom>
        </p:spPr>
      </p:pic>
      <p:grpSp>
        <p:nvGrpSpPr>
          <p:cNvPr id="18" name="Ryhmitä 17"/>
          <p:cNvGrpSpPr/>
          <p:nvPr userDrawn="1"/>
        </p:nvGrpSpPr>
        <p:grpSpPr>
          <a:xfrm>
            <a:off x="3854069" y="6016933"/>
            <a:ext cx="1315295" cy="276999"/>
            <a:chOff x="6808003" y="6195797"/>
            <a:chExt cx="1315295" cy="276999"/>
          </a:xfrm>
        </p:grpSpPr>
        <p:sp>
          <p:nvSpPr>
            <p:cNvPr id="20" name="Suorakulmio 19"/>
            <p:cNvSpPr/>
            <p:nvPr/>
          </p:nvSpPr>
          <p:spPr>
            <a:xfrm>
              <a:off x="7033709" y="6195797"/>
              <a:ext cx="10895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@</a:t>
              </a:r>
              <a:r>
                <a:rPr lang="fi-FI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MDIfriends</a:t>
              </a:r>
              <a:endParaRPr lang="fi-FI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21" name="Kuva 20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003" y="6210516"/>
              <a:ext cx="246380" cy="200660"/>
            </a:xfrm>
            <a:prstGeom prst="rect">
              <a:avLst/>
            </a:prstGeom>
          </p:spPr>
        </p:pic>
      </p:grpSp>
      <p:grpSp>
        <p:nvGrpSpPr>
          <p:cNvPr id="23" name="Ryhmitä 22"/>
          <p:cNvGrpSpPr/>
          <p:nvPr userDrawn="1"/>
        </p:nvGrpSpPr>
        <p:grpSpPr>
          <a:xfrm>
            <a:off x="5838371" y="6009867"/>
            <a:ext cx="1173058" cy="291131"/>
            <a:chOff x="4769692" y="6200278"/>
            <a:chExt cx="1173058" cy="291131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5017486" y="6214410"/>
              <a:ext cx="9252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MDIfriends</a:t>
              </a:r>
              <a:endParaRPr lang="fi-FI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31" name="Kuva 30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692" y="6200278"/>
              <a:ext cx="236220" cy="236220"/>
            </a:xfrm>
            <a:prstGeom prst="rect">
              <a:avLst/>
            </a:prstGeom>
          </p:spPr>
        </p:pic>
      </p:grpSp>
      <p:grpSp>
        <p:nvGrpSpPr>
          <p:cNvPr id="36" name="Ryhmitä 35"/>
          <p:cNvGrpSpPr/>
          <p:nvPr userDrawn="1"/>
        </p:nvGrpSpPr>
        <p:grpSpPr>
          <a:xfrm>
            <a:off x="7680176" y="6012445"/>
            <a:ext cx="3024336" cy="285974"/>
            <a:chOff x="8741346" y="6250268"/>
            <a:chExt cx="3024336" cy="285974"/>
          </a:xfrm>
        </p:grpSpPr>
        <p:sp>
          <p:nvSpPr>
            <p:cNvPr id="37" name="Suorakulmio 36"/>
            <p:cNvSpPr/>
            <p:nvPr/>
          </p:nvSpPr>
          <p:spPr>
            <a:xfrm>
              <a:off x="8987192" y="6287841"/>
              <a:ext cx="2778490" cy="248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200"/>
                </a:lnSpc>
              </a:pPr>
              <a:r>
                <a:rPr lang="fi-FI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Aluekehittämisen konsulttitoimisto MDI</a:t>
              </a:r>
            </a:p>
          </p:txBody>
        </p:sp>
        <p:pic>
          <p:nvPicPr>
            <p:cNvPr id="38" name="Kuva 37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346" y="6250268"/>
              <a:ext cx="248920" cy="248920"/>
            </a:xfrm>
            <a:prstGeom prst="rect">
              <a:avLst/>
            </a:prstGeom>
          </p:spPr>
        </p:pic>
      </p:grpSp>
      <p:grpSp>
        <p:nvGrpSpPr>
          <p:cNvPr id="39" name="Ryhmitä 38"/>
          <p:cNvGrpSpPr/>
          <p:nvPr userDrawn="1"/>
        </p:nvGrpSpPr>
        <p:grpSpPr>
          <a:xfrm>
            <a:off x="2352550" y="6001543"/>
            <a:ext cx="863130" cy="307777"/>
            <a:chOff x="3314011" y="6141569"/>
            <a:chExt cx="863130" cy="307777"/>
          </a:xfrm>
        </p:grpSpPr>
        <p:pic>
          <p:nvPicPr>
            <p:cNvPr id="40" name="Kuva 39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11" y="6172475"/>
              <a:ext cx="246380" cy="248920"/>
            </a:xfrm>
            <a:prstGeom prst="rect">
              <a:avLst/>
            </a:prstGeom>
          </p:spPr>
        </p:pic>
        <p:sp>
          <p:nvSpPr>
            <p:cNvPr id="41" name="Suorakulmio 40"/>
            <p:cNvSpPr/>
            <p:nvPr userDrawn="1"/>
          </p:nvSpPr>
          <p:spPr>
            <a:xfrm>
              <a:off x="3559857" y="6141569"/>
              <a:ext cx="617284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fi-FI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j-cs"/>
                </a:rPr>
                <a:t>mdi.fi</a:t>
              </a:r>
              <a:endParaRPr lang="fi-FI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j-cs"/>
              </a:endParaRPr>
            </a:p>
          </p:txBody>
        </p:sp>
      </p:grpSp>
      <p:sp>
        <p:nvSpPr>
          <p:cNvPr id="2" name="Tekstiruutu 1"/>
          <p:cNvSpPr txBox="1"/>
          <p:nvPr userDrawn="1"/>
        </p:nvSpPr>
        <p:spPr bwMode="auto">
          <a:xfrm>
            <a:off x="3410768" y="631104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10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F9F1BB8-D12E-49AA-9F68-6D499089B04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8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9E131C"/>
          </a:solidFill>
          <a:latin typeface="+mj-lt"/>
          <a:ea typeface="ＭＳ Ｐゴシック" pitchFamily="34" charset="-128"/>
          <a:cs typeface="+mj-cs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3600">
          <a:solidFill>
            <a:srgbClr val="9E131C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524000" y="4950906"/>
            <a:ext cx="9144000" cy="562373"/>
          </a:xfrm>
        </p:spPr>
        <p:txBody>
          <a:bodyPr/>
          <a:lstStyle/>
          <a:p>
            <a:r>
              <a:rPr lang="fi-FI" dirty="0"/>
              <a:t>Minna Mayer, MDI Public </a:t>
            </a:r>
          </a:p>
          <a:p>
            <a:r>
              <a:rPr lang="fi-FI" dirty="0"/>
              <a:t>12.3.2020 Helsinki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524000" y="2494806"/>
            <a:ext cx="9144000" cy="1656000"/>
          </a:xfrm>
        </p:spPr>
        <p:txBody>
          <a:bodyPr>
            <a:noAutofit/>
          </a:bodyPr>
          <a:lstStyle/>
          <a:p>
            <a:r>
              <a:rPr lang="fi-FI" sz="4000" dirty="0"/>
              <a:t>Ammatinvalinta- ja uraohjauksesta onnistumisiin 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2400" dirty="0"/>
              <a:t>Elinikäisen ohjauksen kehittämistutkimuksen tulosten esittelyä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14707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D1257F07-2B48-4D94-961D-447A1B0AF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650153"/>
              </p:ext>
            </p:extLst>
          </p:nvPr>
        </p:nvGraphicFramePr>
        <p:xfrm>
          <a:off x="1604210" y="689811"/>
          <a:ext cx="9304421" cy="526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77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D6E49AD-B438-465D-A1E7-5A2294ED9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00763"/>
              </p:ext>
            </p:extLst>
          </p:nvPr>
        </p:nvGraphicFramePr>
        <p:xfrm>
          <a:off x="1267326" y="737938"/>
          <a:ext cx="9545053" cy="521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26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DCA7AE3-4FCC-436F-BA83-07D75F06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URA-tilastot: tilanne ohjauksen alussa ja lopussa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F01C902E-FD48-41C1-A738-D4F461DF2E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52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A4D4FB2-1ECD-419D-93C1-B00DA6C2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Kyselyyn vastanneet: tilanne alussa ja marraskuussa 2019 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C4A68F21-1497-4B42-ADD1-6541B1FA10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87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671A1B1-7B78-4F0A-880F-F7A61D74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Asiakaskysely: ohjauksen lopputulos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09060635-4A23-40C6-8BC2-7A0109DF5E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5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71A093-30F3-4E9A-973B-A715EC3F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Palveluun pääsy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724BB6E-92F0-4CE4-A91C-0DE1A44C677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430" t="12936" r="31011" b="31850"/>
          <a:stretch/>
        </p:blipFill>
        <p:spPr bwMode="auto">
          <a:xfrm>
            <a:off x="2849281" y="1600200"/>
            <a:ext cx="6493438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96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AE3ADAA-8E99-4BC6-8BE4-AE17F2EA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Väitteisiin suhtautuminen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7DB70BDE-3EBA-483C-8100-FADC6147A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210151"/>
              </p:ext>
            </p:extLst>
          </p:nvPr>
        </p:nvGraphicFramePr>
        <p:xfrm>
          <a:off x="609600" y="1323976"/>
          <a:ext cx="10972800" cy="480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32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AFF7-15B1-40C6-87D1-6CAF5AC1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Ohjauksessa tehdyt toimenpiteet </a:t>
            </a:r>
            <a:r>
              <a:rPr lang="fi-FI" sz="2400" dirty="0"/>
              <a:t>(v. 2018 päättäneet)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FD6B1DC-B66F-4B14-BA17-08A0070556F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5338" t="25409" r="27505" b="27694"/>
          <a:stretch/>
        </p:blipFill>
        <p:spPr bwMode="auto">
          <a:xfrm>
            <a:off x="2050617" y="1600200"/>
            <a:ext cx="809076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568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C2157F2-CDD3-488A-808F-6B971FCFEF5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8118" t="37463" r="29342" b="13669"/>
          <a:stretch/>
        </p:blipFill>
        <p:spPr bwMode="auto">
          <a:xfrm>
            <a:off x="2196657" y="866274"/>
            <a:ext cx="8487384" cy="561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585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370D35A8-B3FF-40E3-B5DE-9FA8380483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5966" t="33457" r="15765" b="15799"/>
          <a:stretch/>
        </p:blipFill>
        <p:spPr bwMode="auto">
          <a:xfrm>
            <a:off x="850231" y="1171074"/>
            <a:ext cx="10491537" cy="4208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66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E4CBEF-DB02-4D2D-8C5E-170C2F14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perustiedot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4429A3-E155-4DC2-9F69-B2F01FB0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Tutkimuksen kohteena oli elinikäistä ohjausta ja urasuunnittelua tukevien TE-hallinnon palveluiden saatavuuden, laadun ja vaikuttavuuden selvittäminen.</a:t>
            </a:r>
          </a:p>
          <a:p>
            <a:r>
              <a:rPr lang="fi-FI" dirty="0"/>
              <a:t>Tutkimuksessa tehtiin taustoittavia asiantuntijahaastatteluita 26 </a:t>
            </a:r>
          </a:p>
          <a:p>
            <a:r>
              <a:rPr lang="fi-FI" dirty="0"/>
              <a:t>Kyselytutkimuksia toteutettiin 4: </a:t>
            </a:r>
          </a:p>
          <a:p>
            <a:pPr lvl="1"/>
            <a:r>
              <a:rPr lang="fi-FI" dirty="0"/>
              <a:t>TE-toimiston psykologit (n=114)</a:t>
            </a:r>
          </a:p>
          <a:p>
            <a:pPr lvl="1"/>
            <a:r>
              <a:rPr lang="fi-FI" dirty="0"/>
              <a:t>TE-toimiston asiantuntijat (n=303)</a:t>
            </a:r>
          </a:p>
          <a:p>
            <a:pPr lvl="1"/>
            <a:r>
              <a:rPr lang="fi-FI" dirty="0"/>
              <a:t>Johto ja esimiehet (n=26)</a:t>
            </a:r>
          </a:p>
          <a:p>
            <a:pPr lvl="1"/>
            <a:r>
              <a:rPr lang="fi-FI" dirty="0"/>
              <a:t>Ammatinvalinta- ja uraohjauksen asiakkaat (n=4224) </a:t>
            </a:r>
          </a:p>
          <a:p>
            <a:r>
              <a:rPr lang="fi-FI" dirty="0"/>
              <a:t>Tilastollinen tarkastelu</a:t>
            </a:r>
          </a:p>
          <a:p>
            <a:r>
              <a:rPr lang="fi-FI" dirty="0"/>
              <a:t>Haastattelut ja kyselyyn vastaaminen oli anonyymiä </a:t>
            </a:r>
          </a:p>
        </p:txBody>
      </p:sp>
    </p:spTree>
    <p:extLst>
      <p:ext uri="{BB962C8B-B14F-4D97-AF65-F5344CB8AC3E}">
        <p14:creationId xmlns:p14="http://schemas.microsoft.com/office/powerpoint/2010/main" val="297628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D0F1C0A-B8B9-4A11-9F8E-52E5E929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Asiantuntijakysely ja psykologikysely</a:t>
            </a:r>
          </a:p>
        </p:txBody>
      </p:sp>
    </p:spTree>
    <p:extLst>
      <p:ext uri="{BB962C8B-B14F-4D97-AF65-F5344CB8AC3E}">
        <p14:creationId xmlns:p14="http://schemas.microsoft.com/office/powerpoint/2010/main" val="3794103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EEEE21C-CF1B-4138-B78E-9EA98D71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TE-asiantuntijakysely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AC00E67F-24C6-480E-AA3E-FC591B501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48809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044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F09B534-326C-4E05-B6C5-5A467D4A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Psykologikysely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D119D78F-3393-47D9-AB42-A77A042DF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7685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40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898A0B8-C885-417B-9811-7D83E0C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Psykologikysely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2C29FF2A-437A-46D0-A0DC-ADDDC04FC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69874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649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D00BC91-FEAD-4C65-B494-9682ED78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Psykologikysely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84FC817E-49D0-40AA-AC42-9FE74CC60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5859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392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3A84789-17F4-41CC-BDFA-7EE770BA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Psykologikysely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55994ACF-E578-41EC-A8C1-8A94276BA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27596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58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3ED8889-3AA5-4E6B-A51B-AFB95DB3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 &amp; esimiehet</a:t>
            </a:r>
          </a:p>
        </p:txBody>
      </p:sp>
    </p:spTree>
    <p:extLst>
      <p:ext uri="{BB962C8B-B14F-4D97-AF65-F5344CB8AC3E}">
        <p14:creationId xmlns:p14="http://schemas.microsoft.com/office/powerpoint/2010/main" val="1869658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B145D8-D7C5-4632-A8B1-EEFFFFFA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 &amp; esimiehet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CFCAF5-E5CE-4C79-8308-5D924C68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3368"/>
            <a:ext cx="10972800" cy="4842797"/>
          </a:xfrm>
        </p:spPr>
        <p:txBody>
          <a:bodyPr/>
          <a:lstStyle/>
          <a:p>
            <a:r>
              <a:rPr lang="fi-FI" sz="2400" dirty="0"/>
              <a:t>Vastauksia näiltä kohderyhmiltä tuli vain vähän, n=26</a:t>
            </a:r>
          </a:p>
          <a:p>
            <a:r>
              <a:rPr lang="fi-FI" sz="2400" dirty="0"/>
              <a:t>Johdon ja esimiesten vastaukset olivat hyvin erilaisia sen osalta, mitä kehitystarpeita vastaajat tunnistavat psykologipalveluihin liittyen. </a:t>
            </a:r>
          </a:p>
          <a:p>
            <a:r>
              <a:rPr lang="fi-FI" sz="2400" dirty="0"/>
              <a:t>Vastauksissa nousi mm. esille: </a:t>
            </a:r>
          </a:p>
          <a:p>
            <a:pPr lvl="1"/>
            <a:r>
              <a:rPr lang="fi-FI" sz="2000" dirty="0"/>
              <a:t>psykologipalveluita tulisi käyttää paremmin ennaltaehkäisemään työttömyyttä ja ohjauspalveluiden tulisi olla pidempikestoisia. </a:t>
            </a:r>
          </a:p>
          <a:p>
            <a:pPr lvl="1"/>
            <a:r>
              <a:rPr lang="fi-FI" sz="2000" dirty="0"/>
              <a:t>Työnhakijoiden tarpeiden tiedostetaan olevan aiempaa monimutkaisempia ja ne vaativat tarkempia selvittelyitä. </a:t>
            </a:r>
          </a:p>
          <a:p>
            <a:pPr lvl="1"/>
            <a:r>
              <a:rPr lang="fi-FI" sz="2000" dirty="0"/>
              <a:t>Ohjauksessa tulisi huomioida paremmin asiakkaan kannalta realistiset vaihtoehdot työllistymisen näkökulmasta. </a:t>
            </a:r>
          </a:p>
          <a:p>
            <a:pPr lvl="1"/>
            <a:r>
              <a:rPr lang="fi-FI" sz="2000" dirty="0"/>
              <a:t>Yhteistyötä eri verkostojen, työnvälityksen ja asiantuntijoiden välillä tulisi lisätä. </a:t>
            </a:r>
          </a:p>
          <a:p>
            <a:pPr lvl="1"/>
            <a:r>
              <a:rPr lang="fi-FI" sz="2000" dirty="0"/>
              <a:t>Maahanmuuttaja- ja kotoutuja-asiakkaiden määrät ovat myös kasvussa ja osaamista näihin liittyen tullee vahvistaa. </a:t>
            </a:r>
          </a:p>
        </p:txBody>
      </p:sp>
    </p:spTree>
    <p:extLst>
      <p:ext uri="{BB962C8B-B14F-4D97-AF65-F5344CB8AC3E}">
        <p14:creationId xmlns:p14="http://schemas.microsoft.com/office/powerpoint/2010/main" val="232366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78F826-17D4-4A03-BA3C-2AD61F2B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Kehittämisehdotukset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F1CD98-83DC-4B07-A6BB-B1C59D63E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Tutkimuksen perusteella palvelun kehittämistoimenpiteiksi ehdotetaan: </a:t>
            </a:r>
          </a:p>
          <a:p>
            <a:pPr lvl="2"/>
            <a:r>
              <a:rPr lang="fi-FI" sz="1800" dirty="0"/>
              <a:t>palvelun täsmällisempää kohdentamista, </a:t>
            </a:r>
          </a:p>
          <a:p>
            <a:pPr lvl="2"/>
            <a:r>
              <a:rPr lang="fi-FI" sz="1800" dirty="0"/>
              <a:t>resurssien lisäämistä, </a:t>
            </a:r>
          </a:p>
          <a:p>
            <a:pPr lvl="2"/>
            <a:r>
              <a:rPr lang="fi-FI" sz="1800" dirty="0"/>
              <a:t>alueellisen tasa-arvon lisäämistä, </a:t>
            </a:r>
          </a:p>
          <a:p>
            <a:pPr lvl="2"/>
            <a:r>
              <a:rPr lang="fi-FI" sz="1800" dirty="0"/>
              <a:t>moniammatillisen yhteistyön lisäämistä, </a:t>
            </a:r>
          </a:p>
          <a:p>
            <a:pPr lvl="2"/>
            <a:r>
              <a:rPr lang="fi-FI" sz="1800" dirty="0"/>
              <a:t>jonojen purkua esim. ryhmäinfoilla, </a:t>
            </a:r>
          </a:p>
          <a:p>
            <a:pPr lvl="2"/>
            <a:r>
              <a:rPr lang="fi-FI" sz="1800" dirty="0"/>
              <a:t>verkkomateriaalien laajentamista, </a:t>
            </a:r>
          </a:p>
          <a:p>
            <a:pPr lvl="2"/>
            <a:r>
              <a:rPr lang="fi-FI" sz="1800" dirty="0"/>
              <a:t>sopivien työtilojen saatavuuden parantamista, </a:t>
            </a:r>
          </a:p>
          <a:p>
            <a:pPr lvl="2"/>
            <a:r>
              <a:rPr lang="fi-FI" sz="1800" dirty="0"/>
              <a:t>psykologityön seurannan kehittämistä, </a:t>
            </a:r>
          </a:p>
          <a:p>
            <a:pPr lvl="2"/>
            <a:r>
              <a:rPr lang="fi-FI" sz="1800" dirty="0"/>
              <a:t>ulkomaalaisten asiakkaiden määrän lisäämistä palvelussa, </a:t>
            </a:r>
          </a:p>
          <a:p>
            <a:pPr lvl="2"/>
            <a:r>
              <a:rPr lang="fi-FI" sz="1800" dirty="0"/>
              <a:t>URA-järjestelmän kehittämistä, </a:t>
            </a:r>
          </a:p>
          <a:p>
            <a:pPr lvl="2"/>
            <a:r>
              <a:rPr lang="fi-FI" sz="1800" dirty="0"/>
              <a:t>psykologien ammatillisen kehittymisen tukemista ja </a:t>
            </a:r>
          </a:p>
          <a:p>
            <a:pPr lvl="2"/>
            <a:r>
              <a:rPr lang="fi-FI" sz="1800" dirty="0"/>
              <a:t>palvelun näkyvämpää mainostamista.</a:t>
            </a:r>
          </a:p>
        </p:txBody>
      </p:sp>
    </p:spTree>
    <p:extLst>
      <p:ext uri="{BB962C8B-B14F-4D97-AF65-F5344CB8AC3E}">
        <p14:creationId xmlns:p14="http://schemas.microsoft.com/office/powerpoint/2010/main" val="1570075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A6A49-97F7-4B32-8CE7-C351FA98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Jatkoselvitystarpeet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0799AF-57B9-47AF-80B4-A81C85161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Ulkomaalaistaustaisten asiakkaiden matalan asiakasosuuden syyt </a:t>
            </a:r>
          </a:p>
          <a:p>
            <a:r>
              <a:rPr lang="fi-FI" dirty="0"/>
              <a:t>Resurssien vaikutukset ohjausprosessiin</a:t>
            </a:r>
          </a:p>
          <a:p>
            <a:r>
              <a:rPr lang="fi-FI" dirty="0"/>
              <a:t>Ohjauksen todellinen vaikuttavuus toteutettuna vertailuasetelmatutkimuksella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20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AEA2CC-6A67-4491-A00F-8CF737D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fokusalueet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A9B52A-9B61-48C8-90C0-8E1CCD9E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Palvelutarpeet, saatavuus ja resurssit </a:t>
            </a:r>
          </a:p>
          <a:p>
            <a:r>
              <a:rPr lang="fi-FI" dirty="0"/>
              <a:t>Psykologipalveluiden kehittäminen</a:t>
            </a:r>
          </a:p>
          <a:p>
            <a:r>
              <a:rPr lang="fi-FI" dirty="0"/>
              <a:t>Ohjauspalveluiden rooli TE-hallinnon kokonaisuudessa ja menetelmäkehitys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-&gt; </a:t>
            </a:r>
            <a:r>
              <a:rPr lang="fi-FI" i="1" dirty="0"/>
              <a:t>kehittämissuositukset ja lisäselvitystarpeet </a:t>
            </a:r>
          </a:p>
        </p:txBody>
      </p:sp>
    </p:spTree>
    <p:extLst>
      <p:ext uri="{BB962C8B-B14F-4D97-AF65-F5344CB8AC3E}">
        <p14:creationId xmlns:p14="http://schemas.microsoft.com/office/powerpoint/2010/main" val="328919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DC9E26-13B5-4B3B-9270-4B6790EC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Keskeisimmät löydökset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7C3F94-9396-4193-8359-296565CF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Psykologien tarjoama ohjaustyö on tutkimuksen perusteella koettu toimivaksi ja hyödylliseksi kokonaisuudeksi. </a:t>
            </a:r>
          </a:p>
          <a:p>
            <a:r>
              <a:rPr lang="fi-FI" sz="2400" dirty="0"/>
              <a:t>Tyytyväisimpiä ohjausprosessiin ovat he, jotka ovat prosessin aikana löytäneet ratkaisun tilanteeseensa ja he, jotka olivat saaneet ohjausta enemmän. </a:t>
            </a:r>
          </a:p>
          <a:p>
            <a:r>
              <a:rPr lang="fi-FI" sz="2400" dirty="0"/>
              <a:t>Palvelu ei kuitenkaan ole täysin tasalaatuinen eivätkä kaikki kokeneet saaneensa palvelusta hyötyä. </a:t>
            </a:r>
          </a:p>
          <a:p>
            <a:r>
              <a:rPr lang="fi-FI" sz="2400" dirty="0"/>
              <a:t>Yleisin kritiikin aihe oli ohjauksen liiallinen suurpiirteisyys. </a:t>
            </a:r>
          </a:p>
          <a:p>
            <a:r>
              <a:rPr lang="fi-FI" sz="2400" dirty="0"/>
              <a:t>Ohjausprosessiin osallistuneilla asiakkailla on tapahtunut paljon siirtymiä joko töihin, opintoihin tai palveluihin ja myös työttömien määrä on pienentynyt.</a:t>
            </a:r>
          </a:p>
          <a:p>
            <a:r>
              <a:rPr lang="fi-FI" sz="2400" dirty="0"/>
              <a:t>Keskeisin haaste on rajalliset resurssit, joita toivotaankin kautta linjan lisää. </a:t>
            </a:r>
          </a:p>
          <a:p>
            <a:r>
              <a:rPr lang="fi-FI" sz="2400" dirty="0"/>
              <a:t>Alueiden välillä on eroja mm. kuormituksessa ja tarjotun palvelun määrissä.</a:t>
            </a:r>
          </a:p>
        </p:txBody>
      </p:sp>
    </p:spTree>
    <p:extLst>
      <p:ext uri="{BB962C8B-B14F-4D97-AF65-F5344CB8AC3E}">
        <p14:creationId xmlns:p14="http://schemas.microsoft.com/office/powerpoint/2010/main" val="82710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2F3E5C-23CB-408D-BD40-138E31B3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haasteet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CE6C5F-AA14-4AC2-BABB-686845DD8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Tutkimus toteutettiin tiukassa aikataulussa syksyllä 2019</a:t>
            </a:r>
          </a:p>
          <a:p>
            <a:r>
              <a:rPr lang="fi-FI" dirty="0"/>
              <a:t>Tilastolliseen laajempaan selvitykseen esim. vertailuasetelmalla ei ollut aikataulusyistä mahdollisuutta, tällä olisi voitu selvittää vaikutuksia tarkemmin.</a:t>
            </a:r>
          </a:p>
          <a:p>
            <a:r>
              <a:rPr lang="fi-FI" dirty="0"/>
              <a:t>Tutkimuksen vastaajissa naisia oli enemmän kuin perusjoukossa. </a:t>
            </a:r>
          </a:p>
          <a:p>
            <a:r>
              <a:rPr lang="fi-FI" dirty="0"/>
              <a:t>Erityisryhmistä vastaajia oli vähän: mm. englanninkieliseen kyselyyn vastasi hyvin pieni määrä ihmisiä, joka rajoitti johtopäätösten tekemistä tiettyjen ryhmien osalta.  </a:t>
            </a:r>
          </a:p>
        </p:txBody>
      </p:sp>
    </p:spTree>
    <p:extLst>
      <p:ext uri="{BB962C8B-B14F-4D97-AF65-F5344CB8AC3E}">
        <p14:creationId xmlns:p14="http://schemas.microsoft.com/office/powerpoint/2010/main" val="268200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B89E6-AF75-4C11-B38E-A2345D93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lähestymistapa</a:t>
            </a:r>
          </a:p>
        </p:txBody>
      </p:sp>
      <p:pic>
        <p:nvPicPr>
          <p:cNvPr id="4" name="image21.jpg" descr="Kuva tutkimusasetelmasta, jossa on esitetty tutkimuksen lähtökohdat, rajaukset, tutkimuskysymykset sekä tavoitteet.">
            <a:extLst>
              <a:ext uri="{FF2B5EF4-FFF2-40B4-BE49-F238E27FC236}">
                <a16:creationId xmlns:a16="http://schemas.microsoft.com/office/drawing/2014/main" id="{612E9E9F-F2AE-4FED-AFF1-E26ED81073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2921" y="1251284"/>
            <a:ext cx="8739457" cy="48748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5606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DE1C04D-DCCF-4323-A842-AD8389B01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385" y="1235242"/>
            <a:ext cx="8109229" cy="4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21D34ADF-97BF-4DB5-8D41-C8E40CC3EC6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7630" t="23021" r="28528" b="23503"/>
          <a:stretch/>
        </p:blipFill>
        <p:spPr bwMode="auto">
          <a:xfrm>
            <a:off x="2071045" y="540405"/>
            <a:ext cx="8372366" cy="5777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505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485A16BF-8115-4FA0-A356-236355A4A3F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8014" t="17155" r="41274" b="12562"/>
          <a:stretch/>
        </p:blipFill>
        <p:spPr bwMode="auto">
          <a:xfrm>
            <a:off x="3845946" y="333375"/>
            <a:ext cx="4500108" cy="5792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6847295"/>
      </p:ext>
    </p:extLst>
  </p:cSld>
  <p:clrMapOvr>
    <a:masterClrMapping/>
  </p:clrMapOvr>
</p:sld>
</file>

<file path=ppt/theme/theme1.xml><?xml version="1.0" encoding="utf-8"?>
<a:theme xmlns:a="http://schemas.openxmlformats.org/drawingml/2006/main" name="MDI-esityspohja 2017 valkoinen">
  <a:themeElements>
    <a:clrScheme name="MDI 170828 1">
      <a:dk1>
        <a:srgbClr val="000000"/>
      </a:dk1>
      <a:lt1>
        <a:srgbClr val="FFFFFF"/>
      </a:lt1>
      <a:dk2>
        <a:srgbClr val="9D121C"/>
      </a:dk2>
      <a:lt2>
        <a:srgbClr val="EEECE1"/>
      </a:lt2>
      <a:accent1>
        <a:srgbClr val="E32C38"/>
      </a:accent1>
      <a:accent2>
        <a:srgbClr val="E5445F"/>
      </a:accent2>
      <a:accent3>
        <a:srgbClr val="A1B7CA"/>
      </a:accent3>
      <a:accent4>
        <a:srgbClr val="65515D"/>
      </a:accent4>
      <a:accent5>
        <a:srgbClr val="CC2866"/>
      </a:accent5>
      <a:accent6>
        <a:srgbClr val="CC292C"/>
      </a:accent6>
      <a:hlink>
        <a:srgbClr val="8B8B8B"/>
      </a:hlink>
      <a:folHlink>
        <a:srgbClr val="A4A4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0" numCol="1" anchor="b" anchorCtr="0" compatLnSpc="1">
        <a:prstTxWarp prst="textNoShape">
          <a:avLst/>
        </a:prstTxWarp>
        <a:noAutofit/>
      </a:bodyPr>
      <a:lstStyle>
        <a:defPPr>
          <a:defRPr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531</Words>
  <Application>Microsoft Office PowerPoint</Application>
  <PresentationFormat>Laajakuva</PresentationFormat>
  <Paragraphs>81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Calibri</vt:lpstr>
      <vt:lpstr>MDI-esityspohja 2017 valkoinen</vt:lpstr>
      <vt:lpstr>Ammatinvalinta- ja uraohjauksesta onnistumisiin  Elinikäisen ohjauksen kehittämistutkimuksen tulosten esittelyä</vt:lpstr>
      <vt:lpstr>Tutkimuksen perustiedot </vt:lpstr>
      <vt:lpstr>Tutkimuksen fokusalueet</vt:lpstr>
      <vt:lpstr>Keskeisimmät löydökset </vt:lpstr>
      <vt:lpstr>Tutkimuksen haasteet </vt:lpstr>
      <vt:lpstr>Tutkimuksen lähestymistapa</vt:lpstr>
      <vt:lpstr>PowerPoint-esitys</vt:lpstr>
      <vt:lpstr>PowerPoint-esitys</vt:lpstr>
      <vt:lpstr>PowerPoint-esitys</vt:lpstr>
      <vt:lpstr>PowerPoint-esitys</vt:lpstr>
      <vt:lpstr>PowerPoint-esitys</vt:lpstr>
      <vt:lpstr>URA-tilastot: tilanne ohjauksen alussa ja lopussa</vt:lpstr>
      <vt:lpstr>Kyselyyn vastanneet: tilanne alussa ja marraskuussa 2019 </vt:lpstr>
      <vt:lpstr>Asiakaskysely: ohjauksen lopputulos</vt:lpstr>
      <vt:lpstr>Palveluun pääsy</vt:lpstr>
      <vt:lpstr>Väitteisiin suhtautuminen</vt:lpstr>
      <vt:lpstr>Ohjauksessa tehdyt toimenpiteet (v. 2018 päättäneet)</vt:lpstr>
      <vt:lpstr>PowerPoint-esitys</vt:lpstr>
      <vt:lpstr>PowerPoint-esitys</vt:lpstr>
      <vt:lpstr>Asiantuntijakysely ja psykologikysely</vt:lpstr>
      <vt:lpstr>TE-asiantuntijakysely</vt:lpstr>
      <vt:lpstr>Psykologikysely</vt:lpstr>
      <vt:lpstr>Psykologikysely</vt:lpstr>
      <vt:lpstr>Psykologikysely</vt:lpstr>
      <vt:lpstr>Psykologikysely</vt:lpstr>
      <vt:lpstr>Johto &amp; esimiehet</vt:lpstr>
      <vt:lpstr>Johto &amp; esimiehet</vt:lpstr>
      <vt:lpstr>Kehittämisehdotukset</vt:lpstr>
      <vt:lpstr>Jatkoselvitystarpeet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Ammatinvalinta- ja uraohjauksesta onnistumisiin  Elinikäisen ohjauksen kehittämistutkimuksen tulosten esittelyä</dc:title>
  <dc:creator>minna.mayer@mdi.fi</dc:creator>
  <cp:lastModifiedBy>Niemi-Pynttäri Merja</cp:lastModifiedBy>
  <cp:revision>23</cp:revision>
  <dcterms:created xsi:type="dcterms:W3CDTF">2020-03-11T20:12:31Z</dcterms:created>
  <dcterms:modified xsi:type="dcterms:W3CDTF">2020-03-12T06:52:18Z</dcterms:modified>
</cp:coreProperties>
</file>