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4"/>
  </p:sldMasterIdLst>
  <p:notesMasterIdLst>
    <p:notesMasterId r:id="rId14"/>
  </p:notesMasterIdLst>
  <p:sldIdLst>
    <p:sldId id="277" r:id="rId5"/>
    <p:sldId id="328" r:id="rId6"/>
    <p:sldId id="323" r:id="rId7"/>
    <p:sldId id="324" r:id="rId8"/>
    <p:sldId id="325" r:id="rId9"/>
    <p:sldId id="330" r:id="rId10"/>
    <p:sldId id="329" r:id="rId11"/>
    <p:sldId id="327" r:id="rId12"/>
    <p:sldId id="321" r:id="rId13"/>
  </p:sldIdLst>
  <p:sldSz cx="9144000" cy="6858000" type="screen4x3"/>
  <p:notesSz cx="6819900" cy="99187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07"/>
    <p:restoredTop sz="86911" autoAdjust="0"/>
  </p:normalViewPr>
  <p:slideViewPr>
    <p:cSldViewPr snapToGrid="0" snapToObjects="1" showGuides="1">
      <p:cViewPr varScale="1">
        <p:scale>
          <a:sx n="60" d="100"/>
          <a:sy n="60" d="100"/>
        </p:scale>
        <p:origin x="104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5290" cy="497657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1"/>
            <a:ext cx="2955290" cy="497657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13314F4D-3B18-764E-B32A-00C1D3093C4E}" type="datetimeFigureOut">
              <a:rPr lang="fi-FI" smtClean="0"/>
              <a:pPr/>
              <a:t>24.11.2020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1239838"/>
            <a:ext cx="44608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1" y="4773375"/>
            <a:ext cx="5455920" cy="3905488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7656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21045"/>
            <a:ext cx="2955290" cy="497656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D1B6B73F-CFB5-9D4F-9E0D-F2C3CD4A0C2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6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CE14-C27A-42FB-A7CF-16D08FB8F53C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6415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900" dirty="0" smtClean="0"/>
              <a:t>Työelämävalmentaja-toimintamallin tarkoitus tukea työpaikkoja, varsinkin pk-. Lisäksi TEV toimintaa olisi työpaikkojen neuvonta, valmentaminen ja työelämän kehittämistoiminnan aktivoiminen, alueen eri työelämätoimijoiden välinen verkottaminen, aluepilotin tulosten levittäminen sekä ohjelman tunnetuksi tekeminen alueella 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4807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82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657422"/>
            <a:ext cx="6858000" cy="2386800"/>
          </a:xfrm>
        </p:spPr>
        <p:txBody>
          <a:bodyPr anchor="b"/>
          <a:lstStyle>
            <a:lvl1pPr algn="ctr">
              <a:defRPr sz="4500"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45821"/>
            <a:ext cx="6858000" cy="90038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0" y="5238000"/>
            <a:ext cx="1800000" cy="9129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63848" y="7884162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8" y="7721602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</p:spTree>
    <p:extLst>
      <p:ext uri="{BB962C8B-B14F-4D97-AF65-F5344CB8AC3E}">
        <p14:creationId xmlns:p14="http://schemas.microsoft.com/office/powerpoint/2010/main" val="2091392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5" y="529949"/>
            <a:ext cx="7203017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5867"/>
            <a:ext cx="7886700" cy="4447369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14.9.2020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TEM/TTM Antti Närhinen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2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997" userDrawn="1">
          <p15:clr>
            <a:srgbClr val="FBAE40"/>
          </p15:clr>
        </p15:guide>
        <p15:guide id="2" pos="38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9949"/>
            <a:ext cx="7201826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25868"/>
            <a:ext cx="3868340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87351"/>
            <a:ext cx="3868340" cy="36858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525868"/>
            <a:ext cx="3887391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2144881"/>
            <a:ext cx="3887391" cy="382835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14.9.2020</a:t>
            </a:r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TEM/TTM Antti Närhinen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125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85" userDrawn="1">
          <p15:clr>
            <a:srgbClr val="FBAE40"/>
          </p15:clr>
        </p15:guide>
        <p15:guide id="2" orient="horz" pos="499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9949"/>
            <a:ext cx="7201826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25868"/>
            <a:ext cx="7885508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87351"/>
            <a:ext cx="7885508" cy="36858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14.9.2020</a:t>
            </a:r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TEM/TTM Antti Närhinen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472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85" userDrawn="1">
          <p15:clr>
            <a:srgbClr val="FBAE40"/>
          </p15:clr>
        </p15:guide>
        <p15:guide id="2" orient="horz" pos="499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14.9.2020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TEM/TTM Antti Närhinen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9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/>
          </p:cNvPicPr>
          <p:nvPr userDrawn="1"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930" y="872490"/>
            <a:ext cx="3406140" cy="5113020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710267" y="1566330"/>
            <a:ext cx="5723466" cy="3589868"/>
          </a:xfrm>
        </p:spPr>
        <p:txBody>
          <a:bodyPr lIns="90000" anchor="ctr" anchorCtr="1">
            <a:noAutofit/>
          </a:bodyPr>
          <a:lstStyle>
            <a:lvl1pPr marL="0" indent="0" algn="ctr">
              <a:buNone/>
              <a:defRPr sz="52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7801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582926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6" y="5829266"/>
            <a:ext cx="4211223" cy="810527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6024241"/>
            <a:ext cx="4283968" cy="61555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82995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hidden">
          <a:xfrm>
            <a:off x="0" y="6378000"/>
            <a:ext cx="9144000" cy="48000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29949"/>
            <a:ext cx="7886700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5867"/>
            <a:ext cx="7886700" cy="4447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71455" y="6514953"/>
            <a:ext cx="703447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14.9.2020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5" y="6514953"/>
            <a:ext cx="3080611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TEM/TTM Antti Närhinen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157" y="6514953"/>
            <a:ext cx="538239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2"/>
                </a:solidFill>
              </a:defRPr>
            </a:lvl1pPr>
          </a:lstStyle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66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9" r:id="rId4"/>
    <p:sldLayoutId id="2147483677" r:id="rId5"/>
    <p:sldLayoutId id="2147483680" r:id="rId6"/>
    <p:sldLayoutId id="2147483681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49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65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1431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3pPr>
      <a:lvl4pPr marL="1200060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4pPr>
      <a:lvl5pPr marL="1542935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tl.fi/tyo203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Työelämän </a:t>
            </a:r>
            <a:r>
              <a:rPr lang="fi-FI" sz="3200" dirty="0"/>
              <a:t>kehittäminen alueilla – katsaus ja keskustelu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 TNO-foorumi</a:t>
            </a:r>
          </a:p>
          <a:p>
            <a:r>
              <a:rPr lang="fi-FI" dirty="0" smtClean="0"/>
              <a:t>25.11.2020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525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Esityksen sisältö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pPr marL="0" indent="0">
              <a:buNone/>
            </a:pPr>
            <a:r>
              <a:rPr lang="fi-FI" sz="2400" b="0" dirty="0" smtClean="0"/>
              <a:t>Työelämän </a:t>
            </a:r>
            <a:r>
              <a:rPr lang="fi-FI" sz="2400" b="0" dirty="0"/>
              <a:t>k</a:t>
            </a:r>
            <a:r>
              <a:rPr lang="fi-FI" sz="2400" b="0" dirty="0" smtClean="0"/>
              <a:t>ehittämisestä kuluvalla hallituskaudella</a:t>
            </a:r>
          </a:p>
          <a:p>
            <a:pPr marL="0" indent="0">
              <a:buNone/>
            </a:pPr>
            <a:endParaRPr lang="fi-FI" sz="2400" b="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100" b="0" dirty="0" smtClean="0"/>
              <a:t>TYÖ2030-ohjelma</a:t>
            </a:r>
          </a:p>
          <a:p>
            <a:pPr marL="342875" lvl="1" indent="0">
              <a:buNone/>
            </a:pPr>
            <a:endParaRPr lang="fi-FI" sz="2100" b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100" b="0" dirty="0" smtClean="0"/>
              <a:t>TEM ja työelämän </a:t>
            </a:r>
            <a:r>
              <a:rPr lang="fi-FI" sz="2100" dirty="0" smtClean="0"/>
              <a:t>k</a:t>
            </a:r>
            <a:r>
              <a:rPr lang="fi-FI" sz="2100" b="0" dirty="0" smtClean="0"/>
              <a:t>ehittäminen</a:t>
            </a:r>
          </a:p>
          <a:p>
            <a:pPr marL="342875" lvl="1" indent="0">
              <a:buNone/>
            </a:pPr>
            <a:endParaRPr lang="fi-FI" sz="2100" b="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100" b="0" dirty="0" smtClean="0"/>
              <a:t>Kysymyksiä, näkemyksiä, yhdessä keskustelua </a:t>
            </a:r>
          </a:p>
          <a:p>
            <a:pPr marL="685748" lvl="2" indent="0">
              <a:buNone/>
            </a:pPr>
            <a:endParaRPr lang="fi-FI" sz="225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14.9.2020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TEM/TTM Antti Närhinen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168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>
          <a:xfrm>
            <a:off x="1835696" y="1340769"/>
            <a:ext cx="13708856" cy="59353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7975600" y="857251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Vaakakuvapaikka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200" dirty="0"/>
              <a:t>Oikean yläkulman sävytystä voi vaalean kuvan kanssa tummentaa ja tumman kuvan kanssa vaalentaa.</a:t>
            </a:r>
          </a:p>
        </p:txBody>
      </p:sp>
      <p:pic>
        <p:nvPicPr>
          <p:cNvPr id="1026" name="Kuva 13" descr="image0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" y="0"/>
            <a:ext cx="92436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uorakulmio 1"/>
          <p:cNvSpPr/>
          <p:nvPr/>
        </p:nvSpPr>
        <p:spPr>
          <a:xfrm>
            <a:off x="8014806" y="6234529"/>
            <a:ext cx="1183199" cy="454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292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TYÖ2030 ALUEPILOTIT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800" dirty="0" smtClean="0"/>
              <a:t>Yhden </a:t>
            </a:r>
            <a:r>
              <a:rPr lang="fi-FI" sz="1800" dirty="0"/>
              <a:t>tai useamman ELY-keskuksen yhdessä koordinoimia </a:t>
            </a:r>
            <a:r>
              <a:rPr lang="fi-FI" sz="1800" dirty="0" smtClean="0"/>
              <a:t>kehittämishankkeita</a:t>
            </a:r>
          </a:p>
          <a:p>
            <a:pPr lvl="1"/>
            <a:r>
              <a:rPr lang="fi-FI" sz="1800" dirty="0" smtClean="0"/>
              <a:t>Työelämän kehittämistä edistävien tapojen kokeiluja alueiden työpaikoilla</a:t>
            </a:r>
          </a:p>
          <a:p>
            <a:pPr lvl="1"/>
            <a:r>
              <a:rPr lang="fi-FI" sz="1800" dirty="0" smtClean="0"/>
              <a:t>Alueellisen </a:t>
            </a:r>
            <a:r>
              <a:rPr lang="fi-FI" sz="1800" dirty="0"/>
              <a:t>työelämän </a:t>
            </a:r>
            <a:r>
              <a:rPr lang="fi-FI" sz="1800" dirty="0" smtClean="0"/>
              <a:t>kehittämisosaamisen vahvistaminen</a:t>
            </a:r>
          </a:p>
          <a:p>
            <a:pPr lvl="1"/>
            <a:r>
              <a:rPr lang="fi-FI" sz="1800" dirty="0" smtClean="0"/>
              <a:t>Alueen </a:t>
            </a:r>
            <a:r>
              <a:rPr lang="fi-FI" sz="1800" dirty="0"/>
              <a:t>työelämätoimijoiden </a:t>
            </a:r>
            <a:r>
              <a:rPr lang="fi-FI" sz="1800" dirty="0" smtClean="0"/>
              <a:t>välisen yhteistyön kehittäminen</a:t>
            </a:r>
          </a:p>
          <a:p>
            <a:pPr lvl="1"/>
            <a:r>
              <a:rPr lang="fi-FI" sz="1800" dirty="0" smtClean="0"/>
              <a:t>Koronasta johtuvat poikkeusolot ja niistä toipuminen !! </a:t>
            </a:r>
          </a:p>
          <a:p>
            <a:pPr lvl="1"/>
            <a:r>
              <a:rPr lang="fi-FI" sz="1800" dirty="0" smtClean="0"/>
              <a:t>Tavoitteena mm levitettävissä </a:t>
            </a:r>
            <a:r>
              <a:rPr lang="fi-FI" sz="1800" dirty="0"/>
              <a:t>oleva alueellisen työelämän kehittämistoiminnan </a:t>
            </a:r>
            <a:r>
              <a:rPr lang="fi-FI" sz="1800" dirty="0" smtClean="0"/>
              <a:t>malli (työelämävalmentaja)</a:t>
            </a:r>
          </a:p>
          <a:p>
            <a:pPr marL="342875" lvl="1" indent="0">
              <a:buNone/>
            </a:pPr>
            <a:endParaRPr lang="fi-FI" sz="1800" dirty="0" smtClean="0"/>
          </a:p>
          <a:p>
            <a:r>
              <a:rPr lang="fi-FI" sz="1800" dirty="0" smtClean="0"/>
              <a:t>Käynnistyviä pilotteja 3 kpl</a:t>
            </a:r>
            <a:br>
              <a:rPr lang="fi-FI" sz="1800" dirty="0" smtClean="0"/>
            </a:br>
            <a:r>
              <a:rPr lang="fi-FI" sz="1800" b="0" dirty="0" smtClean="0"/>
              <a:t>Etelä-Savo; Lappi</a:t>
            </a:r>
            <a:r>
              <a:rPr lang="fi-FI" sz="1800" b="0" dirty="0"/>
              <a:t>;</a:t>
            </a:r>
            <a:r>
              <a:rPr lang="fi-FI" sz="1800" b="0" dirty="0" smtClean="0"/>
              <a:t> </a:t>
            </a:r>
            <a:r>
              <a:rPr lang="fi-FI" sz="1800" b="0" dirty="0" err="1" smtClean="0"/>
              <a:t>Pohjois</a:t>
            </a:r>
            <a:r>
              <a:rPr lang="fi-FI" sz="1800" b="0" dirty="0" smtClean="0"/>
              <a:t>-Savo &amp; </a:t>
            </a:r>
            <a:r>
              <a:rPr lang="fi-FI" sz="1800" b="0" dirty="0" err="1" smtClean="0"/>
              <a:t>Pohjois</a:t>
            </a:r>
            <a:r>
              <a:rPr lang="fi-FI" sz="1800" b="0" dirty="0" smtClean="0"/>
              <a:t>-Karjala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74044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Lisää TYÖ2030-toimintaa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i="1" dirty="0" err="1" smtClean="0"/>
              <a:t>Workathlon</a:t>
            </a:r>
            <a:r>
              <a:rPr lang="fi-FI" i="1" dirty="0" smtClean="0"/>
              <a:t>-konsepti</a:t>
            </a:r>
            <a:br>
              <a:rPr lang="fi-FI" i="1" dirty="0" smtClean="0"/>
            </a:br>
            <a:r>
              <a:rPr lang="fi-FI" b="0" dirty="0" smtClean="0"/>
              <a:t>Työelämäinnovaatioiden </a:t>
            </a:r>
            <a:r>
              <a:rPr lang="fi-FI" b="0" dirty="0"/>
              <a:t>vauhdittamiseksi </a:t>
            </a:r>
            <a:r>
              <a:rPr lang="fi-FI" b="0" dirty="0" smtClean="0"/>
              <a:t>työpaikoilla. Yritysten </a:t>
            </a:r>
            <a:r>
              <a:rPr lang="fi-FI" b="0" dirty="0"/>
              <a:t>ja muiden organisaatioiden yhteistyöverkostot voivat saada sparrausapua asiantuntijoilta haasteidensa ratkaisuun tai unelmien toteuttamiseen. </a:t>
            </a:r>
          </a:p>
          <a:p>
            <a:r>
              <a:rPr lang="fi-FI" i="1" dirty="0" err="1"/>
              <a:t>Fast</a:t>
            </a:r>
            <a:r>
              <a:rPr lang="fi-FI" i="1" dirty="0"/>
              <a:t> </a:t>
            </a:r>
            <a:r>
              <a:rPr lang="fi-FI" i="1" dirty="0" err="1"/>
              <a:t>Expert</a:t>
            </a:r>
            <a:r>
              <a:rPr lang="fi-FI" i="1" dirty="0"/>
              <a:t> </a:t>
            </a:r>
            <a:r>
              <a:rPr lang="fi-FI" i="1" dirty="0" err="1" smtClean="0"/>
              <a:t>Teams</a:t>
            </a:r>
            <a:r>
              <a:rPr lang="fi-FI" i="1" dirty="0" smtClean="0"/>
              <a:t/>
            </a:r>
            <a:br>
              <a:rPr lang="fi-FI" i="1" dirty="0" smtClean="0"/>
            </a:br>
            <a:r>
              <a:rPr lang="fi-FI" b="0" dirty="0" smtClean="0"/>
              <a:t>Työelämän </a:t>
            </a:r>
            <a:r>
              <a:rPr lang="fi-FI" b="0" dirty="0"/>
              <a:t>ajankohtaisia ilmiöitä käsitellään ja ratkaistaan nopeilla ratkaisutiimeillä</a:t>
            </a:r>
            <a:r>
              <a:rPr lang="fi-FI" b="0" i="1" dirty="0"/>
              <a:t>, </a:t>
            </a:r>
            <a:r>
              <a:rPr lang="fi-FI" b="0" dirty="0" smtClean="0"/>
              <a:t>jotka </a:t>
            </a:r>
            <a:r>
              <a:rPr lang="fi-FI" b="0" dirty="0"/>
              <a:t>kokoavat yhteen kehittäjäverkoston ja tuottavat ratkaisuja työpaikkojen kehittämisen tueksi sekä päätöksentekoa varten</a:t>
            </a:r>
          </a:p>
          <a:p>
            <a:r>
              <a:rPr lang="fi-FI" dirty="0"/>
              <a:t>WORK UP-</a:t>
            </a:r>
            <a:r>
              <a:rPr lang="fi-FI" dirty="0" err="1"/>
              <a:t>webinaarisarja</a:t>
            </a:r>
            <a:r>
              <a:rPr lang="fi-FI" dirty="0"/>
              <a:t> työn </a:t>
            </a:r>
            <a:r>
              <a:rPr lang="fi-FI" dirty="0" smtClean="0"/>
              <a:t>murroksesta </a:t>
            </a:r>
          </a:p>
          <a:p>
            <a:r>
              <a:rPr lang="fi-FI" dirty="0" smtClean="0"/>
              <a:t>Johtamisverkosto</a:t>
            </a:r>
            <a:br>
              <a:rPr lang="fi-FI" dirty="0" smtClean="0"/>
            </a:br>
            <a:r>
              <a:rPr lang="fi-FI" b="0" dirty="0"/>
              <a:t>Y</a:t>
            </a:r>
            <a:r>
              <a:rPr lang="fi-FI" b="0" dirty="0" smtClean="0"/>
              <a:t>ritysten </a:t>
            </a:r>
            <a:r>
              <a:rPr lang="fi-FI" b="0" dirty="0"/>
              <a:t>ja </a:t>
            </a:r>
            <a:r>
              <a:rPr lang="fi-FI" b="0" dirty="0" smtClean="0"/>
              <a:t>organisaatioiden </a:t>
            </a:r>
            <a:r>
              <a:rPr lang="fi-FI" b="0" dirty="0"/>
              <a:t>johtajista koostuva </a:t>
            </a:r>
            <a:r>
              <a:rPr lang="fi-FI" b="0" dirty="0" smtClean="0"/>
              <a:t>kummiverkosto. Jakaa ja viestii hyvistä käytännöistä. Tekee yhteistyötä </a:t>
            </a:r>
            <a:r>
              <a:rPr lang="fi-FI" b="0" dirty="0"/>
              <a:t>myös oppilaitosten ja korkeakoulujen kanssa nuorten ja tulevaisuuden johtajien saavuttamiseksi. </a:t>
            </a:r>
            <a:endParaRPr lang="fi-FI" b="0" dirty="0" smtClean="0"/>
          </a:p>
          <a:p>
            <a:r>
              <a:rPr lang="fi-FI" dirty="0" smtClean="0"/>
              <a:t>Työelämäinnovaatioiden tuki ja vauhdittaminen</a:t>
            </a:r>
            <a:r>
              <a:rPr lang="fi-FI" b="0" dirty="0" smtClean="0"/>
              <a:t> </a:t>
            </a:r>
            <a:br>
              <a:rPr lang="fi-FI" b="0" dirty="0" smtClean="0"/>
            </a:br>
            <a:r>
              <a:rPr lang="fi-FI" b="0" dirty="0" smtClean="0"/>
              <a:t>Kohteena työpaikat</a:t>
            </a:r>
            <a:r>
              <a:rPr lang="fi-FI" b="0" dirty="0"/>
              <a:t>,</a:t>
            </a:r>
            <a:r>
              <a:rPr lang="fi-FI" b="0" dirty="0" smtClean="0"/>
              <a:t> suunnittelussa tarkemmin v. 2021</a:t>
            </a:r>
            <a:endParaRPr lang="fi-FI" dirty="0"/>
          </a:p>
          <a:p>
            <a:r>
              <a:rPr lang="fi-FI" dirty="0" smtClean="0"/>
              <a:t>TYÖ2030-ohjelmasta ja -toiminnasta lisää </a:t>
            </a:r>
            <a:r>
              <a:rPr lang="fi-FI" dirty="0" smtClean="0">
                <a:hlinkClick r:id="rId2"/>
              </a:rPr>
              <a:t>www.ttl.fi/tyo2030</a:t>
            </a:r>
            <a:r>
              <a:rPr lang="fi-FI" dirty="0" smtClean="0"/>
              <a:t> </a:t>
            </a: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14.9.2020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TEM/TTM Antti Närhinen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990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 2030 tulevan toiminnan painopisteet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sz="2700" dirty="0" smtClean="0"/>
          </a:p>
          <a:p>
            <a:pPr lvl="1"/>
            <a:r>
              <a:rPr lang="fi-FI" sz="2400" dirty="0" smtClean="0"/>
              <a:t>Tuottavuus</a:t>
            </a:r>
            <a:r>
              <a:rPr lang="fi-FI" sz="2400" dirty="0"/>
              <a:t>, työhyvinvointi ja työn merkityksellisyys</a:t>
            </a:r>
          </a:p>
          <a:p>
            <a:pPr lvl="1"/>
            <a:r>
              <a:rPr lang="fi-FI" sz="2400" dirty="0"/>
              <a:t>Luottamus ja yhteistyö</a:t>
            </a:r>
          </a:p>
          <a:p>
            <a:pPr lvl="1"/>
            <a:r>
              <a:rPr lang="fi-FI" sz="2400" dirty="0"/>
              <a:t>Osaaminen ja jatkuva oppiminen</a:t>
            </a:r>
          </a:p>
          <a:p>
            <a:pPr lvl="1"/>
            <a:r>
              <a:rPr lang="fi-FI" sz="2400" dirty="0" err="1"/>
              <a:t>Digitalisaatio</a:t>
            </a:r>
            <a:r>
              <a:rPr lang="fi-FI" sz="2400" dirty="0"/>
              <a:t> ja työelämäinnovaatiot</a:t>
            </a:r>
          </a:p>
          <a:p>
            <a:pPr marL="609585" lvl="1" indent="0">
              <a:buNone/>
            </a:pPr>
            <a:endParaRPr lang="fi-FI" sz="2400" dirty="0"/>
          </a:p>
          <a:p>
            <a:pPr lvl="1"/>
            <a:r>
              <a:rPr lang="fi-FI" sz="2400" dirty="0"/>
              <a:t>Johtajuus läpäisee kaikki </a:t>
            </a:r>
            <a:r>
              <a:rPr lang="fi-FI" sz="2400" dirty="0" smtClean="0"/>
              <a:t>teemat</a:t>
            </a:r>
          </a:p>
          <a:p>
            <a:pPr lvl="1"/>
            <a:endParaRPr lang="fi-FI" sz="2400" dirty="0"/>
          </a:p>
          <a:p>
            <a:pPr marL="342875" lvl="1" indent="0">
              <a:buNone/>
            </a:pPr>
            <a:r>
              <a:rPr lang="fi-FI" sz="2400" i="1" dirty="0"/>
              <a:t>Visio: Maailman paras työelämä 2030</a:t>
            </a:r>
          </a:p>
          <a:p>
            <a:pPr lvl="1"/>
            <a:endParaRPr lang="fi-FI" sz="24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14.9.2020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TEM/TTM Antti Närhinen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856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5" y="405904"/>
            <a:ext cx="7203017" cy="995915"/>
          </a:xfrm>
        </p:spPr>
        <p:txBody>
          <a:bodyPr/>
          <a:lstStyle/>
          <a:p>
            <a:r>
              <a:rPr lang="fi-FI" dirty="0" smtClean="0"/>
              <a:t>TEM ja työelämän kehittäminen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339703"/>
            <a:ext cx="7886700" cy="4880344"/>
          </a:xfrm>
        </p:spPr>
        <p:txBody>
          <a:bodyPr>
            <a:normAutofit fontScale="62500" lnSpcReduction="20000"/>
          </a:bodyPr>
          <a:lstStyle/>
          <a:p>
            <a:r>
              <a:rPr lang="fi-FI" sz="2400" dirty="0" smtClean="0"/>
              <a:t>Työ- ja elinkeinopolitiikka</a:t>
            </a:r>
          </a:p>
          <a:p>
            <a:pPr lvl="1"/>
            <a:r>
              <a:rPr lang="fi-FI" sz="2400" dirty="0" smtClean="0"/>
              <a:t>Työelämän laatu ja tuottavuus </a:t>
            </a:r>
            <a:endParaRPr lang="fi-FI" sz="2400" dirty="0"/>
          </a:p>
          <a:p>
            <a:pPr lvl="1"/>
            <a:r>
              <a:rPr lang="fi-FI" sz="2400" dirty="0" smtClean="0"/>
              <a:t>Monimuotoisuus ja tasa-arvo</a:t>
            </a:r>
          </a:p>
          <a:p>
            <a:pPr lvl="1"/>
            <a:r>
              <a:rPr lang="fi-FI" sz="2400" dirty="0" smtClean="0"/>
              <a:t>Työkyky-ohjelma</a:t>
            </a:r>
          </a:p>
          <a:p>
            <a:r>
              <a:rPr lang="fi-FI" sz="2400" dirty="0" smtClean="0"/>
              <a:t>Osaamisen johtaminen ja kehittäminen työelämässä </a:t>
            </a:r>
          </a:p>
          <a:p>
            <a:pPr lvl="1"/>
            <a:r>
              <a:rPr lang="fi-FI" sz="2400" dirty="0" smtClean="0"/>
              <a:t>Liittymäpintaa jatkuva oppimiseen uudistukseen </a:t>
            </a:r>
          </a:p>
          <a:p>
            <a:pPr lvl="1"/>
            <a:r>
              <a:rPr lang="fi-FI" sz="2400" dirty="0" smtClean="0"/>
              <a:t>Osaamisen kartoittaminen ja urasuunnittelu</a:t>
            </a:r>
          </a:p>
          <a:p>
            <a:pPr lvl="1"/>
            <a:r>
              <a:rPr lang="fi-FI" sz="2400" dirty="0" smtClean="0"/>
              <a:t>Osaamisen tunnistaminen (työssä opitun)</a:t>
            </a:r>
          </a:p>
          <a:p>
            <a:pPr lvl="1"/>
            <a:r>
              <a:rPr lang="fi-FI" sz="2400" dirty="0" smtClean="0"/>
              <a:t>Oppivan työyhteisön kehittäminen</a:t>
            </a:r>
          </a:p>
          <a:p>
            <a:pPr lvl="1"/>
            <a:r>
              <a:rPr lang="fi-FI" sz="2400" dirty="0" smtClean="0"/>
              <a:t>Työelämän ja osaamisjärjestelmien yhteyden tiivistäminen</a:t>
            </a:r>
          </a:p>
          <a:p>
            <a:pPr lvl="1"/>
            <a:r>
              <a:rPr lang="fi-FI" sz="2400" dirty="0" smtClean="0"/>
              <a:t>Osaamisverkostot – toimijat, toimialat, yritykset/työpaikat, palveluntuottajat</a:t>
            </a:r>
          </a:p>
          <a:p>
            <a:r>
              <a:rPr lang="fi-FI" sz="2400" dirty="0" smtClean="0"/>
              <a:t>Innovaatiopolitiikka</a:t>
            </a:r>
          </a:p>
          <a:p>
            <a:pPr lvl="1"/>
            <a:r>
              <a:rPr lang="fi-FI" sz="2400" b="0" dirty="0" smtClean="0"/>
              <a:t>Innovaatioiden edistäminen ja hyödyntäminen</a:t>
            </a:r>
          </a:p>
          <a:p>
            <a:r>
              <a:rPr lang="fi-FI" sz="2400" dirty="0" smtClean="0"/>
              <a:t>Aluepolitiikka</a:t>
            </a:r>
          </a:p>
          <a:p>
            <a:pPr lvl="1"/>
            <a:r>
              <a:rPr lang="fi-FI" sz="2400" dirty="0" err="1" smtClean="0"/>
              <a:t>ELY:t</a:t>
            </a:r>
            <a:r>
              <a:rPr lang="fi-FI" sz="2400" dirty="0" smtClean="0"/>
              <a:t> </a:t>
            </a:r>
            <a:r>
              <a:rPr lang="fi-FI" sz="2400" dirty="0"/>
              <a:t>ja </a:t>
            </a:r>
            <a:r>
              <a:rPr lang="fi-FI" sz="2400" dirty="0" smtClean="0"/>
              <a:t>TE-toimistot</a:t>
            </a:r>
          </a:p>
          <a:p>
            <a:pPr lvl="1"/>
            <a:r>
              <a:rPr lang="fi-FI" sz="2400" dirty="0" smtClean="0"/>
              <a:t>Eri verkostot</a:t>
            </a:r>
            <a:endParaRPr lang="fi-FI" sz="2400" b="0" dirty="0"/>
          </a:p>
          <a:p>
            <a:r>
              <a:rPr lang="fi-FI" sz="2400" dirty="0" smtClean="0"/>
              <a:t>Muuta relevanttia ja tukevaa toimintaa</a:t>
            </a:r>
          </a:p>
          <a:p>
            <a:pPr lvl="1"/>
            <a:r>
              <a:rPr lang="fi-FI" sz="2400" dirty="0" smtClean="0"/>
              <a:t>ESR – vanha ja uusi rahoituskausi</a:t>
            </a:r>
          </a:p>
          <a:p>
            <a:pPr lvl="1"/>
            <a:r>
              <a:rPr lang="fi-FI" sz="2400" b="0" dirty="0" smtClean="0"/>
              <a:t>EU:n elpymisväline (?)</a:t>
            </a:r>
          </a:p>
          <a:p>
            <a:pPr lvl="1"/>
            <a:r>
              <a:rPr lang="fi-FI" sz="2400" dirty="0" smtClean="0"/>
              <a:t>Eri tutkimus-, seuranta- ja monitorointitieto, kuten työolobarometri (niin kansallinen kuin kansainvälinen)</a:t>
            </a:r>
          </a:p>
          <a:p>
            <a:pPr lvl="1"/>
            <a:r>
              <a:rPr lang="fi-FI" sz="2400" b="0" dirty="0" smtClean="0"/>
              <a:t>Viestintä ml. </a:t>
            </a:r>
            <a:r>
              <a:rPr lang="fi-FI" sz="2400" b="0" dirty="0" err="1" smtClean="0"/>
              <a:t>some</a:t>
            </a:r>
            <a:endParaRPr lang="fi-FI" sz="2400" b="0" dirty="0" smtClean="0"/>
          </a:p>
          <a:p>
            <a:pPr marL="0" indent="0">
              <a:buNone/>
            </a:pPr>
            <a:endParaRPr lang="fi-FI" b="0" dirty="0" smtClean="0"/>
          </a:p>
          <a:p>
            <a:pPr marL="0" indent="0">
              <a:buNone/>
            </a:pPr>
            <a:endParaRPr lang="fi-FI" b="0" dirty="0" smtClean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14.9.2020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TEM/TTM Antti Närhinen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3601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71885" y="242870"/>
            <a:ext cx="7203017" cy="995915"/>
          </a:xfrm>
        </p:spPr>
        <p:txBody>
          <a:bodyPr/>
          <a:lstStyle/>
          <a:p>
            <a:r>
              <a:rPr lang="fi-FI" dirty="0" smtClean="0"/>
              <a:t>Katse eteenpäin - keskustellen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371601"/>
            <a:ext cx="8143210" cy="4601636"/>
          </a:xfrm>
        </p:spPr>
        <p:txBody>
          <a:bodyPr>
            <a:normAutofit fontScale="85000" lnSpcReduction="20000"/>
          </a:bodyPr>
          <a:lstStyle/>
          <a:p>
            <a:r>
              <a:rPr lang="fi-FI" sz="2200" dirty="0"/>
              <a:t>A</a:t>
            </a:r>
            <a:r>
              <a:rPr lang="fi-FI" sz="2200" dirty="0" smtClean="0"/>
              <a:t>lueellisten työelämän kehittämisverkostojen toiminnan tehostaminen, tarvittaessa uudelleen elvyttäminen</a:t>
            </a:r>
          </a:p>
          <a:p>
            <a:pPr lvl="1"/>
            <a:r>
              <a:rPr lang="fi-FI" sz="1900" dirty="0" err="1" smtClean="0"/>
              <a:t>ELYjen</a:t>
            </a:r>
            <a:r>
              <a:rPr lang="fi-FI" sz="1900" dirty="0" smtClean="0"/>
              <a:t> ympärille koottuja</a:t>
            </a:r>
          </a:p>
          <a:p>
            <a:pPr lvl="1"/>
            <a:r>
              <a:rPr lang="fi-FI" sz="1900" dirty="0" smtClean="0"/>
              <a:t>Lisäarvo?</a:t>
            </a:r>
          </a:p>
          <a:p>
            <a:pPr marL="0" indent="0">
              <a:buNone/>
            </a:pPr>
            <a:endParaRPr lang="fi-FI" sz="2200" dirty="0" smtClean="0"/>
          </a:p>
          <a:p>
            <a:r>
              <a:rPr lang="fi-FI" sz="2200" dirty="0"/>
              <a:t>Osaaminen uudistaa työelämää ja työelämä </a:t>
            </a:r>
            <a:r>
              <a:rPr lang="fi-FI" sz="2200" dirty="0" smtClean="0"/>
              <a:t>osaamista</a:t>
            </a:r>
          </a:p>
          <a:p>
            <a:pPr lvl="1"/>
            <a:r>
              <a:rPr lang="fi-FI" sz="1900" dirty="0" smtClean="0"/>
              <a:t>Osaamisen kehittämisen merkitys osana työelämän kehittämistä</a:t>
            </a:r>
          </a:p>
          <a:p>
            <a:pPr lvl="1"/>
            <a:r>
              <a:rPr lang="fi-FI" sz="1900" dirty="0" smtClean="0"/>
              <a:t>Jatkuvan oppimisen uudistus</a:t>
            </a:r>
          </a:p>
          <a:p>
            <a:pPr lvl="1"/>
            <a:r>
              <a:rPr lang="fi-FI" sz="1900" dirty="0" smtClean="0"/>
              <a:t>Alueelliset osaamisverkostot </a:t>
            </a:r>
            <a:br>
              <a:rPr lang="fi-FI" sz="1900" dirty="0" smtClean="0"/>
            </a:br>
            <a:r>
              <a:rPr lang="fi-FI" sz="1900" dirty="0" smtClean="0"/>
              <a:t>ml. </a:t>
            </a:r>
            <a:r>
              <a:rPr lang="fi-FI" sz="1900" dirty="0" err="1" smtClean="0"/>
              <a:t>SITRAn</a:t>
            </a:r>
            <a:r>
              <a:rPr lang="fi-FI" sz="1900" dirty="0" smtClean="0"/>
              <a:t> alueellisen osaamisen ekosysteemitoiminta v. 2021</a:t>
            </a:r>
          </a:p>
          <a:p>
            <a:pPr lvl="1"/>
            <a:endParaRPr lang="fi-FI" sz="1900" dirty="0"/>
          </a:p>
          <a:p>
            <a:r>
              <a:rPr lang="fi-FI" sz="2200" dirty="0" smtClean="0"/>
              <a:t>Muita näkemyksiä ja ajatuksia, esimerkiksi</a:t>
            </a:r>
          </a:p>
          <a:p>
            <a:pPr lvl="1"/>
            <a:r>
              <a:rPr lang="fi-FI" sz="1900" dirty="0" smtClean="0"/>
              <a:t>Ylialueellisen yhteistyön tarve</a:t>
            </a:r>
          </a:p>
          <a:p>
            <a:pPr lvl="1"/>
            <a:r>
              <a:rPr lang="fi-FI" sz="1900" dirty="0" smtClean="0"/>
              <a:t>Resurssit</a:t>
            </a:r>
          </a:p>
          <a:p>
            <a:pPr lvl="1"/>
            <a:r>
              <a:rPr lang="fi-FI" sz="1900" dirty="0" smtClean="0"/>
              <a:t>Ohjaus ja seuranta</a:t>
            </a:r>
          </a:p>
          <a:p>
            <a:pPr lvl="1"/>
            <a:r>
              <a:rPr lang="fi-FI" sz="1900" dirty="0" smtClean="0"/>
              <a:t>Viestintä</a:t>
            </a:r>
          </a:p>
          <a:p>
            <a:pPr lvl="1"/>
            <a:r>
              <a:rPr lang="fi-FI" sz="1900" dirty="0" smtClean="0"/>
              <a:t>Yhteistapahtumat</a:t>
            </a:r>
          </a:p>
          <a:p>
            <a:pPr lvl="1"/>
            <a:r>
              <a:rPr lang="fi-FI" sz="1500" dirty="0" smtClean="0"/>
              <a:t>..</a:t>
            </a:r>
          </a:p>
          <a:p>
            <a:pPr marL="0" indent="0">
              <a:buNone/>
            </a:pPr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14.9.2020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TEM/TTM Antti Närhinen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43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>
          <a:xfrm>
            <a:off x="1710267" y="1566330"/>
            <a:ext cx="5723466" cy="4234702"/>
          </a:xfrm>
        </p:spPr>
        <p:txBody>
          <a:bodyPr/>
          <a:lstStyle/>
          <a:p>
            <a:r>
              <a:rPr lang="fi-FI" dirty="0" smtClean="0"/>
              <a:t>Minä kiitän</a:t>
            </a:r>
          </a:p>
        </p:txBody>
      </p:sp>
    </p:spTree>
    <p:extLst>
      <p:ext uri="{BB962C8B-B14F-4D97-AF65-F5344CB8AC3E}">
        <p14:creationId xmlns:p14="http://schemas.microsoft.com/office/powerpoint/2010/main" val="395773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DB02_normal_FI_V____RGB">
  <a:themeElements>
    <a:clrScheme name="TEM2016">
      <a:dk1>
        <a:srgbClr val="000000"/>
      </a:dk1>
      <a:lt1>
        <a:srgbClr val="FFFFFF"/>
      </a:lt1>
      <a:dk2>
        <a:srgbClr val="001E60"/>
      </a:dk2>
      <a:lt2>
        <a:srgbClr val="D5B37A"/>
      </a:lt2>
      <a:accent1>
        <a:srgbClr val="001E60"/>
      </a:accent1>
      <a:accent2>
        <a:srgbClr val="EE2737"/>
      </a:accent2>
      <a:accent3>
        <a:srgbClr val="FF8200"/>
      </a:accent3>
      <a:accent4>
        <a:srgbClr val="F2A900"/>
      </a:accent4>
      <a:accent5>
        <a:srgbClr val="97D700"/>
      </a:accent5>
      <a:accent6>
        <a:srgbClr val="00BFB3"/>
      </a:accent6>
      <a:hlink>
        <a:srgbClr val="009CDE"/>
      </a:hlink>
      <a:folHlink>
        <a:srgbClr val="485CC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200" b="1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-ppt-template_normal.potx" id="{DD6C6847-E755-42B4-B35F-08DF389D6E1B}" vid="{51D59CA2-D9B6-4DAA-8489-0CA1CEF09C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Document" ma:contentTypeID="0x01010073A4205F1AB04B778370FAAF380291E000E146ABAF2260CC4397E0AB897BAC756D" ma:contentTypeVersion="6" ma:contentTypeDescription="Luo uusi asiakirja." ma:contentTypeScope="" ma:versionID="2fc0bbfb6107b5915e5fafa5380d5306">
  <xsd:schema xmlns:xsd="http://www.w3.org/2001/XMLSchema" xmlns:xs="http://www.w3.org/2001/XMLSchema" xmlns:p="http://schemas.microsoft.com/office/2006/metadata/properties" xmlns:ns2="59791934-538b-4486-96c6-535b1b77d54e" targetNamespace="http://schemas.microsoft.com/office/2006/metadata/properties" ma:root="true" ma:fieldsID="b3c0343a795085f52425eca36a0c9c22" ns2:_="">
    <xsd:import namespace="59791934-538b-4486-96c6-535b1b77d54e"/>
    <xsd:element name="properties">
      <xsd:complexType>
        <xsd:sequence>
          <xsd:element name="documentManagement">
            <xsd:complexType>
              <xsd:all>
                <xsd:element ref="ns2:TEMDocumentType"/>
                <xsd:element ref="ns2:ExternalKeywor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91934-538b-4486-96c6-535b1b77d54e" elementFormDefault="qualified">
    <xsd:import namespace="http://schemas.microsoft.com/office/2006/documentManagement/types"/>
    <xsd:import namespace="http://schemas.microsoft.com/office/infopath/2007/PartnerControls"/>
    <xsd:element name="TEMDocumentType" ma:index="8" ma:displayName="Tyyppi" ma:default="" ma:description="Tyyppi" ma:format="RadioButtons" ma:internalName="TEMDocumentType">
      <xsd:simpleType>
        <xsd:restriction base="dms:Choice">
          <xsd:enumeration value="Ohje"/>
          <xsd:enumeration value="Muistio"/>
          <xsd:enumeration value="Lomake"/>
          <xsd:enumeration value="Raportti"/>
          <xsd:enumeration value="Esityslista"/>
          <xsd:enumeration value="Pöytäkirja"/>
          <xsd:enumeration value="Sopimus"/>
          <xsd:enumeration value="Kutsu"/>
          <xsd:enumeration value="Työnjako/Vastuunjako"/>
          <xsd:enumeration value="Organisaatiokaavio"/>
          <xsd:enumeration value="Esitysaineisto"/>
          <xsd:enumeration value="Muu"/>
        </xsd:restriction>
      </xsd:simpleType>
    </xsd:element>
    <xsd:element name="ExternalKeyword" ma:index="9" nillable="true" ma:displayName="Ulkoinen asiasana" ma:internalName="ExternalKeyword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ternalKeyword xmlns="59791934-538b-4486-96c6-535b1b77d54e" xsi:nil="true"/>
    <TEMDocumentType xmlns="59791934-538b-4486-96c6-535b1b77d54e">Esitysaineisto</TEMDocumentType>
  </documentManagement>
</p:properties>
</file>

<file path=customXml/itemProps1.xml><?xml version="1.0" encoding="utf-8"?>
<ds:datastoreItem xmlns:ds="http://schemas.openxmlformats.org/officeDocument/2006/customXml" ds:itemID="{4BD3101D-B760-413F-BA43-EEB60029E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791934-538b-4486-96c6-535b1b77d5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64913E-A1DE-4D05-AF8F-F801DDF0C6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4977A7-889C-4615-BBDA-338D2256BCD9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59791934-538b-4486-96c6-535b1b77d54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TEM_DB02_normal_FI_V____RGB</Template>
  <TotalTime>4459</TotalTime>
  <Words>449</Words>
  <Application>Microsoft Office PowerPoint</Application>
  <PresentationFormat>Näytössä katseltava diaesitys (4:3)</PresentationFormat>
  <Paragraphs>100</Paragraphs>
  <Slides>9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TEM_DB02_normal_FI_V____RGB</vt:lpstr>
      <vt:lpstr>Työelämän kehittäminen alueilla – katsaus ja keskustelu</vt:lpstr>
      <vt:lpstr>Esityksen sisältö</vt:lpstr>
      <vt:lpstr>Vaakakuvapaikka</vt:lpstr>
      <vt:lpstr>TYÖ2030 ALUEPILOTIT</vt:lpstr>
      <vt:lpstr>Lisää TYÖ2030-toimintaa</vt:lpstr>
      <vt:lpstr>TYÖ 2030 tulevan toiminnan painopisteet </vt:lpstr>
      <vt:lpstr>TEM ja työelämän kehittäminen</vt:lpstr>
      <vt:lpstr>Katse eteenpäin - keskustellen 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Riitta Elo</dc:creator>
  <cp:lastModifiedBy>Närhinen Antti (TEM)</cp:lastModifiedBy>
  <cp:revision>221</cp:revision>
  <cp:lastPrinted>2019-12-03T09:43:19Z</cp:lastPrinted>
  <dcterms:created xsi:type="dcterms:W3CDTF">2016-06-23T07:16:05Z</dcterms:created>
  <dcterms:modified xsi:type="dcterms:W3CDTF">2020-11-24T14:48:10Z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0x01010073A4205F1AB04B778370FAAF380291E000E146ABAF2260CC4397E0AB897BAC756D</vt:lpwstr>
  </property>
</Properties>
</file>