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45" r:id="rId2"/>
    <p:sldId id="786" r:id="rId3"/>
    <p:sldId id="795" r:id="rId4"/>
    <p:sldId id="794" r:id="rId5"/>
    <p:sldId id="796" r:id="rId6"/>
    <p:sldId id="797" r:id="rId7"/>
    <p:sldId id="798" r:id="rId8"/>
    <p:sldId id="799" r:id="rId9"/>
    <p:sldId id="800" r:id="rId10"/>
    <p:sldId id="801" r:id="rId11"/>
    <p:sldId id="780" r:id="rId12"/>
    <p:sldId id="770" r:id="rId13"/>
    <p:sldId id="746" r:id="rId14"/>
  </p:sldIdLst>
  <p:sldSz cx="9144000" cy="6858000" type="screen4x3"/>
  <p:notesSz cx="6810375" cy="99425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6255" autoAdjust="0"/>
  </p:normalViewPr>
  <p:slideViewPr>
    <p:cSldViewPr>
      <p:cViewPr varScale="1">
        <p:scale>
          <a:sx n="61" d="100"/>
          <a:sy n="61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41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FD13CFD-B1DA-4847-9412-6DE921E03961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B940D9A-B7AB-417D-88E7-8AE4B509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7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46D5F4-714E-4494-9228-64BAA25966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93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92F4-9E28-44B0-915B-997DEF6DEEC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17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1447-100A-45C5-9E17-563061EA01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4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2944-27F0-46AD-87B5-40D2B5B686E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31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EF16A-B6BC-4265-8394-419751987B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74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22AB3-6616-4643-BCC6-89F7F2122E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99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CDAC5-0893-4CD2-BD69-5A5ED88267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76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847F8-3090-462F-B698-87A45EBAF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11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B872-BA63-4F32-831D-3EBBA76B47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49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78A7-B291-4195-B261-72C26A3079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3224-1085-4CA6-9363-DD1AF71804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3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2638-6351-4025-B585-7E0DC26E7F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72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532F-6658-463A-A583-3AA8B88133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82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BF48-8221-4DDB-B245-EAC54E9D63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0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BFC5E20-2A7D-4C3A-A870-2DE6F861DE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29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188913"/>
            <a:ext cx="1628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5100638" y="6165850"/>
            <a:ext cx="1847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i-FI" sz="1000" smtClean="0"/>
              <a:t>With the support of the </a:t>
            </a:r>
            <a:endParaRPr lang="fi-FI" altLang="fi-FI" sz="1000" smtClean="0"/>
          </a:p>
          <a:p>
            <a:pPr eaLnBrk="1" hangingPunct="1">
              <a:defRPr/>
            </a:pPr>
            <a:r>
              <a:rPr lang="en-GB" altLang="fi-FI" sz="1000" smtClean="0"/>
              <a:t>Lifelong Learning Programme</a:t>
            </a:r>
            <a:endParaRPr lang="fi-FI" altLang="fi-FI" sz="1000" smtClean="0"/>
          </a:p>
          <a:p>
            <a:pPr eaLnBrk="1" hangingPunct="1">
              <a:defRPr/>
            </a:pPr>
            <a:r>
              <a:rPr lang="en-GB" altLang="fi-FI" sz="1000" smtClean="0"/>
              <a:t>of the European Union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323850" y="6192838"/>
            <a:ext cx="2933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fi-FI" sz="1000" smtClean="0"/>
              <a:t>European Lifelong Guidance Policy Network </a:t>
            </a:r>
          </a:p>
          <a:p>
            <a:pPr eaLnBrk="1" hangingPunct="1">
              <a:defRPr/>
            </a:pPr>
            <a:r>
              <a:rPr lang="de-DE" altLang="fi-FI" sz="1000" smtClean="0"/>
              <a:t>http://elgpn.eu</a:t>
            </a:r>
          </a:p>
          <a:p>
            <a:pPr eaLnBrk="1" hangingPunct="1">
              <a:defRPr/>
            </a:pPr>
            <a:r>
              <a:rPr lang="de-DE" altLang="fi-FI" sz="1000" smtClean="0"/>
              <a:t>Coordinator: elgpn@jyu.fi</a:t>
            </a:r>
            <a:endParaRPr lang="fi-FI" altLang="fi-FI" sz="1000" smtClean="0"/>
          </a:p>
        </p:txBody>
      </p:sp>
      <p:sp>
        <p:nvSpPr>
          <p:cNvPr id="1032" name="Line 12"/>
          <p:cNvSpPr>
            <a:spLocks noChangeShapeType="1"/>
          </p:cNvSpPr>
          <p:nvPr userDrawn="1"/>
        </p:nvSpPr>
        <p:spPr bwMode="auto">
          <a:xfrm>
            <a:off x="466725" y="616585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1033" name="Picture 3" descr="2013 LLP 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237288"/>
            <a:ext cx="1323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gpn.eu/" TargetMode="External"/><Relationship Id="rId2" Type="http://schemas.openxmlformats.org/officeDocument/2006/relationships/hyperlink" Target="mailto:raimo.vuorinen@jyu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gpn.eu/publications/browse-by-language/finnish/vaikutt-ava-elinikainen-ohjaus.-tutkimusperustainen-opas-ohjausjarjestelyja-koskevaan-paatoksentekoon-ja-palvelujen-toteuttamiseen.-tiivistelma/at_download/file" TargetMode="External"/><Relationship Id="rId2" Type="http://schemas.openxmlformats.org/officeDocument/2006/relationships/hyperlink" Target="http://www.elgpn.eu/publications/elgpn-tools-no.-3-the-evidence-base-on-lifelong-guidan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3"/>
          <p:cNvSpPr>
            <a:spLocks noGrp="1"/>
          </p:cNvSpPr>
          <p:nvPr>
            <p:ph type="ctrTitle"/>
          </p:nvPr>
        </p:nvSpPr>
        <p:spPr>
          <a:xfrm>
            <a:off x="250825" y="2133600"/>
            <a:ext cx="8424863" cy="1470025"/>
          </a:xfrm>
        </p:spPr>
        <p:txBody>
          <a:bodyPr/>
          <a:lstStyle/>
          <a:p>
            <a:pPr algn="ctr"/>
            <a:r>
              <a:rPr lang="fi-FI" sz="3200" b="1" dirty="0"/>
              <a:t>Tutkimustieto TNO-palvelujen järjestämisen tukena?</a:t>
            </a:r>
            <a:endParaRPr lang="fi-FI" altLang="fi-FI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75656" y="380355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600" dirty="0"/>
              <a:t>Raimo Vuorinen, </a:t>
            </a:r>
            <a:r>
              <a:rPr lang="fi-FI" altLang="fi-FI" sz="1600" dirty="0" smtClean="0"/>
              <a:t>KT</a:t>
            </a:r>
            <a:endParaRPr lang="fi-FI" altLang="fi-FI" sz="1600" dirty="0"/>
          </a:p>
          <a:p>
            <a:pPr algn="ctr"/>
            <a:r>
              <a:rPr lang="fi-FI" altLang="fi-FI" sz="1600" dirty="0"/>
              <a:t> ELGPN </a:t>
            </a:r>
            <a:r>
              <a:rPr lang="fi-FI" altLang="fi-FI" sz="1600" dirty="0" smtClean="0"/>
              <a:t>-koordinaattori</a:t>
            </a:r>
          </a:p>
          <a:p>
            <a:pPr algn="ctr"/>
            <a:r>
              <a:rPr lang="fi-FI" altLang="fi-FI" sz="1600" dirty="0" smtClean="0"/>
              <a:t>Jyväskylän yliopisto, Koulutuksen tutkimuslaitos</a:t>
            </a:r>
          </a:p>
          <a:p>
            <a:pPr algn="ctr"/>
            <a:endParaRPr lang="fi-FI" altLang="fi-FI" sz="1600" dirty="0"/>
          </a:p>
          <a:p>
            <a:pPr algn="ctr"/>
            <a:r>
              <a:rPr lang="fi-FI" sz="1600" dirty="0"/>
              <a:t>KEHA-keskus  &amp; VOKES </a:t>
            </a:r>
            <a:r>
              <a:rPr lang="fi-FI" sz="1600" dirty="0" err="1" smtClean="0"/>
              <a:t>Webinaari</a:t>
            </a:r>
            <a:r>
              <a:rPr lang="fi-FI" sz="1600" dirty="0" smtClean="0"/>
              <a:t> </a:t>
            </a:r>
          </a:p>
          <a:p>
            <a:pPr algn="ctr"/>
            <a:r>
              <a:rPr lang="fi-FI" sz="1600" b="1" dirty="0" smtClean="0"/>
              <a:t>25.8.2015 </a:t>
            </a:r>
            <a:r>
              <a:rPr lang="fi-FI" sz="1600" b="1" dirty="0"/>
              <a:t>klo 13.00-14.00 </a:t>
            </a:r>
            <a:endParaRPr lang="fi-FI" altLang="fi-FI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83471"/>
              </p:ext>
            </p:extLst>
          </p:nvPr>
        </p:nvGraphicFramePr>
        <p:xfrm>
          <a:off x="539552" y="1111010"/>
          <a:ext cx="8280920" cy="569074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5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Tulokset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tutkimustulosten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mukaan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Poliittisia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tavoitteita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EU:n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linjaukset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049"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Ohjaus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tukee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työvoiman</a:t>
                      </a:r>
                      <a:r>
                        <a:rPr lang="en-GB" sz="1600" b="1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liikkuvuutta</a:t>
                      </a:r>
                      <a:r>
                        <a:rPr lang="en-GB" sz="16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jäsenmaiden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sisällä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maiden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välillä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auttaa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työntekijöitä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tunnistamaan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työllistymiseen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liittyviä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mahdollisuuksia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kansallisia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menettelytapoja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Lisäksi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edistää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kotoutumista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osallisuutta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tuottavuutta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työmarkkinoilla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fi-FI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Liikkuvuus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Osaamisen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kohdentaminen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E&amp;T 2020 – </a:t>
                      </a:r>
                      <a:r>
                        <a:rPr lang="en-GB" sz="16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Elinikäisen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oppimisen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liikkuvuuden</a:t>
                      </a:r>
                      <a:r>
                        <a:rPr lang="en-GB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edistäminen</a:t>
                      </a:r>
                      <a:endParaRPr lang="fi-FI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342">
                <a:tc>
                  <a:txBody>
                    <a:bodyPr/>
                    <a:lstStyle/>
                    <a:p>
                      <a:pPr marL="85725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Ikääntyvät</a:t>
                      </a:r>
                      <a:r>
                        <a:rPr lang="en-GB" sz="16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työntekijät</a:t>
                      </a:r>
                      <a:r>
                        <a:rPr lang="en-GB" sz="16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voivat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ohjauksen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kautta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hyödyntää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eri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oppimis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opiskelumahdollisuuksiaan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vaiheistaa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eläköitymistään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Aktiivinen ikääntyminen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Osaamisen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kohdentuminen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effectLst/>
                          <a:latin typeface="Calibri"/>
                        </a:rPr>
                        <a:t>Aktiivinen</a:t>
                      </a:r>
                      <a:r>
                        <a:rPr lang="en-GB" sz="16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Calibri"/>
                        </a:rPr>
                        <a:t>ikääntyminen</a:t>
                      </a:r>
                      <a:r>
                        <a:rPr lang="en-GB" sz="16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Calibri"/>
                        </a:rPr>
                        <a:t>ja</a:t>
                      </a:r>
                      <a:r>
                        <a:rPr lang="en-GB" sz="16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Calibri"/>
                        </a:rPr>
                        <a:t>eri</a:t>
                      </a:r>
                      <a:r>
                        <a:rPr lang="en-GB" sz="16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Calibri"/>
                        </a:rPr>
                        <a:t>ikäryhmien</a:t>
                      </a:r>
                      <a:r>
                        <a:rPr lang="en-GB" sz="16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Calibri"/>
                        </a:rPr>
                        <a:t>keskinäinen</a:t>
                      </a:r>
                      <a:r>
                        <a:rPr lang="en-GB" sz="16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  <a:latin typeface="Calibri"/>
                        </a:rPr>
                        <a:t>solidaarisuus</a:t>
                      </a:r>
                      <a:endParaRPr lang="fi-FI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4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38279" r="2636"/>
          <a:stretch/>
        </p:blipFill>
        <p:spPr>
          <a:xfrm>
            <a:off x="-36512" y="1484784"/>
            <a:ext cx="9189488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1906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2"/>
                </a:solidFill>
              </a:rPr>
              <a:t>Vaikuttava elinikäinen ohjaus (ELGPN 2014)</a:t>
            </a:r>
            <a:endParaRPr lang="fi-FI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1" dirty="0" smtClean="0"/>
              <a:t>Vaikuttavimmat ja tuloksellisimmat </a:t>
            </a:r>
            <a:br>
              <a:rPr lang="fi-FI" sz="2800" b="1" dirty="0" smtClean="0"/>
            </a:br>
            <a:r>
              <a:rPr lang="fi-FI" sz="2800" b="1" dirty="0" err="1" smtClean="0"/>
              <a:t>TNO-palvelut</a:t>
            </a:r>
            <a:r>
              <a:rPr lang="fi-FI" sz="2800" b="1" dirty="0" smtClean="0"/>
              <a:t> </a:t>
            </a:r>
            <a:r>
              <a:rPr lang="fi-FI" sz="1600" dirty="0" smtClean="0"/>
              <a:t>(ELGPN 2014)</a:t>
            </a:r>
            <a:endParaRPr lang="fi-FI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Kansalaisnäkökulma:</a:t>
            </a:r>
          </a:p>
          <a:p>
            <a:pPr lvl="1"/>
            <a:r>
              <a:rPr lang="fi-FI" sz="1600" dirty="0" smtClean="0"/>
              <a:t>Ovat </a:t>
            </a:r>
            <a:r>
              <a:rPr lang="fi-FI" sz="1600" dirty="0"/>
              <a:t>aidosti saatavilla jatkumona kaikissa elämänvaiheissa.</a:t>
            </a:r>
          </a:p>
          <a:p>
            <a:pPr lvl="1"/>
            <a:r>
              <a:rPr lang="fi-FI" sz="1600" dirty="0"/>
              <a:t>Yhdistyvät merkityksellisesti kansalaisen koko elämänpiirin kokemuksiin.</a:t>
            </a:r>
          </a:p>
          <a:p>
            <a:pPr lvl="1"/>
            <a:r>
              <a:rPr lang="fi-FI" sz="1600" dirty="0"/>
              <a:t>Ottavat huomioon yksilölliset lähtökohdat ja vastaavat kansalaisten valmiuksia ja tarpeita</a:t>
            </a:r>
            <a:r>
              <a:rPr lang="fi-FI" sz="1600" dirty="0" smtClean="0"/>
              <a:t>.</a:t>
            </a:r>
          </a:p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Tuki oppimiselle ja urasuunnittelutaitojen kehittymiselle:</a:t>
            </a:r>
            <a:endParaRPr lang="fi-FI" sz="1800" i="1" dirty="0">
              <a:solidFill>
                <a:schemeClr val="tx2"/>
              </a:solidFill>
            </a:endParaRPr>
          </a:p>
          <a:p>
            <a:pPr lvl="1"/>
            <a:r>
              <a:rPr lang="fi-FI" sz="1600" dirty="0"/>
              <a:t>Yhdistävät erilaisia työmuotoja, kuten henkilökohtaisia keskusteluja ja verkkopalveluita.</a:t>
            </a:r>
          </a:p>
          <a:p>
            <a:pPr lvl="1"/>
            <a:r>
              <a:rPr lang="fi-FI" sz="1600" dirty="0"/>
              <a:t>Edistävät urasuunnittelutaitojen oppimista ja syventämistä.</a:t>
            </a:r>
          </a:p>
          <a:p>
            <a:pPr lvl="1"/>
            <a:r>
              <a:rPr lang="fi-FI" sz="1600" dirty="0"/>
              <a:t>Tarkastelevat kansalaisen kysymyksiä kokonaisuutena </a:t>
            </a:r>
            <a:r>
              <a:rPr lang="fi-FI" sz="1600" dirty="0" err="1"/>
              <a:t>moniammatillisessa</a:t>
            </a:r>
            <a:r>
              <a:rPr lang="fi-FI" sz="1600" dirty="0"/>
              <a:t> palveluverkostossa.</a:t>
            </a:r>
          </a:p>
          <a:p>
            <a:pPr lvl="1"/>
            <a:r>
              <a:rPr lang="fi-FI" sz="1600" dirty="0"/>
              <a:t>Mahdollistavat </a:t>
            </a:r>
            <a:r>
              <a:rPr lang="fi-FI" sz="1600" dirty="0" err="1"/>
              <a:t>työssäoppimiskokemuksia</a:t>
            </a:r>
            <a:r>
              <a:rPr lang="fi-FI" sz="1600" dirty="0"/>
              <a:t> yhteistyössä yritysten kanssa.</a:t>
            </a:r>
          </a:p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Laadun varmistus:</a:t>
            </a:r>
          </a:p>
          <a:p>
            <a:pPr lvl="1"/>
            <a:r>
              <a:rPr lang="fi-FI" sz="1600" dirty="0" smtClean="0"/>
              <a:t>Perustuvat </a:t>
            </a:r>
            <a:r>
              <a:rPr lang="fi-FI" sz="1600" dirty="0"/>
              <a:t>ajantasaiseen koulutus- ja työmarkkinatietoon</a:t>
            </a:r>
          </a:p>
          <a:p>
            <a:pPr lvl="1"/>
            <a:r>
              <a:rPr lang="fi-FI" sz="1600" dirty="0"/>
              <a:t>Perustuvat koulutettujen ohjausammattilaisten osaamiseen.</a:t>
            </a:r>
          </a:p>
          <a:p>
            <a:pPr lvl="1"/>
            <a:r>
              <a:rPr lang="fi-FI" sz="1600" dirty="0"/>
              <a:t>Perustuvat pysyvään </a:t>
            </a:r>
            <a:r>
              <a:rPr lang="fi-FI" sz="1600" dirty="0" err="1" smtClean="0"/>
              <a:t>arviontiin</a:t>
            </a:r>
            <a:r>
              <a:rPr lang="fi-FI" sz="1600" dirty="0" smtClean="0"/>
              <a:t> </a:t>
            </a:r>
            <a:r>
              <a:rPr lang="fi-FI" sz="1600" dirty="0"/>
              <a:t>ja laadun kehittämiseen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1927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08075" y="1479550"/>
            <a:ext cx="6553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fi-FI" sz="2000" dirty="0" err="1" smtClean="0"/>
              <a:t>Kiitos</a:t>
            </a:r>
            <a:r>
              <a:rPr lang="en-GB" altLang="fi-FI" sz="2000" dirty="0" smtClean="0"/>
              <a:t>!</a:t>
            </a:r>
            <a:endParaRPr lang="en-GB" altLang="fi-FI" sz="2000" dirty="0"/>
          </a:p>
          <a:p>
            <a:pPr>
              <a:spcBef>
                <a:spcPct val="50000"/>
              </a:spcBef>
            </a:pPr>
            <a:r>
              <a:rPr lang="en-GB" altLang="fi-FI" dirty="0" err="1" smtClean="0"/>
              <a:t>Lisätietoja</a:t>
            </a:r>
            <a:r>
              <a:rPr lang="en-GB" altLang="fi-FI" dirty="0" smtClean="0"/>
              <a:t>:</a:t>
            </a:r>
            <a:endParaRPr lang="en-GB" altLang="fi-FI" dirty="0"/>
          </a:p>
          <a:p>
            <a:pPr>
              <a:spcBef>
                <a:spcPct val="50000"/>
              </a:spcBef>
            </a:pPr>
            <a:endParaRPr lang="en-GB" altLang="fi-FI" dirty="0"/>
          </a:p>
          <a:p>
            <a:r>
              <a:rPr lang="en-GB" altLang="fi-FI" dirty="0"/>
              <a:t>Raimo </a:t>
            </a:r>
            <a:r>
              <a:rPr lang="en-GB" altLang="fi-FI" dirty="0" smtClean="0"/>
              <a:t>Vuorinen, KT</a:t>
            </a:r>
            <a:endParaRPr lang="en-GB" altLang="fi-FI" dirty="0"/>
          </a:p>
          <a:p>
            <a:r>
              <a:rPr lang="en-GB" altLang="fi-FI" dirty="0" smtClean="0"/>
              <a:t>ELGPN-</a:t>
            </a:r>
            <a:r>
              <a:rPr lang="en-GB" altLang="fi-FI" dirty="0" err="1" smtClean="0"/>
              <a:t>koordinaattori</a:t>
            </a:r>
            <a:endParaRPr lang="en-GB" altLang="fi-FI" dirty="0"/>
          </a:p>
          <a:p>
            <a:r>
              <a:rPr lang="en-GB" altLang="fi-FI" dirty="0" err="1" smtClean="0"/>
              <a:t>Koulutuksen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tutkimuslaitos</a:t>
            </a:r>
            <a:endParaRPr lang="en-GB" altLang="fi-FI" b="1" dirty="0"/>
          </a:p>
          <a:p>
            <a:r>
              <a:rPr lang="en-GB" altLang="fi-FI" dirty="0" smtClean="0"/>
              <a:t>PL 35</a:t>
            </a:r>
            <a:endParaRPr lang="en-GB" altLang="fi-FI" dirty="0"/>
          </a:p>
          <a:p>
            <a:r>
              <a:rPr lang="en-GB" altLang="fi-FI" dirty="0" smtClean="0"/>
              <a:t>40014 Jyväskylän yliopisto</a:t>
            </a:r>
            <a:endParaRPr lang="en-GB" altLang="fi-FI" dirty="0"/>
          </a:p>
          <a:p>
            <a:r>
              <a:rPr lang="en-GB" altLang="fi-FI" dirty="0" err="1" smtClean="0"/>
              <a:t>Puh</a:t>
            </a:r>
            <a:r>
              <a:rPr lang="en-GB" altLang="fi-FI" dirty="0" smtClean="0"/>
              <a:t>. </a:t>
            </a:r>
            <a:r>
              <a:rPr lang="en-GB" altLang="fi-FI" dirty="0"/>
              <a:t>+358-50-3611909</a:t>
            </a:r>
          </a:p>
          <a:p>
            <a:r>
              <a:rPr lang="en-GB" altLang="fi-FI" dirty="0"/>
              <a:t>Fax +358-14-617418</a:t>
            </a:r>
          </a:p>
          <a:p>
            <a:r>
              <a:rPr lang="en-GB" altLang="fi-FI" dirty="0"/>
              <a:t>email: </a:t>
            </a:r>
            <a:r>
              <a:rPr lang="en-GB" altLang="fi-FI" dirty="0">
                <a:hlinkClick r:id="rId2"/>
              </a:rPr>
              <a:t>raimo.vuorinen@jyu.fi</a:t>
            </a:r>
            <a:endParaRPr lang="en-GB" altLang="fi-FI" dirty="0"/>
          </a:p>
          <a:p>
            <a:r>
              <a:rPr lang="en-GB" altLang="fi-FI" dirty="0"/>
              <a:t>www: </a:t>
            </a:r>
            <a:r>
              <a:rPr lang="en-GB" altLang="fi-FI" dirty="0">
                <a:hlinkClick r:id="rId3"/>
              </a:rPr>
              <a:t>http://elgpn.eu/</a:t>
            </a:r>
            <a:endParaRPr lang="en-GB" altLang="fi-FI" dirty="0"/>
          </a:p>
          <a:p>
            <a:r>
              <a:rPr lang="en-GB" altLang="fi-FI" dirty="0"/>
              <a:t>Skype: </a:t>
            </a:r>
            <a:r>
              <a:rPr lang="en-GB" altLang="fi-FI" dirty="0" err="1"/>
              <a:t>vuorai</a:t>
            </a:r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5725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205038"/>
            <a:ext cx="709295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04759" y="188912"/>
            <a:ext cx="7623625" cy="25083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Arial" charset="0"/>
              </a:rPr>
              <a:t>ELGPN </a:t>
            </a:r>
            <a:r>
              <a:rPr lang="en-GB" sz="2400" b="1" dirty="0" err="1" smtClean="0">
                <a:solidFill>
                  <a:schemeClr val="tx2"/>
                </a:solidFill>
                <a:latin typeface="Arial" charset="0"/>
              </a:rPr>
              <a:t>tuotteet</a:t>
            </a:r>
            <a:r>
              <a:rPr lang="en-GB" sz="2400" b="1" dirty="0" smtClean="0">
                <a:solidFill>
                  <a:schemeClr val="tx2"/>
                </a:solidFill>
                <a:latin typeface="Arial" charset="0"/>
              </a:rPr>
              <a:t> 2015 (http://elgpn.eu)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sz="1400" dirty="0">
                <a:latin typeface="Arial" charset="0"/>
              </a:rPr>
              <a:t>LLG Policy Development, European Resource Kit for Policy </a:t>
            </a:r>
            <a:r>
              <a:rPr lang="en-GB" sz="1400" dirty="0" smtClean="0">
                <a:latin typeface="Arial" charset="0"/>
              </a:rPr>
              <a:t>Makers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sz="1400" dirty="0" smtClean="0">
                <a:latin typeface="Arial" charset="0"/>
              </a:rPr>
              <a:t>ELGPN Evidence Guide 2014</a:t>
            </a:r>
            <a:endParaRPr lang="en-GB" sz="140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sz="1400" dirty="0">
                <a:latin typeface="Arial" charset="0"/>
              </a:rPr>
              <a:t>ELGPN Progress </a:t>
            </a:r>
            <a:r>
              <a:rPr lang="en-GB" sz="1400" dirty="0" smtClean="0">
                <a:latin typeface="Arial" charset="0"/>
              </a:rPr>
              <a:t>Reports 2008-14 </a:t>
            </a:r>
            <a:r>
              <a:rPr lang="en-GB" sz="1400" dirty="0">
                <a:latin typeface="Arial" charset="0"/>
              </a:rPr>
              <a:t>&amp; Short </a:t>
            </a:r>
            <a:r>
              <a:rPr lang="en-GB" sz="1400" dirty="0" smtClean="0">
                <a:latin typeface="Arial" charset="0"/>
              </a:rPr>
              <a:t>Reports</a:t>
            </a:r>
            <a:endParaRPr lang="en-GB" sz="140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sz="1400" dirty="0">
                <a:latin typeface="Arial" charset="0"/>
              </a:rPr>
              <a:t>Concept Notes </a:t>
            </a:r>
            <a:r>
              <a:rPr lang="en-GB" sz="1600" dirty="0">
                <a:latin typeface="Arial" charset="0"/>
              </a:rPr>
              <a:t>(</a:t>
            </a:r>
            <a:r>
              <a:rPr lang="en-GB" sz="1400" dirty="0" err="1">
                <a:latin typeface="Arial" charset="0"/>
              </a:rPr>
              <a:t>Flexicurity</a:t>
            </a:r>
            <a:r>
              <a:rPr lang="en-GB" sz="1400" dirty="0">
                <a:latin typeface="Arial" charset="0"/>
              </a:rPr>
              <a:t>, Youth Unemployment, </a:t>
            </a:r>
            <a:endParaRPr lang="en-GB" sz="1400" dirty="0" smtClean="0"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     Career </a:t>
            </a:r>
            <a:r>
              <a:rPr lang="en-GB" sz="1400" dirty="0">
                <a:latin typeface="Arial" charset="0"/>
              </a:rPr>
              <a:t>Management </a:t>
            </a:r>
            <a:r>
              <a:rPr lang="en-GB" sz="1400" dirty="0" smtClean="0">
                <a:latin typeface="Arial" charset="0"/>
              </a:rPr>
              <a:t>Skills, Youth Guarantee, Early School Leaving, Work-based learning)</a:t>
            </a:r>
            <a:endParaRPr lang="en-GB" sz="140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sz="1400" dirty="0">
                <a:latin typeface="Arial" charset="0"/>
              </a:rPr>
              <a:t>Glossary – online </a:t>
            </a:r>
            <a:r>
              <a:rPr lang="en-GB" sz="1400" dirty="0" smtClean="0">
                <a:latin typeface="Arial" charset="0"/>
              </a:rPr>
              <a:t>version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sz="1400" dirty="0" smtClean="0">
                <a:latin typeface="Arial" charset="0"/>
              </a:rPr>
              <a:t>Policy Briefings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sz="1400" dirty="0" err="1" smtClean="0">
                <a:latin typeface="Arial" charset="0"/>
              </a:rPr>
              <a:t>Marraskuussa</a:t>
            </a:r>
            <a:r>
              <a:rPr lang="en-GB" sz="1400" dirty="0" smtClean="0">
                <a:latin typeface="Arial" charset="0"/>
              </a:rPr>
              <a:t> 2015: Guidelines, CMS tool, QAE tool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Ohjauksen vaikuttavuudesta…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sz="2400" dirty="0"/>
              <a:t>Vaikuttava elinikäinen ohjaus. Tutkimusperustainen opas ohjausjärjestelyjä koskevaan päätöksentekoon ja palvelujen toteuttamiseen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Alkuperäinen englanninkielinen versio: </a:t>
            </a:r>
            <a:endParaRPr lang="en-US" sz="2400" dirty="0" smtClean="0"/>
          </a:p>
          <a:p>
            <a:pPr lvl="1"/>
            <a:r>
              <a:rPr lang="en-US" sz="1800" dirty="0" smtClean="0"/>
              <a:t>ELGPN </a:t>
            </a:r>
            <a:r>
              <a:rPr lang="en-US" sz="1800" dirty="0"/>
              <a:t>Tools No. 3: The Evidence Base on Lifelong Guidance </a:t>
            </a:r>
          </a:p>
          <a:p>
            <a:pPr lvl="1"/>
            <a:r>
              <a:rPr lang="fi-FI" sz="1800" dirty="0" smtClean="0">
                <a:hlinkClick r:id="rId2"/>
              </a:rPr>
              <a:t>http</a:t>
            </a:r>
            <a:r>
              <a:rPr lang="fi-FI" sz="1800" dirty="0">
                <a:hlinkClick r:id="rId2"/>
              </a:rPr>
              <a:t>://www.elgpn.eu/publications/elgpn-tools-no.-</a:t>
            </a:r>
            <a:r>
              <a:rPr lang="fi-FI" sz="1800" dirty="0" smtClean="0">
                <a:hlinkClick r:id="rId2"/>
              </a:rPr>
              <a:t>3-the-evidence-base-on-lifelong-guidance</a:t>
            </a:r>
            <a:endParaRPr lang="fi-FI" sz="1800" dirty="0" smtClean="0"/>
          </a:p>
          <a:p>
            <a:endParaRPr lang="fi-FI" sz="2800" dirty="0" smtClean="0"/>
          </a:p>
          <a:p>
            <a:r>
              <a:rPr lang="fi-FI" sz="2400" dirty="0" smtClean="0"/>
              <a:t>Suomenkielinen tiivistelmä:  </a:t>
            </a:r>
            <a:endParaRPr lang="fi-FI" sz="2400" dirty="0"/>
          </a:p>
          <a:p>
            <a:pPr lvl="1"/>
            <a:r>
              <a:rPr lang="fi-FI" sz="1800" dirty="0">
                <a:hlinkClick r:id="rId3"/>
              </a:rPr>
              <a:t>http://www.elgpn.eu/publications/browse-by-language/finnish/vaikutt-ava-elinikainen-ohjaus.-tutkimusperustainen-opas-ohjausjarjestelyja-koskevaan-paatoksentekoon-ja-palvelujen-toteuttamiseen.-</a:t>
            </a:r>
            <a:r>
              <a:rPr lang="fi-FI" sz="1800" dirty="0" smtClean="0">
                <a:hlinkClick r:id="rId3"/>
              </a:rPr>
              <a:t>tiivistelma/at_download/file</a:t>
            </a:r>
            <a:r>
              <a:rPr lang="fi-FI" sz="1800" dirty="0" smtClean="0"/>
              <a:t>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04996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5423"/>
            <a:ext cx="6912768" cy="52868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1520" y="26064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Ohjauksen</a:t>
            </a:r>
            <a:r>
              <a:rPr lang="en-GB" b="1" dirty="0" smtClean="0"/>
              <a:t> </a:t>
            </a:r>
            <a:r>
              <a:rPr lang="en-GB" b="1" dirty="0" err="1" smtClean="0"/>
              <a:t>tulos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lisäarvo</a:t>
            </a:r>
            <a:r>
              <a:rPr lang="en-GB" b="1" dirty="0" smtClean="0"/>
              <a:t> </a:t>
            </a:r>
            <a:r>
              <a:rPr lang="en-GB" b="1" dirty="0" err="1" smtClean="0"/>
              <a:t>eri</a:t>
            </a:r>
            <a:r>
              <a:rPr lang="en-GB" b="1" dirty="0" smtClean="0"/>
              <a:t> </a:t>
            </a:r>
            <a:r>
              <a:rPr lang="en-GB" b="1" dirty="0" err="1" smtClean="0"/>
              <a:t>tahoille</a:t>
            </a:r>
            <a:endParaRPr lang="en-GB" b="1" dirty="0" smtClean="0"/>
          </a:p>
          <a:p>
            <a:r>
              <a:rPr lang="en-GB" sz="1400" dirty="0" smtClean="0"/>
              <a:t>(Hooley 2014; </a:t>
            </a:r>
            <a:r>
              <a:rPr lang="en-GB" sz="1400" dirty="0" err="1" smtClean="0"/>
              <a:t>Borbely-Pecze</a:t>
            </a:r>
            <a:r>
              <a:rPr lang="en-GB" sz="1400" dirty="0" smtClean="0"/>
              <a:t> 2011, Nykänen </a:t>
            </a:r>
            <a:r>
              <a:rPr lang="en-GB" sz="1400" dirty="0" err="1" smtClean="0"/>
              <a:t>ym</a:t>
            </a:r>
            <a:r>
              <a:rPr lang="en-GB" sz="1400" dirty="0" smtClean="0"/>
              <a:t>. 2007)</a:t>
            </a:r>
            <a:endParaRPr lang="fi-FI" sz="1400" dirty="0"/>
          </a:p>
        </p:txBody>
      </p:sp>
      <p:sp>
        <p:nvSpPr>
          <p:cNvPr id="2" name="Tekstiruutu 1"/>
          <p:cNvSpPr txBox="1"/>
          <p:nvPr/>
        </p:nvSpPr>
        <p:spPr>
          <a:xfrm>
            <a:off x="2987824" y="2370367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/>
              <a:t>Euroopan unioni </a:t>
            </a:r>
            <a:endParaRPr lang="fi-FI" sz="1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2987824" y="2833191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/>
              <a:t>Jäsenmaa</a:t>
            </a:r>
            <a:endParaRPr lang="fi-FI" sz="1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987824" y="3337247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/>
              <a:t>Lähiyhteisö</a:t>
            </a:r>
            <a:endParaRPr lang="fi-FI" sz="1400" dirty="0"/>
          </a:p>
        </p:txBody>
      </p:sp>
      <p:sp>
        <p:nvSpPr>
          <p:cNvPr id="8" name="Tekstiruutu 7"/>
          <p:cNvSpPr txBox="1"/>
          <p:nvPr/>
        </p:nvSpPr>
        <p:spPr>
          <a:xfrm>
            <a:off x="2977197" y="4293096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/>
              <a:t>Kansalainen</a:t>
            </a:r>
            <a:endParaRPr lang="fi-FI" sz="14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987824" y="3841303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dirty="0" smtClean="0"/>
              <a:t>Organisaatio</a:t>
            </a:r>
            <a:endParaRPr lang="fi-FI" sz="14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2771800" y="5497487"/>
            <a:ext cx="2511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/>
              <a:t>Tuloksen luonne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 rot="16200000">
            <a:off x="-652645" y="3367444"/>
            <a:ext cx="33628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Lisäarvo eri toimijoille</a:t>
            </a:r>
            <a:endParaRPr lang="fi-FI" sz="24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4580384" y="1105580"/>
            <a:ext cx="3159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Konteksti, esim. koulut, ammatillinen koulutus, </a:t>
            </a:r>
            <a:r>
              <a:rPr lang="fi-FI" sz="1400" dirty="0" err="1" smtClean="0"/>
              <a:t>työssäolevat</a:t>
            </a:r>
            <a:endParaRPr lang="fi-FI" sz="14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1979712" y="4725144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Oppimis</a:t>
            </a:r>
            <a:r>
              <a:rPr lang="fi-FI" sz="1400" dirty="0" smtClean="0"/>
              <a:t>-</a:t>
            </a:r>
          </a:p>
          <a:p>
            <a:r>
              <a:rPr lang="fi-FI" sz="1400" dirty="0" smtClean="0"/>
              <a:t>tulokset</a:t>
            </a:r>
            <a:endParaRPr lang="fi-FI" sz="14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3203848" y="4736757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/>
              <a:t>Taloudelliset</a:t>
            </a:r>
          </a:p>
          <a:p>
            <a:pPr algn="ctr"/>
            <a:r>
              <a:rPr lang="fi-FI" sz="1200" dirty="0" smtClean="0"/>
              <a:t>tulokset</a:t>
            </a:r>
            <a:endParaRPr lang="fi-FI" sz="1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4508376" y="4653136"/>
            <a:ext cx="9997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 smtClean="0"/>
              <a:t>Yhteiskun</a:t>
            </a:r>
            <a:r>
              <a:rPr lang="fi-FI" sz="1200" dirty="0" smtClean="0"/>
              <a:t>-nalliset</a:t>
            </a:r>
          </a:p>
          <a:p>
            <a:pPr algn="ctr"/>
            <a:r>
              <a:rPr lang="fi-FI" sz="1200" dirty="0" smtClean="0"/>
              <a:t>tulokset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3921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00880"/>
              </p:ext>
            </p:extLst>
          </p:nvPr>
        </p:nvGraphicFramePr>
        <p:xfrm>
          <a:off x="539552" y="1052736"/>
          <a:ext cx="8064896" cy="48965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66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Tulokset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tutkimustulosten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mukaan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Poliittisia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tavoitteita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EU:n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linjaukset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2"/>
                          </a:solidFill>
                          <a:effectLst/>
                        </a:rPr>
                        <a:t>Kouluissa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toteutettu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ohjaus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edistää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oppilaiden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opiskelijoiden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sitoutumista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suoriutumista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koska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avulla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opiskelijat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voivat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arvioida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eri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oppiaineiden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merkitystä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tarkoituksenmukaisuutta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suhteessa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tuleviin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mahdollisuuksiinsa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Toiseksi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ohjauksessa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oppilaat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opiskelijat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voivat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kehittää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koulutus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työmarkkinatietoon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perustuvia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urasuunnittelu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päätöksentekotaitoja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jotka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vahvistavat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siirtymävaiheita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jatko-opintoihin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tai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työelämään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Nämä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taidot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toimivat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pohjana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aktiiviselle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kansalaisuudelle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menestymiselle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työelämässä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800" dirty="0" smtClean="0">
                          <a:solidFill>
                            <a:schemeClr val="tx1"/>
                          </a:solidFill>
                          <a:effectLst/>
                        </a:rPr>
                        <a:t>Osallisuus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ja sitoutuminen opiskeluun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800" dirty="0" smtClean="0">
                          <a:solidFill>
                            <a:schemeClr val="tx1"/>
                          </a:solidFill>
                          <a:effectLst/>
                        </a:rPr>
                        <a:t>Tutkintojen suorittaminen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Siirtyminen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jatko-opintoihin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tai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työelämään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Työttömyyden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ennaltaehkäisy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800" dirty="0" smtClean="0">
                          <a:solidFill>
                            <a:schemeClr val="tx1"/>
                          </a:solidFill>
                          <a:effectLst/>
                        </a:rPr>
                        <a:t>Neuvoston päätelmät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elinikäisestä ohjauksesta 2004; 20078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EU 2020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tavoite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Koulun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keskeyttäminen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alle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Koulutuksen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uudelleenajattelu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26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62593"/>
              </p:ext>
            </p:extLst>
          </p:nvPr>
        </p:nvGraphicFramePr>
        <p:xfrm>
          <a:off x="539552" y="1135872"/>
          <a:ext cx="8280920" cy="49783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5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Tulokset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tutkimustulosten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mukaan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Poliittisia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tavoitteita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EU:n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linjaukset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2"/>
                          </a:solidFill>
                          <a:effectLst/>
                        </a:rPr>
                        <a:t>Ammatilliseen</a:t>
                      </a:r>
                      <a:r>
                        <a:rPr lang="en-GB" sz="1400" b="1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2"/>
                          </a:solidFill>
                          <a:effectLst/>
                        </a:rPr>
                        <a:t>koulutukseen</a:t>
                      </a:r>
                      <a:r>
                        <a:rPr lang="en-GB" sz="1400" b="1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sisältyvän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ohjauksen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kautta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opiskelijat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voivat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tunnistaa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erilaisia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ammatillisia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vaihtoehtoja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miten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hankittuja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taitoja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osaamista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voi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parhaiten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hyödyntää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työllistymisessä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työmarkkinoilla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</a:rPr>
                        <a:t>Ammattitaidon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edistäminen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</a:rPr>
                        <a:t>Osaamisen kohdentaminen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Siirtyminen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työelämään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Hakeutuminen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jatko-opintoihin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Työttömyyden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ennaltaehkäisy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</a:rPr>
                        <a:t>Neuvoston päätelmät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elinikäisestä ohjauksesta 2004; 20078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EU 2020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tavoite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Koulun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keskeyttäminen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alle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10%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Koulutuksen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uudelleenajattelu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2"/>
                          </a:solidFill>
                          <a:effectLst/>
                        </a:rPr>
                        <a:t>Korkea-asteen</a:t>
                      </a:r>
                      <a:r>
                        <a:rPr lang="en-GB" sz="1400" b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opiskelijat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voivat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vahvistaa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työelämävalmiuksiaan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päätöksentekotaitojaan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siirtymävaiheissa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työmarkkinoille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Toiseksi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opiskelijat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oppivat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tunnistamaan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osaamistaan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suhteessa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työmarkkinoiden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tarjoamiin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mahdollisuuksiin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</a:rPr>
                        <a:t>Osaamisen kohdentaminen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Siirtyminen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työelämään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Työttömyyden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ennaltaehkäisy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</a:rPr>
                        <a:t>Neuvoston päätelmät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elinikäisestä ohjauksesta 2004; 20078</a:t>
                      </a:r>
                      <a:endParaRPr lang="fi-FI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EU 2020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tavoite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: 40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% of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30-34-vuotiaista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suorittaa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korkea-asteen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tutkinnon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42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16166"/>
              </p:ext>
            </p:extLst>
          </p:nvPr>
        </p:nvGraphicFramePr>
        <p:xfrm>
          <a:off x="539552" y="1111010"/>
          <a:ext cx="8280920" cy="46407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5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Tulokset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tutkimustulosten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mukaan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Poliittisia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tavoitteita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EU:n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linjaukset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114">
                <a:tc>
                  <a:txBody>
                    <a:bodyPr/>
                    <a:lstStyle/>
                    <a:p>
                      <a:pPr marL="85725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Ohjaus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usein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kytkeytyneenä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työttömien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nuorten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työllistyvyyden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edistämisen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Siinä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roolissa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ohjauksella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keskeinen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tehtävä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aktiivisen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työmarkkinapolitiikan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edistämiseksi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Tutkimustulokset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osoittavat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että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toimivat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TNO-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palvelut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ovat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tehokas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keino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edistää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työttömien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paluuta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työmarkkinoile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Aktiivinen työmarkkinapolitiikka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Osallisuus ja tasa-arvo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Köyhyyden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vähentäminen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EU 2020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tavoite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75%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20-64-vuotiaista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käy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työssä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EU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tavoite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  </a:t>
                      </a:r>
                      <a:r>
                        <a:rPr lang="fi-FI" sz="1400" b="0" dirty="0" smtClean="0">
                          <a:effectLst/>
                        </a:rPr>
                        <a:t>poistetaan köyhyys- tai syrjäytymisvaara vähintään 20 miljoonalta ihmiseltä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682">
                <a:tc>
                  <a:txBody>
                    <a:bodyPr/>
                    <a:lstStyle/>
                    <a:p>
                      <a:pPr marL="88900" indent="-3175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Ohjauksella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tärkeä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merkitys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henkilöille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jotka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palaavat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tauon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jälkeen</a:t>
                      </a:r>
                      <a:r>
                        <a:rPr lang="en-GB" sz="14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työmarkkinoille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esim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vanhempainvapaan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loukkaantumisien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kuntoutumisen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tai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sairauksien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jälkeen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88900" indent="-3175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endParaRPr lang="fi-FI" sz="11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Työmarkkinoiden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joustavuus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E&amp;T 2020 –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Elinikäisen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oppimisen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liikkuvuuden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edistäminen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87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62645"/>
              </p:ext>
            </p:extLst>
          </p:nvPr>
        </p:nvGraphicFramePr>
        <p:xfrm>
          <a:off x="539552" y="1111010"/>
          <a:ext cx="8280920" cy="45502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5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Tulokset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tutkimustulosten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mukaan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Poliittisia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tavoitteita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EU:n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linjaukset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290">
                <a:tc>
                  <a:txBody>
                    <a:bodyPr/>
                    <a:lstStyle/>
                    <a:p>
                      <a:pPr marL="182563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osoittanut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toimivuutensa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niiden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nuorten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kanssa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jotka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eivät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ole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onnistuneet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siirtymään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työmarkkinoille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Tämä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lähestymistapa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tehokas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tilanteissa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joissa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voidaan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tunnistaa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nuorten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erilaiset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valmiudet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lähtökohdat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tätä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kautta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ennaltaehkäistä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siirtymävaiheisiin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liittyviä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ongelmatilanteita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tai hakea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vaihtoehtoisia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toimintamuotoja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82563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Aktiivinen työmarkkinapolitiikka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Nuorten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työllistyminen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EU 2020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tavoite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 75%  20-64-vuotiaista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käy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työssä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EU 2020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tavoite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  </a:t>
                      </a:r>
                      <a:r>
                        <a:rPr lang="fi-FI" sz="1600" b="0" dirty="0" smtClean="0">
                          <a:effectLst/>
                        </a:rPr>
                        <a:t>poistetaan köyhyys- tai syrjäytymisvaara vähintään 20 miljoonalta ihmiseltä</a:t>
                      </a:r>
                      <a:endParaRPr lang="fi-FI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Nuorisotakuu</a:t>
                      </a:r>
                      <a:endParaRPr lang="fi-FI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65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12921"/>
              </p:ext>
            </p:extLst>
          </p:nvPr>
        </p:nvGraphicFramePr>
        <p:xfrm>
          <a:off x="539552" y="1196752"/>
          <a:ext cx="8280920" cy="451122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5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Tulokset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tutkimustulosten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mukaan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Poliittisia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tavoitteita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EU:n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linjaukset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290">
                <a:tc>
                  <a:txBody>
                    <a:bodyPr/>
                    <a:lstStyle/>
                    <a:p>
                      <a:pPr marL="88900" indent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b="1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Työssä</a:t>
                      </a:r>
                      <a:r>
                        <a:rPr lang="en-GB" sz="18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olevat</a:t>
                      </a:r>
                      <a:r>
                        <a:rPr lang="en-GB" sz="18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baseline="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aikuiset</a:t>
                      </a:r>
                      <a:r>
                        <a:rPr lang="en-GB" sz="1800" b="1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voivat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osallistua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ohjaukseen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joko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työpaikallaan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tai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käyttää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ulkopuolisia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ohjauspalveluja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Tästä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hyötyä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sekä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työntekijälle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että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työnantajille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Työntekijät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kokevat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itsensä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tyytyväisemmiksi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sitoutuneimmiksi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työhönsä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Yhteishenki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parempi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ohjaus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edistää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osaamisen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taitojen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jakamista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työpaikoilla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Osaamisen kohdentaminen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Lahjakkuuksien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johtaminen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i-FI" sz="18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Työnekijöiden</a:t>
                      </a:r>
                      <a:r>
                        <a:rPr lang="fi-FI" sz="1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osallisuus ja työurien</a:t>
                      </a:r>
                      <a:r>
                        <a:rPr lang="fi-FI" sz="1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jatkaminen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Joustoturva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Uudet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taidot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uusia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työpaikkoja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varten</a:t>
                      </a:r>
                      <a:endParaRPr lang="en-GB" sz="18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(New Skills for New Jobs)</a:t>
                      </a:r>
                      <a:endParaRPr lang="fi-FI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651611"/>
      </p:ext>
    </p:extLst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5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8F8F8"/>
      </a:accent1>
      <a:accent2>
        <a:srgbClr val="003399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8A"/>
      </a:accent6>
      <a:hlink>
        <a:srgbClr val="0000FF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3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F8F8F8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E78A00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14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F8F8F8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00B9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15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F8F8F8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</TotalTime>
  <Words>808</Words>
  <Application>Microsoft Office PowerPoint</Application>
  <PresentationFormat>On-screen Show 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Oletusrakenne</vt:lpstr>
      <vt:lpstr>Tutkimustieto TNO-palvelujen järjestämisen tukena?</vt:lpstr>
      <vt:lpstr>PowerPoint Presentation</vt:lpstr>
      <vt:lpstr>Ohjauksen vaikuttavuudesta…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Vaikuttavimmat ja tuloksellisimmat  TNO-palvelut (ELGPN 2014)</vt:lpstr>
      <vt:lpstr>PowerPoint Presentation</vt:lpstr>
    </vt:vector>
  </TitlesOfParts>
  <Company>KTL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Raimo Vuorinen</dc:creator>
  <cp:lastModifiedBy>Vuorinen, Raimo</cp:lastModifiedBy>
  <cp:revision>343</cp:revision>
  <cp:lastPrinted>2015-02-04T10:41:42Z</cp:lastPrinted>
  <dcterms:created xsi:type="dcterms:W3CDTF">2008-04-19T08:27:07Z</dcterms:created>
  <dcterms:modified xsi:type="dcterms:W3CDTF">2018-09-21T12:39:44Z</dcterms:modified>
</cp:coreProperties>
</file>