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78" r:id="rId3"/>
  </p:sldMasterIdLst>
  <p:notesMasterIdLst>
    <p:notesMasterId r:id="rId19"/>
  </p:notesMasterIdLst>
  <p:handoutMasterIdLst>
    <p:handoutMasterId r:id="rId20"/>
  </p:handoutMasterIdLst>
  <p:sldIdLst>
    <p:sldId id="257" r:id="rId4"/>
    <p:sldId id="260" r:id="rId5"/>
    <p:sldId id="258" r:id="rId6"/>
    <p:sldId id="262" r:id="rId7"/>
    <p:sldId id="263" r:id="rId8"/>
    <p:sldId id="268" r:id="rId9"/>
    <p:sldId id="276" r:id="rId10"/>
    <p:sldId id="269" r:id="rId11"/>
    <p:sldId id="271" r:id="rId12"/>
    <p:sldId id="265" r:id="rId13"/>
    <p:sldId id="275" r:id="rId14"/>
    <p:sldId id="272" r:id="rId15"/>
    <p:sldId id="274" r:id="rId16"/>
    <p:sldId id="259" r:id="rId17"/>
    <p:sldId id="264" r:id="rId18"/>
  </p:sldIdLst>
  <p:sldSz cx="9144000" cy="6858000" type="screen4x3"/>
  <p:notesSz cx="6808788" cy="9940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51" autoAdjust="0"/>
    <p:restoredTop sz="94660"/>
  </p:normalViewPr>
  <p:slideViewPr>
    <p:cSldViewPr snapToGrid="0">
      <p:cViewPr varScale="1">
        <p:scale>
          <a:sx n="57" d="100"/>
          <a:sy n="57" d="100"/>
        </p:scale>
        <p:origin x="11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ahpvsafs001.ahp.root\vanhattiedostot\ELY%20Keski-Suomi\TE-keskus\TEJYV1FS028_Yhteiset_Y\TOK-yksikk&#246;\Oman%20tuotannon%20ESR-hankkeetUUSI\Kohtaamo2014-\Tutkimus\Ohjaamoiden%20palvelut%20ja%20henkil&#246;st&#246;%20ajan%20suhteen\henkil&#246;st&#246;%20Maalis%202018%20v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Yli 15 000 asukkaan kuntien </a:t>
            </a:r>
            <a:r>
              <a:rPr lang="fi-FI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Ohjaamoissa </a:t>
            </a:r>
            <a:r>
              <a:rPr lang="fi-FI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(N=33) </a:t>
            </a:r>
          </a:p>
          <a:p>
            <a: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r>
              <a:rPr lang="fi-FI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paikan </a:t>
            </a:r>
            <a:r>
              <a:rPr lang="fi-FI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päällä </a:t>
            </a:r>
            <a:r>
              <a:rPr lang="fi-FI" baseline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viikottain</a:t>
            </a:r>
            <a:r>
              <a:rPr lang="fi-FI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saatavat palvelut yleisyyden mukaan </a:t>
            </a:r>
          </a:p>
        </c:rich>
      </c:tx>
      <c:layout>
        <c:manualLayout>
          <c:xMode val="edge"/>
          <c:yMode val="edge"/>
          <c:x val="0.1705429941608819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Taul3!$B$64</c:f>
              <c:strCache>
                <c:ptCount val="1"/>
                <c:pt idx="0">
                  <c:v>Saatavilla jokaisena aukiolopäivänä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Taul3!$C$63:$T$63</c:f>
              <c:strCache>
                <c:ptCount val="18"/>
                <c:pt idx="0">
                  <c:v>Nuorten tieto- ja neuvontapalvelut</c:v>
                </c:pt>
                <c:pt idx="1">
                  <c:v>TE-asiantuntijan palvelut</c:v>
                </c:pt>
                <c:pt idx="2">
                  <c:v>Etsivä nuorisotyö </c:v>
                </c:pt>
                <c:pt idx="3">
                  <c:v>Nuorisopalvelut</c:v>
                </c:pt>
                <c:pt idx="4">
                  <c:v>Sosiaalityö tai sosiaaliohjaus</c:v>
                </c:pt>
                <c:pt idx="5">
                  <c:v>Työpajat / työhön valmennus </c:v>
                </c:pt>
                <c:pt idx="6">
                  <c:v>Muut työllisyyspalvelut</c:v>
                </c:pt>
                <c:pt idx="7">
                  <c:v>Asumissos. työ</c:v>
                </c:pt>
                <c:pt idx="8">
                  <c:v>Maahanmuuttajatyö</c:v>
                </c:pt>
                <c:pt idx="9">
                  <c:v>Opinto-ohjaus</c:v>
                </c:pt>
                <c:pt idx="10">
                  <c:v>Taloustukihenkilö tai -neuvonta</c:v>
                </c:pt>
                <c:pt idx="11">
                  <c:v>TE-psykologin palvelut</c:v>
                </c:pt>
                <c:pt idx="12">
                  <c:v>Terveyspalvelut</c:v>
                </c:pt>
                <c:pt idx="13">
                  <c:v>Mielenterveyspalvelut</c:v>
                </c:pt>
                <c:pt idx="14">
                  <c:v>Päihdepalvelut</c:v>
                </c:pt>
                <c:pt idx="15">
                  <c:v>Kela</c:v>
                </c:pt>
                <c:pt idx="16">
                  <c:v>Rekrytointiyrityksen palvelut</c:v>
                </c:pt>
                <c:pt idx="17">
                  <c:v>Erityisopettajan palvelut</c:v>
                </c:pt>
              </c:strCache>
            </c:strRef>
          </c:cat>
          <c:val>
            <c:numRef>
              <c:f>Taul3!$C$64:$T$64</c:f>
              <c:numCache>
                <c:formatCode>0%</c:formatCode>
                <c:ptCount val="18"/>
                <c:pt idx="0">
                  <c:v>0.87878787878787878</c:v>
                </c:pt>
                <c:pt idx="1">
                  <c:v>0.51515151515151514</c:v>
                </c:pt>
                <c:pt idx="2">
                  <c:v>0.42424242424242425</c:v>
                </c:pt>
                <c:pt idx="3">
                  <c:v>0.60606060606060608</c:v>
                </c:pt>
                <c:pt idx="4">
                  <c:v>0.27272727272727271</c:v>
                </c:pt>
                <c:pt idx="5">
                  <c:v>0.39393939393939392</c:v>
                </c:pt>
                <c:pt idx="6">
                  <c:v>0.27272727272727271</c:v>
                </c:pt>
                <c:pt idx="7">
                  <c:v>0.24242424242424243</c:v>
                </c:pt>
                <c:pt idx="8">
                  <c:v>0.21212121212121213</c:v>
                </c:pt>
                <c:pt idx="9">
                  <c:v>0.18181818181818182</c:v>
                </c:pt>
                <c:pt idx="10">
                  <c:v>0.21212121212121213</c:v>
                </c:pt>
                <c:pt idx="11">
                  <c:v>0.18181818181818182</c:v>
                </c:pt>
                <c:pt idx="12">
                  <c:v>0.15151515151515152</c:v>
                </c:pt>
                <c:pt idx="13">
                  <c:v>0.15151515151515152</c:v>
                </c:pt>
                <c:pt idx="14">
                  <c:v>0.15151515151515152</c:v>
                </c:pt>
                <c:pt idx="15">
                  <c:v>6.0606060606060608E-2</c:v>
                </c:pt>
                <c:pt idx="16">
                  <c:v>6.0606060606060608E-2</c:v>
                </c:pt>
                <c:pt idx="17">
                  <c:v>3.0303030303030304E-2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9F-45DC-A5A3-46BEB96E6534}"/>
            </c:ext>
          </c:extLst>
        </c:ser>
        <c:ser>
          <c:idx val="1"/>
          <c:order val="1"/>
          <c:tx>
            <c:strRef>
              <c:f>Taul3!$B$65</c:f>
              <c:strCache>
                <c:ptCount val="1"/>
                <c:pt idx="0">
                  <c:v>Saatavilla väh. yhtenä päivänä viikossa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Taul3!$C$63:$T$63</c:f>
              <c:strCache>
                <c:ptCount val="18"/>
                <c:pt idx="0">
                  <c:v>Nuorten tieto- ja neuvontapalvelut</c:v>
                </c:pt>
                <c:pt idx="1">
                  <c:v>TE-asiantuntijan palvelut</c:v>
                </c:pt>
                <c:pt idx="2">
                  <c:v>Etsivä nuorisotyö </c:v>
                </c:pt>
                <c:pt idx="3">
                  <c:v>Nuorisopalvelut</c:v>
                </c:pt>
                <c:pt idx="4">
                  <c:v>Sosiaalityö tai sosiaaliohjaus</c:v>
                </c:pt>
                <c:pt idx="5">
                  <c:v>Työpajat / työhön valmennus </c:v>
                </c:pt>
                <c:pt idx="6">
                  <c:v>Muut työllisyyspalvelut</c:v>
                </c:pt>
                <c:pt idx="7">
                  <c:v>Asumissos. työ</c:v>
                </c:pt>
                <c:pt idx="8">
                  <c:v>Maahanmuuttajatyö</c:v>
                </c:pt>
                <c:pt idx="9">
                  <c:v>Opinto-ohjaus</c:v>
                </c:pt>
                <c:pt idx="10">
                  <c:v>Taloustukihenkilö tai -neuvonta</c:v>
                </c:pt>
                <c:pt idx="11">
                  <c:v>TE-psykologin palvelut</c:v>
                </c:pt>
                <c:pt idx="12">
                  <c:v>Terveyspalvelut</c:v>
                </c:pt>
                <c:pt idx="13">
                  <c:v>Mielenterveyspalvelut</c:v>
                </c:pt>
                <c:pt idx="14">
                  <c:v>Päihdepalvelut</c:v>
                </c:pt>
                <c:pt idx="15">
                  <c:v>Kela</c:v>
                </c:pt>
                <c:pt idx="16">
                  <c:v>Rekrytointiyrityksen palvelut</c:v>
                </c:pt>
                <c:pt idx="17">
                  <c:v>Erityisopettajan palvelut</c:v>
                </c:pt>
              </c:strCache>
            </c:strRef>
          </c:cat>
          <c:val>
            <c:numRef>
              <c:f>Taul3!$C$65:$T$65</c:f>
              <c:numCache>
                <c:formatCode>0%</c:formatCode>
                <c:ptCount val="18"/>
                <c:pt idx="0">
                  <c:v>6.0606060606060608E-2</c:v>
                </c:pt>
                <c:pt idx="1">
                  <c:v>0.36363636363636365</c:v>
                </c:pt>
                <c:pt idx="2">
                  <c:v>0.36363636363636365</c:v>
                </c:pt>
                <c:pt idx="3">
                  <c:v>0.15151515151515152</c:v>
                </c:pt>
                <c:pt idx="4">
                  <c:v>0.36363636363636365</c:v>
                </c:pt>
                <c:pt idx="5">
                  <c:v>9.0909090909090912E-2</c:v>
                </c:pt>
                <c:pt idx="6">
                  <c:v>0.21212121212121213</c:v>
                </c:pt>
                <c:pt idx="7">
                  <c:v>0.24242424242424243</c:v>
                </c:pt>
                <c:pt idx="8">
                  <c:v>0.27272727272727271</c:v>
                </c:pt>
                <c:pt idx="9">
                  <c:v>0.18181818181818182</c:v>
                </c:pt>
                <c:pt idx="10">
                  <c:v>0.12121212121212122</c:v>
                </c:pt>
                <c:pt idx="11">
                  <c:v>0.15151515151515152</c:v>
                </c:pt>
                <c:pt idx="12">
                  <c:v>0.18181818181818182</c:v>
                </c:pt>
                <c:pt idx="13">
                  <c:v>0.15151515151515152</c:v>
                </c:pt>
                <c:pt idx="14">
                  <c:v>0.15151515151515152</c:v>
                </c:pt>
                <c:pt idx="15">
                  <c:v>0.12121212121212122</c:v>
                </c:pt>
                <c:pt idx="16">
                  <c:v>6.0606060606060608E-2</c:v>
                </c:pt>
                <c:pt idx="17">
                  <c:v>3.0303030303030304E-2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9F-45DC-A5A3-46BEB96E653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38826776"/>
        <c:axId val="338826384"/>
      </c:barChart>
      <c:catAx>
        <c:axId val="338826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38826384"/>
        <c:crosses val="autoZero"/>
        <c:auto val="1"/>
        <c:lblAlgn val="ctr"/>
        <c:lblOffset val="100"/>
        <c:noMultiLvlLbl val="0"/>
      </c:catAx>
      <c:valAx>
        <c:axId val="338826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38826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685212697964256E-2"/>
          <c:y val="3.0508381890109383E-2"/>
          <c:w val="0.90897408191391738"/>
          <c:h val="0.747700821321000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Taul2!$B$68</c:f>
              <c:strCache>
                <c:ptCount val="1"/>
                <c:pt idx="0">
                  <c:v>Toteutuneet henkilötyövuodet vuonna 2017 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Taul2!$C$67:$J$67</c:f>
              <c:strCache>
                <c:ptCount val="8"/>
                <c:pt idx="0">
                  <c:v>1. ESR-Ohjaamo projektihlöstö</c:v>
                </c:pt>
                <c:pt idx="1">
                  <c:v>2. Muu projektihlöstö</c:v>
                </c:pt>
                <c:pt idx="2">
                  <c:v>3. Kunnan tai kuntayhtymän hlöstö</c:v>
                </c:pt>
                <c:pt idx="3">
                  <c:v>4. TE-palvelujen hlöstö</c:v>
                </c:pt>
                <c:pt idx="4">
                  <c:v>5. Järjestöjen hlöstö</c:v>
                </c:pt>
                <c:pt idx="5">
                  <c:v>6. Yritysten hlöstö</c:v>
                </c:pt>
                <c:pt idx="6">
                  <c:v>7. Muu hlöstö</c:v>
                </c:pt>
                <c:pt idx="7">
                  <c:v>8. Arvio alle 4 h/vk työsk. hlötyövuosista </c:v>
                </c:pt>
              </c:strCache>
            </c:strRef>
          </c:cat>
          <c:val>
            <c:numRef>
              <c:f>Taul2!$C$68:$J$68</c:f>
              <c:numCache>
                <c:formatCode>0.0</c:formatCode>
                <c:ptCount val="8"/>
                <c:pt idx="0">
                  <c:v>59.000000000000007</c:v>
                </c:pt>
                <c:pt idx="1">
                  <c:v>13.6</c:v>
                </c:pt>
                <c:pt idx="2">
                  <c:v>104</c:v>
                </c:pt>
                <c:pt idx="3">
                  <c:v>12.399999999999999</c:v>
                </c:pt>
                <c:pt idx="4">
                  <c:v>14.319999999999999</c:v>
                </c:pt>
                <c:pt idx="5">
                  <c:v>0.01</c:v>
                </c:pt>
                <c:pt idx="6">
                  <c:v>2.7</c:v>
                </c:pt>
                <c:pt idx="7">
                  <c:v>5.5099999999999971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2B-4C27-82F0-518F9BEAD612}"/>
            </c:ext>
          </c:extLst>
        </c:ser>
        <c:ser>
          <c:idx val="1"/>
          <c:order val="1"/>
          <c:tx>
            <c:strRef>
              <c:f>Taul2!$B$69</c:f>
              <c:strCache>
                <c:ptCount val="1"/>
                <c:pt idx="0">
                  <c:v>Arvio henkilötyövuosista vuonna 2018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Taul2!$C$67:$J$67</c:f>
              <c:strCache>
                <c:ptCount val="8"/>
                <c:pt idx="0">
                  <c:v>1. ESR-Ohjaamo projektihlöstö</c:v>
                </c:pt>
                <c:pt idx="1">
                  <c:v>2. Muu projektihlöstö</c:v>
                </c:pt>
                <c:pt idx="2">
                  <c:v>3. Kunnan tai kuntayhtymän hlöstö</c:v>
                </c:pt>
                <c:pt idx="3">
                  <c:v>4. TE-palvelujen hlöstö</c:v>
                </c:pt>
                <c:pt idx="4">
                  <c:v>5. Järjestöjen hlöstö</c:v>
                </c:pt>
                <c:pt idx="5">
                  <c:v>6. Yritysten hlöstö</c:v>
                </c:pt>
                <c:pt idx="6">
                  <c:v>7. Muu hlöstö</c:v>
                </c:pt>
                <c:pt idx="7">
                  <c:v>8. Arvio alle 4 h/vk työsk. hlötyövuosista </c:v>
                </c:pt>
              </c:strCache>
            </c:strRef>
          </c:cat>
          <c:val>
            <c:numRef>
              <c:f>Taul2!$C$69:$J$69</c:f>
              <c:numCache>
                <c:formatCode>0.0</c:formatCode>
                <c:ptCount val="8"/>
                <c:pt idx="0">
                  <c:v>33.5</c:v>
                </c:pt>
                <c:pt idx="1">
                  <c:v>5.6000000000000005</c:v>
                </c:pt>
                <c:pt idx="2">
                  <c:v>128.70000000000002</c:v>
                </c:pt>
                <c:pt idx="3">
                  <c:v>66.7</c:v>
                </c:pt>
                <c:pt idx="4">
                  <c:v>12.299999999999999</c:v>
                </c:pt>
                <c:pt idx="5">
                  <c:v>0.21000000000000002</c:v>
                </c:pt>
                <c:pt idx="6">
                  <c:v>4.4000000000000004</c:v>
                </c:pt>
                <c:pt idx="7">
                  <c:v>7.3099999999999987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2B-4C27-82F0-518F9BEAD6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38317968"/>
        <c:axId val="338828736"/>
      </c:barChart>
      <c:catAx>
        <c:axId val="338317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38828736"/>
        <c:crosses val="autoZero"/>
        <c:auto val="1"/>
        <c:lblAlgn val="ctr"/>
        <c:lblOffset val="100"/>
        <c:noMultiLvlLbl val="0"/>
      </c:catAx>
      <c:valAx>
        <c:axId val="338828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38317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1A4DA-6ADB-4285-B492-B70C61F81535}" type="datetimeFigureOut">
              <a:rPr lang="fi-FI" smtClean="0"/>
              <a:t>21.9.2018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0D406-4834-4059-A5E9-40D324CEA1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2407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59C893-F731-43F1-977C-E467A970519F}" type="datetimeFigureOut">
              <a:rPr lang="fi-FI" smtClean="0"/>
              <a:t>21.9.2018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198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CBBDF2-C304-4B02-848C-A182D4BD439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7889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86AE7-FEBD-4762-9537-4EF661E186EF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9739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5782-E236-4F60-8C54-B213C5749A5D}" type="datetimeFigureOut">
              <a:rPr lang="fi-FI" smtClean="0"/>
              <a:t>21.9.2018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2C1E-0DFC-47EB-98D4-BAA4EF2BE5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5603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5782-E236-4F60-8C54-B213C5749A5D}" type="datetimeFigureOut">
              <a:rPr lang="fi-FI" smtClean="0"/>
              <a:t>21.9.2018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2C1E-0DFC-47EB-98D4-BAA4EF2BE5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8715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5782-E236-4F60-8C54-B213C5749A5D}" type="datetimeFigureOut">
              <a:rPr lang="fi-FI" smtClean="0"/>
              <a:t>21.9.2018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2C1E-0DFC-47EB-98D4-BAA4EF2BE5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4008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58542" y="2145987"/>
            <a:ext cx="4226916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A99AC729-ADFC-4050-A2A5-BBA9E8713D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31290" y="5753429"/>
            <a:ext cx="739101" cy="24488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fi-FI" dirty="0"/>
          </a:p>
        </p:txBody>
      </p:sp>
      <p:sp>
        <p:nvSpPr>
          <p:cNvPr id="11" name="Kuvan paikkamerkki 10">
            <a:extLst>
              <a:ext uri="{FF2B5EF4-FFF2-40B4-BE49-F238E27FC236}">
                <a16:creationId xmlns:a16="http://schemas.microsoft.com/office/drawing/2014/main" id="{BA2AED62-3D01-4C10-A39E-6A09DA521CB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73454" y="5753428"/>
            <a:ext cx="739101" cy="24488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fi-FI" dirty="0"/>
          </a:p>
        </p:txBody>
      </p:sp>
      <p:sp>
        <p:nvSpPr>
          <p:cNvPr id="14" name="Kuvan paikkamerkki 10">
            <a:extLst>
              <a:ext uri="{FF2B5EF4-FFF2-40B4-BE49-F238E27FC236}">
                <a16:creationId xmlns:a16="http://schemas.microsoft.com/office/drawing/2014/main" id="{EFF57845-22EC-49B8-B7A1-FC6C0F32E4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02372" y="5753428"/>
            <a:ext cx="739101" cy="24488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16798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58542" y="2145987"/>
            <a:ext cx="4226916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A99AC729-ADFC-4050-A2A5-BBA9E8713D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31290" y="5753429"/>
            <a:ext cx="739101" cy="24488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fi-FI" dirty="0"/>
          </a:p>
        </p:txBody>
      </p:sp>
      <p:sp>
        <p:nvSpPr>
          <p:cNvPr id="11" name="Kuvan paikkamerkki 10">
            <a:extLst>
              <a:ext uri="{FF2B5EF4-FFF2-40B4-BE49-F238E27FC236}">
                <a16:creationId xmlns:a16="http://schemas.microsoft.com/office/drawing/2014/main" id="{BA2AED62-3D01-4C10-A39E-6A09DA521CB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73454" y="5753428"/>
            <a:ext cx="739101" cy="24488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fi-FI" dirty="0"/>
          </a:p>
        </p:txBody>
      </p:sp>
      <p:sp>
        <p:nvSpPr>
          <p:cNvPr id="14" name="Kuvan paikkamerkki 10">
            <a:extLst>
              <a:ext uri="{FF2B5EF4-FFF2-40B4-BE49-F238E27FC236}">
                <a16:creationId xmlns:a16="http://schemas.microsoft.com/office/drawing/2014/main" id="{EFF57845-22EC-49B8-B7A1-FC6C0F32E4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02372" y="5753428"/>
            <a:ext cx="739101" cy="24488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13733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8E8104A-71D4-4BBA-A26A-1803DFA9B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41D2D9B-0E4B-46E2-BFC8-F140C8A066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394919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29CE5A-4A7A-428A-9A43-3B17AF4D0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062" y="377116"/>
            <a:ext cx="6760677" cy="1057093"/>
          </a:xfrm>
        </p:spPr>
        <p:txBody>
          <a:bodyPr lIns="0" tIns="0" rIns="0" bIns="0" anchor="ctr" anchorCtr="0">
            <a:noAutofit/>
          </a:bodyPr>
          <a:lstStyle>
            <a:lvl1pPr>
              <a:defRPr sz="3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09AF2988-48D5-43C8-B86D-2EF22157EA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45629" y="1552613"/>
            <a:ext cx="3194095" cy="210437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9EA67FF-AC00-49A9-B4F8-B70720AFA0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7062" y="1626994"/>
            <a:ext cx="4439995" cy="472197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90D47650-E9E8-47D9-8463-6F7C2A81C55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445629" y="3795782"/>
            <a:ext cx="3194095" cy="210437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64204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29CE5A-4A7A-428A-9A43-3B17AF4D0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77117"/>
            <a:ext cx="6760677" cy="1057093"/>
          </a:xfrm>
        </p:spPr>
        <p:txBody>
          <a:bodyPr lIns="0" tIns="0" rIns="0" bIns="0" anchor="ctr" anchorCtr="0">
            <a:noAutofit/>
          </a:bodyPr>
          <a:lstStyle>
            <a:lvl1pPr>
              <a:defRPr sz="3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09AF2988-48D5-43C8-B86D-2EF22157EA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8650" y="1434210"/>
            <a:ext cx="8011075" cy="46171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605777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2"/>
            <a:ext cx="7772400" cy="2708857"/>
          </a:xfrm>
          <a:prstGeom prst="rect">
            <a:avLst/>
          </a:prstGeom>
        </p:spPr>
        <p:txBody>
          <a:bodyPr wrap="square" lIns="0" tIns="0" rIns="0" bIns="0" anchor="b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831220"/>
            <a:ext cx="6858000" cy="1426579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195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09420"/>
            <a:ext cx="7772400" cy="925975"/>
          </a:xfrm>
          <a:prstGeom prst="rect">
            <a:avLst/>
          </a:prstGeom>
        </p:spPr>
        <p:txBody>
          <a:bodyPr wrap="square" lIns="0" tIns="0" rIns="0" bIns="0" anchor="b">
            <a:normAutofit/>
          </a:bodyPr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93266"/>
            <a:ext cx="6858000" cy="653969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 smtClean="0"/>
              <a:t>Muokkaa alaotsikon perustyyliä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136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tsikko ja sisält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287" y="1979270"/>
            <a:ext cx="4572000" cy="45720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9287" y="272005"/>
            <a:ext cx="6984000" cy="11160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806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5782-E236-4F60-8C54-B213C5749A5D}" type="datetimeFigureOut">
              <a:rPr lang="fi-FI" smtClean="0"/>
              <a:t>21.9.2018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2C1E-0DFC-47EB-98D4-BAA4EF2BE5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0497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3009420"/>
            <a:ext cx="7772400" cy="925975"/>
          </a:xfrm>
          <a:prstGeom prst="rect">
            <a:avLst/>
          </a:prstGeom>
        </p:spPr>
        <p:txBody>
          <a:bodyPr wrap="square" lIns="0" tIns="0" rIns="0" bIns="0" anchor="b">
            <a:normAutofit/>
          </a:bodyPr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143000" y="3993266"/>
            <a:ext cx="6858000" cy="653969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52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287" y="1980000"/>
            <a:ext cx="4572000" cy="45720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10"/>
          </p:nvPr>
        </p:nvSpPr>
        <p:spPr>
          <a:xfrm>
            <a:off x="5567363" y="2008991"/>
            <a:ext cx="2800350" cy="1914826"/>
          </a:xfrm>
        </p:spPr>
        <p:txBody>
          <a:bodyPr/>
          <a:lstStyle/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6" name="Kuvan paikkamerkki 4"/>
          <p:cNvSpPr>
            <a:spLocks noGrp="1"/>
          </p:cNvSpPr>
          <p:nvPr>
            <p:ph type="pic" sz="quarter" idx="11"/>
          </p:nvPr>
        </p:nvSpPr>
        <p:spPr>
          <a:xfrm>
            <a:off x="5567363" y="4173454"/>
            <a:ext cx="2800350" cy="1914826"/>
          </a:xfrm>
        </p:spPr>
        <p:txBody>
          <a:bodyPr/>
          <a:lstStyle/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09287" y="272004"/>
            <a:ext cx="6984000" cy="11160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50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al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9287" y="439838"/>
            <a:ext cx="6984000" cy="80444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b="1">
                <a:solidFill>
                  <a:srgbClr val="006E89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077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287" y="1666754"/>
            <a:ext cx="4624085" cy="4230547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9287" y="439838"/>
            <a:ext cx="6984000" cy="80444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b="1">
                <a:solidFill>
                  <a:srgbClr val="006E89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963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tsikko ja sisält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287" y="1666754"/>
            <a:ext cx="4624085" cy="4230547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9287" y="439838"/>
            <a:ext cx="6984000" cy="80444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b="1">
                <a:solidFill>
                  <a:srgbClr val="006E89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307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Otsikko ja sisält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287" y="1666754"/>
            <a:ext cx="4624085" cy="4230547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9287" y="439838"/>
            <a:ext cx="6984000" cy="80444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b="1">
                <a:solidFill>
                  <a:srgbClr val="006E89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12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Otsikko ja sisält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288" y="1666755"/>
            <a:ext cx="4543061" cy="4276846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en-US" dirty="0"/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10"/>
          </p:nvPr>
        </p:nvSpPr>
        <p:spPr>
          <a:xfrm>
            <a:off x="5052349" y="1666755"/>
            <a:ext cx="2800350" cy="1914826"/>
          </a:xfrm>
        </p:spPr>
        <p:txBody>
          <a:bodyPr/>
          <a:lstStyle/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6" name="Kuvan paikkamerkki 4"/>
          <p:cNvSpPr>
            <a:spLocks noGrp="1"/>
          </p:cNvSpPr>
          <p:nvPr>
            <p:ph type="pic" sz="quarter" idx="11"/>
          </p:nvPr>
        </p:nvSpPr>
        <p:spPr>
          <a:xfrm>
            <a:off x="5052349" y="4028775"/>
            <a:ext cx="2800350" cy="1914826"/>
          </a:xfrm>
        </p:spPr>
        <p:txBody>
          <a:bodyPr/>
          <a:lstStyle/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09287" y="439838"/>
            <a:ext cx="6984000" cy="80444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b="1">
                <a:solidFill>
                  <a:srgbClr val="006E89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687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ja sisält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/>
          <p:cNvSpPr>
            <a:spLocks noGrp="1"/>
          </p:cNvSpPr>
          <p:nvPr>
            <p:ph type="pic" sz="quarter" idx="10"/>
          </p:nvPr>
        </p:nvSpPr>
        <p:spPr>
          <a:xfrm>
            <a:off x="474663" y="468313"/>
            <a:ext cx="8177212" cy="5313362"/>
          </a:xfrm>
        </p:spPr>
        <p:txBody>
          <a:bodyPr/>
          <a:lstStyle/>
          <a:p>
            <a:r>
              <a:rPr lang="fi-FI" smtClean="0"/>
              <a:t>Lisää kuva napsauttamalla kuvaketta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357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AFE8200-C9EE-4BDF-9B27-20EF9024E003}" type="datetimeFigureOut">
              <a:rPr lang="fi-FI">
                <a:solidFill>
                  <a:prstClr val="black"/>
                </a:solidFill>
              </a:rPr>
              <a:pPr/>
              <a:t>21.9.2018</a:t>
            </a:fld>
            <a:endParaRPr lang="fi-FI">
              <a:solidFill>
                <a:prstClr val="black"/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i-FI">
              <a:solidFill>
                <a:prstClr val="black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906EEF-CD29-4148-A20E-CAA8CB6E963E}" type="slidenum">
              <a:rPr lang="fi-FI">
                <a:solidFill>
                  <a:prstClr val="black"/>
                </a:solidFill>
              </a:rPr>
              <a:pPr/>
              <a:t>‹#›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1853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9287" y="272005"/>
            <a:ext cx="6979534" cy="972273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38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5782-E236-4F60-8C54-B213C5749A5D}" type="datetimeFigureOut">
              <a:rPr lang="fi-FI" smtClean="0"/>
              <a:t>21.9.2018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2C1E-0DFC-47EB-98D4-BAA4EF2BE5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44860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Otsikko ja sisält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/>
          <p:cNvSpPr>
            <a:spLocks noGrp="1"/>
          </p:cNvSpPr>
          <p:nvPr>
            <p:ph type="pic" sz="quarter" idx="10"/>
          </p:nvPr>
        </p:nvSpPr>
        <p:spPr>
          <a:xfrm>
            <a:off x="474663" y="468313"/>
            <a:ext cx="8177212" cy="5313362"/>
          </a:xfrm>
        </p:spPr>
        <p:txBody>
          <a:bodyPr/>
          <a:lstStyle/>
          <a:p>
            <a:r>
              <a:rPr lang="fi-FI" smtClean="0"/>
              <a:t>Lisää kuva napsauttamalla kuvaketta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1704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496585" y="351740"/>
            <a:ext cx="8150826" cy="8020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rgbClr val="E9559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96581" y="1659648"/>
            <a:ext cx="8150834" cy="42532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108959" y="6377939"/>
            <a:ext cx="2926079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457200" y="6377939"/>
            <a:ext cx="2103120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6583679" y="6377939"/>
            <a:ext cx="2103120" cy="3428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i-FI" sz="18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13729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Otsikko ja sisält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288" y="1666755"/>
            <a:ext cx="4543061" cy="4276846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10"/>
          </p:nvPr>
        </p:nvSpPr>
        <p:spPr>
          <a:xfrm>
            <a:off x="5567363" y="1690688"/>
            <a:ext cx="2800350" cy="4067175"/>
          </a:xfrm>
        </p:spPr>
        <p:txBody>
          <a:bodyPr/>
          <a:lstStyle/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09287" y="272005"/>
            <a:ext cx="6979534" cy="972273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409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5782-E236-4F60-8C54-B213C5749A5D}" type="datetimeFigureOut">
              <a:rPr lang="fi-FI" smtClean="0"/>
              <a:t>21.9.2018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2C1E-0DFC-47EB-98D4-BAA4EF2BE5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7343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5782-E236-4F60-8C54-B213C5749A5D}" type="datetimeFigureOut">
              <a:rPr lang="fi-FI" smtClean="0"/>
              <a:t>21.9.2018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2C1E-0DFC-47EB-98D4-BAA4EF2BE5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4775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5782-E236-4F60-8C54-B213C5749A5D}" type="datetimeFigureOut">
              <a:rPr lang="fi-FI" smtClean="0"/>
              <a:t>21.9.2018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2C1E-0DFC-47EB-98D4-BAA4EF2BE5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6460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5782-E236-4F60-8C54-B213C5749A5D}" type="datetimeFigureOut">
              <a:rPr lang="fi-FI" smtClean="0"/>
              <a:t>21.9.2018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2C1E-0DFC-47EB-98D4-BAA4EF2BE5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1642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5782-E236-4F60-8C54-B213C5749A5D}" type="datetimeFigureOut">
              <a:rPr lang="fi-FI" smtClean="0"/>
              <a:t>21.9.2018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2C1E-0DFC-47EB-98D4-BAA4EF2BE5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89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5782-E236-4F60-8C54-B213C5749A5D}" type="datetimeFigureOut">
              <a:rPr lang="fi-FI" smtClean="0"/>
              <a:t>21.9.2018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2C1E-0DFC-47EB-98D4-BAA4EF2BE5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0594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F5782-E236-4F60-8C54-B213C5749A5D}" type="datetimeFigureOut">
              <a:rPr lang="fi-FI" smtClean="0"/>
              <a:t>21.9.2018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42C1E-0DFC-47EB-98D4-BAA4EF2BE5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8692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C755F0D4-7B32-4676-9E2B-C95FCEEA3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79988"/>
            <a:ext cx="6820507" cy="1038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58BC6F9-E029-434D-9077-8C184E1E3D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621777"/>
            <a:ext cx="78867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623096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9287" y="1666754"/>
            <a:ext cx="8006063" cy="41437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en-US" dirty="0"/>
          </a:p>
        </p:txBody>
      </p:sp>
      <p:sp>
        <p:nvSpPr>
          <p:cNvPr id="9" name="Otsikon paikkamerkki 8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7462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600" kern="1200" baseline="0">
          <a:solidFill>
            <a:srgbClr val="E9559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youtube.com/watch?v=OJZOJytgZ2A&amp;index=12&amp;t=0s&amp;list=PLbC01a4pQikUUasmebhCB_qHqBLIqhbaT" TargetMode="Externa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aotsikko 6">
            <a:extLst>
              <a:ext uri="{FF2B5EF4-FFF2-40B4-BE49-F238E27FC236}">
                <a16:creationId xmlns:a16="http://schemas.microsoft.com/office/drawing/2014/main" id="{B1674DB8-CA02-4D36-B7D8-804C350331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87604" y="2350863"/>
            <a:ext cx="6328485" cy="3166246"/>
          </a:xfrm>
        </p:spPr>
        <p:txBody>
          <a:bodyPr>
            <a:normAutofit fontScale="92500" lnSpcReduction="10000"/>
          </a:bodyPr>
          <a:lstStyle/>
          <a:p>
            <a:r>
              <a:rPr lang="fi-FI" sz="3800" b="1" dirty="0">
                <a:solidFill>
                  <a:prstClr val="white"/>
                </a:solidFill>
              </a:rPr>
              <a:t>Nuorten Ohjaamo-palvelut </a:t>
            </a:r>
          </a:p>
          <a:p>
            <a:r>
              <a:rPr lang="fi-FI" sz="3800" b="1" dirty="0">
                <a:solidFill>
                  <a:prstClr val="white"/>
                </a:solidFill>
              </a:rPr>
              <a:t>– tukea koulutuksen ja työn poluilla</a:t>
            </a:r>
          </a:p>
          <a:p>
            <a:endParaRPr lang="fi-FI" sz="3200" dirty="0" smtClean="0"/>
          </a:p>
          <a:p>
            <a:r>
              <a:rPr lang="fi-FI" b="1" dirty="0" smtClean="0">
                <a:solidFill>
                  <a:schemeClr val="accent6">
                    <a:lumMod val="50000"/>
                  </a:schemeClr>
                </a:solidFill>
              </a:rPr>
              <a:t>Pasi </a:t>
            </a:r>
            <a:r>
              <a:rPr lang="fi-FI" b="1" dirty="0">
                <a:solidFill>
                  <a:schemeClr val="accent6">
                    <a:lumMod val="50000"/>
                  </a:schemeClr>
                </a:solidFill>
              </a:rPr>
              <a:t>Savonmäki, </a:t>
            </a:r>
            <a:r>
              <a:rPr lang="fi-FI" b="1" dirty="0" smtClean="0">
                <a:solidFill>
                  <a:schemeClr val="accent6">
                    <a:lumMod val="50000"/>
                  </a:schemeClr>
                </a:solidFill>
              </a:rPr>
              <a:t>Kohtaamo-hanke</a:t>
            </a:r>
            <a:endParaRPr lang="fi-FI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fi-FI" sz="2100" b="1" dirty="0" smtClean="0">
                <a:solidFill>
                  <a:schemeClr val="accent6">
                    <a:lumMod val="50000"/>
                  </a:schemeClr>
                </a:solidFill>
              </a:rPr>
              <a:t>TNO-foorumi, Tampere</a:t>
            </a:r>
          </a:p>
          <a:p>
            <a:r>
              <a:rPr lang="fi-FI" sz="2100" b="1" dirty="0" smtClean="0">
                <a:solidFill>
                  <a:schemeClr val="accent6">
                    <a:lumMod val="50000"/>
                  </a:schemeClr>
                </a:solidFill>
              </a:rPr>
              <a:t>21.9.2018</a:t>
            </a:r>
            <a:endParaRPr lang="fi-FI" sz="2100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773" y="4759958"/>
            <a:ext cx="1000157" cy="117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53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509286" y="1378857"/>
            <a:ext cx="8406113" cy="488747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b="1" dirty="0" smtClean="0"/>
              <a:t>Onnistumisia: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i-FI" dirty="0" smtClean="0"/>
              <a:t>Nuorten saama palvelu – kiitettävä palaute nuorilta 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i-FI" dirty="0" smtClean="0"/>
              <a:t>Monialainen ja laaja yhteistyö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i-FI" dirty="0" smtClean="0"/>
              <a:t>Osaava ja innostunut henkilöstö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i-FI" dirty="0" smtClean="0"/>
              <a:t>Toiminnan vahva näkyvyys mm. sosiaalisessa </a:t>
            </a:r>
            <a:br>
              <a:rPr lang="fi-FI" dirty="0" smtClean="0"/>
            </a:br>
            <a:r>
              <a:rPr lang="fi-FI" dirty="0" smtClean="0"/>
              <a:t>mediassa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b="1" dirty="0" smtClean="0"/>
              <a:t> Haasteita: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i-FI" dirty="0" smtClean="0"/>
              <a:t>Kohderyhmän laaja ikähaarukka (16-29 -vuotiaat)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i-FI" dirty="0" smtClean="0"/>
              <a:t>Työn ja koulutuksen ulkopuolella pidempään olleiden tavoittaminen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i-FI" dirty="0"/>
              <a:t>Yhteisten toimintakäytänteiden luominen ja kehitystyö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i-FI" dirty="0" smtClean="0"/>
              <a:t>Keskeisten toimijoiden sitoutuminen yhteistyöhön – verkoston johtaminen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i-FI" dirty="0" smtClean="0"/>
              <a:t>Vaatimukset tulosten osoittamiseen ja vakiinnuttamiseen lyhyessä ajassa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i-FI" dirty="0" smtClean="0"/>
              <a:t>Vaihtuvuus </a:t>
            </a:r>
            <a:r>
              <a:rPr lang="fi-FI" dirty="0"/>
              <a:t>henkilöstössä on </a:t>
            </a:r>
            <a:r>
              <a:rPr lang="fi-FI" dirty="0" smtClean="0"/>
              <a:t>suurta erityisesti projektien </a:t>
            </a:r>
            <a:r>
              <a:rPr lang="fi-FI" dirty="0" smtClean="0"/>
              <a:t>päättyessä</a:t>
            </a:r>
            <a:endParaRPr lang="fi-FI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fi-FI" sz="1600" dirty="0" smtClean="0"/>
          </a:p>
          <a:p>
            <a:endParaRPr lang="fi-FI" sz="1200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628650" y="379988"/>
            <a:ext cx="7391944" cy="1038509"/>
          </a:xfrm>
        </p:spPr>
        <p:txBody>
          <a:bodyPr/>
          <a:lstStyle/>
          <a:p>
            <a:r>
              <a:rPr lang="fi-FI" dirty="0" smtClean="0"/>
              <a:t>Onnistumisia ja haasteita toiminnassa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070" y="1378857"/>
            <a:ext cx="2727101" cy="272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48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</a:t>
            </a:r>
            <a:r>
              <a:rPr lang="fi-FI" dirty="0" smtClean="0"/>
              <a:t>lueellinen koordinaatio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56460" y="1004155"/>
            <a:ext cx="8305151" cy="5638691"/>
          </a:xfrm>
        </p:spPr>
        <p:txBody>
          <a:bodyPr/>
          <a:lstStyle/>
          <a:p>
            <a:pPr marL="0" indent="0">
              <a:buNone/>
            </a:pPr>
            <a:endParaRPr lang="fi-FI" dirty="0" smtClean="0"/>
          </a:p>
          <a:p>
            <a:r>
              <a:rPr lang="fi-FI" sz="2000" dirty="0" smtClean="0"/>
              <a:t>Maakunnallisia </a:t>
            </a:r>
            <a:r>
              <a:rPr lang="fi-FI" sz="2000" dirty="0"/>
              <a:t>koordinaattoreita on monessa maakunnassa, osa </a:t>
            </a:r>
            <a:r>
              <a:rPr lang="fi-FI" sz="2000" dirty="0" smtClean="0"/>
              <a:t>osa-aikaisesti tai oman työn ohella</a:t>
            </a:r>
          </a:p>
          <a:p>
            <a:r>
              <a:rPr lang="fi-FI" sz="2000" dirty="0" smtClean="0"/>
              <a:t>Osassa maakunnista aluekoordinaattorit rakentavat alueellista Ohjaamo-verkostoa, auttavat uusia toimijoita mukaan verkostoon ja edustavat Ohjaamoja alueellisissa yhteyksissä</a:t>
            </a:r>
          </a:p>
          <a:p>
            <a:r>
              <a:rPr lang="fi-FI" sz="2000" dirty="0" smtClean="0"/>
              <a:t>Osa </a:t>
            </a:r>
            <a:r>
              <a:rPr lang="fi-FI" sz="2000" dirty="0"/>
              <a:t>hallinnoi TE-resurssin jakautumista Ohjaamoihin</a:t>
            </a:r>
          </a:p>
          <a:p>
            <a:r>
              <a:rPr lang="fi-FI" sz="2000" dirty="0"/>
              <a:t>Osassa alueista aluekoordinaattorit kiertävät kunnissa tekemässä asiakastyötä </a:t>
            </a:r>
            <a:r>
              <a:rPr lang="fi-FI" sz="2000" dirty="0" smtClean="0"/>
              <a:t>Ohjaamoissa</a:t>
            </a:r>
          </a:p>
          <a:p>
            <a:r>
              <a:rPr lang="fi-FI" sz="2000" dirty="0" smtClean="0"/>
              <a:t>Osalle koordinaattoreista rooli on epäselvä, ristiriitaisia odotuksia myös </a:t>
            </a:r>
            <a:br>
              <a:rPr lang="fi-FI" sz="2000" dirty="0" smtClean="0"/>
            </a:br>
            <a:r>
              <a:rPr lang="fi-FI" sz="2000" dirty="0" smtClean="0"/>
              <a:t>TE-toimistojen ja Ohjaamojen välillä </a:t>
            </a:r>
          </a:p>
          <a:p>
            <a:r>
              <a:rPr lang="fi-FI" sz="2000" dirty="0" smtClean="0"/>
              <a:t>Kohtaamo mallintamassa alueellista Ohjaamo-työtä syksyn 2018 aikana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311016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Ajankohtaista Kohtaamossa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28650" y="1418497"/>
            <a:ext cx="7950574" cy="4713362"/>
          </a:xfrm>
        </p:spPr>
        <p:txBody>
          <a:bodyPr/>
          <a:lstStyle/>
          <a:p>
            <a:r>
              <a:rPr lang="fi-FI" sz="2000" dirty="0" smtClean="0"/>
              <a:t>Kohtaamon roolin ja tehtävien määrittely on jatkuvaa – toiveita ja odotuksia on jatkuvasti resursseja enemmän mm. viestinnän tuen tarpeet kasvavat, Ohjaamoja halutaan kumppaneiksi eri hankkeisiin</a:t>
            </a:r>
          </a:p>
          <a:p>
            <a:r>
              <a:rPr lang="fi-FI" sz="2000" dirty="0" smtClean="0"/>
              <a:t>Ohjaamojen moninaisuus haastaa tuen muodot ja sisällöt, erityisesti kuntien aktiivisuus on noussut tärkeäksi teemaksi: tarvitseeko jokainen kunta Ohjaamon? </a:t>
            </a:r>
          </a:p>
          <a:p>
            <a:r>
              <a:rPr lang="fi-FI" sz="2000" dirty="0" smtClean="0"/>
              <a:t>Tulossa: Ohjaamoista </a:t>
            </a:r>
            <a:r>
              <a:rPr lang="fi-FI" sz="2000" dirty="0"/>
              <a:t>työelämään -seurantatutkimus </a:t>
            </a:r>
            <a:r>
              <a:rPr lang="fi-FI" sz="2000" dirty="0" smtClean="0"/>
              <a:t>2018–2020</a:t>
            </a:r>
          </a:p>
          <a:p>
            <a:r>
              <a:rPr lang="fi-FI" sz="2000" dirty="0" smtClean="0"/>
              <a:t>Verkko-ohjauksen (ohjaustaverkossa.fi) </a:t>
            </a:r>
            <a:r>
              <a:rPr lang="fi-FI" sz="2000" dirty="0"/>
              <a:t>pilotointi alkamassa syksyn aikana</a:t>
            </a:r>
          </a:p>
          <a:p>
            <a:r>
              <a:rPr lang="fi-FI" sz="2000" dirty="0"/>
              <a:t>Koordinaation tulevaisuus </a:t>
            </a:r>
            <a:r>
              <a:rPr lang="fi-FI" sz="2000" dirty="0" smtClean="0"/>
              <a:t>hankerahoituksen jälkeen askarruttaa</a:t>
            </a:r>
            <a:endParaRPr lang="fi-FI" sz="2000" dirty="0"/>
          </a:p>
          <a:p>
            <a:pPr lvl="1"/>
            <a:r>
              <a:rPr lang="fi-FI" sz="1800" dirty="0"/>
              <a:t>Kohtaamon hankerahoitus tällä hetkellä vuoden 2019 loppuun </a:t>
            </a:r>
            <a:r>
              <a:rPr lang="fi-FI" sz="1800" dirty="0" smtClean="0"/>
              <a:t>saakka</a:t>
            </a:r>
          </a:p>
          <a:p>
            <a:r>
              <a:rPr lang="fi-FI" sz="2000" dirty="0"/>
              <a:t>Ohjaamot herättävät kansainvälisesti paljon kiinnostusta</a:t>
            </a:r>
          </a:p>
          <a:p>
            <a:pPr lvl="1"/>
            <a:r>
              <a:rPr lang="fi-FI" sz="1800" dirty="0"/>
              <a:t>Englanninkielistä materiaalia </a:t>
            </a:r>
            <a:r>
              <a:rPr lang="fi-FI" sz="1800" dirty="0" smtClean="0"/>
              <a:t>tulossa lisää</a:t>
            </a:r>
          </a:p>
          <a:p>
            <a:r>
              <a:rPr lang="fi-FI" sz="2000" b="1" dirty="0" smtClean="0"/>
              <a:t>Valtakunnalliset Ohjaamo-päivät 13.-14.11. Helsingissä </a:t>
            </a:r>
            <a:endParaRPr lang="fi-FI" sz="2000" b="1" dirty="0"/>
          </a:p>
          <a:p>
            <a:endParaRPr lang="fi-FI" dirty="0" smtClean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6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Hankkeet yhteistyökumppaneina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28650" y="1418497"/>
            <a:ext cx="8081010" cy="4351338"/>
          </a:xfrm>
        </p:spPr>
        <p:txBody>
          <a:bodyPr/>
          <a:lstStyle/>
          <a:p>
            <a:pPr lvl="0"/>
            <a:endParaRPr lang="fi-FI" sz="1400" dirty="0" smtClean="0"/>
          </a:p>
          <a:p>
            <a:pPr lvl="0"/>
            <a:r>
              <a:rPr lang="fi-FI" sz="2000" dirty="0" smtClean="0"/>
              <a:t>TESSU </a:t>
            </a:r>
            <a:r>
              <a:rPr lang="fi-FI" sz="2000" dirty="0"/>
              <a:t>(</a:t>
            </a:r>
            <a:r>
              <a:rPr lang="fi-FI" sz="2000" dirty="0" smtClean="0"/>
              <a:t>ESR) - monialainen </a:t>
            </a:r>
            <a:r>
              <a:rPr lang="fi-FI" sz="2000" dirty="0"/>
              <a:t>yhteistyö </a:t>
            </a:r>
            <a:r>
              <a:rPr lang="fi-FI" sz="2000" dirty="0" smtClean="0"/>
              <a:t>-&gt; </a:t>
            </a:r>
            <a:r>
              <a:rPr lang="fi-FI" sz="2000" dirty="0"/>
              <a:t>3/2019</a:t>
            </a:r>
          </a:p>
          <a:p>
            <a:pPr lvl="0"/>
            <a:r>
              <a:rPr lang="fi-FI" sz="2000" dirty="0"/>
              <a:t>OSMO (ESR</a:t>
            </a:r>
            <a:r>
              <a:rPr lang="fi-FI" sz="2000" dirty="0" smtClean="0"/>
              <a:t>) - </a:t>
            </a:r>
            <a:r>
              <a:rPr lang="fi-FI" sz="2000" dirty="0"/>
              <a:t>monikulttuurisuus ohjauksessa </a:t>
            </a:r>
            <a:r>
              <a:rPr lang="fi-FI" sz="2000" dirty="0" smtClean="0"/>
              <a:t>-&gt; 2/2019 </a:t>
            </a:r>
            <a:endParaRPr lang="fi-FI" sz="2000" dirty="0"/>
          </a:p>
          <a:p>
            <a:pPr lvl="0"/>
            <a:r>
              <a:rPr lang="fi-FI" sz="2000" dirty="0" smtClean="0"/>
              <a:t>URAA</a:t>
            </a:r>
            <a:r>
              <a:rPr lang="fi-FI" sz="2000" dirty="0"/>
              <a:t>! (</a:t>
            </a:r>
            <a:r>
              <a:rPr lang="fi-FI" sz="2000" dirty="0" smtClean="0"/>
              <a:t>ESR) - uraohjausosaamisen </a:t>
            </a:r>
            <a:r>
              <a:rPr lang="fi-FI" sz="2000" dirty="0"/>
              <a:t>kehittäminen </a:t>
            </a:r>
            <a:r>
              <a:rPr lang="fi-FI" sz="2000" dirty="0" smtClean="0"/>
              <a:t>-&gt; </a:t>
            </a:r>
            <a:r>
              <a:rPr lang="fi-FI" sz="2000" dirty="0"/>
              <a:t>8/2020</a:t>
            </a:r>
          </a:p>
          <a:p>
            <a:pPr lvl="0"/>
            <a:r>
              <a:rPr lang="fi-FI" sz="2000" dirty="0" smtClean="0"/>
              <a:t>NAL - Onnistu </a:t>
            </a:r>
            <a:r>
              <a:rPr lang="fi-FI" sz="2000" dirty="0"/>
              <a:t>asumisessa -hanke Ohjaamojen </a:t>
            </a:r>
            <a:r>
              <a:rPr lang="fi-FI" sz="2000" dirty="0" smtClean="0"/>
              <a:t>kanssa </a:t>
            </a:r>
            <a:r>
              <a:rPr lang="fi-FI" sz="2000" dirty="0"/>
              <a:t>- 5/2019</a:t>
            </a:r>
          </a:p>
          <a:p>
            <a:pPr lvl="0"/>
            <a:r>
              <a:rPr lang="fi-FI" sz="2000" dirty="0"/>
              <a:t>VAMOS (</a:t>
            </a:r>
            <a:r>
              <a:rPr lang="fi-FI" sz="2000" dirty="0" smtClean="0"/>
              <a:t>STM) - nuorten </a:t>
            </a:r>
            <a:r>
              <a:rPr lang="fi-FI" sz="2000" dirty="0"/>
              <a:t>tukiprojekti </a:t>
            </a:r>
            <a:r>
              <a:rPr lang="fi-FI" sz="2000" dirty="0" smtClean="0"/>
              <a:t>seitsemässä </a:t>
            </a:r>
            <a:r>
              <a:rPr lang="fi-FI" sz="2000" dirty="0"/>
              <a:t>kaupungissa 2017-2018</a:t>
            </a:r>
          </a:p>
          <a:p>
            <a:r>
              <a:rPr lang="fi-FI" sz="2000" dirty="0" smtClean="0"/>
              <a:t>ONNI - </a:t>
            </a:r>
            <a:r>
              <a:rPr lang="fi-FI" sz="2000" dirty="0" err="1"/>
              <a:t>Psykososiaalisen</a:t>
            </a:r>
            <a:r>
              <a:rPr lang="fi-FI" sz="2000" dirty="0"/>
              <a:t> tuen hanke </a:t>
            </a:r>
            <a:r>
              <a:rPr lang="fi-FI" sz="2000" dirty="0" smtClean="0"/>
              <a:t>Ohjaamoissa (TEM ja STM</a:t>
            </a:r>
            <a:r>
              <a:rPr lang="fi-FI" sz="2000" dirty="0"/>
              <a:t>) 2018-2019</a:t>
            </a:r>
          </a:p>
        </p:txBody>
      </p:sp>
    </p:spTree>
    <p:extLst>
      <p:ext uri="{BB962C8B-B14F-4D97-AF65-F5344CB8AC3E}">
        <p14:creationId xmlns:p14="http://schemas.microsoft.com/office/powerpoint/2010/main" val="352806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Kohtaamo-hanke (ESR)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0" t="13102" r="4898" b="25745"/>
          <a:stretch/>
        </p:blipFill>
        <p:spPr>
          <a:xfrm>
            <a:off x="768833" y="3779519"/>
            <a:ext cx="5734853" cy="2812869"/>
          </a:xfrm>
        </p:spPr>
      </p:pic>
      <p:sp>
        <p:nvSpPr>
          <p:cNvPr id="5" name="Tekstiruutu 4"/>
          <p:cNvSpPr txBox="1"/>
          <p:nvPr/>
        </p:nvSpPr>
        <p:spPr>
          <a:xfrm>
            <a:off x="628650" y="1237018"/>
            <a:ext cx="82540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bg2"/>
                </a:solidFill>
              </a:rPr>
              <a:t>Tukee Ohjaamo-toimintamallin luomista, toiminnan levittämistä ja vakiinnuttamista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bg2"/>
                </a:solidFill>
              </a:rPr>
              <a:t>Konsultoi ja verkottaa Ohjaamo-toimintaa ja toimijoita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bg2"/>
                </a:solidFill>
              </a:rPr>
              <a:t>Tukee tiedontuotantoa ja koostaa valtakunnallista tietoa Ohjaamoista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bg2"/>
                </a:solidFill>
              </a:rPr>
              <a:t>Tukee Ohjaamo-brändin syntymistä ja valtakunnallista viestintää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bg2"/>
                </a:solidFill>
              </a:rPr>
              <a:t>Tukee Ohjaamoa suunnittelevia tahoja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bg2"/>
                </a:solidFill>
              </a:rPr>
              <a:t>Rakentaa verkko-ohjausta, </a:t>
            </a:r>
            <a:r>
              <a:rPr lang="fi-FI" sz="2000" dirty="0" smtClean="0">
                <a:solidFill>
                  <a:schemeClr val="bg2"/>
                </a:solidFill>
              </a:rPr>
              <a:t>jossa nuoret voivat omatoimisesti </a:t>
            </a:r>
            <a:r>
              <a:rPr lang="fi-FI" sz="2000" dirty="0">
                <a:solidFill>
                  <a:schemeClr val="bg2"/>
                </a:solidFill>
              </a:rPr>
              <a:t>hankkia tietoa ja saavat </a:t>
            </a:r>
            <a:r>
              <a:rPr lang="fi-FI" sz="2000" dirty="0" smtClean="0">
                <a:solidFill>
                  <a:schemeClr val="bg2"/>
                </a:solidFill>
              </a:rPr>
              <a:t>tarvittaessa </a:t>
            </a:r>
            <a:r>
              <a:rPr lang="fi-FI" sz="2000" dirty="0">
                <a:solidFill>
                  <a:schemeClr val="bg2"/>
                </a:solidFill>
              </a:rPr>
              <a:t>henkilökohtaista neuvontaa / ohjausta</a:t>
            </a:r>
          </a:p>
          <a:p>
            <a:endParaRPr lang="fi-FI" sz="2000" dirty="0">
              <a:solidFill>
                <a:schemeClr val="bg2"/>
              </a:solidFill>
            </a:endParaRP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601" y="4144969"/>
            <a:ext cx="1787427" cy="208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498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fi-FI" sz="2000" dirty="0" smtClean="0"/>
              <a:t>Kohtaamon verkkosivut </a:t>
            </a:r>
            <a:r>
              <a:rPr lang="fi-FI" sz="2000" b="1" dirty="0" smtClean="0"/>
              <a:t>kohtaamo.info</a:t>
            </a:r>
          </a:p>
          <a:p>
            <a:pPr>
              <a:lnSpc>
                <a:spcPct val="120000"/>
              </a:lnSpc>
            </a:pPr>
            <a:r>
              <a:rPr lang="fi-FI" sz="2000" dirty="0" smtClean="0"/>
              <a:t>Ohjaamojen valtakunnalliset sivut </a:t>
            </a:r>
            <a:r>
              <a:rPr lang="fi-FI" sz="2000" b="1" dirty="0" smtClean="0"/>
              <a:t>ohjaamot.fi</a:t>
            </a:r>
            <a:endParaRPr lang="fi-FI" sz="2000" b="1" dirty="0"/>
          </a:p>
          <a:p>
            <a:pPr>
              <a:lnSpc>
                <a:spcPct val="120000"/>
              </a:lnSpc>
            </a:pPr>
            <a:r>
              <a:rPr lang="fi-FI" sz="2000" dirty="0"/>
              <a:t>Facebookissa </a:t>
            </a:r>
            <a:r>
              <a:rPr lang="fi-FI" sz="2000" b="1" dirty="0" smtClean="0"/>
              <a:t>Kohtaamo </a:t>
            </a:r>
            <a:r>
              <a:rPr lang="fi-FI" sz="2000" dirty="0" smtClean="0"/>
              <a:t>ja</a:t>
            </a:r>
            <a:r>
              <a:rPr lang="fi-FI" sz="2000" b="1" dirty="0" smtClean="0"/>
              <a:t> Ohjaamot </a:t>
            </a:r>
            <a:r>
              <a:rPr lang="fi-FI" sz="2000" dirty="0" smtClean="0"/>
              <a:t>-sivut sekä </a:t>
            </a:r>
            <a:r>
              <a:rPr lang="fi-FI" sz="2000" b="1" dirty="0"/>
              <a:t>Ohjaamot puhuvat!</a:t>
            </a:r>
            <a:r>
              <a:rPr lang="fi-FI" sz="2000" dirty="0"/>
              <a:t> -</a:t>
            </a:r>
            <a:r>
              <a:rPr lang="fi-FI" sz="2000" dirty="0" smtClean="0"/>
              <a:t>ryhmä, Ohjaamoilla omat sivut</a:t>
            </a:r>
          </a:p>
          <a:p>
            <a:pPr>
              <a:lnSpc>
                <a:spcPct val="120000"/>
              </a:lnSpc>
            </a:pPr>
            <a:r>
              <a:rPr lang="fi-FI" sz="2000" dirty="0" err="1" smtClean="0"/>
              <a:t>Instagramissa</a:t>
            </a:r>
            <a:r>
              <a:rPr lang="fi-FI" sz="2000" dirty="0" smtClean="0"/>
              <a:t> </a:t>
            </a:r>
            <a:r>
              <a:rPr lang="fi-FI" sz="2000" b="1" dirty="0" smtClean="0"/>
              <a:t>Ohjaamot, Kohtaamo</a:t>
            </a:r>
            <a:r>
              <a:rPr lang="fi-FI" sz="2000" dirty="0" smtClean="0"/>
              <a:t> ja Ohjaamoiden omat tilit</a:t>
            </a:r>
            <a:endParaRPr lang="fi-FI" sz="2000" b="1" dirty="0" smtClean="0"/>
          </a:p>
          <a:p>
            <a:pPr>
              <a:lnSpc>
                <a:spcPct val="120000"/>
              </a:lnSpc>
            </a:pPr>
            <a:r>
              <a:rPr lang="fi-FI" sz="2000" dirty="0" smtClean="0"/>
              <a:t>YouTubessa </a:t>
            </a:r>
            <a:r>
              <a:rPr lang="fi-FI" sz="2000" b="1" dirty="0"/>
              <a:t>Kohtaamo </a:t>
            </a:r>
            <a:r>
              <a:rPr lang="fi-FI" sz="2000" b="1" dirty="0" smtClean="0"/>
              <a:t>hanke</a:t>
            </a:r>
            <a:r>
              <a:rPr lang="fi-FI" sz="2000" dirty="0"/>
              <a:t>, Ohjaamoiden omat </a:t>
            </a:r>
            <a:r>
              <a:rPr lang="fi-FI" sz="2000" dirty="0" smtClean="0"/>
              <a:t>tilit</a:t>
            </a:r>
            <a:endParaRPr lang="fi-FI" sz="2000" dirty="0"/>
          </a:p>
          <a:p>
            <a:pPr>
              <a:lnSpc>
                <a:spcPct val="120000"/>
              </a:lnSpc>
            </a:pPr>
            <a:r>
              <a:rPr lang="fi-FI" sz="2000" dirty="0"/>
              <a:t>Twitterissä </a:t>
            </a:r>
            <a:r>
              <a:rPr lang="fi-FI" sz="2000" b="1" dirty="0" smtClean="0"/>
              <a:t>@</a:t>
            </a:r>
            <a:r>
              <a:rPr lang="fi-FI" sz="2000" b="1" dirty="0" err="1" smtClean="0"/>
              <a:t>Kohtaamo_ESR</a:t>
            </a:r>
            <a:r>
              <a:rPr lang="fi-FI" sz="2000" b="1" dirty="0" smtClean="0"/>
              <a:t>, </a:t>
            </a:r>
            <a:r>
              <a:rPr lang="fi-FI" sz="2000" dirty="0" err="1" smtClean="0"/>
              <a:t>kohtaamolaisten</a:t>
            </a:r>
            <a:r>
              <a:rPr lang="fi-FI" sz="2000" dirty="0" smtClean="0"/>
              <a:t> henkilökohtaiset tilit ja Ohjaamoiden tilit</a:t>
            </a:r>
          </a:p>
          <a:p>
            <a:pPr>
              <a:lnSpc>
                <a:spcPct val="120000"/>
              </a:lnSpc>
            </a:pPr>
            <a:r>
              <a:rPr lang="fi-FI" sz="2000" dirty="0" err="1" smtClean="0"/>
              <a:t>Somessa</a:t>
            </a:r>
            <a:r>
              <a:rPr lang="fi-FI" sz="2000" dirty="0" smtClean="0"/>
              <a:t> </a:t>
            </a:r>
            <a:r>
              <a:rPr lang="fi-FI" sz="2000" dirty="0"/>
              <a:t>tunnisteina </a:t>
            </a:r>
            <a:r>
              <a:rPr lang="fi-FI" sz="2000" b="1" dirty="0"/>
              <a:t>#Ohjaamo</a:t>
            </a:r>
            <a:r>
              <a:rPr lang="fi-FI" sz="2000" dirty="0"/>
              <a:t>, </a:t>
            </a:r>
            <a:r>
              <a:rPr lang="fi-FI" sz="2000" b="1" dirty="0"/>
              <a:t>#</a:t>
            </a:r>
            <a:r>
              <a:rPr lang="fi-FI" sz="2000" b="1" dirty="0" err="1" smtClean="0"/>
              <a:t>Navigatorn</a:t>
            </a:r>
            <a:endParaRPr lang="fi-FI" sz="2000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Lisää tietoa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99163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718" y="0"/>
            <a:ext cx="9700749" cy="6858000"/>
          </a:xfrm>
        </p:spPr>
      </p:pic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8706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" b="966"/>
          <a:stretch>
            <a:fillRect/>
          </a:stretch>
        </p:blipFill>
        <p:spPr>
          <a:xfrm>
            <a:off x="531224" y="1390218"/>
            <a:ext cx="8059621" cy="5237005"/>
          </a:xfrm>
        </p:spPr>
      </p:pic>
    </p:spTree>
    <p:extLst>
      <p:ext uri="{BB962C8B-B14F-4D97-AF65-F5344CB8AC3E}">
        <p14:creationId xmlns:p14="http://schemas.microsoft.com/office/powerpoint/2010/main" val="137767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509288" y="1383420"/>
            <a:ext cx="8209709" cy="4167374"/>
          </a:xfrm>
        </p:spPr>
        <p:txBody>
          <a:bodyPr>
            <a:noAutofit/>
          </a:bodyPr>
          <a:lstStyle/>
          <a:p>
            <a:r>
              <a:rPr lang="fi-FI" sz="2800" dirty="0"/>
              <a:t>Tarjoaa alle 30-vuotiaille nuorille </a:t>
            </a:r>
            <a:r>
              <a:rPr lang="fi-FI" sz="2800" dirty="0" smtClean="0"/>
              <a:t>henkilökohtaista neuvontaa, ohjausta ja monialaista tukea yhdestä palvelupisteestä </a:t>
            </a:r>
          </a:p>
          <a:p>
            <a:r>
              <a:rPr lang="fi-FI" sz="2800" dirty="0" smtClean="0"/>
              <a:t>Periaatteena </a:t>
            </a:r>
            <a:r>
              <a:rPr lang="fi-FI" sz="2800" dirty="0"/>
              <a:t>o</a:t>
            </a:r>
            <a:r>
              <a:rPr lang="fi-FI" sz="2800" dirty="0" smtClean="0"/>
              <a:t>hjauksen </a:t>
            </a:r>
            <a:r>
              <a:rPr lang="fi-FI" sz="2800" dirty="0"/>
              <a:t>voimavarojen </a:t>
            </a:r>
            <a:r>
              <a:rPr lang="fi-FI" sz="2800" dirty="0" smtClean="0"/>
              <a:t>yhdistäminen</a:t>
            </a:r>
            <a:endParaRPr lang="fi-FI" sz="2800" dirty="0"/>
          </a:p>
          <a:p>
            <a:r>
              <a:rPr lang="fi-FI" sz="2800" dirty="0" smtClean="0"/>
              <a:t>Edistää </a:t>
            </a:r>
            <a:r>
              <a:rPr lang="fi-FI" sz="2800" dirty="0"/>
              <a:t>nuorten </a:t>
            </a:r>
            <a:r>
              <a:rPr lang="fi-FI" sz="2800" dirty="0" smtClean="0"/>
              <a:t>työllistymistä, kouluttautumista </a:t>
            </a:r>
            <a:r>
              <a:rPr lang="fi-FI" sz="2800" dirty="0"/>
              <a:t>ja </a:t>
            </a:r>
            <a:r>
              <a:rPr lang="fi-FI" sz="2800" dirty="0" smtClean="0"/>
              <a:t>oman polun selkeytymistä</a:t>
            </a:r>
            <a:endParaRPr lang="fi-FI" sz="2800" dirty="0"/>
          </a:p>
          <a:p>
            <a:r>
              <a:rPr lang="fi-FI" sz="2800" dirty="0" smtClean="0"/>
              <a:t>Keskeistä toiminnassa on matala kynnys ja nuorten osallisuus</a:t>
            </a:r>
          </a:p>
          <a:p>
            <a:pPr marL="0" indent="0">
              <a:buNone/>
            </a:pPr>
            <a:endParaRPr lang="fi-FI" sz="2000" b="1" dirty="0" smtClean="0"/>
          </a:p>
          <a:p>
            <a:pPr marL="0" indent="0" algn="ctr">
              <a:buNone/>
            </a:pPr>
            <a:r>
              <a:rPr lang="fi-FI" sz="2400" b="1" i="1" dirty="0" smtClean="0"/>
              <a:t>”Kun et tiedä mistä aloittaa, aloita Ohjaamosta”</a:t>
            </a:r>
            <a:endParaRPr lang="fi-FI" sz="2400" b="1" i="1" dirty="0"/>
          </a:p>
          <a:p>
            <a:endParaRPr lang="fi-FI" sz="2000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dirty="0" smtClean="0"/>
              <a:t>Ohjaamo – yksi ovi moniin palveluihin  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272132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897" y="1244278"/>
            <a:ext cx="3390221" cy="5442858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9287" y="272005"/>
            <a:ext cx="6979534" cy="97227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fi-FI" dirty="0" smtClean="0"/>
              <a:t>Ohjaamot nyt – syyskuu 2018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09288" y="1440025"/>
            <a:ext cx="5608178" cy="4664756"/>
          </a:xfrm>
        </p:spPr>
        <p:txBody>
          <a:bodyPr>
            <a:noAutofit/>
          </a:bodyPr>
          <a:lstStyle/>
          <a:p>
            <a:r>
              <a:rPr lang="fi-FI" sz="2000" dirty="0" smtClean="0"/>
              <a:t>Ohjaamoja on toiminnassa noin 50, uusia Ohjaamoja aloittaa vuoden 2018 aikana, määrä kasvamassa noin 60 Ohjaamoon</a:t>
            </a:r>
          </a:p>
          <a:p>
            <a:r>
              <a:rPr lang="fi-FI" sz="2000" dirty="0"/>
              <a:t>P</a:t>
            </a:r>
            <a:r>
              <a:rPr lang="fi-FI" sz="2000" dirty="0" smtClean="0"/>
              <a:t>aikallisista tarpeista syntyneitä – erilaisia kuntia, erilaisia Ohjaamoja</a:t>
            </a:r>
          </a:p>
          <a:p>
            <a:r>
              <a:rPr lang="fi-FI" sz="2000" dirty="0" smtClean="0"/>
              <a:t>Rahoitus pitkälti kunnilta ja valtiolta, paljon käytetty ESR-rahoitusta (TL 3) ja jonkin verran myös </a:t>
            </a:r>
            <a:r>
              <a:rPr lang="fi-FI" sz="2000" dirty="0" err="1" smtClean="0"/>
              <a:t>OKM:n</a:t>
            </a:r>
            <a:r>
              <a:rPr lang="fi-FI" sz="2000" dirty="0" smtClean="0"/>
              <a:t> avustuksia</a:t>
            </a:r>
          </a:p>
          <a:p>
            <a:pPr lvl="0"/>
            <a:r>
              <a:rPr lang="fi-FI" sz="2000" dirty="0"/>
              <a:t>Vakiinnuttamistoimet hyvässä vauhdissa </a:t>
            </a:r>
          </a:p>
          <a:p>
            <a:pPr lvl="1"/>
            <a:r>
              <a:rPr lang="fi-FI" sz="2000" dirty="0"/>
              <a:t>Lisäresurssien mukaiset rekrytoinnit on tehty</a:t>
            </a:r>
          </a:p>
          <a:p>
            <a:pPr lvl="1"/>
            <a:r>
              <a:rPr lang="fi-FI" sz="2000" dirty="0"/>
              <a:t>Resurssien käyttöä selvitetään syksyn aikana tarkemmin</a:t>
            </a:r>
          </a:p>
          <a:p>
            <a:r>
              <a:rPr lang="fi-FI" sz="2000" dirty="0" smtClean="0"/>
              <a:t>Toiminta kehittyy, palvelut ja yhteistyöverkostot monipuolistuvat koko ajan</a:t>
            </a:r>
          </a:p>
        </p:txBody>
      </p:sp>
    </p:spTree>
    <p:extLst>
      <p:ext uri="{BB962C8B-B14F-4D97-AF65-F5344CB8AC3E}">
        <p14:creationId xmlns:p14="http://schemas.microsoft.com/office/powerpoint/2010/main" val="181972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dirty="0"/>
              <a:t>Ohjaamoista saatavat palvelut</a:t>
            </a:r>
            <a:endParaRPr lang="fi-FI" dirty="0"/>
          </a:p>
        </p:txBody>
      </p:sp>
      <p:graphicFrame>
        <p:nvGraphicFramePr>
          <p:cNvPr id="5" name="Kaavi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6096585"/>
              </p:ext>
            </p:extLst>
          </p:nvPr>
        </p:nvGraphicFramePr>
        <p:xfrm>
          <a:off x="306432" y="1320999"/>
          <a:ext cx="8585019" cy="5280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5121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509287" y="242047"/>
            <a:ext cx="7074854" cy="1058719"/>
          </a:xfrm>
        </p:spPr>
        <p:txBody>
          <a:bodyPr>
            <a:normAutofit/>
          </a:bodyPr>
          <a:lstStyle/>
          <a:p>
            <a:r>
              <a:rPr lang="fi-FI" sz="2000" dirty="0" smtClean="0"/>
              <a:t>Ohjaamojen (n= 31)henkilötyövuodet eri henkilöstöryhmissä - vuosi 2017 ja arvio vuodesta 2018 </a:t>
            </a:r>
            <a:endParaRPr lang="fi-FI" sz="2000" dirty="0"/>
          </a:p>
        </p:txBody>
      </p:sp>
      <p:graphicFrame>
        <p:nvGraphicFramePr>
          <p:cNvPr id="5" name="Sisällön paikkamerkki 4"/>
          <p:cNvGraphicFramePr>
            <a:graphicFrameLocks noGrp="1"/>
          </p:cNvGraphicFramePr>
          <p:nvPr>
            <p:ph idx="1"/>
            <p:extLst/>
          </p:nvPr>
        </p:nvGraphicFramePr>
        <p:xfrm>
          <a:off x="509287" y="1300766"/>
          <a:ext cx="8177513" cy="4864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6027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79268" y="377117"/>
            <a:ext cx="6879771" cy="1057093"/>
          </a:xfrm>
        </p:spPr>
        <p:txBody>
          <a:bodyPr/>
          <a:lstStyle/>
          <a:p>
            <a:r>
              <a:rPr lang="fi-FI" sz="2800" dirty="0"/>
              <a:t>Asioinnin aiheet </a:t>
            </a:r>
            <a:r>
              <a:rPr lang="fi-FI" sz="2800" dirty="0" smtClean="0"/>
              <a:t>Ohjaamoissa</a:t>
            </a:r>
            <a:endParaRPr lang="fi-FI" sz="2800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4133" b="4133"/>
          <a:stretch>
            <a:fillRect/>
          </a:stretch>
        </p:blipFill>
        <p:spPr>
          <a:xfrm>
            <a:off x="628650" y="1434209"/>
            <a:ext cx="8011075" cy="501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60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509287" y="1550414"/>
            <a:ext cx="8006063" cy="4143737"/>
          </a:xfrm>
        </p:spPr>
        <p:txBody>
          <a:bodyPr>
            <a:normAutofit/>
          </a:bodyPr>
          <a:lstStyle/>
          <a:p>
            <a:r>
              <a:rPr lang="fi-FI" sz="2200" dirty="0" smtClean="0"/>
              <a:t>Ohjaamossa asioineilta 13–29-vuotiailta on kerätty palautetta valtakunnallisesti kahdesti vuodessa</a:t>
            </a:r>
          </a:p>
          <a:p>
            <a:r>
              <a:rPr lang="fi-FI" sz="2200" dirty="0" smtClean="0"/>
              <a:t>Palvelukokemukset ovat olleet </a:t>
            </a:r>
            <a:r>
              <a:rPr lang="fi-FI" sz="2200" dirty="0"/>
              <a:t>hyvin </a:t>
            </a:r>
            <a:r>
              <a:rPr lang="fi-FI" sz="2200" dirty="0" smtClean="0"/>
              <a:t>myönteisiä</a:t>
            </a:r>
          </a:p>
          <a:p>
            <a:r>
              <a:rPr lang="fi-FI" sz="2200" b="1" dirty="0"/>
              <a:t>Vastaajat </a:t>
            </a:r>
            <a:r>
              <a:rPr lang="fi-FI" sz="2200" b="1" dirty="0" smtClean="0"/>
              <a:t>(n=409) antoivat </a:t>
            </a:r>
            <a:r>
              <a:rPr lang="fi-FI" sz="2200" b="1" dirty="0"/>
              <a:t>saamastaan ohjauksesta kouluarvosanan </a:t>
            </a:r>
            <a:r>
              <a:rPr lang="fi-FI" sz="2200" b="1" dirty="0" smtClean="0"/>
              <a:t>9,25 </a:t>
            </a:r>
            <a:r>
              <a:rPr lang="fi-FI" sz="2200" dirty="0" smtClean="0"/>
              <a:t>(toukokuu 2018)</a:t>
            </a:r>
            <a:endParaRPr lang="fi-FI" sz="2200" b="1" dirty="0"/>
          </a:p>
          <a:p>
            <a:r>
              <a:rPr lang="fi-FI" sz="2200" dirty="0" smtClean="0"/>
              <a:t>Vastaajien keski-ikä oli 22 vuotta, joista naisia 49%</a:t>
            </a:r>
          </a:p>
          <a:p>
            <a:r>
              <a:rPr lang="fi-FI" sz="2200" dirty="0" smtClean="0"/>
              <a:t>Eniten palvelusta oli kuultu ammattilaisilta, seuraavaksi eniten kavereilta tai läheisiltä</a:t>
            </a:r>
          </a:p>
          <a:p>
            <a:r>
              <a:rPr lang="fi-FI" sz="2200" dirty="0" smtClean="0"/>
              <a:t>Ohjaamon palveluja käytetty kasvokkain n.120 000 kertaa vuonna 2017</a:t>
            </a:r>
          </a:p>
          <a:p>
            <a:endParaRPr lang="fi-FI" sz="2400" dirty="0" smtClean="0"/>
          </a:p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628650" y="379988"/>
            <a:ext cx="7566116" cy="1038509"/>
          </a:xfrm>
        </p:spPr>
        <p:txBody>
          <a:bodyPr/>
          <a:lstStyle/>
          <a:p>
            <a:r>
              <a:rPr lang="fi-FI" dirty="0" smtClean="0"/>
              <a:t>Nuorten palaute kiitettävää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7494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ukautettu suunnittelumalli">
  <a:themeElements>
    <a:clrScheme name="Ohjaamo">
      <a:dk1>
        <a:srgbClr val="26B6B4"/>
      </a:dk1>
      <a:lt1>
        <a:srgbClr val="FFFFFF"/>
      </a:lt1>
      <a:dk2>
        <a:srgbClr val="26B6B4"/>
      </a:dk2>
      <a:lt2>
        <a:srgbClr val="000000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C3C26F43-2E4B-457C-AC97-D030BA655813}" vid="{AC149792-23A8-4CFB-A462-4C8F956FBF86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-teem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-teem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386</TotalTime>
  <Words>582</Words>
  <Application>Microsoft Office PowerPoint</Application>
  <PresentationFormat>Näytössä katseltava diaesitys (4:3)</PresentationFormat>
  <Paragraphs>90</Paragraphs>
  <Slides>15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Office-teema</vt:lpstr>
      <vt:lpstr>Mukautettu suunnittelumalli</vt:lpstr>
      <vt:lpstr>1_Office-teema</vt:lpstr>
      <vt:lpstr>PowerPoint-esitys</vt:lpstr>
      <vt:lpstr> </vt:lpstr>
      <vt:lpstr>PowerPoint-esitys</vt:lpstr>
      <vt:lpstr>Ohjaamo – yksi ovi moniin palveluihin  </vt:lpstr>
      <vt:lpstr>Ohjaamot nyt – syyskuu 2018</vt:lpstr>
      <vt:lpstr>Ohjaamoista saatavat palvelut</vt:lpstr>
      <vt:lpstr>Ohjaamojen (n= 31)henkilötyövuodet eri henkilöstöryhmissä - vuosi 2017 ja arvio vuodesta 2018 </vt:lpstr>
      <vt:lpstr>Asioinnin aiheet Ohjaamoissa</vt:lpstr>
      <vt:lpstr>Nuorten palaute kiitettävää</vt:lpstr>
      <vt:lpstr>Onnistumisia ja haasteita toiminnassa</vt:lpstr>
      <vt:lpstr>Alueellinen koordinaatio</vt:lpstr>
      <vt:lpstr>Ajankohtaista Kohtaamossa</vt:lpstr>
      <vt:lpstr>Hankkeet yhteistyökumppaneina</vt:lpstr>
      <vt:lpstr>Kohtaamo-hanke (ESR)</vt:lpstr>
      <vt:lpstr>Lisää tietoa</vt:lpstr>
    </vt:vector>
  </TitlesOfParts>
  <Company>Suomen Valtio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Savonmäki Pasi</dc:creator>
  <cp:lastModifiedBy>Savonmäki Pasi</cp:lastModifiedBy>
  <cp:revision>32</cp:revision>
  <cp:lastPrinted>2018-08-29T11:10:58Z</cp:lastPrinted>
  <dcterms:created xsi:type="dcterms:W3CDTF">2018-08-29T08:55:34Z</dcterms:created>
  <dcterms:modified xsi:type="dcterms:W3CDTF">2018-09-21T05:13:09Z</dcterms:modified>
</cp:coreProperties>
</file>