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82" r:id="rId4"/>
    <p:sldId id="281" r:id="rId5"/>
    <p:sldId id="257" r:id="rId6"/>
    <p:sldId id="276" r:id="rId7"/>
    <p:sldId id="277" r:id="rId8"/>
    <p:sldId id="262" r:id="rId9"/>
    <p:sldId id="267" r:id="rId10"/>
    <p:sldId id="266" r:id="rId11"/>
  </p:sldIdLst>
  <p:sldSz cx="9144000" cy="6858000" type="screen4x3"/>
  <p:notesSz cx="9944100" cy="6805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33264" y="0"/>
            <a:ext cx="4309110" cy="341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5D494-43C2-434F-BC9B-DCF688BE44AF}" type="datetimeFigureOut">
              <a:rPr lang="fi-FI" smtClean="0"/>
              <a:t>8.12.2017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63758"/>
            <a:ext cx="4309110" cy="341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33264" y="6463758"/>
            <a:ext cx="4309110" cy="341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290E-6F68-43B0-8DB0-23ED749E12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8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9109" cy="341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33264" y="0"/>
            <a:ext cx="4309109" cy="341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440113" y="850900"/>
            <a:ext cx="3063875" cy="2297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4410" y="3275201"/>
            <a:ext cx="7955280" cy="26797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6463756"/>
            <a:ext cx="4309109" cy="3418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33264" y="6463756"/>
            <a:ext cx="4309109" cy="341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2593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4410" y="3275201"/>
            <a:ext cx="7955280" cy="26797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01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4410" y="3275201"/>
            <a:ext cx="7955280" cy="26797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15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4410" y="3275201"/>
            <a:ext cx="7955280" cy="26797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78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94410" y="3275201"/>
            <a:ext cx="7955280" cy="26797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32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94410" y="3275201"/>
            <a:ext cx="7955280" cy="26797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92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94410" y="3275201"/>
            <a:ext cx="7955280" cy="26797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7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822194" y="2232036"/>
            <a:ext cx="549960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3014509" y="4217298"/>
            <a:ext cx="3114979" cy="80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96585" y="351740"/>
            <a:ext cx="8150826" cy="80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96581" y="1659648"/>
            <a:ext cx="8150834" cy="4253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96585" y="351740"/>
            <a:ext cx="8150826" cy="80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96581" y="1659648"/>
            <a:ext cx="8150834" cy="4253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ohtaamo.info/-/ohjaamojen-puolivuotiskoonti-201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htaamo.info/-/ohjaamolla-on-hyvat-kikka-vitoset-eri-tilanteisiin-syksyn-palaute-koott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1804625" y="1933927"/>
            <a:ext cx="5499608" cy="1600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Ohjaamo-toiminnan tilannekatsaus</a:t>
            </a:r>
            <a:endParaRPr lang="fi-FI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700999" y="3445488"/>
            <a:ext cx="3429835" cy="8708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826135" marR="5080" lvl="0" indent="-826135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dirty="0" smtClean="0">
                <a:solidFill>
                  <a:srgbClr val="FFFFFF"/>
                </a:solidFill>
                <a:sym typeface="Arial"/>
              </a:rPr>
              <a:t>TNO-foorumi</a:t>
            </a:r>
          </a:p>
          <a:p>
            <a:pPr marL="826135" marR="5080" lvl="0" indent="-826135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400" dirty="0" smtClean="0">
                <a:solidFill>
                  <a:srgbClr val="FFFFFF"/>
                </a:solidFill>
                <a:sym typeface="Arial"/>
              </a:rPr>
              <a:t>5.12.2017</a:t>
            </a:r>
            <a:endParaRPr lang="fi-FI" sz="2400" dirty="0" smtClean="0">
              <a:solidFill>
                <a:srgbClr val="FFFFFF"/>
              </a:solidFill>
            </a:endParaRPr>
          </a:p>
          <a:p>
            <a:pPr marL="826135" marR="5080" lvl="0" indent="-826135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fi-FI" sz="2400" dirty="0" smtClean="0">
              <a:solidFill>
                <a:srgbClr val="FFFFFF"/>
              </a:solidFill>
            </a:endParaRPr>
          </a:p>
          <a:p>
            <a:pPr marL="826135" marR="5080" lvl="0" indent="-826135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000" dirty="0" smtClean="0">
                <a:solidFill>
                  <a:srgbClr val="FFFFFF"/>
                </a:solidFill>
              </a:rPr>
              <a:t>Pasi Savonmäki</a:t>
            </a:r>
            <a:endParaRPr lang="fi-FI" sz="2000" dirty="0">
              <a:solidFill>
                <a:srgbClr val="FFFFFF"/>
              </a:solidFill>
            </a:endParaRPr>
          </a:p>
          <a:p>
            <a:pPr marL="826135" marR="5080" lvl="0" indent="-82613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fi-FI" sz="2000" dirty="0">
              <a:solidFill>
                <a:srgbClr val="FFFFFF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496585" y="1399693"/>
            <a:ext cx="7849234" cy="19236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kohtaamo.info, uutiskirje (</a:t>
            </a:r>
            <a:r>
              <a:rPr lang="fi-FI" sz="2000" dirty="0">
                <a:solidFill>
                  <a:schemeClr val="tx1"/>
                </a:solidFill>
              </a:rPr>
              <a:t>1 </a:t>
            </a:r>
            <a:r>
              <a:rPr lang="fi-FI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krt/kk) ja blogi </a:t>
            </a:r>
          </a:p>
          <a:p>
            <a:pPr marL="355600" marR="0" lvl="0" indent="-34290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ohjaamot.fi</a:t>
            </a:r>
          </a:p>
          <a:p>
            <a:pPr marL="355600" marR="36830" lvl="0" indent="-342900" algn="l" rtl="0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fi-FI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-kanavat Facebook, Twitter, </a:t>
            </a:r>
            <a:r>
              <a:rPr lang="fi-FI" sz="2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r>
              <a:rPr lang="fi-FI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YouTube </a:t>
            </a:r>
          </a:p>
          <a:p>
            <a:pPr marL="355600" marR="36830" lvl="0" indent="-342900" algn="l" rtl="0">
              <a:lnSpc>
                <a:spcPct val="100000"/>
              </a:lnSpc>
              <a:spcBef>
                <a:spcPts val="985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Somessa</a:t>
            </a:r>
            <a:r>
              <a:rPr lang="fi-FI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tunnisteina #Ohjaamo, #</a:t>
            </a:r>
            <a:r>
              <a:rPr lang="fi-FI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Navigatorn</a:t>
            </a:r>
            <a:r>
              <a:rPr lang="fi-FI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#</a:t>
            </a:r>
            <a:r>
              <a:rPr lang="fi-FI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Kohtaamo</a:t>
            </a:r>
            <a:endParaRPr lang="fi-FI"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206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#nuorisotakuu #ohjaus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96585" y="351740"/>
            <a:ext cx="8150826" cy="8002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600" b="0" i="0" u="none" strike="noStrike" cap="none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Ajankohtaista tietoa ja näkemyksiä</a:t>
            </a:r>
            <a:br>
              <a:rPr lang="fi-FI" sz="2600" b="0" i="0" u="none" strike="noStrike" cap="none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2600" b="0" i="0" u="none" strike="noStrike" cap="none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Ohjaamojen kehittämisestä ja verkkopalvelusta </a:t>
            </a:r>
          </a:p>
        </p:txBody>
      </p:sp>
      <p:pic>
        <p:nvPicPr>
          <p:cNvPr id="5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516" y="3583251"/>
            <a:ext cx="7715447" cy="310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09287" y="1357661"/>
            <a:ext cx="8429997" cy="4143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 err="1">
                <a:latin typeface="+mj-lt"/>
              </a:rPr>
              <a:t>Vaikuttamis</a:t>
            </a:r>
            <a:r>
              <a:rPr lang="fi-FI" sz="2400" b="1" dirty="0">
                <a:latin typeface="+mj-lt"/>
              </a:rPr>
              <a:t>- ja sidosryhmätyö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>
                <a:latin typeface="+mj-lt"/>
              </a:rPr>
              <a:t>Uudet Ohjaamot ja niiden tukeminen Ohjaamoiden vakiinnuttamisen tukeminen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>
                <a:latin typeface="+mj-lt"/>
              </a:rPr>
              <a:t>Yritysyhteistyö ja 3. sektorin kumppanuus Ohjaamo-verkostoissa</a:t>
            </a:r>
          </a:p>
          <a:p>
            <a:pPr marL="0" indent="0">
              <a:buNone/>
            </a:pPr>
            <a:r>
              <a:rPr lang="fi-FI" sz="2400" b="1" dirty="0">
                <a:latin typeface="+mj-lt"/>
              </a:rPr>
              <a:t>Viestintä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>
                <a:latin typeface="+mj-lt"/>
              </a:rPr>
              <a:t>Brändin rakentaminen ja valtakunnallinen markkinointi</a:t>
            </a:r>
          </a:p>
          <a:p>
            <a:pPr marL="0" indent="0">
              <a:buNone/>
            </a:pPr>
            <a:r>
              <a:rPr lang="fi-FI" sz="2400" b="1" dirty="0">
                <a:latin typeface="+mj-lt"/>
              </a:rPr>
              <a:t>Tutkimus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>
                <a:latin typeface="+mj-lt"/>
              </a:rPr>
              <a:t>Tilastoinnin ja seurannan kehittäminen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>
                <a:latin typeface="+mj-lt"/>
              </a:rPr>
              <a:t>Ohjaamoiden taloudellisen arvioinnin kehittäminen</a:t>
            </a:r>
          </a:p>
          <a:p>
            <a:pPr marL="0" indent="0">
              <a:buNone/>
            </a:pPr>
            <a:r>
              <a:rPr lang="fi-FI" sz="2400" b="1" dirty="0">
                <a:latin typeface="+mj-lt"/>
              </a:rPr>
              <a:t>Verkkopalvelu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>
                <a:latin typeface="+mj-lt"/>
              </a:rPr>
              <a:t>Verkko-ohjauspalvelun ensimmäisen vaiheen rakentaminen ja pilotointi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vuodelle 2017</a:t>
            </a:r>
          </a:p>
        </p:txBody>
      </p:sp>
    </p:spTree>
    <p:extLst>
      <p:ext uri="{BB962C8B-B14F-4D97-AF65-F5344CB8AC3E}">
        <p14:creationId xmlns:p14="http://schemas.microsoft.com/office/powerpoint/2010/main" val="409257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96576" y="1371600"/>
            <a:ext cx="5137869" cy="5325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400" b="1" dirty="0">
                <a:solidFill>
                  <a:schemeClr val="dk1"/>
                </a:solidFill>
                <a:sym typeface="Arial"/>
              </a:rPr>
              <a:t>Ohjaamot </a:t>
            </a:r>
            <a:r>
              <a:rPr lang="fi-FI" sz="2400" b="1" dirty="0" smtClean="0">
                <a:solidFill>
                  <a:schemeClr val="dk1"/>
                </a:solidFill>
                <a:sym typeface="Arial"/>
              </a:rPr>
              <a:t>pähkinänkuoressa</a:t>
            </a:r>
            <a:endParaRPr lang="fi-FI" sz="2400" b="1" dirty="0">
              <a:solidFill>
                <a:schemeClr val="dk1"/>
              </a:solidFill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 smtClean="0">
                <a:solidFill>
                  <a:schemeClr val="dk1"/>
                </a:solidFill>
                <a:sym typeface="Arial"/>
              </a:rPr>
              <a:t>Toiminta </a:t>
            </a:r>
            <a:r>
              <a:rPr lang="fi-FI" sz="2000" dirty="0" smtClean="0">
                <a:solidFill>
                  <a:schemeClr val="dk1"/>
                </a:solidFill>
              </a:rPr>
              <a:t>edelleen vilkasta. Ohjaamoiden  ESR-hankkeet ovat loppumassa. Osa ESR-hankkeista jatkaa hankkeina toimintaansa, kaikkien hankkeiden jatkopäätökset eivät vielä ole tiedossa. Ohjaamoissa myös henkilöstömuutoksia. </a:t>
            </a:r>
            <a:endParaRPr lang="fi-FI" sz="2400" b="1" dirty="0" smtClean="0">
              <a:solidFill>
                <a:schemeClr val="dk1"/>
              </a:solidFill>
              <a:sym typeface="Arial"/>
            </a:endParaRPr>
          </a:p>
          <a:p>
            <a:pPr marL="12700" marR="0" lvl="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400" b="1" dirty="0" smtClean="0">
                <a:solidFill>
                  <a:schemeClr val="dk1"/>
                </a:solidFill>
                <a:sym typeface="Arial"/>
              </a:rPr>
              <a:t>Toiminnan vakiinnuttaminen</a:t>
            </a:r>
            <a:endParaRPr lang="fi-FI" sz="2400" b="1" dirty="0">
              <a:solidFill>
                <a:schemeClr val="dk1"/>
              </a:solidFill>
            </a:endParaRPr>
          </a:p>
          <a:p>
            <a:pPr marL="241300" marR="0" lvl="0" indent="-22860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 smtClean="0">
                <a:solidFill>
                  <a:schemeClr val="dk1"/>
                </a:solidFill>
              </a:rPr>
              <a:t>Hallituksen puoliväliriihen tuloksena Ohjaamot vakiinnutetaan: rahoitus, järjestämisvastuu, ohjausryhmä</a:t>
            </a:r>
          </a:p>
          <a:p>
            <a:pPr marL="241300" marR="0" lvl="0" indent="-22860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 smtClean="0">
                <a:solidFill>
                  <a:schemeClr val="dk1"/>
                </a:solidFill>
              </a:rPr>
              <a:t>Syksyllä 2017 neuvottelut kuntien ja </a:t>
            </a:r>
            <a:r>
              <a:rPr lang="fi-FI" sz="2000" dirty="0" err="1" smtClean="0">
                <a:solidFill>
                  <a:schemeClr val="dk1"/>
                </a:solidFill>
              </a:rPr>
              <a:t>te-toimistojen</a:t>
            </a:r>
            <a:r>
              <a:rPr lang="fi-FI" sz="2000" dirty="0" smtClean="0">
                <a:solidFill>
                  <a:schemeClr val="dk1"/>
                </a:solidFill>
              </a:rPr>
              <a:t> välillä käyty/käynnissä. </a:t>
            </a:r>
          </a:p>
          <a:p>
            <a:pPr marL="241300" marR="0" lvl="0" indent="-22860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 smtClean="0">
                <a:solidFill>
                  <a:schemeClr val="dk1"/>
                </a:solidFill>
              </a:rPr>
              <a:t>Uusia Ohjaamoja perustetaan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96585" y="207987"/>
            <a:ext cx="7023331" cy="74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800" b="0" i="0" u="none" strike="noStrike" cap="none" dirty="0" smtClean="0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Ohjaamo-verkoston </a:t>
            </a:r>
            <a:r>
              <a:rPr lang="fi-FI" sz="2800" b="0" i="0" u="none" strike="noStrike" cap="none" dirty="0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luominen ja mallintaminen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7583" y="1371600"/>
            <a:ext cx="2959748" cy="489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71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" y="1447155"/>
            <a:ext cx="7884085" cy="4507719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Ohjaamot vuonna 2018 (arvio)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3744577" y="306798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  <a:endParaRPr lang="fi-F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6068973" y="306798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</a:t>
            </a:r>
            <a:endParaRPr lang="fi-F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3617269" y="4863096"/>
            <a:ext cx="1081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</a:t>
            </a:r>
            <a:endParaRPr lang="fi-F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4094322" y="204400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Ohjaamoja</a:t>
            </a:r>
            <a:endParaRPr lang="fi-F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860190" y="482673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</a:t>
            </a:r>
            <a:endParaRPr lang="fi-F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4206066" y="3947359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Kuntia</a:t>
            </a:r>
            <a:endParaRPr lang="fi-F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Nuoli oikealle 10"/>
          <p:cNvSpPr/>
          <p:nvPr/>
        </p:nvSpPr>
        <p:spPr>
          <a:xfrm>
            <a:off x="4881782" y="329902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 oikealle 11"/>
          <p:cNvSpPr/>
          <p:nvPr/>
        </p:nvSpPr>
        <p:spPr>
          <a:xfrm>
            <a:off x="4881782" y="5086241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43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96576" y="1371600"/>
            <a:ext cx="5804833" cy="5325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 b="1" dirty="0">
                <a:solidFill>
                  <a:schemeClr val="dk1"/>
                </a:solidFill>
                <a:sym typeface="Arial"/>
              </a:rPr>
              <a:t>TE – toimistojen rekrytoinnit Ohjaamo-toimintaan</a:t>
            </a:r>
            <a:endParaRPr lang="fi-FI" sz="2000" b="1" dirty="0">
              <a:solidFill>
                <a:schemeClr val="dk1"/>
              </a:solidFill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1800" dirty="0">
                <a:solidFill>
                  <a:schemeClr val="dk1"/>
                </a:solidFill>
              </a:rPr>
              <a:t>20 milj. vuosille 2018-2021 </a:t>
            </a:r>
          </a:p>
          <a:p>
            <a:pPr marL="12700" marR="0" lvl="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sz="1800" b="1" dirty="0">
              <a:solidFill>
                <a:schemeClr val="dk1"/>
              </a:solidFill>
              <a:sym typeface="Arial"/>
            </a:endParaRPr>
          </a:p>
          <a:p>
            <a:pPr marL="12700" marR="0" lvl="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 b="1" dirty="0" err="1">
                <a:solidFill>
                  <a:schemeClr val="dk1"/>
                </a:solidFill>
                <a:sym typeface="Arial"/>
              </a:rPr>
              <a:t>Psykososiaalisen</a:t>
            </a:r>
            <a:r>
              <a:rPr lang="fi-FI" sz="2000" b="1" dirty="0">
                <a:solidFill>
                  <a:schemeClr val="dk1"/>
                </a:solidFill>
                <a:sym typeface="Arial"/>
              </a:rPr>
              <a:t> tuen mallintaminen Ohjaamoissa </a:t>
            </a:r>
            <a:endParaRPr lang="fi-FI" sz="2000" b="1" dirty="0">
              <a:solidFill>
                <a:schemeClr val="dk1"/>
              </a:solidFill>
            </a:endParaRPr>
          </a:p>
          <a:p>
            <a:pPr marL="241300" marR="0" lvl="0" indent="-22860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1800" dirty="0">
                <a:solidFill>
                  <a:schemeClr val="dk1"/>
                </a:solidFill>
              </a:rPr>
              <a:t>3 milj. vuosille </a:t>
            </a:r>
            <a:r>
              <a:rPr lang="fi-FI" sz="1800" dirty="0" smtClean="0">
                <a:solidFill>
                  <a:schemeClr val="dk1"/>
                </a:solidFill>
              </a:rPr>
              <a:t>2018-2019 (TEM)</a:t>
            </a:r>
            <a:endParaRPr lang="fi-FI" sz="1800" dirty="0">
              <a:solidFill>
                <a:schemeClr val="dk1"/>
              </a:solidFill>
            </a:endParaRPr>
          </a:p>
          <a:p>
            <a:pPr marL="241300" lvl="0" indent="-228600">
              <a:lnSpc>
                <a:spcPct val="96944"/>
              </a:lnSpc>
              <a:spcBef>
                <a:spcPts val="335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1800" dirty="0">
                <a:solidFill>
                  <a:schemeClr val="dk1"/>
                </a:solidFill>
              </a:rPr>
              <a:t>Lisäksi </a:t>
            </a:r>
            <a:r>
              <a:rPr lang="fi-FI" sz="1800" dirty="0" err="1">
                <a:solidFill>
                  <a:schemeClr val="dk1"/>
                </a:solidFill>
              </a:rPr>
              <a:t>STM:n</a:t>
            </a:r>
            <a:r>
              <a:rPr lang="fi-FI" sz="1800" dirty="0">
                <a:solidFill>
                  <a:schemeClr val="dk1"/>
                </a:solidFill>
              </a:rPr>
              <a:t>  3,3 milj. hanke koulutuksen ja työn ulkopuolella olevien nuorten tavoittamiseen </a:t>
            </a:r>
            <a:r>
              <a:rPr lang="fi-FI" sz="1800" dirty="0" smtClean="0">
                <a:solidFill>
                  <a:schemeClr val="dk1"/>
                </a:solidFill>
              </a:rPr>
              <a:t>ja valmentamiseen (VAMOS</a:t>
            </a:r>
            <a:r>
              <a:rPr lang="fi-FI" sz="1800" dirty="0">
                <a:solidFill>
                  <a:schemeClr val="dk1"/>
                </a:solidFill>
              </a:rPr>
              <a:t>) 2017-2018</a:t>
            </a:r>
          </a:p>
          <a:p>
            <a:pPr marL="12700" marR="0" lvl="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sz="1800" dirty="0">
              <a:solidFill>
                <a:schemeClr val="dk1"/>
              </a:solidFill>
            </a:endParaRPr>
          </a:p>
          <a:p>
            <a:pPr marL="12700" marR="0" lvl="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 b="1" dirty="0">
                <a:solidFill>
                  <a:schemeClr val="dk1"/>
                </a:solidFill>
              </a:rPr>
              <a:t>Osaamisen kehittämisen toimet Ohjaamoissa</a:t>
            </a:r>
          </a:p>
          <a:p>
            <a:pPr marL="298450" marR="0" lvl="0" indent="-28575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1800" dirty="0">
                <a:solidFill>
                  <a:schemeClr val="dk1"/>
                </a:solidFill>
              </a:rPr>
              <a:t>Uraohjaus, monialainen ohjaus, johtaminen</a:t>
            </a:r>
          </a:p>
          <a:p>
            <a:pPr marL="12700" marR="0" lvl="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sz="1800" dirty="0">
              <a:solidFill>
                <a:schemeClr val="dk1"/>
              </a:solidFill>
            </a:endParaRPr>
          </a:p>
          <a:p>
            <a:pPr marL="12700" marR="0" lvl="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 b="1" dirty="0">
                <a:solidFill>
                  <a:schemeClr val="dk1"/>
                </a:solidFill>
              </a:rPr>
              <a:t>Ohjaamojen valtakunnallinen ohjausryhmä</a:t>
            </a:r>
          </a:p>
          <a:p>
            <a:pPr marL="298450" marR="0" lvl="0" indent="-285750" algn="l" rtl="0">
              <a:lnSpc>
                <a:spcPct val="96944"/>
              </a:lnSpc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1800" dirty="0">
                <a:solidFill>
                  <a:schemeClr val="dk1"/>
                </a:solidFill>
              </a:rPr>
              <a:t>Asetettu 1.10.2018 -31.12.2021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96577" y="317169"/>
            <a:ext cx="7023331" cy="74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800" b="0" i="0" u="none" strike="noStrike" cap="none" dirty="0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Ohjaamo-</a:t>
            </a:r>
            <a:r>
              <a:rPr lang="fi-FI" sz="2800" dirty="0"/>
              <a:t>toiminnan vakiinnuttaminen</a:t>
            </a:r>
            <a:endParaRPr lang="fi-FI" sz="2800" b="0" i="0" u="none" strike="noStrike" cap="none" dirty="0">
              <a:solidFill>
                <a:srgbClr val="E9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4252" y="1371600"/>
            <a:ext cx="2959748" cy="4890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="" xmlns:a16="http://schemas.microsoft.com/office/drawing/2014/main" id="{26E20007-45EA-47BC-95FF-4B6B663BE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7" y="1244278"/>
            <a:ext cx="8150834" cy="4969752"/>
          </a:xfrm>
        </p:spPr>
        <p:txBody>
          <a:bodyPr/>
          <a:lstStyle/>
          <a:p>
            <a:r>
              <a:rPr lang="fi-FI" dirty="0"/>
              <a:t>Paikat avattu ensin sisäisenä hakuna (viranhaltijoille). Työsuhteet alkavat tammikuun alussa ja kestävät lähes poikkeuksetta vuoden 2021 loppuun.</a:t>
            </a:r>
          </a:p>
          <a:p>
            <a:r>
              <a:rPr lang="fi-FI" b="1" dirty="0"/>
              <a:t>Paikkoja auki 10 ELY-alueella</a:t>
            </a:r>
            <a:r>
              <a:rPr lang="fi-FI" dirty="0"/>
              <a:t>: Uusimaa, </a:t>
            </a:r>
            <a:r>
              <a:rPr lang="fi-FI" dirty="0" err="1"/>
              <a:t>Kaakkois</a:t>
            </a:r>
            <a:r>
              <a:rPr lang="fi-FI" dirty="0"/>
              <a:t>-Suomi, Kainuu, Lappi, </a:t>
            </a:r>
            <a:r>
              <a:rPr lang="fi-FI" dirty="0" err="1"/>
              <a:t>Pohjois</a:t>
            </a:r>
            <a:r>
              <a:rPr lang="fi-FI" dirty="0"/>
              <a:t>-Karjala, Etelä-Pohjanmaa, </a:t>
            </a:r>
            <a:r>
              <a:rPr lang="fi-FI" dirty="0" err="1"/>
              <a:t>Pohjois</a:t>
            </a:r>
            <a:r>
              <a:rPr lang="fi-FI" dirty="0"/>
              <a:t>-Pohjanmaa, Pohjanmaa, Häme, Keski-Suomi</a:t>
            </a:r>
          </a:p>
          <a:p>
            <a:r>
              <a:rPr lang="fi-FI" b="1" dirty="0"/>
              <a:t>Ei </a:t>
            </a:r>
            <a:r>
              <a:rPr lang="fi-FI" b="1" dirty="0" smtClean="0"/>
              <a:t>tietoa (2): </a:t>
            </a:r>
            <a:r>
              <a:rPr lang="fi-FI" dirty="0" smtClean="0"/>
              <a:t>Varsinais-Suomi</a:t>
            </a:r>
            <a:r>
              <a:rPr lang="fi-FI" dirty="0"/>
              <a:t>, </a:t>
            </a:r>
            <a:r>
              <a:rPr lang="fi-FI" dirty="0" smtClean="0"/>
              <a:t>Satakunta</a:t>
            </a:r>
            <a:endParaRPr lang="fi-FI" dirty="0"/>
          </a:p>
          <a:p>
            <a:endParaRPr lang="fi-FI" b="1" u="sng" dirty="0"/>
          </a:p>
          <a:p>
            <a:r>
              <a:rPr lang="fi-FI" b="1" u="sng" dirty="0"/>
              <a:t>Nimikkeet</a:t>
            </a:r>
            <a:r>
              <a:rPr lang="fi-FI" b="1" dirty="0"/>
              <a:t>:</a:t>
            </a:r>
          </a:p>
          <a:p>
            <a:r>
              <a:rPr lang="fi-FI" b="1" dirty="0"/>
              <a:t>Ohjaamon asiantuntija </a:t>
            </a:r>
            <a:r>
              <a:rPr lang="fi-FI" dirty="0"/>
              <a:t>(asiakastyö) 	</a:t>
            </a:r>
            <a:r>
              <a:rPr lang="fi-FI" b="1" dirty="0" smtClean="0"/>
              <a:t>64 </a:t>
            </a:r>
            <a:r>
              <a:rPr lang="fi-FI" b="1" dirty="0"/>
              <a:t>	</a:t>
            </a:r>
            <a:r>
              <a:rPr lang="fi-FI" dirty="0"/>
              <a:t>vaativuustaso 4-6</a:t>
            </a:r>
          </a:p>
          <a:p>
            <a:r>
              <a:rPr lang="fi-FI" dirty="0"/>
              <a:t>					(</a:t>
            </a:r>
            <a:r>
              <a:rPr lang="fi-FI" b="1" dirty="0"/>
              <a:t>2070€-2336€ </a:t>
            </a:r>
            <a:r>
              <a:rPr lang="fi-FI" dirty="0"/>
              <a:t>+ </a:t>
            </a:r>
            <a:r>
              <a:rPr lang="fi-FI" dirty="0" err="1"/>
              <a:t>suor.lisä</a:t>
            </a:r>
            <a:r>
              <a:rPr lang="fi-FI" dirty="0"/>
              <a:t> %) </a:t>
            </a:r>
          </a:p>
          <a:p>
            <a:r>
              <a:rPr lang="fi-FI" dirty="0"/>
              <a:t>-asiantuntija, (vastuutarkennukset: digipalvelut, maahanmuuttajat, opinto-ohjaus, työnantajapalvelut, </a:t>
            </a:r>
            <a:r>
              <a:rPr lang="fi-FI" dirty="0" err="1" smtClean="0"/>
              <a:t>rekrypalvelut</a:t>
            </a:r>
            <a:r>
              <a:rPr lang="fi-FI" dirty="0" smtClean="0"/>
              <a:t> jne.)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Laajempi tehtävä </a:t>
            </a:r>
            <a:r>
              <a:rPr lang="fi-FI" dirty="0"/>
              <a:t>(alue- tai muu </a:t>
            </a:r>
            <a:r>
              <a:rPr lang="fi-FI" dirty="0" smtClean="0"/>
              <a:t>rooli)</a:t>
            </a:r>
            <a:r>
              <a:rPr lang="fi-FI" dirty="0"/>
              <a:t>	</a:t>
            </a:r>
            <a:r>
              <a:rPr lang="fi-FI" b="1" dirty="0" smtClean="0"/>
              <a:t>20</a:t>
            </a:r>
            <a:r>
              <a:rPr lang="fi-FI" dirty="0"/>
              <a:t>	vaativuustaso 5-9</a:t>
            </a:r>
          </a:p>
          <a:p>
            <a:r>
              <a:rPr lang="fi-FI" dirty="0"/>
              <a:t>					(</a:t>
            </a:r>
            <a:r>
              <a:rPr lang="fi-FI" b="1" dirty="0"/>
              <a:t>2231€-2791€ </a:t>
            </a:r>
            <a:r>
              <a:rPr lang="fi-FI" dirty="0" smtClean="0"/>
              <a:t>+ </a:t>
            </a:r>
            <a:r>
              <a:rPr lang="fi-FI" dirty="0" err="1" smtClean="0"/>
              <a:t>suor.lisä</a:t>
            </a:r>
            <a:r>
              <a:rPr lang="fi-FI" dirty="0" smtClean="0"/>
              <a:t> %)</a:t>
            </a:r>
            <a:endParaRPr lang="fi-FI" dirty="0"/>
          </a:p>
          <a:p>
            <a:r>
              <a:rPr lang="fi-FI" dirty="0"/>
              <a:t>-koordinaattori, kehittämiskoordinaattori, </a:t>
            </a:r>
            <a:r>
              <a:rPr lang="fi-FI" dirty="0" err="1"/>
              <a:t>koulumotivaattori</a:t>
            </a:r>
            <a:r>
              <a:rPr lang="fi-FI" dirty="0"/>
              <a:t>, suunnittelija, alueasiantuntija, viestintäasiantuntija, psykologi</a:t>
            </a:r>
          </a:p>
          <a:p>
            <a:r>
              <a:rPr lang="fi-FI" b="1" dirty="0" smtClean="0"/>
              <a:t>Yhteensä</a:t>
            </a:r>
            <a:r>
              <a:rPr lang="fi-FI" b="1" dirty="0"/>
              <a:t>				</a:t>
            </a:r>
            <a:r>
              <a:rPr lang="fi-FI" b="1" dirty="0" smtClean="0"/>
              <a:t>84</a:t>
            </a:r>
            <a:endParaRPr lang="fi-FI" b="1" dirty="0"/>
          </a:p>
        </p:txBody>
      </p:sp>
      <p:sp>
        <p:nvSpPr>
          <p:cNvPr id="3" name="Otsikko 2">
            <a:extLst>
              <a:ext uri="{FF2B5EF4-FFF2-40B4-BE49-F238E27FC236}">
                <a16:creationId xmlns="" xmlns:a16="http://schemas.microsoft.com/office/drawing/2014/main" id="{7E4A43D8-F5E2-43FA-AA6E-556A9E8F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TE-toimistojen rekrytoinnit Ohjaamoihin, </a:t>
            </a:r>
            <a:br>
              <a:rPr lang="fi-FI" dirty="0"/>
            </a:br>
            <a:r>
              <a:rPr lang="fi-FI" dirty="0"/>
              <a:t>tilanne </a:t>
            </a:r>
            <a:r>
              <a:rPr lang="fi-FI" dirty="0" smtClean="0"/>
              <a:t>5.12.2017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07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="" xmlns:a16="http://schemas.microsoft.com/office/drawing/2014/main" id="{F7E2D4F9-9008-491C-8DF1-8599B081F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7" y="1321718"/>
            <a:ext cx="8150834" cy="4761030"/>
          </a:xfrm>
        </p:spPr>
        <p:txBody>
          <a:bodyPr/>
          <a:lstStyle/>
          <a:p>
            <a:r>
              <a:rPr lang="fi-FI" sz="2000" dirty="0"/>
              <a:t>Kohtaamo mukana erilaisten kumppanuuksien </a:t>
            </a:r>
            <a:r>
              <a:rPr lang="fi-FI" sz="2000" dirty="0" smtClean="0"/>
              <a:t>kautta</a:t>
            </a:r>
          </a:p>
          <a:p>
            <a:endParaRPr lang="fi-FI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TESSU – monialainen yhteistyöosaaminen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OSMO – monikulttuurinen ohjausosaaminen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URAA! – uraohjausosaaminen (hankehakemus)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Uraohjauksen erikoistumiskoulutus (30op) yliopistojen ja </a:t>
            </a:r>
            <a:r>
              <a:rPr lang="fi-FI" sz="2000" dirty="0" err="1"/>
              <a:t>AMKien</a:t>
            </a:r>
            <a:r>
              <a:rPr lang="fi-FI" sz="2000" dirty="0"/>
              <a:t> toteuttamana, </a:t>
            </a:r>
            <a:r>
              <a:rPr lang="fi-FI" sz="2000" dirty="0" err="1"/>
              <a:t>OKM:n</a:t>
            </a:r>
            <a:r>
              <a:rPr lang="fi-FI" sz="2000" dirty="0"/>
              <a:t> päätöstä hakemukseen odotetaan tänä vuonna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Kasvatus- ja ohjausalan ammattitutkinnon (uusi AT!) perusteita ollaan laatimassa, luonnos alkuvuonna arvioitavana – siinä yhtenä suuntautumisvaihtoehtona Ohjauksen osaamisala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KEHA-keskus ottamassa roolia TE-toimistojen henkilöstön kehittämisen osalta </a:t>
            </a:r>
            <a:r>
              <a:rPr lang="fi-FI" sz="2000" dirty="0" smtClean="0"/>
              <a:t>Ohjaamoissa – </a:t>
            </a:r>
            <a:r>
              <a:rPr lang="fi-FI" sz="2000" dirty="0"/>
              <a:t>yhteistyö </a:t>
            </a:r>
            <a:r>
              <a:rPr lang="fi-FI" sz="2000" dirty="0" err="1"/>
              <a:t>Kohtaamon</a:t>
            </a:r>
            <a:r>
              <a:rPr lang="fi-FI" sz="2000" dirty="0"/>
              <a:t> kanssa?</a:t>
            </a:r>
          </a:p>
          <a:p>
            <a:endParaRPr lang="fi-FI" sz="2000" dirty="0"/>
          </a:p>
          <a:p>
            <a:r>
              <a:rPr lang="fi-FI" sz="2000" b="1" dirty="0">
                <a:sym typeface="Wingdings" panose="05000000000000000000" pitchFamily="2" charset="2"/>
              </a:rPr>
              <a:t> Akuutteina tarpeina perehdyttäminen, ohjausteemat, johtaminen</a:t>
            </a:r>
            <a:endParaRPr lang="fi-FI" sz="2000" b="1" dirty="0"/>
          </a:p>
          <a:p>
            <a:endParaRPr lang="fi-FI" sz="1600" dirty="0"/>
          </a:p>
        </p:txBody>
      </p:sp>
      <p:sp>
        <p:nvSpPr>
          <p:cNvPr id="3" name="Otsikko 2">
            <a:extLst>
              <a:ext uri="{FF2B5EF4-FFF2-40B4-BE49-F238E27FC236}">
                <a16:creationId xmlns="" xmlns:a16="http://schemas.microsoft.com/office/drawing/2014/main" id="{9FA654FA-B84A-4C39-B808-27477E2D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Ohjaamojen osaamisen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112862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446183" y="1632922"/>
            <a:ext cx="8251629" cy="49658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41300" marR="102870" indent="-228600"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Ohjaamotoiminnan tutkimusta ja kehittämistä kokoava kirja julkaistu: </a:t>
            </a:r>
            <a:r>
              <a:rPr lang="fi-FI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Uutta auringon alla? Ohjaamot 2014-2017 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(toim. Mirja Määttä</a:t>
            </a:r>
            <a:r>
              <a:rPr lang="fi-FI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1300" marR="102870" indent="-228600"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endParaRPr lang="fi-FI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102870" indent="-228600"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Ohjaamojen käynti- ja siirtymätilastot alkuvuodelta 1-6</a:t>
            </a:r>
          </a:p>
          <a:p>
            <a:pPr marL="12700" marR="10287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Y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ksilökäyntejä 16000</a:t>
            </a:r>
          </a:p>
          <a:p>
            <a:pPr marL="12700" marR="10287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lisäksi 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jalkautumalla kohdattu yhteensä 54000</a:t>
            </a:r>
          </a:p>
          <a:p>
            <a:pPr marL="12700" marR="10287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Siirtymissä eniten työllistytty vapaille työmarkkinoille sekä 	koulutukseen 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linkki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uutiseen </a:t>
            </a:r>
            <a:endParaRPr lang="fi-FI" sz="18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102870" indent="-285750"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Ohjaamojen 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palautekysely tehty lokakuussa, arvosana jälleen kiitettävä 9,17 (asteikko 4-10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keskeisimpänä palautteena on lisätä markkinointia Ohjaamon toiminnasta – 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linkki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uutiseen  </a:t>
            </a:r>
          </a:p>
          <a:p>
            <a:pPr marL="241300" marR="102870" indent="-228600"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Ohjaamojen </a:t>
            </a:r>
            <a:r>
              <a:rPr lang="fi-FI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asiakasrekisterin ja siirtymätilastoinnin </a:t>
            </a:r>
            <a:r>
              <a:rPr lang="fi-FI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kehittäminen – ei yhtä rekisterijärjestelmää Ohjaamoille mutta korostuu velvollisuus tuottaa käynti- ja siirtymätietoja</a:t>
            </a:r>
            <a:endParaRPr lang="fi-FI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96585" y="351740"/>
            <a:ext cx="8150826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9525" marR="0" lvl="0" indent="-952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700" b="0" i="0" u="none" strike="noStrike" cap="none" dirty="0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Tutkimus ja arviointi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493936" y="1295561"/>
            <a:ext cx="7681073" cy="48218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chemeClr val="dk1"/>
                </a:solidFill>
                <a:sym typeface="Arial"/>
              </a:rPr>
              <a:t>Palvelun </a:t>
            </a:r>
            <a:r>
              <a:rPr lang="fi-FI" sz="2000" dirty="0" smtClean="0">
                <a:solidFill>
                  <a:schemeClr val="dk1"/>
                </a:solidFill>
              </a:rPr>
              <a:t>nimi </a:t>
            </a:r>
            <a:r>
              <a:rPr lang="fi-FI" sz="2800" b="1" dirty="0" smtClean="0">
                <a:solidFill>
                  <a:srgbClr val="FF3399"/>
                </a:solidFill>
              </a:rPr>
              <a:t>ohjaustaverkossa.fi</a:t>
            </a:r>
            <a:endParaRPr lang="fi-FI" sz="2000" b="1" dirty="0" smtClean="0">
              <a:solidFill>
                <a:srgbClr val="FF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 smtClean="0"/>
              <a:t>Ohjauksen </a:t>
            </a:r>
            <a:r>
              <a:rPr lang="fi-FI" sz="2000" dirty="0"/>
              <a:t>verkkopalvelu koostuu kahdesta pääosiosta</a:t>
            </a:r>
          </a:p>
          <a:p>
            <a:pPr marL="457200" lvl="1"/>
            <a:r>
              <a:rPr lang="fi-FI" sz="2000" b="1" dirty="0">
                <a:solidFill>
                  <a:srgbClr val="E95596"/>
                </a:solidFill>
              </a:rPr>
              <a:t>1. Etsi itse tietoa</a:t>
            </a:r>
            <a:r>
              <a:rPr lang="fi-FI" sz="2000" dirty="0"/>
              <a:t>, josta käyttäjä saa itsepalveluna tietoa eri elämäntilanteeseensa liittyen</a:t>
            </a:r>
          </a:p>
          <a:p>
            <a:pPr marL="457200" lvl="1"/>
            <a:r>
              <a:rPr lang="fi-FI" sz="2000" b="1" dirty="0" smtClean="0">
                <a:solidFill>
                  <a:srgbClr val="E95596"/>
                </a:solidFill>
              </a:rPr>
              <a:t>2</a:t>
            </a:r>
            <a:r>
              <a:rPr lang="fi-FI" sz="2000" b="1" dirty="0">
                <a:solidFill>
                  <a:srgbClr val="E95596"/>
                </a:solidFill>
              </a:rPr>
              <a:t>. Kysy neuvoa tai hakeudu </a:t>
            </a:r>
            <a:r>
              <a:rPr lang="fi-FI" sz="2000" b="1" dirty="0" smtClean="0">
                <a:solidFill>
                  <a:srgbClr val="E95596"/>
                </a:solidFill>
              </a:rPr>
              <a:t>ohjaukseen</a:t>
            </a:r>
            <a:r>
              <a:rPr lang="fi-FI" sz="2000" dirty="0" smtClean="0"/>
              <a:t> </a:t>
            </a:r>
            <a:endParaRPr lang="fi-FI" sz="2000" dirty="0"/>
          </a:p>
          <a:p>
            <a:pPr marL="342900" lvl="4" indent="-342900">
              <a:buFont typeface="Wingdings" panose="05000000000000000000" pitchFamily="2" charset="2"/>
              <a:buChar char="ü"/>
            </a:pPr>
            <a:r>
              <a:rPr lang="fi-FI" sz="2000" dirty="0"/>
              <a:t>Mahdollisimman matala kynnys, </a:t>
            </a:r>
            <a:r>
              <a:rPr lang="fi-FI" sz="2000" b="1" dirty="0">
                <a:solidFill>
                  <a:srgbClr val="E95596"/>
                </a:solidFill>
              </a:rPr>
              <a:t>kysymyksiä</a:t>
            </a:r>
            <a:r>
              <a:rPr lang="fi-FI" sz="2000" dirty="0"/>
              <a:t> voidaan esittää myös </a:t>
            </a:r>
            <a:r>
              <a:rPr lang="fi-FI" sz="2000" dirty="0" smtClean="0"/>
              <a:t>anonyymisti, mahdollisuus </a:t>
            </a:r>
            <a:r>
              <a:rPr lang="fi-FI" sz="2000" dirty="0"/>
              <a:t>jatkokysymyksiin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fi-FI" sz="2000" b="1" dirty="0">
                <a:solidFill>
                  <a:srgbClr val="E95596"/>
                </a:solidFill>
              </a:rPr>
              <a:t>Ohjaus, </a:t>
            </a:r>
            <a:r>
              <a:rPr lang="fi-FI" sz="2000" dirty="0"/>
              <a:t>jossa käyttäjä voi saada syvempää ohjausta</a:t>
            </a:r>
          </a:p>
          <a:p>
            <a:pPr marL="342900" lvl="4" indent="-342900">
              <a:buFont typeface="Wingdings" panose="05000000000000000000" pitchFamily="2" charset="2"/>
              <a:buChar char="ü"/>
            </a:pPr>
            <a:r>
              <a:rPr lang="fi-FI" sz="2000" dirty="0"/>
              <a:t>Syvempiä, pitkäkestoisempia prosesseja</a:t>
            </a:r>
          </a:p>
          <a:p>
            <a:pPr marL="342900" lvl="4" indent="-342900">
              <a:buFont typeface="Wingdings" panose="05000000000000000000" pitchFamily="2" charset="2"/>
              <a:buChar char="ü"/>
            </a:pPr>
            <a:r>
              <a:rPr lang="fi-FI" sz="2000" dirty="0"/>
              <a:t>Monialaisen ohjauksen mahdollisuus samassa </a:t>
            </a:r>
            <a:r>
              <a:rPr lang="fi-FI" sz="2000" dirty="0" smtClean="0"/>
              <a:t>työtilassa</a:t>
            </a:r>
          </a:p>
          <a:p>
            <a:pPr marL="342900" lvl="4" indent="-342900">
              <a:buFont typeface="Wingdings" panose="05000000000000000000" pitchFamily="2" charset="2"/>
              <a:buChar char="ü"/>
            </a:pPr>
            <a:r>
              <a:rPr lang="fi-FI" sz="2000" dirty="0" smtClean="0"/>
              <a:t>Myös ryhmäohjauksen mahdollisuus</a:t>
            </a:r>
          </a:p>
          <a:p>
            <a:pPr lvl="2"/>
            <a:r>
              <a:rPr lang="fi-FI" sz="2000" dirty="0" smtClean="0"/>
              <a:t> </a:t>
            </a:r>
            <a:endParaRPr lang="fi-FI" sz="2400" dirty="0" smtClean="0">
              <a:solidFill>
                <a:schemeClr val="dk1"/>
              </a:solidFill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chemeClr val="dk1"/>
                </a:solidFill>
              </a:rPr>
              <a:t>Vaatimusmäärittelyt on tehty ja toteutus alkaa marraskuussa 2017 </a:t>
            </a:r>
            <a:r>
              <a:rPr lang="fi-FI" sz="2400" dirty="0" smtClean="0">
                <a:solidFill>
                  <a:srgbClr val="FF3399"/>
                </a:solidFill>
                <a:sym typeface="Wingdings" panose="05000000000000000000" pitchFamily="2" charset="2"/>
              </a:rPr>
              <a:t> Palvelu avautuu kesällä 2018</a:t>
            </a:r>
            <a:endParaRPr lang="fi-FI" sz="2400" dirty="0">
              <a:solidFill>
                <a:srgbClr val="FF3399"/>
              </a:solidFill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 dirty="0" smtClean="0">
                <a:solidFill>
                  <a:schemeClr val="dk1"/>
                </a:solidFill>
                <a:sym typeface="Arial"/>
              </a:rPr>
              <a:t> </a:t>
            </a:r>
            <a:endParaRPr lang="fi-FI" sz="2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93936" y="239191"/>
            <a:ext cx="6793967" cy="7950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fi-FI" sz="2800" b="0" i="0" u="none" strike="noStrike" cap="none" dirty="0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Ohjauksen </a:t>
            </a:r>
            <a:r>
              <a:rPr lang="fi-FI" sz="2800" b="0" i="0" u="none" strike="noStrike" cap="none" dirty="0" smtClean="0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rPr>
              <a:t>verkkopalvelu</a:t>
            </a:r>
            <a:endParaRPr lang="fi-FI" sz="2800" b="1" i="0" u="none" strike="noStrike" cap="none" dirty="0">
              <a:solidFill>
                <a:srgbClr val="E9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1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467</Words>
  <Application>Microsoft Office PowerPoint</Application>
  <PresentationFormat>Näytössä katseltava diaesitys (4:3)</PresentationFormat>
  <Paragraphs>96</Paragraphs>
  <Slides>10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Wingdings</vt:lpstr>
      <vt:lpstr>Office Theme</vt:lpstr>
      <vt:lpstr>Ohjaamo-toiminnan tilannekatsaus</vt:lpstr>
      <vt:lpstr>Tavoitteet vuodelle 2017</vt:lpstr>
      <vt:lpstr>Ohjaamo-verkoston luominen ja mallintaminen</vt:lpstr>
      <vt:lpstr>Ohjaamot vuonna 2018 (arvio)</vt:lpstr>
      <vt:lpstr>Ohjaamo-toiminnan vakiinnuttaminen</vt:lpstr>
      <vt:lpstr>TE-toimistojen rekrytoinnit Ohjaamoihin,  tilanne 5.12.2017</vt:lpstr>
      <vt:lpstr>Ohjaamojen osaamisen kehittäminen</vt:lpstr>
      <vt:lpstr>Tutkimus ja arviointi</vt:lpstr>
      <vt:lpstr>Ohjauksen verkkopalvelu</vt:lpstr>
      <vt:lpstr>Ajankohtaista tietoa ja näkemyksiä Ohjaamojen kehittämisestä ja verkkopalvelusta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KOHTAAMO-hankkeen  eteneminen vkot 3 - 8/17</dc:title>
  <dc:creator>Määttä Mirja</dc:creator>
  <cp:lastModifiedBy>Niemi-Pynttäri Merja</cp:lastModifiedBy>
  <cp:revision>149</cp:revision>
  <cp:lastPrinted>2017-12-05T06:51:00Z</cp:lastPrinted>
  <dcterms:modified xsi:type="dcterms:W3CDTF">2017-12-08T10:40:28Z</dcterms:modified>
</cp:coreProperties>
</file>