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"/>
  </p:notesMasterIdLst>
  <p:sldIdLst>
    <p:sldId id="292" r:id="rId2"/>
    <p:sldId id="310" r:id="rId3"/>
    <p:sldId id="304" r:id="rId4"/>
    <p:sldId id="305" r:id="rId5"/>
    <p:sldId id="311" r:id="rId6"/>
    <p:sldId id="306" r:id="rId7"/>
    <p:sldId id="309" r:id="rId8"/>
    <p:sldId id="313" r:id="rId9"/>
    <p:sldId id="308" r:id="rId10"/>
    <p:sldId id="312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89"/>
    <a:srgbClr val="F2F2F2"/>
    <a:srgbClr val="5F3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92" autoAdjust="0"/>
    <p:restoredTop sz="94982" autoAdjust="0"/>
  </p:normalViewPr>
  <p:slideViewPr>
    <p:cSldViewPr>
      <p:cViewPr>
        <p:scale>
          <a:sx n="118" d="100"/>
          <a:sy n="118" d="100"/>
        </p:scale>
        <p:origin x="-195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62EC5-578B-4A9C-A38A-7DF582604A86}" type="datetimeFigureOut">
              <a:rPr lang="fi-FI" smtClean="0"/>
              <a:pPr/>
              <a:t>7.3.2016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2CD9-F350-4165-AB42-8343341773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631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42CD9-F350-4165-AB42-8343341773F4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386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42CD9-F350-4165-AB42-8343341773F4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076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kans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1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26904" y="3060000"/>
            <a:ext cx="648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6838"/>
            <a:ext cx="144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D830FAE-C0F7-4AEB-848C-CD715629EDBA}" type="datetime1">
              <a:rPr lang="fi-FI" smtClean="0"/>
              <a:t>7.3.2016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38846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Katariina Soanjärvi</a:t>
            </a:r>
            <a:endParaRPr lang="fi-FI" dirty="0"/>
          </a:p>
        </p:txBody>
      </p:sp>
      <p:sp>
        <p:nvSpPr>
          <p:cNvPr id="10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sp>
        <p:nvSpPr>
          <p:cNvPr id="12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sp>
        <p:nvSpPr>
          <p:cNvPr id="13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pic>
        <p:nvPicPr>
          <p:cNvPr id="6" name="Picture 5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4800" y="5580000"/>
            <a:ext cx="1078992" cy="984504"/>
          </a:xfrm>
          <a:prstGeom prst="rect">
            <a:avLst/>
          </a:prstGeom>
        </p:spPr>
      </p:pic>
      <p:pic>
        <p:nvPicPr>
          <p:cNvPr id="14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0" y="5842800"/>
            <a:ext cx="1220690" cy="8640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ekstidia: 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5DE5-4166-4525-BEE2-E2000954177D}" type="datetime1">
              <a:rPr lang="fi-FI" smtClean="0"/>
              <a:t>7.3.2016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Katariina Soanjärvi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0" y="5842800"/>
            <a:ext cx="1220690" cy="864096"/>
          </a:xfrm>
          <a:prstGeom prst="rect">
            <a:avLst/>
          </a:prstGeom>
        </p:spPr>
      </p:pic>
      <p:pic>
        <p:nvPicPr>
          <p:cNvPr id="11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4800" y="5580000"/>
            <a:ext cx="1078992" cy="9845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1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8000"/>
            <a:ext cx="144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1D9A950-A443-4C5A-93E4-3FD684533AE2}" type="datetime1">
              <a:rPr lang="fi-FI" smtClean="0"/>
              <a:t>7.3.2016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40000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Katariina Soanjärvi</a:t>
            </a:r>
            <a:endParaRPr lang="fi-FI" dirty="0"/>
          </a:p>
        </p:txBody>
      </p:sp>
      <p:sp>
        <p:nvSpPr>
          <p:cNvPr id="12" name="Alaotsikko 2"/>
          <p:cNvSpPr>
            <a:spLocks noGrp="1"/>
          </p:cNvSpPr>
          <p:nvPr>
            <p:ph type="subTitle" idx="1"/>
          </p:nvPr>
        </p:nvSpPr>
        <p:spPr>
          <a:xfrm>
            <a:off x="1322086" y="3060000"/>
            <a:ext cx="648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9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sp>
        <p:nvSpPr>
          <p:cNvPr id="20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sp>
        <p:nvSpPr>
          <p:cNvPr id="21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pic>
        <p:nvPicPr>
          <p:cNvPr id="14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0" y="5842800"/>
            <a:ext cx="1220690" cy="864096"/>
          </a:xfrm>
          <a:prstGeom prst="rect">
            <a:avLst/>
          </a:prstGeom>
        </p:spPr>
      </p:pic>
      <p:pic>
        <p:nvPicPr>
          <p:cNvPr id="16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4800" y="5580000"/>
            <a:ext cx="1078992" cy="9845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rillinen väli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B4E129-91C4-4475-AFCE-7E5F6A7E468D}" type="datetime1">
              <a:rPr lang="fi-FI" smtClean="0"/>
              <a:t>7.3.2016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Katariina Soanjärvi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0" y="5842800"/>
            <a:ext cx="1220690" cy="864096"/>
          </a:xfrm>
          <a:prstGeom prst="rect">
            <a:avLst/>
          </a:prstGeom>
        </p:spPr>
      </p:pic>
      <p:pic>
        <p:nvPicPr>
          <p:cNvPr id="11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4800" y="5580000"/>
            <a:ext cx="1078992" cy="98450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kuvadia: tumm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7641A6-0723-4FCD-B4EA-FD30A46D0717}" type="datetime1">
              <a:rPr lang="fi-FI" smtClean="0"/>
              <a:t>7.3.2016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Katariina Soanjärvi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0" y="5842800"/>
            <a:ext cx="1220690" cy="864096"/>
          </a:xfrm>
          <a:prstGeom prst="rect">
            <a:avLst/>
          </a:prstGeom>
        </p:spPr>
      </p:pic>
      <p:pic>
        <p:nvPicPr>
          <p:cNvPr id="13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4800" y="5580000"/>
            <a:ext cx="1078992" cy="98450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kuvadia: vaale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valk_kehys_tumm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45620A-5C70-46B6-8019-341846B3D2FB}" type="datetime1">
              <a:rPr lang="fi-FI" smtClean="0"/>
              <a:t>7.3.2016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smtClean="0"/>
              <a:t>Katariina Soanjärvi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0" y="5842800"/>
            <a:ext cx="1220690" cy="864096"/>
          </a:xfrm>
          <a:prstGeom prst="rect">
            <a:avLst/>
          </a:prstGeom>
        </p:spPr>
      </p:pic>
      <p:pic>
        <p:nvPicPr>
          <p:cNvPr id="13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4800" y="5580000"/>
            <a:ext cx="1078992" cy="98450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ekstidia: y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584000"/>
            <a:ext cx="8064000" cy="41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fld id="{17DA853B-9FEC-431A-B742-E716BE8F2FF7}" type="datetime1">
              <a:rPr lang="fi-FI" smtClean="0"/>
              <a:t>7.3.2016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wrap="none" rIns="0"/>
          <a:lstStyle/>
          <a:p>
            <a:r>
              <a:rPr lang="fi-FI" smtClean="0"/>
              <a:t>Katariina Soanjärvi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wrap="none" rIns="0"/>
          <a:lstStyle>
            <a:lvl1pPr algn="l">
              <a:defRPr/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0" y="5842800"/>
            <a:ext cx="1220690" cy="864096"/>
          </a:xfrm>
          <a:prstGeom prst="rect">
            <a:avLst/>
          </a:prstGeom>
        </p:spPr>
      </p:pic>
      <p:pic>
        <p:nvPicPr>
          <p:cNvPr id="13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4800" y="5580000"/>
            <a:ext cx="1078992" cy="9845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ekstidia: ka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584000"/>
            <a:ext cx="3924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60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CABB-7E83-4EF9-9352-09711A1116DF}" type="datetime1">
              <a:rPr lang="fi-FI" smtClean="0"/>
              <a:t>7.3.2016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Katariina Soanjärvi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0" y="5842800"/>
            <a:ext cx="1220690" cy="864096"/>
          </a:xfrm>
          <a:prstGeom prst="rect">
            <a:avLst/>
          </a:prstGeom>
        </p:spPr>
      </p:pic>
      <p:pic>
        <p:nvPicPr>
          <p:cNvPr id="14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4800" y="5580000"/>
            <a:ext cx="1078992" cy="9845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idia: yksip. väliotsiko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0"/>
            <a:ext cx="8064448" cy="360000"/>
          </a:xfrm>
        </p:spPr>
        <p:txBody>
          <a:bodyPr wrap="square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" y="1980000"/>
            <a:ext cx="8064448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7A8F-DEFE-4C43-AE75-CF3E20C00111}" type="datetime1">
              <a:rPr lang="fi-FI" smtClean="0"/>
              <a:t>7.3.2016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Katariina Soanjärvi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0" y="5842800"/>
            <a:ext cx="1220690" cy="864096"/>
          </a:xfrm>
          <a:prstGeom prst="rect">
            <a:avLst/>
          </a:prstGeom>
        </p:spPr>
      </p:pic>
      <p:pic>
        <p:nvPicPr>
          <p:cNvPr id="15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4800" y="5580000"/>
            <a:ext cx="1078992" cy="9845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ekstidia: vain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657F-6DEF-44A9-AAC0-1A796D14562F}" type="datetime1">
              <a:rPr lang="fi-FI" smtClean="0"/>
              <a:t>7.3.2016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Katariina Soanjärvi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0" y="5842800"/>
            <a:ext cx="1220690" cy="864096"/>
          </a:xfrm>
          <a:prstGeom prst="rect">
            <a:avLst/>
          </a:prstGeom>
        </p:spPr>
      </p:pic>
      <p:pic>
        <p:nvPicPr>
          <p:cNvPr id="12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4800" y="5580000"/>
            <a:ext cx="1078992" cy="9845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40000" y="612000"/>
            <a:ext cx="806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0"/>
            <a:ext cx="8064000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666284" y="630932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23601F9-148B-4510-87EC-D14632C2C21A}" type="datetime1">
              <a:rPr lang="fi-FI" smtClean="0"/>
              <a:t>7.3.2016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54030" y="6309320"/>
            <a:ext cx="19800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Katariina Soanjärvi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89137" y="6309320"/>
            <a:ext cx="4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59" r:id="rId3"/>
    <p:sldLayoutId id="2147483665" r:id="rId4"/>
    <p:sldLayoutId id="2147483667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/>
          <a:lstStyle/>
          <a:p>
            <a:r>
              <a:rPr lang="fi-FI" dirty="0" smtClean="0"/>
              <a:t>KOHTAAMO </a:t>
            </a:r>
            <a:br>
              <a:rPr lang="fi-FI" dirty="0" smtClean="0"/>
            </a:br>
            <a:r>
              <a:rPr lang="fi-FI" dirty="0" smtClean="0"/>
              <a:t>Verkko-Ohjaus</a:t>
            </a:r>
            <a:endParaRPr lang="fi-FI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Marko Kilpeläinen</a:t>
            </a:r>
          </a:p>
          <a:p>
            <a:r>
              <a:rPr lang="fi-FI" dirty="0" smtClean="0"/>
              <a:t>verkkopalvelusuunnittelija</a:t>
            </a:r>
          </a:p>
          <a:p>
            <a:endParaRPr lang="fi-FI" dirty="0"/>
          </a:p>
        </p:txBody>
      </p:sp>
      <p:pic>
        <p:nvPicPr>
          <p:cNvPr id="9" name="Kuvan paikkamerkki 29" descr="ELY_white.pn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15012" r="15012"/>
          <a:stretch>
            <a:fillRect/>
          </a:stretch>
        </p:blipFill>
        <p:spPr>
          <a:noFill/>
        </p:spPr>
      </p:pic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1FD5-453B-4175-BB8C-CE791EF93F7B}" type="datetime1">
              <a:rPr lang="fi-FI" smtClean="0"/>
              <a:t>7.3.2016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5DE5-4166-4525-BEE2-E2000954177D}" type="datetime1">
              <a:rPr lang="fi-FI" smtClean="0"/>
              <a:t>7.3.2016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4392488" cy="6169225"/>
          </a:xfrm>
          <a:prstGeom prst="rect">
            <a:avLst/>
          </a:prstGeom>
        </p:spPr>
      </p:pic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 smtClean="0"/>
          </a:p>
          <a:p>
            <a:pPr marL="0" indent="0" algn="ctr">
              <a:buNone/>
            </a:pPr>
            <a:r>
              <a:rPr lang="fi-FI" dirty="0" smtClean="0"/>
              <a:t>Kysymyksiä?</a:t>
            </a:r>
          </a:p>
          <a:p>
            <a:endParaRPr lang="fi-FI" dirty="0" smtClean="0"/>
          </a:p>
          <a:p>
            <a:r>
              <a:rPr lang="fi-FI" dirty="0" smtClean="0"/>
              <a:t>Kohtaamo aktiivisena sosiaalisessa mediassa:</a:t>
            </a:r>
          </a:p>
          <a:p>
            <a:r>
              <a:rPr lang="fi-FI" dirty="0" smtClean="0"/>
              <a:t>Twitter: @</a:t>
            </a:r>
            <a:r>
              <a:rPr lang="fi-FI" dirty="0" err="1" smtClean="0"/>
              <a:t>Kohtaamo_ESR</a:t>
            </a:r>
            <a:endParaRPr lang="fi-FI" dirty="0" smtClean="0"/>
          </a:p>
          <a:p>
            <a:r>
              <a:rPr lang="fi-FI" dirty="0" smtClean="0"/>
              <a:t>IG: @</a:t>
            </a:r>
            <a:r>
              <a:rPr lang="fi-FI" dirty="0" err="1" smtClean="0"/>
              <a:t>kohtaamo</a:t>
            </a:r>
            <a:endParaRPr lang="fi-FI" dirty="0" smtClean="0"/>
          </a:p>
          <a:p>
            <a:r>
              <a:rPr lang="fi-FI" dirty="0" smtClean="0"/>
              <a:t>FB: Kohtaamo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37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Ohjauksen verkko-palvelu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Ohjauksen verkko-palvelu tulee koostumaan useammasta yhteen liitetystä elementistä: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 smtClean="0"/>
              <a:t>Tieto- ja neuvontaa tarjoavasta ohjaamot.fi verkkopalvelusta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A</a:t>
            </a:r>
            <a:r>
              <a:rPr lang="fi-FI" dirty="0" smtClean="0"/>
              <a:t>siakkaan </a:t>
            </a:r>
            <a:r>
              <a:rPr lang="fi-FI" dirty="0"/>
              <a:t>ja ohjaustoimijoiden välinen vuorovaikutteinen, suojattu </a:t>
            </a:r>
            <a:r>
              <a:rPr lang="fi-FI" dirty="0" smtClean="0"/>
              <a:t>työskentelyalusta</a:t>
            </a:r>
          </a:p>
          <a:p>
            <a:pPr marL="914400" lvl="1" indent="-457200">
              <a:buFont typeface="+mj-lt"/>
              <a:buAutoNum type="arabicPeriod"/>
            </a:pPr>
            <a:endParaRPr lang="fi-FI" dirty="0"/>
          </a:p>
          <a:p>
            <a:r>
              <a:rPr lang="fi-FI" dirty="0" smtClean="0"/>
              <a:t>Lisäksi sujuva kytkeytyminen olemassa oleviin palveluihin sekä osaksi kansalaisen palvelunäkymää on varmistettava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3B-9FEC-431A-B742-E716BE8F2FF7}" type="datetime1">
              <a:rPr lang="fi-FI" smtClean="0"/>
              <a:t>7.3.2016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00" y="612000"/>
            <a:ext cx="1548300" cy="122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Kohtaamo-hankkeen tavoitteet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Hankkeen tavoitteena on parantaa valtakunnallisten TNO -palvelujen saatavuutta ja tehostaa niiden tarjontaa vähentämällä päällekkäisyyksiä. </a:t>
            </a:r>
          </a:p>
          <a:p>
            <a:r>
              <a:rPr lang="fi-FI" dirty="0" smtClean="0"/>
              <a:t>Verkko-ohjausta kehitetään yhtä aikaa ja yhdessä ns. Ohjaamomallin kehittämisen kanssa.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3B-9FEC-431A-B742-E716BE8F2FF7}" type="datetime1">
              <a:rPr lang="fi-FI" smtClean="0"/>
              <a:t>7.3.2016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61048"/>
            <a:ext cx="2712317" cy="177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Kohtaamo-hankkeen tavoite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Verkko-ohjauksella </a:t>
            </a:r>
            <a:r>
              <a:rPr lang="fi-FI" dirty="0" smtClean="0"/>
              <a:t>tarkoitetaan </a:t>
            </a:r>
            <a:r>
              <a:rPr lang="fi-FI" dirty="0"/>
              <a:t>kansalaisen tieto-, neuvonta- ja ohjauspalveluita (TNO) joiden tavoitteena on:</a:t>
            </a:r>
          </a:p>
          <a:p>
            <a:pPr lvl="1"/>
            <a:r>
              <a:rPr lang="fi-FI" dirty="0"/>
              <a:t>kehittää TNO -palveluita, joiden avulla kansalaisten edellytykset suunnitella ja hallinta ammatillista uraansa paranevat</a:t>
            </a:r>
          </a:p>
          <a:p>
            <a:pPr lvl="1"/>
            <a:r>
              <a:rPr lang="fi-FI" dirty="0"/>
              <a:t>edistää kansalaisten kiinnittymistä koulutukseen ja työhön sekä kuntoutukseen</a:t>
            </a:r>
          </a:p>
          <a:p>
            <a:pPr lvl="1"/>
            <a:r>
              <a:rPr lang="fi-FI" dirty="0"/>
              <a:t>helpottaa ja tehdä sujuvammiksi koulutuksen ja työelämän siirtymävaiheita </a:t>
            </a:r>
          </a:p>
          <a:p>
            <a:pPr lvl="1"/>
            <a:r>
              <a:rPr lang="fi-FI" dirty="0"/>
              <a:t>parantaa kansalaisen osallisuutta yhteiskuntaan</a:t>
            </a:r>
          </a:p>
          <a:p>
            <a:pPr lvl="1"/>
            <a:r>
              <a:rPr lang="fi-FI" dirty="0"/>
              <a:t>mahdollistaa TNO -palveluiden kokonaisuuden seuranta, arvioiminen ja kehittäminen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3B-9FEC-431A-B742-E716BE8F2FF7}" type="datetime1">
              <a:rPr lang="fi-FI" smtClean="0"/>
              <a:t>7.3.2016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07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Ohjauksen verkko-palvelun tavoitteet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000" cy="4140000"/>
          </a:xfrm>
        </p:spPr>
        <p:txBody>
          <a:bodyPr/>
          <a:lstStyle/>
          <a:p>
            <a:r>
              <a:rPr lang="fi-FI" sz="2000" dirty="0"/>
              <a:t>Tehostaa valtakunnallisten TNO-palveluiden </a:t>
            </a:r>
            <a:r>
              <a:rPr lang="fi-FI" sz="2000" dirty="0" smtClean="0"/>
              <a:t>saavutettavuutta</a:t>
            </a:r>
          </a:p>
          <a:p>
            <a:r>
              <a:rPr lang="fi-FI" sz="2000" dirty="0"/>
              <a:t>Edistää TNO-palveluiden monialaista ja monikanavaista </a:t>
            </a:r>
            <a:r>
              <a:rPr lang="fi-FI" sz="2000" dirty="0" smtClean="0"/>
              <a:t>yhteistyötä</a:t>
            </a:r>
          </a:p>
          <a:p>
            <a:r>
              <a:rPr lang="fi-FI" sz="2000" dirty="0"/>
              <a:t>Laajentaa ymmärrystä elinikäisen ohjauksen monialaisuudesta </a:t>
            </a:r>
          </a:p>
          <a:p>
            <a:r>
              <a:rPr lang="fi-FI" sz="2000" dirty="0"/>
              <a:t>TNO-palvelujen tunnettuuden lisääminen</a:t>
            </a:r>
            <a:endParaRPr lang="fi-FI" sz="2000" dirty="0" smtClean="0"/>
          </a:p>
          <a:p>
            <a:r>
              <a:rPr lang="fi-FI" sz="2000" dirty="0" smtClean="0"/>
              <a:t>Visioida, määritellä ja toteuttaa </a:t>
            </a:r>
            <a:r>
              <a:rPr lang="fi-FI" sz="2000" dirty="0"/>
              <a:t>verkko-ohjauspalvelun </a:t>
            </a:r>
            <a:r>
              <a:rPr lang="fi-FI" sz="2000" dirty="0" smtClean="0"/>
              <a:t>ohjaajien työalustan ja kansalaispalvelun </a:t>
            </a:r>
            <a:r>
              <a:rPr lang="fi-FI" sz="2000" dirty="0"/>
              <a:t>kokonaisuus ja siihen liittyvät </a:t>
            </a:r>
            <a:r>
              <a:rPr lang="fi-FI" sz="2000" dirty="0" smtClean="0"/>
              <a:t>toiminnot</a:t>
            </a:r>
          </a:p>
          <a:p>
            <a:r>
              <a:rPr lang="fi-FI" sz="2000" dirty="0"/>
              <a:t>Koota yhteen keskeiset kansalliset </a:t>
            </a:r>
            <a:r>
              <a:rPr lang="fi-FI" sz="2000" dirty="0" smtClean="0"/>
              <a:t>TNO-palvelut</a:t>
            </a:r>
          </a:p>
          <a:p>
            <a:r>
              <a:rPr lang="fi-FI" sz="2000" dirty="0" smtClean="0"/>
              <a:t>Laatukriteerien ja vaikuttavuusmittauksen määrittely</a:t>
            </a:r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3B-9FEC-431A-B742-E716BE8F2FF7}" type="datetime1">
              <a:rPr lang="fi-FI" smtClean="0"/>
              <a:t>7.3.2016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12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Verkko-Ohjauksen kokonaisuus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Ohjaustyön osio:</a:t>
            </a:r>
            <a:endParaRPr lang="fi-FI" dirty="0"/>
          </a:p>
          <a:p>
            <a:pPr lvl="1"/>
            <a:r>
              <a:rPr lang="fi-FI" dirty="0" smtClean="0"/>
              <a:t>asiakkaan </a:t>
            </a:r>
            <a:r>
              <a:rPr lang="fi-FI" dirty="0"/>
              <a:t>ja ohjaustoimijoiden välinen </a:t>
            </a:r>
            <a:r>
              <a:rPr lang="fi-FI" dirty="0" smtClean="0"/>
              <a:t>vuorovaikutteinen työskentelyalusta joka mahdollistaa myös tietoturvallisen työskentelyn</a:t>
            </a:r>
          </a:p>
          <a:p>
            <a:pPr lvl="1"/>
            <a:r>
              <a:rPr lang="fi-FI" dirty="0" smtClean="0"/>
              <a:t>työvälineet monialaiseen </a:t>
            </a:r>
            <a:r>
              <a:rPr lang="fi-FI" dirty="0"/>
              <a:t>ja </a:t>
            </a:r>
            <a:r>
              <a:rPr lang="fi-FI" dirty="0" smtClean="0"/>
              <a:t>monikanavaiseen yhteistyöhön</a:t>
            </a:r>
            <a:endParaRPr lang="fi-FI" dirty="0"/>
          </a:p>
          <a:p>
            <a:pPr lvl="1"/>
            <a:r>
              <a:rPr lang="fi-FI" dirty="0" smtClean="0"/>
              <a:t>ohjaustoimijoiden yhteinen </a:t>
            </a:r>
            <a:r>
              <a:rPr lang="fi-FI" dirty="0"/>
              <a:t>alue, jossa tietoa vaihdetaan ja luodaan asiakkaan luvalla</a:t>
            </a:r>
          </a:p>
          <a:p>
            <a:pPr lvl="1"/>
            <a:r>
              <a:rPr lang="fi-FI" dirty="0"/>
              <a:t>l</a:t>
            </a:r>
            <a:r>
              <a:rPr lang="fi-FI" dirty="0" smtClean="0"/>
              <a:t>aadunvarmistuskokonaisuus</a:t>
            </a:r>
          </a:p>
          <a:p>
            <a:pPr lvl="1"/>
            <a:r>
              <a:rPr lang="fi-FI" dirty="0" smtClean="0"/>
              <a:t>vaikuttavuusmittaus</a:t>
            </a:r>
          </a:p>
          <a:p>
            <a:pPr lvl="1"/>
            <a:r>
              <a:rPr lang="fi-FI" dirty="0" smtClean="0"/>
              <a:t>tiedot </a:t>
            </a:r>
            <a:r>
              <a:rPr lang="fi-FI" dirty="0"/>
              <a:t>saatavissa olevista ohjaus- ja neuvontapalveluista. </a:t>
            </a:r>
            <a:endParaRPr lang="fi-FI" dirty="0" smtClean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3B-9FEC-431A-B742-E716BE8F2FF7}" type="datetime1">
              <a:rPr lang="fi-FI" smtClean="0"/>
              <a:t>7.3.2016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419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Verkko-Ohjauksen visio 2020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305264"/>
            <a:ext cx="3924000" cy="4500000"/>
          </a:xfrm>
        </p:spPr>
        <p:txBody>
          <a:bodyPr/>
          <a:lstStyle/>
          <a:p>
            <a:endParaRPr lang="fi-FI" dirty="0" smtClean="0"/>
          </a:p>
          <a:p>
            <a:r>
              <a:rPr lang="fi-FI" dirty="0"/>
              <a:t>”Verkko-ohjaus.fi”</a:t>
            </a:r>
          </a:p>
          <a:p>
            <a:pPr lvl="1"/>
            <a:r>
              <a:rPr lang="fi-FI" dirty="0"/>
              <a:t>Ohjaustyön osio</a:t>
            </a:r>
          </a:p>
          <a:p>
            <a:pPr lvl="1"/>
            <a:r>
              <a:rPr lang="fi-FI" dirty="0"/>
              <a:t>Kytkeytyminen olemassa oleviin ja tuleviin tietojärjestelmiin</a:t>
            </a:r>
          </a:p>
          <a:p>
            <a:pPr lvl="1"/>
            <a:r>
              <a:rPr lang="fi-FI" dirty="0"/>
              <a:t>Ohjaustoimijoiden yhteistyön mahdollistava ja jatkuvaa kehittämistyötä tukeva työskentelyalusta</a:t>
            </a:r>
          </a:p>
          <a:p>
            <a:pPr lvl="1"/>
            <a:r>
              <a:rPr lang="fi-FI" dirty="0"/>
              <a:t>Toiminnanohjaus &amp; laadun varmistus</a:t>
            </a:r>
          </a:p>
          <a:p>
            <a:pPr lvl="1"/>
            <a:r>
              <a:rPr lang="fi-FI" dirty="0"/>
              <a:t>Nuorille &amp; ohjaustoimijoille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305264"/>
            <a:ext cx="3960000" cy="4500000"/>
          </a:xfrm>
        </p:spPr>
        <p:txBody>
          <a:bodyPr/>
          <a:lstStyle/>
          <a:p>
            <a:pPr lvl="1"/>
            <a:endParaRPr lang="fi-FI" dirty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/>
          </a:p>
          <a:p>
            <a:r>
              <a:rPr lang="fi-FI" dirty="0" smtClean="0"/>
              <a:t>Ohjaamot.fi </a:t>
            </a:r>
            <a:r>
              <a:rPr lang="fi-FI" dirty="0"/>
              <a:t>verkkoportaali</a:t>
            </a:r>
          </a:p>
          <a:p>
            <a:pPr lvl="1"/>
            <a:r>
              <a:rPr lang="fi-FI" dirty="0"/>
              <a:t>Ohjaamoja tukeva sivusto</a:t>
            </a:r>
          </a:p>
          <a:p>
            <a:pPr lvl="2"/>
            <a:r>
              <a:rPr lang="fi-FI" dirty="0"/>
              <a:t>Tietoa</a:t>
            </a:r>
          </a:p>
          <a:p>
            <a:pPr lvl="2"/>
            <a:r>
              <a:rPr lang="fi-FI" dirty="0"/>
              <a:t>Neuvontaa</a:t>
            </a:r>
          </a:p>
          <a:p>
            <a:pPr lvl="1"/>
            <a:r>
              <a:rPr lang="fi-FI" dirty="0"/>
              <a:t>Nuorille, vanhemmille, kavereille</a:t>
            </a:r>
            <a:r>
              <a:rPr lang="fi-FI" dirty="0" smtClean="0"/>
              <a:t>, yrittäjille</a:t>
            </a:r>
            <a:endParaRPr lang="fi-FI" dirty="0"/>
          </a:p>
          <a:p>
            <a:pPr lvl="1"/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646464"/>
                </a:solidFill>
              </a:rPr>
              <a:t>9.3.2015</a:t>
            </a:r>
            <a:endParaRPr lang="fi-FI">
              <a:solidFill>
                <a:srgbClr val="646464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82148"/>
            <a:ext cx="2787700" cy="185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1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Ohjaustyöalustan  1.vaihe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540000" y="1268760"/>
            <a:ext cx="8064000" cy="4140000"/>
          </a:xfrm>
        </p:spPr>
        <p:txBody>
          <a:bodyPr/>
          <a:lstStyle/>
          <a:p>
            <a:r>
              <a:rPr lang="fi-FI" sz="2000" dirty="0" smtClean="0"/>
              <a:t>Tekstipohjainen verkko-ohjaus</a:t>
            </a:r>
          </a:p>
          <a:p>
            <a:pPr lvl="1"/>
            <a:r>
              <a:rPr lang="fi-FI" sz="1800" dirty="0" smtClean="0"/>
              <a:t>Kirjoittamalla tapahtuvaa viiveellistä ohjausta</a:t>
            </a:r>
          </a:p>
          <a:p>
            <a:pPr lvl="1"/>
            <a:r>
              <a:rPr lang="fi-FI" sz="1800" dirty="0" smtClean="0"/>
              <a:t>Kytkeminen chat-ohjaukseen</a:t>
            </a:r>
          </a:p>
          <a:p>
            <a:pPr lvl="1"/>
            <a:r>
              <a:rPr lang="fi-FI" sz="1800" dirty="0" smtClean="0"/>
              <a:t>Ohjaajan ja ohjattavan yhteiset mutta myös erilaiset tarpeet huomioitava</a:t>
            </a:r>
          </a:p>
          <a:p>
            <a:pPr lvl="1"/>
            <a:r>
              <a:rPr lang="fi-FI" sz="1800" dirty="0" smtClean="0"/>
              <a:t>Itsepalvelun mahdollistaminen</a:t>
            </a:r>
          </a:p>
          <a:p>
            <a:pPr lvl="2"/>
            <a:r>
              <a:rPr lang="fi-FI" sz="1800" dirty="0" smtClean="0"/>
              <a:t>Ohjausta tukevat välitehtävät</a:t>
            </a:r>
          </a:p>
          <a:p>
            <a:pPr lvl="2"/>
            <a:r>
              <a:rPr lang="fi-FI" sz="1800" dirty="0" smtClean="0"/>
              <a:t>Testausmahdollisuus</a:t>
            </a:r>
          </a:p>
          <a:p>
            <a:pPr lvl="1"/>
            <a:r>
              <a:rPr lang="fi-FI" sz="1800" dirty="0" smtClean="0"/>
              <a:t>Yhteinen työtila</a:t>
            </a:r>
          </a:p>
          <a:p>
            <a:pPr lvl="2"/>
            <a:r>
              <a:rPr lang="fi-FI" sz="1800" dirty="0" smtClean="0"/>
              <a:t>Dokumenttien säilyttäminen ja jakaminen</a:t>
            </a:r>
          </a:p>
          <a:p>
            <a:pPr lvl="2"/>
            <a:r>
              <a:rPr lang="fi-FI" sz="1800" dirty="0" smtClean="0"/>
              <a:t>Muistiinpanot</a:t>
            </a:r>
          </a:p>
          <a:p>
            <a:pPr lvl="1"/>
            <a:r>
              <a:rPr lang="fi-FI" sz="1800" dirty="0" smtClean="0"/>
              <a:t>Toimintapäiväkirja</a:t>
            </a:r>
          </a:p>
          <a:p>
            <a:pPr lvl="2"/>
            <a:r>
              <a:rPr lang="fi-FI" sz="1800" dirty="0" smtClean="0"/>
              <a:t>Tulevat ja menneet ohjauskerrat</a:t>
            </a:r>
          </a:p>
          <a:p>
            <a:pPr lvl="2"/>
            <a:r>
              <a:rPr lang="fi-FI" sz="1800" dirty="0" smtClean="0"/>
              <a:t>Kalenterimuistutukset</a:t>
            </a:r>
          </a:p>
          <a:p>
            <a:pPr lvl="1"/>
            <a:r>
              <a:rPr lang="fi-FI" sz="1800" dirty="0" smtClean="0"/>
              <a:t>Vaikuttavuus ja laatu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E129-91C4-4475-AFCE-7E5F6A7E468D}" type="datetime1">
              <a:rPr lang="fi-FI" smtClean="0"/>
              <a:t>7.3.2016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630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Verkkosivustot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5DE5-4166-4525-BEE2-E2000954177D}" type="datetime1">
              <a:rPr lang="fi-FI" smtClean="0"/>
              <a:t>7.3.2016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124744"/>
            <a:ext cx="3964258" cy="3797796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851768"/>
            <a:ext cx="3517450" cy="2343748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649546" y="4365104"/>
            <a:ext cx="4033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Alustavat rautalangat</a:t>
            </a:r>
            <a:endParaRPr lang="fi-FI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37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_FI TEM_Rakennerahastot_2014-2020_mallipohja">
  <a:themeElements>
    <a:clrScheme name="TEM_Rakennerahastot">
      <a:dk1>
        <a:sysClr val="windowText" lastClr="000000"/>
      </a:dk1>
      <a:lt1>
        <a:srgbClr val="FFFFFF"/>
      </a:lt1>
      <a:dk2>
        <a:srgbClr val="646464"/>
      </a:dk2>
      <a:lt2>
        <a:srgbClr val="FFFFFF"/>
      </a:lt2>
      <a:accent1>
        <a:srgbClr val="8CBE41"/>
      </a:accent1>
      <a:accent2>
        <a:srgbClr val="5BC6E8"/>
      </a:accent2>
      <a:accent3>
        <a:srgbClr val="009FDA"/>
      </a:accent3>
      <a:accent4>
        <a:srgbClr val="5F378C"/>
      </a:accent4>
      <a:accent5>
        <a:srgbClr val="E2007A"/>
      </a:accent5>
      <a:accent6>
        <a:srgbClr val="F6921E"/>
      </a:accent6>
      <a:hlink>
        <a:srgbClr val="00549F"/>
      </a:hlink>
      <a:folHlink>
        <a:srgbClr val="00B299"/>
      </a:folHlink>
    </a:clrScheme>
    <a:fontScheme name="TEM_Rakennerahast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ESR_FI TEM_Rakennerahastot_2014-2020_mallipohja</Template>
  <TotalTime>10487</TotalTime>
  <Words>336</Words>
  <Application>Microsoft Office PowerPoint</Application>
  <PresentationFormat>On-screen Show (4:3)</PresentationFormat>
  <Paragraphs>91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ESR_FI TEM_Rakennerahastot_2014-2020_mallipohja</vt:lpstr>
      <vt:lpstr>KOHTAAMO  Verkko-Ohjaus</vt:lpstr>
      <vt:lpstr>Ohjauksen verkko-palvelu</vt:lpstr>
      <vt:lpstr>Kohtaamo-hankkeen tavoitteet</vt:lpstr>
      <vt:lpstr>Kohtaamo-hankkeen tavoite</vt:lpstr>
      <vt:lpstr>Ohjauksen verkko-palvelun tavoitteet</vt:lpstr>
      <vt:lpstr>Verkko-Ohjauksen kokonaisuus</vt:lpstr>
      <vt:lpstr>Verkko-Ohjauksen visio 2020</vt:lpstr>
      <vt:lpstr>Ohjaustyöalustan  1.vaihe</vt:lpstr>
      <vt:lpstr>Verkkosivustot</vt:lpstr>
      <vt:lpstr>PowerPoint Presentation</vt:lpstr>
    </vt:vector>
  </TitlesOfParts>
  <Company>AVI ELY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A000703</dc:creator>
  <cp:lastModifiedBy>Saukkonen Sakari</cp:lastModifiedBy>
  <cp:revision>417</cp:revision>
  <dcterms:created xsi:type="dcterms:W3CDTF">2014-06-12T06:02:25Z</dcterms:created>
  <dcterms:modified xsi:type="dcterms:W3CDTF">2016-03-07T11:56:08Z</dcterms:modified>
</cp:coreProperties>
</file>