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71" r:id="rId3"/>
    <p:sldId id="268" r:id="rId4"/>
    <p:sldId id="267" r:id="rId5"/>
    <p:sldId id="270" r:id="rId6"/>
    <p:sldId id="274" r:id="rId7"/>
    <p:sldId id="272" r:id="rId8"/>
    <p:sldId id="273" r:id="rId9"/>
    <p:sldId id="275" r:id="rId10"/>
    <p:sldId id="276" r:id="rId11"/>
    <p:sldId id="266" r:id="rId12"/>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596"/>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1" d="100"/>
          <a:sy n="121" d="100"/>
        </p:scale>
        <p:origin x="-1260" y="-192"/>
      </p:cViewPr>
      <p:guideLst>
        <p:guide orient="horz" pos="2160"/>
        <p:guide pos="2880"/>
      </p:guideLst>
    </p:cSldViewPr>
  </p:slideViewPr>
  <p:notesTextViewPr>
    <p:cViewPr>
      <p:scale>
        <a:sx n="1" d="1"/>
        <a:sy n="1" d="1"/>
      </p:scale>
      <p:origin x="0" y="0"/>
    </p:cViewPr>
  </p:notesTextViewPr>
  <p:notesViewPr>
    <p:cSldViewPr snapToGrid="0">
      <p:cViewPr varScale="1">
        <p:scale>
          <a:sx n="125" d="100"/>
          <a:sy n="125" d="100"/>
        </p:scale>
        <p:origin x="493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1FB0FD-DF34-4DEC-968A-836F36871A48}" type="datetimeFigureOut">
              <a:rPr lang="fi-FI" smtClean="0"/>
              <a:t>8.6.2017</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6B4936-43E2-4BFC-8CE4-23C23DE96438}" type="slidenum">
              <a:rPr lang="fi-FI" smtClean="0"/>
              <a:t>‹#›</a:t>
            </a:fld>
            <a:endParaRPr lang="fi-FI"/>
          </a:p>
        </p:txBody>
      </p:sp>
    </p:spTree>
    <p:extLst>
      <p:ext uri="{BB962C8B-B14F-4D97-AF65-F5344CB8AC3E}">
        <p14:creationId xmlns:p14="http://schemas.microsoft.com/office/powerpoint/2010/main" val="3214492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61EA7-3396-462E-9B5C-0A415A71AE8D}" type="datetimeFigureOut">
              <a:rPr lang="fi-FI" smtClean="0"/>
              <a:t>8.6.2017</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53842-BA0C-4EBE-8A46-06824964BB32}" type="slidenum">
              <a:rPr lang="fi-FI" smtClean="0"/>
              <a:t>‹#›</a:t>
            </a:fld>
            <a:endParaRPr lang="fi-FI"/>
          </a:p>
        </p:txBody>
      </p:sp>
    </p:spTree>
    <p:extLst>
      <p:ext uri="{BB962C8B-B14F-4D97-AF65-F5344CB8AC3E}">
        <p14:creationId xmlns:p14="http://schemas.microsoft.com/office/powerpoint/2010/main" val="206677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914400" y="3300412"/>
            <a:ext cx="7315200" cy="2700336"/>
          </a:xfrm>
          <a:prstGeom prst="rect">
            <a:avLst/>
          </a:prstGeom>
        </p:spPr>
        <p:txBody>
          <a:bodyPr lIns="91425" tIns="91425" rIns="91425" bIns="91425" anchor="t" anchorCtr="0">
            <a:noAutofit/>
          </a:bodyPr>
          <a:lstStyle/>
          <a:p>
            <a:pPr lvl="0">
              <a:spcBef>
                <a:spcPts val="0"/>
              </a:spcBef>
              <a:buNone/>
            </a:pPr>
            <a:endParaRPr/>
          </a:p>
        </p:txBody>
      </p:sp>
      <p:sp>
        <p:nvSpPr>
          <p:cNvPr id="162" name="Shape 162"/>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17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6DE86AE7-FEBD-4762-9537-4EF661E186EF}" type="slidenum">
              <a:rPr lang="fi-FI" smtClean="0"/>
              <a:t>11</a:t>
            </a:fld>
            <a:endParaRPr lang="fi-FI"/>
          </a:p>
        </p:txBody>
      </p:sp>
    </p:spTree>
    <p:extLst>
      <p:ext uri="{BB962C8B-B14F-4D97-AF65-F5344CB8AC3E}">
        <p14:creationId xmlns:p14="http://schemas.microsoft.com/office/powerpoint/2010/main" val="3467990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2"/>
            <a:ext cx="7772400" cy="2708857"/>
          </a:xfrm>
          <a:prstGeom prst="rect">
            <a:avLst/>
          </a:prstGeom>
        </p:spPr>
        <p:txBody>
          <a:bodyPr wrap="square" lIns="0" tIns="0" rIns="0" bIns="0" anchor="b">
            <a:normAutofit/>
          </a:bodyPr>
          <a:lstStyle>
            <a:lvl1pPr algn="ctr">
              <a:defRPr sz="4000">
                <a:solidFill>
                  <a:schemeClr val="bg1"/>
                </a:solidFill>
              </a:defRPr>
            </a:lvl1pPr>
          </a:lstStyle>
          <a:p>
            <a:r>
              <a:rPr lang="fi-FI" smtClean="0"/>
              <a:t>Muokkaa perustyyl. napsautt.</a:t>
            </a:r>
            <a:endParaRPr lang="en-US" dirty="0"/>
          </a:p>
        </p:txBody>
      </p:sp>
      <p:sp>
        <p:nvSpPr>
          <p:cNvPr id="3" name="Subtitle 2"/>
          <p:cNvSpPr>
            <a:spLocks noGrp="1"/>
          </p:cNvSpPr>
          <p:nvPr>
            <p:ph type="subTitle" idx="1"/>
          </p:nvPr>
        </p:nvSpPr>
        <p:spPr>
          <a:xfrm>
            <a:off x="1143000" y="3831220"/>
            <a:ext cx="6858000" cy="1426579"/>
          </a:xfrm>
        </p:spPr>
        <p:txBody>
          <a:bodyPr lIns="0" tIns="0" rIns="0" bIns="0">
            <a:normAutofit/>
          </a:bodyPr>
          <a:lstStyle>
            <a:lvl1pPr marL="0" indent="0" algn="ctr">
              <a:lnSpc>
                <a:spcPct val="100000"/>
              </a:lnSpc>
              <a:spcBef>
                <a:spcPts val="0"/>
              </a:spcBef>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Tree>
    <p:extLst>
      <p:ext uri="{BB962C8B-B14F-4D97-AF65-F5344CB8AC3E}">
        <p14:creationId xmlns:p14="http://schemas.microsoft.com/office/powerpoint/2010/main" val="33824889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itle 1"/>
          <p:cNvSpPr>
            <a:spLocks noGrp="1"/>
          </p:cNvSpPr>
          <p:nvPr>
            <p:ph type="title"/>
          </p:nvPr>
        </p:nvSpPr>
        <p:spPr>
          <a:xfrm>
            <a:off x="509287" y="272005"/>
            <a:ext cx="6979534" cy="972273"/>
          </a:xfrm>
          <a:prstGeom prst="rect">
            <a:avLst/>
          </a:prstGeom>
        </p:spPr>
        <p:txBody>
          <a:bodyPr lIns="0" tIns="0" rIns="0" bIns="0" anchor="ctr">
            <a:normAutofit/>
          </a:bodyPr>
          <a:lstStyle/>
          <a:p>
            <a:r>
              <a:rPr lang="fi-FI" smtClean="0"/>
              <a:t>Muokkaa perustyyl. napsautt.</a:t>
            </a:r>
            <a:endParaRPr lang="en-US" dirty="0"/>
          </a:p>
        </p:txBody>
      </p:sp>
    </p:spTree>
    <p:extLst>
      <p:ext uri="{BB962C8B-B14F-4D97-AF65-F5344CB8AC3E}">
        <p14:creationId xmlns:p14="http://schemas.microsoft.com/office/powerpoint/2010/main" val="25535681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287" y="1666754"/>
            <a:ext cx="4624085" cy="423054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6" name="Title 1"/>
          <p:cNvSpPr>
            <a:spLocks noGrp="1"/>
          </p:cNvSpPr>
          <p:nvPr>
            <p:ph type="title"/>
          </p:nvPr>
        </p:nvSpPr>
        <p:spPr>
          <a:xfrm>
            <a:off x="509287" y="272005"/>
            <a:ext cx="6979534" cy="972273"/>
          </a:xfrm>
          <a:prstGeom prst="rect">
            <a:avLst/>
          </a:prstGeom>
        </p:spPr>
        <p:txBody>
          <a:bodyPr lIns="0" tIns="0" rIns="0" bIns="0" anchor="ctr">
            <a:normAutofit/>
          </a:bodyPr>
          <a:lstStyle/>
          <a:p>
            <a:r>
              <a:rPr lang="fi-FI" smtClean="0"/>
              <a:t>Muokkaa perustyyl. napsautt.</a:t>
            </a:r>
            <a:endParaRPr lang="en-US" dirty="0"/>
          </a:p>
        </p:txBody>
      </p:sp>
    </p:spTree>
    <p:extLst>
      <p:ext uri="{BB962C8B-B14F-4D97-AF65-F5344CB8AC3E}">
        <p14:creationId xmlns:p14="http://schemas.microsoft.com/office/powerpoint/2010/main" val="14245720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288" y="1666755"/>
            <a:ext cx="4543061" cy="4276846"/>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Kuvan paikkamerkki 4"/>
          <p:cNvSpPr>
            <a:spLocks noGrp="1"/>
          </p:cNvSpPr>
          <p:nvPr>
            <p:ph type="pic" sz="quarter" idx="10"/>
          </p:nvPr>
        </p:nvSpPr>
        <p:spPr>
          <a:xfrm>
            <a:off x="5567363" y="1690688"/>
            <a:ext cx="2800350" cy="4067175"/>
          </a:xfrm>
        </p:spPr>
        <p:txBody>
          <a:bodyPr/>
          <a:lstStyle/>
          <a:p>
            <a:r>
              <a:rPr lang="fi-FI" smtClean="0"/>
              <a:t>Lisää kuva napsauttamalla kuvaketta</a:t>
            </a:r>
            <a:endParaRPr lang="fi-FI"/>
          </a:p>
        </p:txBody>
      </p:sp>
      <p:sp>
        <p:nvSpPr>
          <p:cNvPr id="8" name="Title 1"/>
          <p:cNvSpPr>
            <a:spLocks noGrp="1"/>
          </p:cNvSpPr>
          <p:nvPr>
            <p:ph type="title"/>
          </p:nvPr>
        </p:nvSpPr>
        <p:spPr>
          <a:xfrm>
            <a:off x="509287" y="272005"/>
            <a:ext cx="6979534" cy="972273"/>
          </a:xfrm>
          <a:prstGeom prst="rect">
            <a:avLst/>
          </a:prstGeom>
        </p:spPr>
        <p:txBody>
          <a:bodyPr lIns="0" tIns="0" rIns="0" bIns="0" anchor="ctr">
            <a:normAutofit/>
          </a:bodyPr>
          <a:lstStyle/>
          <a:p>
            <a:r>
              <a:rPr lang="fi-FI" smtClean="0"/>
              <a:t>Muokkaa perustyyl. napsautt.</a:t>
            </a:r>
            <a:endParaRPr lang="en-US" dirty="0"/>
          </a:p>
        </p:txBody>
      </p:sp>
    </p:spTree>
    <p:extLst>
      <p:ext uri="{BB962C8B-B14F-4D97-AF65-F5344CB8AC3E}">
        <p14:creationId xmlns:p14="http://schemas.microsoft.com/office/powerpoint/2010/main" val="16303191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288" y="1666755"/>
            <a:ext cx="4543061" cy="4276846"/>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Kuvan paikkamerkki 4"/>
          <p:cNvSpPr>
            <a:spLocks noGrp="1"/>
          </p:cNvSpPr>
          <p:nvPr>
            <p:ph type="pic" sz="quarter" idx="10"/>
          </p:nvPr>
        </p:nvSpPr>
        <p:spPr>
          <a:xfrm>
            <a:off x="5567363" y="1690689"/>
            <a:ext cx="2800350" cy="1914826"/>
          </a:xfrm>
        </p:spPr>
        <p:txBody>
          <a:bodyPr/>
          <a:lstStyle/>
          <a:p>
            <a:r>
              <a:rPr lang="fi-FI" smtClean="0"/>
              <a:t>Lisää kuva napsauttamalla kuvaketta</a:t>
            </a:r>
            <a:endParaRPr lang="fi-FI"/>
          </a:p>
        </p:txBody>
      </p:sp>
      <p:sp>
        <p:nvSpPr>
          <p:cNvPr id="6" name="Kuvan paikkamerkki 4"/>
          <p:cNvSpPr>
            <a:spLocks noGrp="1"/>
          </p:cNvSpPr>
          <p:nvPr>
            <p:ph type="pic" sz="quarter" idx="11"/>
          </p:nvPr>
        </p:nvSpPr>
        <p:spPr>
          <a:xfrm>
            <a:off x="5567363" y="3855154"/>
            <a:ext cx="2800350" cy="1914826"/>
          </a:xfrm>
        </p:spPr>
        <p:txBody>
          <a:bodyPr/>
          <a:lstStyle/>
          <a:p>
            <a:r>
              <a:rPr lang="fi-FI" smtClean="0"/>
              <a:t>Lisää kuva napsauttamalla kuvaketta</a:t>
            </a:r>
            <a:endParaRPr lang="fi-FI"/>
          </a:p>
        </p:txBody>
      </p:sp>
      <p:sp>
        <p:nvSpPr>
          <p:cNvPr id="8" name="Title 1"/>
          <p:cNvSpPr>
            <a:spLocks noGrp="1"/>
          </p:cNvSpPr>
          <p:nvPr>
            <p:ph type="title"/>
          </p:nvPr>
        </p:nvSpPr>
        <p:spPr>
          <a:xfrm>
            <a:off x="509287" y="272005"/>
            <a:ext cx="6979534" cy="972273"/>
          </a:xfrm>
          <a:prstGeom prst="rect">
            <a:avLst/>
          </a:prstGeom>
        </p:spPr>
        <p:txBody>
          <a:bodyPr lIns="0" tIns="0" rIns="0" bIns="0" anchor="ctr">
            <a:normAutofit/>
          </a:bodyPr>
          <a:lstStyle/>
          <a:p>
            <a:r>
              <a:rPr lang="fi-FI" smtClean="0"/>
              <a:t>Muokkaa perustyyl. napsautt.</a:t>
            </a:r>
            <a:endParaRPr lang="en-US" dirty="0"/>
          </a:p>
        </p:txBody>
      </p:sp>
    </p:spTree>
    <p:extLst>
      <p:ext uri="{BB962C8B-B14F-4D97-AF65-F5344CB8AC3E}">
        <p14:creationId xmlns:p14="http://schemas.microsoft.com/office/powerpoint/2010/main" val="10460597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Kuvan paikkamerkki 6"/>
          <p:cNvSpPr>
            <a:spLocks noGrp="1"/>
          </p:cNvSpPr>
          <p:nvPr>
            <p:ph type="pic" sz="quarter" idx="10"/>
          </p:nvPr>
        </p:nvSpPr>
        <p:spPr>
          <a:xfrm>
            <a:off x="474663" y="468313"/>
            <a:ext cx="8177212" cy="5313362"/>
          </a:xfrm>
        </p:spPr>
        <p:txBody>
          <a:bodyPr/>
          <a:lstStyle/>
          <a:p>
            <a:r>
              <a:rPr lang="fi-FI" smtClean="0"/>
              <a:t>Lisää kuva napsauttamalla kuvaketta</a:t>
            </a:r>
            <a:endParaRPr lang="fi-FI"/>
          </a:p>
        </p:txBody>
      </p:sp>
    </p:spTree>
    <p:extLst>
      <p:ext uri="{BB962C8B-B14F-4D97-AF65-F5344CB8AC3E}">
        <p14:creationId xmlns:p14="http://schemas.microsoft.com/office/powerpoint/2010/main" val="15605110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96585" y="351740"/>
            <a:ext cx="8150826" cy="802004"/>
          </a:xfrm>
          <a:prstGeom prst="rect">
            <a:avLst/>
          </a:prstGeom>
          <a:noFill/>
          <a:ln>
            <a:noFill/>
          </a:ln>
        </p:spPr>
        <p:txBody>
          <a:bodyPr lIns="91425" tIns="91425" rIns="91425" bIns="91425" anchor="t" anchorCtr="0"/>
          <a:lstStyle>
            <a:lvl1pPr marL="0" marR="0" lvl="0" indent="0" algn="l" rtl="0">
              <a:spcBef>
                <a:spcPts val="0"/>
              </a:spcBef>
              <a:buNone/>
              <a:defRPr sz="2600" b="0" i="0" u="none" strike="noStrike" cap="none">
                <a:solidFill>
                  <a:srgbClr val="E95596"/>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496581" y="1659648"/>
            <a:ext cx="8150834" cy="425322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26" name="Shape 26"/>
          <p:cNvSpPr txBox="1">
            <a:spLocks noGrp="1"/>
          </p:cNvSpPr>
          <p:nvPr>
            <p:ph type="ftr" idx="11"/>
          </p:nvPr>
        </p:nvSpPr>
        <p:spPr>
          <a:xfrm>
            <a:off x="3108959" y="6377939"/>
            <a:ext cx="2926079" cy="342899"/>
          </a:xfrm>
          <a:prstGeom prst="rect">
            <a:avLst/>
          </a:prstGeom>
          <a:noFill/>
          <a:ln>
            <a:noFill/>
          </a:ln>
        </p:spPr>
        <p:txBody>
          <a:bodyPr lIns="91425" tIns="91425" rIns="91425" bIns="91425" anchor="t" anchorCtr="0"/>
          <a:lstStyle>
            <a:lvl1pPr marL="0" marR="0" lvl="0" indent="0" algn="ctr"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457200" y="6377939"/>
            <a:ext cx="2103120" cy="342899"/>
          </a:xfrm>
          <a:prstGeom prst="rect">
            <a:avLst/>
          </a:prstGeom>
          <a:noFill/>
          <a:ln>
            <a:noFill/>
          </a:ln>
        </p:spPr>
        <p:txBody>
          <a:bodyPr lIns="91425" tIns="91425" rIns="91425" bIns="91425" anchor="t" anchorCtr="0"/>
          <a:lstStyle>
            <a:lvl1pPr marL="0" marR="0" lvl="0" indent="0" algn="l"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83679" y="6377939"/>
            <a:ext cx="2103120" cy="34289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fi-FI" sz="1800">
                <a:solidFill>
                  <a:srgbClr val="888888"/>
                </a:solidFill>
                <a:latin typeface="Calibri"/>
                <a:ea typeface="Calibri"/>
                <a:cs typeface="Calibri"/>
                <a:sym typeface="Calibri"/>
              </a:rPr>
              <a:t>‹#›</a:t>
            </a:fld>
            <a:endParaRPr lang="fi-FI" sz="18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3868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9287" y="1666754"/>
            <a:ext cx="8006063" cy="4143737"/>
          </a:xfrm>
          <a:prstGeom prst="rect">
            <a:avLst/>
          </a:prstGeom>
        </p:spPr>
        <p:txBody>
          <a:bodyPr vert="horz" lIns="0" tIns="0" rIns="0" bIns="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a:p>
        </p:txBody>
      </p:sp>
      <p:sp>
        <p:nvSpPr>
          <p:cNvPr id="9" name="Otsikon paikkamerkki 8"/>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i-FI" smtClean="0"/>
              <a:t>Muokkaa perustyyl. napsautt.</a:t>
            </a:r>
            <a:endParaRPr lang="fi-FI"/>
          </a:p>
        </p:txBody>
      </p:sp>
    </p:spTree>
    <p:extLst>
      <p:ext uri="{BB962C8B-B14F-4D97-AF65-F5344CB8AC3E}">
        <p14:creationId xmlns:p14="http://schemas.microsoft.com/office/powerpoint/2010/main" val="3997252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 id="2147483675" r:id="rId6"/>
    <p:sldLayoutId id="2147483676" r:id="rId7"/>
  </p:sldLayoutIdLst>
  <p:timing>
    <p:tnLst>
      <p:par>
        <p:cTn id="1" dur="indefinite" restart="never" nodeType="tmRoot"/>
      </p:par>
    </p:tnLst>
  </p:timing>
  <p:txStyles>
    <p:titleStyle>
      <a:lvl1pPr algn="l" defTabSz="914400" rtl="0" eaLnBrk="1" latinLnBrk="0" hangingPunct="1">
        <a:lnSpc>
          <a:spcPct val="100000"/>
        </a:lnSpc>
        <a:spcBef>
          <a:spcPct val="0"/>
        </a:spcBef>
        <a:buNone/>
        <a:defRPr sz="2600" kern="1200" baseline="0">
          <a:solidFill>
            <a:srgbClr val="E9559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marko.kilpelainen@ely-keskus.f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ctrTitle"/>
          </p:nvPr>
        </p:nvSpPr>
        <p:spPr/>
        <p:txBody>
          <a:bodyPr/>
          <a:lstStyle/>
          <a:p>
            <a:r>
              <a:rPr lang="fi-FI" dirty="0"/>
              <a:t/>
            </a:r>
            <a:br>
              <a:rPr lang="fi-FI" dirty="0"/>
            </a:br>
            <a:r>
              <a:rPr lang="fi-FI" dirty="0"/>
              <a:t> Valtakunnallisen ELO-ryhmän puheenjohtajat ja sihteerit </a:t>
            </a:r>
            <a:r>
              <a:rPr lang="fi-FI" dirty="0" smtClean="0"/>
              <a:t>kokous</a:t>
            </a:r>
            <a:br>
              <a:rPr lang="fi-FI" dirty="0" smtClean="0"/>
            </a:br>
            <a:r>
              <a:rPr lang="fi-FI" dirty="0" smtClean="0"/>
              <a:t>Verkko-Ohjaus</a:t>
            </a:r>
            <a:endParaRPr lang="fi-FI" dirty="0"/>
          </a:p>
        </p:txBody>
      </p:sp>
      <p:sp>
        <p:nvSpPr>
          <p:cNvPr id="6" name="Alaotsikko 5"/>
          <p:cNvSpPr>
            <a:spLocks noGrp="1"/>
          </p:cNvSpPr>
          <p:nvPr>
            <p:ph type="subTitle" idx="1"/>
          </p:nvPr>
        </p:nvSpPr>
        <p:spPr/>
        <p:txBody>
          <a:bodyPr/>
          <a:lstStyle/>
          <a:p>
            <a:r>
              <a:rPr lang="fi-FI" dirty="0" smtClean="0"/>
              <a:t>19.5.2017</a:t>
            </a:r>
          </a:p>
          <a:p>
            <a:r>
              <a:rPr lang="fi-FI" dirty="0" smtClean="0"/>
              <a:t>Marko Kilpeläinen</a:t>
            </a:r>
            <a:endParaRPr lang="fi-FI" dirty="0"/>
          </a:p>
        </p:txBody>
      </p:sp>
    </p:spTree>
    <p:extLst>
      <p:ext uri="{BB962C8B-B14F-4D97-AF65-F5344CB8AC3E}">
        <p14:creationId xmlns:p14="http://schemas.microsoft.com/office/powerpoint/2010/main" val="3164667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p:nvPr/>
        </p:nvSpPr>
        <p:spPr>
          <a:xfrm>
            <a:off x="656267" y="1319891"/>
            <a:ext cx="4296106" cy="4821832"/>
          </a:xfrm>
          <a:prstGeom prst="rect">
            <a:avLst/>
          </a:prstGeom>
          <a:noFill/>
          <a:ln>
            <a:noFill/>
          </a:ln>
        </p:spPr>
        <p:txBody>
          <a:bodyPr lIns="0" tIns="0" rIns="0" bIns="0" anchor="t" anchorCtr="0">
            <a:noAutofit/>
          </a:bodyPr>
          <a:lstStyle/>
          <a:p>
            <a:pPr marL="298450" marR="0" lvl="0" indent="-285750" algn="l" rtl="0">
              <a:lnSpc>
                <a:spcPct val="100000"/>
              </a:lnSpc>
              <a:spcBef>
                <a:spcPts val="0"/>
              </a:spcBef>
              <a:spcAft>
                <a:spcPts val="0"/>
              </a:spcAft>
              <a:buClr>
                <a:schemeClr val="dk1"/>
              </a:buClr>
              <a:buSzPct val="100000"/>
              <a:buFont typeface="Noto Sans Symbols"/>
              <a:buChar char="▪"/>
            </a:pPr>
            <a:r>
              <a:rPr lang="fi-FI" sz="1600" dirty="0" smtClean="0">
                <a:solidFill>
                  <a:schemeClr val="dk1"/>
                </a:solidFill>
              </a:rPr>
              <a:t>Verkko-ohjaus e</a:t>
            </a:r>
            <a:r>
              <a:rPr lang="fi-FI" sz="1600" dirty="0" smtClean="0">
                <a:solidFill>
                  <a:schemeClr val="dk1"/>
                </a:solidFill>
                <a:sym typeface="Arial"/>
              </a:rPr>
              <a:t>sitelty TE </a:t>
            </a:r>
            <a:r>
              <a:rPr lang="fi-FI" sz="1600" dirty="0" err="1" smtClean="0">
                <a:solidFill>
                  <a:schemeClr val="dk1"/>
                </a:solidFill>
                <a:sym typeface="Arial"/>
              </a:rPr>
              <a:t>digijoryssä</a:t>
            </a:r>
            <a:endParaRPr lang="fi-FI" sz="1600" dirty="0" smtClean="0">
              <a:solidFill>
                <a:schemeClr val="dk1"/>
              </a:solidFill>
              <a:sym typeface="Arial"/>
            </a:endParaRPr>
          </a:p>
          <a:p>
            <a:pPr marL="298450" lvl="8" indent="-285750">
              <a:buClr>
                <a:schemeClr val="dk1"/>
              </a:buClr>
              <a:buSzPct val="100000"/>
              <a:buFont typeface="Noto Sans Symbols"/>
              <a:buChar char="▪"/>
            </a:pPr>
            <a:r>
              <a:rPr lang="fi-FI" sz="1600" dirty="0" smtClean="0">
                <a:solidFill>
                  <a:schemeClr val="dk1"/>
                </a:solidFill>
              </a:rPr>
              <a:t>Verkko-ohjauksen kytkeytyminen Työmarkkinatoriin, yhteinen palvelumuotoilutyöpaja tulossa touko-kesäkuussa.</a:t>
            </a:r>
          </a:p>
          <a:p>
            <a:pPr marL="298450" lvl="6" indent="-285750">
              <a:buClr>
                <a:schemeClr val="dk1"/>
              </a:buClr>
              <a:buSzPct val="100000"/>
              <a:buFont typeface="Noto Sans Symbols"/>
              <a:buChar char="▪"/>
            </a:pPr>
            <a:r>
              <a:rPr lang="fi-FI" sz="1600" dirty="0" smtClean="0">
                <a:solidFill>
                  <a:schemeClr val="dk1"/>
                </a:solidFill>
                <a:sym typeface="Arial"/>
              </a:rPr>
              <a:t>Hankesuunnitelma päivitetty ja kustannus-hyötyanalyysi v1. tehty</a:t>
            </a:r>
          </a:p>
          <a:p>
            <a:pPr marL="298450" marR="0" lvl="0" indent="-285750" algn="l" rtl="0">
              <a:lnSpc>
                <a:spcPct val="100000"/>
              </a:lnSpc>
              <a:spcBef>
                <a:spcPts val="0"/>
              </a:spcBef>
              <a:spcAft>
                <a:spcPts val="0"/>
              </a:spcAft>
              <a:buClr>
                <a:schemeClr val="dk1"/>
              </a:buClr>
              <a:buSzPct val="100000"/>
              <a:buFont typeface="Noto Sans Symbols"/>
              <a:buChar char="▪"/>
            </a:pPr>
            <a:r>
              <a:rPr lang="fi-FI" sz="1600" dirty="0" smtClean="0">
                <a:solidFill>
                  <a:schemeClr val="dk1"/>
                </a:solidFill>
                <a:sym typeface="Arial"/>
              </a:rPr>
              <a:t>Ensimmäinen vaihe sisältää </a:t>
            </a:r>
            <a:r>
              <a:rPr lang="fi-FI" sz="1600" dirty="0">
                <a:solidFill>
                  <a:schemeClr val="dk1"/>
                </a:solidFill>
                <a:sym typeface="Arial"/>
              </a:rPr>
              <a:t>yhteisen </a:t>
            </a:r>
            <a:r>
              <a:rPr lang="fi-FI" sz="1600" dirty="0" smtClean="0">
                <a:solidFill>
                  <a:schemeClr val="dk1"/>
                </a:solidFill>
                <a:sym typeface="Arial"/>
              </a:rPr>
              <a:t>työtilan ohjausprosessin </a:t>
            </a:r>
            <a:r>
              <a:rPr lang="fi-FI" sz="1600" dirty="0">
                <a:solidFill>
                  <a:schemeClr val="dk1"/>
                </a:solidFill>
                <a:sym typeface="Arial"/>
              </a:rPr>
              <a:t>luomiseen sekä tekstipohjaiseen </a:t>
            </a:r>
            <a:r>
              <a:rPr lang="fi-FI" sz="1600" dirty="0" smtClean="0">
                <a:solidFill>
                  <a:schemeClr val="dk1"/>
                </a:solidFill>
                <a:sym typeface="Arial"/>
              </a:rPr>
              <a:t>verkko-ohjaukseen </a:t>
            </a:r>
            <a:r>
              <a:rPr lang="fi-FI" sz="1600" dirty="0">
                <a:solidFill>
                  <a:schemeClr val="dk1"/>
                </a:solidFill>
                <a:sym typeface="Arial"/>
              </a:rPr>
              <a:t>tarvittavat </a:t>
            </a:r>
            <a:r>
              <a:rPr lang="fi-FI" sz="1600" dirty="0" smtClean="0">
                <a:solidFill>
                  <a:schemeClr val="dk1"/>
                </a:solidFill>
                <a:sym typeface="Arial"/>
              </a:rPr>
              <a:t>työkalut</a:t>
            </a:r>
          </a:p>
          <a:p>
            <a:pPr marL="298450" marR="0" lvl="0" indent="-285750" algn="l" rtl="0">
              <a:lnSpc>
                <a:spcPct val="100000"/>
              </a:lnSpc>
              <a:spcBef>
                <a:spcPts val="0"/>
              </a:spcBef>
              <a:spcAft>
                <a:spcPts val="0"/>
              </a:spcAft>
              <a:buClr>
                <a:schemeClr val="dk1"/>
              </a:buClr>
              <a:buSzPct val="100000"/>
              <a:buFont typeface="Noto Sans Symbols"/>
              <a:buChar char="▪"/>
            </a:pPr>
            <a:r>
              <a:rPr lang="fi-FI" sz="1600" dirty="0" smtClean="0">
                <a:solidFill>
                  <a:schemeClr val="dk1"/>
                </a:solidFill>
              </a:rPr>
              <a:t>TE-</a:t>
            </a:r>
            <a:r>
              <a:rPr lang="fi-FI" sz="1600" dirty="0" err="1" smtClean="0">
                <a:solidFill>
                  <a:schemeClr val="dk1"/>
                </a:solidFill>
              </a:rPr>
              <a:t>ASPAn</a:t>
            </a:r>
            <a:r>
              <a:rPr lang="fi-FI" sz="1600" dirty="0" smtClean="0">
                <a:solidFill>
                  <a:schemeClr val="dk1"/>
                </a:solidFill>
              </a:rPr>
              <a:t> väki on tehnyt käytettävyystestauksen prototyypillä, tulokset lupaavia! </a:t>
            </a:r>
            <a:endParaRPr lang="fi-FI" sz="1600" dirty="0" smtClean="0">
              <a:solidFill>
                <a:schemeClr val="dk1"/>
              </a:solidFill>
              <a:sym typeface="Arial"/>
            </a:endParaRPr>
          </a:p>
          <a:p>
            <a:pPr marL="298450" marR="0" lvl="0" indent="-285750" algn="l" rtl="0">
              <a:lnSpc>
                <a:spcPct val="100000"/>
              </a:lnSpc>
              <a:spcBef>
                <a:spcPts val="0"/>
              </a:spcBef>
              <a:spcAft>
                <a:spcPts val="0"/>
              </a:spcAft>
              <a:buClr>
                <a:schemeClr val="dk1"/>
              </a:buClr>
              <a:buSzPct val="100000"/>
              <a:buFont typeface="Noto Sans Symbols"/>
              <a:buChar char="▪"/>
            </a:pPr>
            <a:r>
              <a:rPr lang="fi-FI" sz="1600" dirty="0" smtClean="0">
                <a:solidFill>
                  <a:schemeClr val="dk1"/>
                </a:solidFill>
                <a:sym typeface="Arial"/>
              </a:rPr>
              <a:t>Perusrakenteessa käyttäjille tarjotaan vuorovaikutteinen työskentelyalusta </a:t>
            </a:r>
          </a:p>
          <a:p>
            <a:pPr marL="298450" marR="0" lvl="0" indent="-285750" algn="l" rtl="0">
              <a:lnSpc>
                <a:spcPct val="100000"/>
              </a:lnSpc>
              <a:spcBef>
                <a:spcPts val="0"/>
              </a:spcBef>
              <a:spcAft>
                <a:spcPts val="0"/>
              </a:spcAft>
              <a:buClr>
                <a:schemeClr val="dk1"/>
              </a:buClr>
              <a:buSzPct val="100000"/>
              <a:buFont typeface="Noto Sans Symbols"/>
              <a:buChar char="▪"/>
            </a:pPr>
            <a:r>
              <a:rPr lang="fi-FI" sz="1600" dirty="0" smtClean="0">
                <a:solidFill>
                  <a:schemeClr val="dk1"/>
                </a:solidFill>
                <a:sym typeface="Arial"/>
              </a:rPr>
              <a:t>Seuraava verkko-ohjauksen työpaja </a:t>
            </a:r>
            <a:r>
              <a:rPr lang="fi-FI" sz="1600" dirty="0" smtClean="0">
                <a:solidFill>
                  <a:schemeClr val="dk1"/>
                </a:solidFill>
              </a:rPr>
              <a:t>touko</a:t>
            </a:r>
            <a:r>
              <a:rPr lang="fi-FI" sz="1600" dirty="0" smtClean="0">
                <a:solidFill>
                  <a:schemeClr val="dk1"/>
                </a:solidFill>
                <a:sym typeface="Arial"/>
              </a:rPr>
              <a:t>kuussa, aiheena mm. palvelun nimeäminen</a:t>
            </a:r>
          </a:p>
          <a:p>
            <a:pPr marL="298450" marR="0" lvl="0" indent="-285750" algn="l" rtl="0">
              <a:lnSpc>
                <a:spcPct val="100000"/>
              </a:lnSpc>
              <a:spcBef>
                <a:spcPts val="0"/>
              </a:spcBef>
              <a:spcAft>
                <a:spcPts val="0"/>
              </a:spcAft>
              <a:buClr>
                <a:schemeClr val="dk1"/>
              </a:buClr>
              <a:buSzPct val="100000"/>
              <a:buFont typeface="Noto Sans Symbols"/>
              <a:buChar char="▪"/>
            </a:pPr>
            <a:r>
              <a:rPr lang="fi-FI" sz="1600" dirty="0" smtClean="0">
                <a:solidFill>
                  <a:schemeClr val="dk1"/>
                </a:solidFill>
                <a:sym typeface="Arial"/>
              </a:rPr>
              <a:t>Tavoite on saada ensimmäinen vaihe käyttöön vuoden 2017 aikana.</a:t>
            </a:r>
            <a:endParaRPr lang="fi-FI" sz="1600" dirty="0">
              <a:solidFill>
                <a:schemeClr val="dk1"/>
              </a:solidFill>
              <a:sym typeface="Arial"/>
            </a:endParaRPr>
          </a:p>
        </p:txBody>
      </p:sp>
      <p:sp>
        <p:nvSpPr>
          <p:cNvPr id="165" name="Shape 165"/>
          <p:cNvSpPr txBox="1">
            <a:spLocks noGrp="1"/>
          </p:cNvSpPr>
          <p:nvPr>
            <p:ph type="title"/>
          </p:nvPr>
        </p:nvSpPr>
        <p:spPr>
          <a:xfrm>
            <a:off x="493937" y="211896"/>
            <a:ext cx="6124574" cy="1107995"/>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fi-FI" sz="2400" b="0" i="0" u="none" strike="noStrike" cap="none" dirty="0">
                <a:solidFill>
                  <a:srgbClr val="E95596"/>
                </a:solidFill>
                <a:latin typeface="Arial"/>
                <a:ea typeface="Arial"/>
                <a:cs typeface="Arial"/>
                <a:sym typeface="Arial"/>
              </a:rPr>
              <a:t>KOHTAAMO-hanke etenee </a:t>
            </a:r>
            <a:r>
              <a:rPr lang="fi-FI" sz="2400" b="0" i="0" u="none" strike="noStrike" cap="none" dirty="0" err="1">
                <a:solidFill>
                  <a:srgbClr val="E95596"/>
                </a:solidFill>
                <a:latin typeface="Arial"/>
                <a:ea typeface="Arial"/>
                <a:cs typeface="Arial"/>
                <a:sym typeface="Arial"/>
              </a:rPr>
              <a:t>vkot</a:t>
            </a:r>
            <a:r>
              <a:rPr lang="fi-FI" sz="2400" b="0" i="0" u="none" strike="noStrike" cap="none" dirty="0">
                <a:solidFill>
                  <a:srgbClr val="E95596"/>
                </a:solidFill>
                <a:latin typeface="Arial"/>
                <a:ea typeface="Arial"/>
                <a:cs typeface="Arial"/>
                <a:sym typeface="Arial"/>
              </a:rPr>
              <a:t> </a:t>
            </a:r>
            <a:r>
              <a:rPr lang="fi-FI" sz="2400" b="0" i="0" u="none" strike="noStrike" cap="none" dirty="0" smtClean="0">
                <a:solidFill>
                  <a:srgbClr val="E95596"/>
                </a:solidFill>
                <a:latin typeface="Arial"/>
                <a:ea typeface="Arial"/>
                <a:cs typeface="Arial"/>
                <a:sym typeface="Arial"/>
              </a:rPr>
              <a:t>9 </a:t>
            </a:r>
            <a:r>
              <a:rPr lang="fi-FI" sz="2400" b="0" i="0" u="none" strike="noStrike" cap="none" dirty="0">
                <a:solidFill>
                  <a:srgbClr val="E95596"/>
                </a:solidFill>
                <a:latin typeface="Arial"/>
                <a:ea typeface="Arial"/>
                <a:cs typeface="Arial"/>
                <a:sym typeface="Arial"/>
              </a:rPr>
              <a:t>– </a:t>
            </a:r>
            <a:r>
              <a:rPr lang="fi-FI" sz="2400" b="0" i="0" u="none" strike="noStrike" cap="none" dirty="0" smtClean="0">
                <a:solidFill>
                  <a:srgbClr val="E95596"/>
                </a:solidFill>
                <a:latin typeface="Arial"/>
                <a:ea typeface="Arial"/>
                <a:cs typeface="Arial"/>
                <a:sym typeface="Arial"/>
              </a:rPr>
              <a:t>18/17</a:t>
            </a:r>
            <a:endParaRPr lang="fi-FI" sz="2400" b="0" i="0" u="none" strike="noStrike" cap="none" dirty="0">
              <a:solidFill>
                <a:srgbClr val="E95596"/>
              </a:solidFill>
              <a:latin typeface="Arial"/>
              <a:ea typeface="Arial"/>
              <a:cs typeface="Arial"/>
              <a:sym typeface="Arial"/>
            </a:endParaRPr>
          </a:p>
          <a:p>
            <a:pPr marL="12700" marR="0" lvl="0" indent="0" algn="l" rtl="0">
              <a:lnSpc>
                <a:spcPct val="100000"/>
              </a:lnSpc>
              <a:spcBef>
                <a:spcPts val="0"/>
              </a:spcBef>
              <a:buSzPct val="25000"/>
              <a:buNone/>
            </a:pPr>
            <a:r>
              <a:rPr lang="fi-FI" sz="2400" b="0" i="0" u="none" strike="noStrike" cap="none" dirty="0">
                <a:solidFill>
                  <a:srgbClr val="E95596"/>
                </a:solidFill>
                <a:latin typeface="Arial"/>
                <a:ea typeface="Arial"/>
                <a:cs typeface="Arial"/>
                <a:sym typeface="Arial"/>
              </a:rPr>
              <a:t>Ohjauksen verkkopalvelun kehittäminen</a:t>
            </a:r>
            <a:br>
              <a:rPr lang="fi-FI" sz="2400" b="0" i="0" u="none" strike="noStrike" cap="none" dirty="0">
                <a:solidFill>
                  <a:srgbClr val="E95596"/>
                </a:solidFill>
                <a:latin typeface="Arial"/>
                <a:ea typeface="Arial"/>
                <a:cs typeface="Arial"/>
                <a:sym typeface="Arial"/>
              </a:rPr>
            </a:br>
            <a:endParaRPr lang="fi-FI" sz="2400" b="1" i="0" u="none" strike="noStrike" cap="none" dirty="0">
              <a:solidFill>
                <a:srgbClr val="E95596"/>
              </a:solidFill>
              <a:latin typeface="Arial"/>
              <a:ea typeface="Arial"/>
              <a:cs typeface="Arial"/>
              <a:sym typeface="Arial"/>
            </a:endParaRPr>
          </a:p>
        </p:txBody>
      </p:sp>
      <p:pic>
        <p:nvPicPr>
          <p:cNvPr id="2" name="Kuva 1"/>
          <p:cNvPicPr>
            <a:picLocks noChangeAspect="1"/>
          </p:cNvPicPr>
          <p:nvPr/>
        </p:nvPicPr>
        <p:blipFill>
          <a:blip r:embed="rId3"/>
          <a:stretch>
            <a:fillRect/>
          </a:stretch>
        </p:blipFill>
        <p:spPr>
          <a:xfrm>
            <a:off x="4952373" y="1447800"/>
            <a:ext cx="3930888" cy="2089741"/>
          </a:xfrm>
          <a:prstGeom prst="rect">
            <a:avLst/>
          </a:prstGeom>
        </p:spPr>
      </p:pic>
    </p:spTree>
    <p:extLst>
      <p:ext uri="{BB962C8B-B14F-4D97-AF65-F5344CB8AC3E}">
        <p14:creationId xmlns:p14="http://schemas.microsoft.com/office/powerpoint/2010/main" val="562516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ctrTitle"/>
          </p:nvPr>
        </p:nvSpPr>
        <p:spPr>
          <a:xfrm>
            <a:off x="685800" y="2892469"/>
            <a:ext cx="7772400" cy="3106738"/>
          </a:xfrm>
        </p:spPr>
        <p:txBody>
          <a:bodyPr>
            <a:normAutofit fontScale="90000"/>
          </a:bodyPr>
          <a:lstStyle/>
          <a:p>
            <a:r>
              <a:rPr lang="fi-FI" sz="4400" b="1" dirty="0" smtClean="0"/>
              <a:t>Kiitoksia!</a:t>
            </a:r>
            <a:br>
              <a:rPr lang="fi-FI" sz="4400" b="1" dirty="0" smtClean="0"/>
            </a:br>
            <a:r>
              <a:rPr lang="fi-FI" u="sng" dirty="0">
                <a:hlinkClick r:id="rId3"/>
              </a:rPr>
              <a:t>marko.kilpelainen@ely-keskus.fi</a:t>
            </a:r>
            <a:r>
              <a:rPr lang="fi-FI" dirty="0"/>
              <a:t/>
            </a:r>
            <a:br>
              <a:rPr lang="fi-FI" dirty="0"/>
            </a:br>
            <a:r>
              <a:rPr lang="fi-FI" dirty="0"/>
              <a:t>p. +358 29 502 </a:t>
            </a:r>
            <a:r>
              <a:rPr lang="fi-FI" dirty="0" smtClean="0"/>
              <a:t>0224</a:t>
            </a:r>
            <a:br>
              <a:rPr lang="fi-FI" dirty="0" smtClean="0"/>
            </a:br>
            <a:r>
              <a:rPr lang="fi-FI" dirty="0" smtClean="0"/>
              <a:t>www.kohtaamo.info</a:t>
            </a:r>
            <a:br>
              <a:rPr lang="fi-FI" dirty="0" smtClean="0"/>
            </a:br>
            <a:r>
              <a:rPr lang="fi-FI" b="1" dirty="0" smtClean="0"/>
              <a:t/>
            </a:r>
            <a:br>
              <a:rPr lang="fi-FI" b="1" dirty="0" smtClean="0"/>
            </a:br>
            <a:r>
              <a:rPr lang="fi-FI" b="1" dirty="0" smtClean="0"/>
              <a:t/>
            </a:r>
            <a:br>
              <a:rPr lang="fi-FI" b="1" dirty="0" smtClean="0"/>
            </a:br>
            <a:endParaRPr lang="fi-FI" dirty="0"/>
          </a:p>
        </p:txBody>
      </p:sp>
      <p:sp>
        <p:nvSpPr>
          <p:cNvPr id="6" name="Alaotsikko 5"/>
          <p:cNvSpPr>
            <a:spLocks noGrp="1"/>
          </p:cNvSpPr>
          <p:nvPr>
            <p:ph type="subTitle" idx="1"/>
          </p:nvPr>
        </p:nvSpPr>
        <p:spPr/>
        <p:txBody>
          <a:bodyPr/>
          <a:lstStyle/>
          <a:p>
            <a:r>
              <a:rPr lang="fi-FI" dirty="0" smtClean="0"/>
              <a:t> </a:t>
            </a:r>
            <a:endParaRPr lang="fi-FI" dirty="0"/>
          </a:p>
        </p:txBody>
      </p:sp>
    </p:spTree>
    <p:extLst>
      <p:ext uri="{BB962C8B-B14F-4D97-AF65-F5344CB8AC3E}">
        <p14:creationId xmlns:p14="http://schemas.microsoft.com/office/powerpoint/2010/main" val="1680898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r>
              <a:rPr lang="fi-FI" dirty="0"/>
              <a:t>Verkko-ohjausta kehitetään KOHTAAMO -hankkeen ja ministeriöiden yhteistyönä. </a:t>
            </a:r>
            <a:endParaRPr lang="fi-FI" dirty="0" smtClean="0"/>
          </a:p>
          <a:p>
            <a:r>
              <a:rPr lang="fi-FI" dirty="0" smtClean="0"/>
              <a:t>Verkko-ohjauksen </a:t>
            </a:r>
            <a:r>
              <a:rPr lang="fi-FI" dirty="0"/>
              <a:t>kehittämisryhmä aloitti joulukuussa 2015 ja sen jäsenistö koostuu työ-ja elinkeinoministeriön, opetushallituksen, Nuorten tieto- ja neuvontatyön kehittämiskeskus Koordinaatin, työ- ja elinkeinohallinnon asiakaspalvelukeskuksen, valtakunnallisen ohjausalan osaamiskeskus </a:t>
            </a:r>
            <a:r>
              <a:rPr lang="fi-FI" dirty="0" err="1"/>
              <a:t>VOKES:n</a:t>
            </a:r>
            <a:r>
              <a:rPr lang="fi-FI" dirty="0"/>
              <a:t> sekä ELY-keskusten sekä TE-toimistojen kehittämis- ja hallintokeskuksen asiantuntijoista. </a:t>
            </a:r>
            <a:endParaRPr lang="fi-FI" dirty="0" smtClean="0"/>
          </a:p>
          <a:p>
            <a:r>
              <a:rPr lang="fi-FI" dirty="0" smtClean="0"/>
              <a:t>Ohjauksen </a:t>
            </a:r>
            <a:r>
              <a:rPr lang="fi-FI" dirty="0"/>
              <a:t>verkkopalvelusta luodaan asiakkaan ja ohjaajien välinen vuorovaikutteinen työskentelyalusta. Se tarjoaa osan työkaluista käyttäjilleen mahdollisimman matalalla kynnyksellä, eli esim. kysymyksiä voi esittää tai vastata tehtäviin nimettömänä. Osa työkaluista on käytössä vain kirjautuneille käyttäjille mahdollistaen ohjausprosessin syventämisen ja monialaisen ohjauksen. Verkkopalvelusta pyritään tekemään mahdollisimman joustava</a:t>
            </a:r>
            <a:r>
              <a:rPr lang="fi-FI" strike="sngStrike" dirty="0"/>
              <a:t>a</a:t>
            </a:r>
            <a:r>
              <a:rPr lang="fi-FI" dirty="0"/>
              <a:t> ja tulevaisuudessa ohjausta voidaan tarjota myös käyttäjien muiden elämänalueiden osalta.</a:t>
            </a:r>
          </a:p>
          <a:p>
            <a:pPr marL="0" indent="0">
              <a:buNone/>
            </a:pPr>
            <a:endParaRPr lang="fi-FI" dirty="0"/>
          </a:p>
        </p:txBody>
      </p:sp>
      <p:sp>
        <p:nvSpPr>
          <p:cNvPr id="3" name="Otsikko 2"/>
          <p:cNvSpPr>
            <a:spLocks noGrp="1"/>
          </p:cNvSpPr>
          <p:nvPr>
            <p:ph type="title"/>
          </p:nvPr>
        </p:nvSpPr>
        <p:spPr/>
        <p:txBody>
          <a:bodyPr/>
          <a:lstStyle/>
          <a:p>
            <a:r>
              <a:rPr lang="fi-FI" dirty="0"/>
              <a:t/>
            </a:r>
            <a:br>
              <a:rPr lang="fi-FI" dirty="0"/>
            </a:br>
            <a:r>
              <a:rPr lang="fi-FI" dirty="0"/>
              <a:t> Ohjauksen verkkopalvelun rakentaminen </a:t>
            </a:r>
          </a:p>
        </p:txBody>
      </p:sp>
    </p:spTree>
    <p:extLst>
      <p:ext uri="{BB962C8B-B14F-4D97-AF65-F5344CB8AC3E}">
        <p14:creationId xmlns:p14="http://schemas.microsoft.com/office/powerpoint/2010/main" val="992541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a:stretch>
            <a:fillRect/>
          </a:stretch>
        </p:blipFill>
        <p:spPr>
          <a:xfrm>
            <a:off x="5414863" y="1378872"/>
            <a:ext cx="3234641" cy="4690805"/>
          </a:xfrm>
          <a:prstGeom prst="rect">
            <a:avLst/>
          </a:prstGeom>
        </p:spPr>
      </p:pic>
      <p:sp>
        <p:nvSpPr>
          <p:cNvPr id="7" name="Sisällön paikkamerkki 6"/>
          <p:cNvSpPr>
            <a:spLocks noGrp="1"/>
          </p:cNvSpPr>
          <p:nvPr>
            <p:ph idx="1"/>
          </p:nvPr>
        </p:nvSpPr>
        <p:spPr/>
        <p:txBody>
          <a:bodyPr>
            <a:normAutofit lnSpcReduction="10000"/>
          </a:bodyPr>
          <a:lstStyle/>
          <a:p>
            <a:r>
              <a:rPr lang="fi-FI" dirty="0"/>
              <a:t>Ohjauksen verkkopalvelu koostuu </a:t>
            </a:r>
            <a:r>
              <a:rPr lang="fi-FI" dirty="0" smtClean="0"/>
              <a:t>kahdesta pääosiosta</a:t>
            </a:r>
            <a:endParaRPr lang="fi-FI" dirty="0"/>
          </a:p>
          <a:p>
            <a:pPr marL="457200" lvl="1" indent="0">
              <a:buNone/>
            </a:pPr>
            <a:r>
              <a:rPr lang="fi-FI" b="1" dirty="0" smtClean="0">
                <a:solidFill>
                  <a:srgbClr val="E95596"/>
                </a:solidFill>
              </a:rPr>
              <a:t>1. Etsi itse tietoa</a:t>
            </a:r>
            <a:r>
              <a:rPr lang="fi-FI" dirty="0" smtClean="0"/>
              <a:t>, </a:t>
            </a:r>
            <a:r>
              <a:rPr lang="fi-FI" dirty="0"/>
              <a:t>josta käyttäjä saa itsepalveluna tietoa eri elämäntilanteeseensa liittyen</a:t>
            </a:r>
          </a:p>
          <a:p>
            <a:pPr lvl="1"/>
            <a:r>
              <a:rPr lang="fi-FI" dirty="0"/>
              <a:t>Pääpaino koulutuksen ja työllistymisen teemoissa</a:t>
            </a:r>
          </a:p>
          <a:p>
            <a:pPr marL="457200" lvl="1" indent="0">
              <a:buNone/>
            </a:pPr>
            <a:r>
              <a:rPr lang="fi-FI" b="1" dirty="0" smtClean="0">
                <a:solidFill>
                  <a:srgbClr val="E95596"/>
                </a:solidFill>
              </a:rPr>
              <a:t>2. Kysy neuvoa tai hakeudu ohjaukseen,</a:t>
            </a:r>
            <a:r>
              <a:rPr lang="fi-FI" dirty="0" smtClean="0"/>
              <a:t> </a:t>
            </a:r>
          </a:p>
          <a:p>
            <a:pPr lvl="1"/>
            <a:r>
              <a:rPr lang="fi-FI" dirty="0" smtClean="0"/>
              <a:t>Mahdollisimman </a:t>
            </a:r>
            <a:r>
              <a:rPr lang="fi-FI" dirty="0"/>
              <a:t>matala kynnys, </a:t>
            </a:r>
            <a:r>
              <a:rPr lang="fi-FI" b="1" dirty="0">
                <a:solidFill>
                  <a:srgbClr val="E95596"/>
                </a:solidFill>
              </a:rPr>
              <a:t>kysymyksiä</a:t>
            </a:r>
            <a:r>
              <a:rPr lang="fi-FI" dirty="0"/>
              <a:t> voidaan esittää myös </a:t>
            </a:r>
            <a:r>
              <a:rPr lang="fi-FI" dirty="0" smtClean="0"/>
              <a:t>anonyymisti</a:t>
            </a:r>
          </a:p>
          <a:p>
            <a:pPr lvl="1"/>
            <a:r>
              <a:rPr lang="fi-FI" b="1" dirty="0" smtClean="0">
                <a:solidFill>
                  <a:srgbClr val="E95596"/>
                </a:solidFill>
              </a:rPr>
              <a:t>Ohjaus, </a:t>
            </a:r>
            <a:r>
              <a:rPr lang="fi-FI" dirty="0"/>
              <a:t>jossa käyttäjä voi saada syvempää ohjausta</a:t>
            </a:r>
          </a:p>
          <a:p>
            <a:pPr lvl="2"/>
            <a:r>
              <a:rPr lang="fi-FI" dirty="0"/>
              <a:t>Syvempiä, pitkäkestoisempia prosesseja</a:t>
            </a:r>
          </a:p>
          <a:p>
            <a:pPr lvl="2"/>
            <a:r>
              <a:rPr lang="fi-FI" dirty="0" smtClean="0"/>
              <a:t>Monialaisen ohjauksen mahdollisuus samassa työtilassa </a:t>
            </a:r>
            <a:endParaRPr lang="fi-FI" dirty="0"/>
          </a:p>
          <a:p>
            <a:endParaRPr lang="fi-FI" dirty="0"/>
          </a:p>
        </p:txBody>
      </p:sp>
      <p:sp>
        <p:nvSpPr>
          <p:cNvPr id="6" name="Otsikko 5"/>
          <p:cNvSpPr>
            <a:spLocks noGrp="1"/>
          </p:cNvSpPr>
          <p:nvPr>
            <p:ph type="title"/>
          </p:nvPr>
        </p:nvSpPr>
        <p:spPr/>
        <p:txBody>
          <a:bodyPr>
            <a:normAutofit fontScale="90000"/>
          </a:bodyPr>
          <a:lstStyle/>
          <a:p>
            <a:r>
              <a:rPr lang="fi-FI" dirty="0" smtClean="0"/>
              <a:t>Verkko-ohjauksen kehittämisessä </a:t>
            </a:r>
            <a:br>
              <a:rPr lang="fi-FI" dirty="0" smtClean="0"/>
            </a:br>
            <a:r>
              <a:rPr lang="fi-FI" dirty="0" smtClean="0"/>
              <a:t>alkuvaiheen pääpaino </a:t>
            </a:r>
            <a:r>
              <a:rPr lang="fi-FI" b="1" dirty="0" smtClean="0"/>
              <a:t>ammatinvalinta- </a:t>
            </a:r>
            <a:r>
              <a:rPr lang="fi-FI" b="1" dirty="0"/>
              <a:t>ja </a:t>
            </a:r>
            <a:r>
              <a:rPr lang="fi-FI" b="1" dirty="0" smtClean="0"/>
              <a:t>uraohjauksessa</a:t>
            </a:r>
            <a:r>
              <a:rPr lang="fi-FI" dirty="0" smtClean="0"/>
              <a:t> </a:t>
            </a:r>
            <a:endParaRPr lang="fi-FI" dirty="0"/>
          </a:p>
        </p:txBody>
      </p:sp>
      <p:sp>
        <p:nvSpPr>
          <p:cNvPr id="2" name="Tekstiruutu 1"/>
          <p:cNvSpPr txBox="1"/>
          <p:nvPr/>
        </p:nvSpPr>
        <p:spPr>
          <a:xfrm>
            <a:off x="6118160" y="2256639"/>
            <a:ext cx="278785" cy="376761"/>
          </a:xfrm>
          <a:prstGeom prst="rect">
            <a:avLst/>
          </a:prstGeom>
          <a:solidFill>
            <a:srgbClr val="E95596"/>
          </a:solidFill>
        </p:spPr>
        <p:style>
          <a:lnRef idx="2">
            <a:schemeClr val="dk1"/>
          </a:lnRef>
          <a:fillRef idx="1">
            <a:schemeClr val="lt1"/>
          </a:fillRef>
          <a:effectRef idx="0">
            <a:schemeClr val="dk1"/>
          </a:effectRef>
          <a:fontRef idx="minor">
            <a:schemeClr val="dk1"/>
          </a:fontRef>
        </p:style>
        <p:txBody>
          <a:bodyPr wrap="square" rtlCol="0">
            <a:spAutoFit/>
          </a:bodyPr>
          <a:lstStyle/>
          <a:p>
            <a:r>
              <a:rPr lang="fi-FI" b="1" dirty="0" smtClean="0">
                <a:ln>
                  <a:solidFill>
                    <a:schemeClr val="bg1"/>
                  </a:solidFill>
                </a:ln>
              </a:rPr>
              <a:t>1</a:t>
            </a:r>
            <a:endParaRPr lang="fi-FI" b="1" dirty="0">
              <a:ln>
                <a:solidFill>
                  <a:schemeClr val="bg1"/>
                </a:solidFill>
              </a:ln>
            </a:endParaRPr>
          </a:p>
        </p:txBody>
      </p:sp>
      <p:sp>
        <p:nvSpPr>
          <p:cNvPr id="8" name="Tekstiruutu 7"/>
          <p:cNvSpPr txBox="1"/>
          <p:nvPr/>
        </p:nvSpPr>
        <p:spPr>
          <a:xfrm>
            <a:off x="7728282" y="2264068"/>
            <a:ext cx="304799" cy="369332"/>
          </a:xfrm>
          <a:prstGeom prst="rect">
            <a:avLst/>
          </a:prstGeom>
          <a:solidFill>
            <a:srgbClr val="E95596"/>
          </a:solidFill>
        </p:spPr>
        <p:style>
          <a:lnRef idx="2">
            <a:schemeClr val="dk1"/>
          </a:lnRef>
          <a:fillRef idx="1">
            <a:schemeClr val="lt1"/>
          </a:fillRef>
          <a:effectRef idx="0">
            <a:schemeClr val="dk1"/>
          </a:effectRef>
          <a:fontRef idx="minor">
            <a:schemeClr val="dk1"/>
          </a:fontRef>
        </p:style>
        <p:txBody>
          <a:bodyPr wrap="square" rtlCol="0">
            <a:spAutoFit/>
          </a:bodyPr>
          <a:lstStyle/>
          <a:p>
            <a:r>
              <a:rPr lang="fi-FI" b="1" dirty="0">
                <a:ln>
                  <a:solidFill>
                    <a:schemeClr val="bg1"/>
                  </a:solidFill>
                </a:ln>
              </a:rPr>
              <a:t>2</a:t>
            </a:r>
          </a:p>
        </p:txBody>
      </p:sp>
    </p:spTree>
    <p:extLst>
      <p:ext uri="{BB962C8B-B14F-4D97-AF65-F5344CB8AC3E}">
        <p14:creationId xmlns:p14="http://schemas.microsoft.com/office/powerpoint/2010/main" val="1143038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b="1" dirty="0"/>
              <a:t>Etsi itse tietoa</a:t>
            </a:r>
            <a:endParaRPr lang="fi-FI" dirty="0"/>
          </a:p>
        </p:txBody>
      </p:sp>
      <p:pic>
        <p:nvPicPr>
          <p:cNvPr id="5" name="Kuva 4"/>
          <p:cNvPicPr>
            <a:picLocks noChangeAspect="1"/>
          </p:cNvPicPr>
          <p:nvPr/>
        </p:nvPicPr>
        <p:blipFill>
          <a:blip r:embed="rId2"/>
          <a:stretch>
            <a:fillRect/>
          </a:stretch>
        </p:blipFill>
        <p:spPr>
          <a:xfrm>
            <a:off x="729802" y="1525811"/>
            <a:ext cx="3048000" cy="4295775"/>
          </a:xfrm>
          <a:prstGeom prst="rect">
            <a:avLst/>
          </a:prstGeom>
        </p:spPr>
      </p:pic>
      <p:pic>
        <p:nvPicPr>
          <p:cNvPr id="6" name="Kuva 5"/>
          <p:cNvPicPr>
            <a:picLocks noChangeAspect="1"/>
          </p:cNvPicPr>
          <p:nvPr/>
        </p:nvPicPr>
        <p:blipFill>
          <a:blip r:embed="rId3"/>
          <a:stretch>
            <a:fillRect/>
          </a:stretch>
        </p:blipFill>
        <p:spPr>
          <a:xfrm>
            <a:off x="3863345" y="1453488"/>
            <a:ext cx="2614982" cy="2058603"/>
          </a:xfrm>
          <a:prstGeom prst="rect">
            <a:avLst/>
          </a:prstGeom>
        </p:spPr>
      </p:pic>
      <p:pic>
        <p:nvPicPr>
          <p:cNvPr id="7" name="Kuva 6"/>
          <p:cNvPicPr>
            <a:picLocks noChangeAspect="1"/>
          </p:cNvPicPr>
          <p:nvPr/>
        </p:nvPicPr>
        <p:blipFill>
          <a:blip r:embed="rId4"/>
          <a:stretch>
            <a:fillRect/>
          </a:stretch>
        </p:blipFill>
        <p:spPr>
          <a:xfrm>
            <a:off x="6200619" y="1453488"/>
            <a:ext cx="2845883" cy="2090339"/>
          </a:xfrm>
          <a:prstGeom prst="rect">
            <a:avLst/>
          </a:prstGeom>
        </p:spPr>
      </p:pic>
      <p:pic>
        <p:nvPicPr>
          <p:cNvPr id="8" name="Kuva 7"/>
          <p:cNvPicPr>
            <a:picLocks noChangeAspect="1"/>
          </p:cNvPicPr>
          <p:nvPr/>
        </p:nvPicPr>
        <p:blipFill>
          <a:blip r:embed="rId5"/>
          <a:stretch>
            <a:fillRect/>
          </a:stretch>
        </p:blipFill>
        <p:spPr>
          <a:xfrm>
            <a:off x="4023475" y="3721301"/>
            <a:ext cx="2909247" cy="2248894"/>
          </a:xfrm>
          <a:prstGeom prst="rect">
            <a:avLst/>
          </a:prstGeom>
        </p:spPr>
      </p:pic>
    </p:spTree>
    <p:extLst>
      <p:ext uri="{BB962C8B-B14F-4D97-AF65-F5344CB8AC3E}">
        <p14:creationId xmlns:p14="http://schemas.microsoft.com/office/powerpoint/2010/main" val="1159689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65429" y="1247963"/>
            <a:ext cx="2036064" cy="1478280"/>
          </a:xfrm>
          <a:prstGeom prst="rect">
            <a:avLst/>
          </a:prstGeom>
        </p:spPr>
      </p:pic>
      <p:pic>
        <p:nvPicPr>
          <p:cNvPr id="6" name="Kuva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1238833"/>
            <a:ext cx="1591833" cy="1697955"/>
          </a:xfrm>
          <a:prstGeom prst="rect">
            <a:avLst/>
          </a:prstGeom>
        </p:spPr>
      </p:pic>
      <p:pic>
        <p:nvPicPr>
          <p:cNvPr id="7" name="Kuva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5494951" y="2499153"/>
            <a:ext cx="500545" cy="875270"/>
          </a:xfrm>
          <a:prstGeom prst="rect">
            <a:avLst/>
          </a:prstGeom>
        </p:spPr>
      </p:pic>
      <p:pic>
        <p:nvPicPr>
          <p:cNvPr id="8" name="Kuva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58000" y="2792351"/>
            <a:ext cx="1437503" cy="1437503"/>
          </a:xfrm>
          <a:prstGeom prst="rect">
            <a:avLst/>
          </a:prstGeom>
        </p:spPr>
      </p:pic>
      <p:pic>
        <p:nvPicPr>
          <p:cNvPr id="9" name="Kuva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06659" y="1142518"/>
            <a:ext cx="945292" cy="945292"/>
          </a:xfrm>
          <a:prstGeom prst="rect">
            <a:avLst/>
          </a:prstGeom>
        </p:spPr>
      </p:pic>
      <p:sp>
        <p:nvSpPr>
          <p:cNvPr id="10" name="Tekstiruutu 9"/>
          <p:cNvSpPr txBox="1"/>
          <p:nvPr/>
        </p:nvSpPr>
        <p:spPr>
          <a:xfrm>
            <a:off x="6359609" y="1054167"/>
            <a:ext cx="2108887" cy="369332"/>
          </a:xfrm>
          <a:prstGeom prst="rect">
            <a:avLst/>
          </a:prstGeom>
          <a:noFill/>
        </p:spPr>
        <p:txBody>
          <a:bodyPr wrap="square" rtlCol="0">
            <a:spAutoFit/>
          </a:bodyPr>
          <a:lstStyle/>
          <a:p>
            <a:r>
              <a:rPr lang="fi-FI" b="1" dirty="0">
                <a:solidFill>
                  <a:srgbClr val="E95596"/>
                </a:solidFill>
              </a:rPr>
              <a:t>1. Etsi itse tietoa</a:t>
            </a:r>
            <a:endParaRPr lang="fi-FI" dirty="0"/>
          </a:p>
        </p:txBody>
      </p:sp>
      <p:sp>
        <p:nvSpPr>
          <p:cNvPr id="11" name="Tekstiruutu 10"/>
          <p:cNvSpPr txBox="1"/>
          <p:nvPr/>
        </p:nvSpPr>
        <p:spPr>
          <a:xfrm>
            <a:off x="6322539" y="1895035"/>
            <a:ext cx="2183026" cy="923330"/>
          </a:xfrm>
          <a:prstGeom prst="rect">
            <a:avLst/>
          </a:prstGeom>
          <a:noFill/>
        </p:spPr>
        <p:txBody>
          <a:bodyPr wrap="square" rtlCol="0">
            <a:spAutoFit/>
          </a:bodyPr>
          <a:lstStyle/>
          <a:p>
            <a:r>
              <a:rPr lang="fi-FI" b="1" dirty="0" smtClean="0">
                <a:solidFill>
                  <a:srgbClr val="E95596"/>
                </a:solidFill>
              </a:rPr>
              <a:t>2. Kysy </a:t>
            </a:r>
            <a:r>
              <a:rPr lang="fi-FI" b="1" dirty="0">
                <a:solidFill>
                  <a:srgbClr val="E95596"/>
                </a:solidFill>
              </a:rPr>
              <a:t>neuvoa tai hakeudu ohjaukseen</a:t>
            </a:r>
            <a:endParaRPr lang="fi-FI" dirty="0"/>
          </a:p>
        </p:txBody>
      </p:sp>
      <p:pic>
        <p:nvPicPr>
          <p:cNvPr id="12" name="Kuva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627270" y="3028796"/>
            <a:ext cx="2256507" cy="1507347"/>
          </a:xfrm>
          <a:prstGeom prst="rect">
            <a:avLst/>
          </a:prstGeom>
        </p:spPr>
      </p:pic>
      <p:sp>
        <p:nvSpPr>
          <p:cNvPr id="13" name="Nuoli vasemmalle ja oikealle 12"/>
          <p:cNvSpPr/>
          <p:nvPr/>
        </p:nvSpPr>
        <p:spPr>
          <a:xfrm>
            <a:off x="1896633" y="1898988"/>
            <a:ext cx="668796" cy="284039"/>
          </a:xfrm>
          <a:prstGeom prst="lef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Nuoli vasemmalle ja oikealle 13"/>
          <p:cNvSpPr/>
          <p:nvPr/>
        </p:nvSpPr>
        <p:spPr>
          <a:xfrm>
            <a:off x="4379426" y="1550516"/>
            <a:ext cx="668796" cy="284039"/>
          </a:xfrm>
          <a:prstGeom prst="lef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Nuoli vasemmalle ja oikealle 14"/>
          <p:cNvSpPr/>
          <p:nvPr/>
        </p:nvSpPr>
        <p:spPr>
          <a:xfrm rot="1320598">
            <a:off x="4627531" y="2393340"/>
            <a:ext cx="668796" cy="284039"/>
          </a:xfrm>
          <a:prstGeom prst="lef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Nuoli vasemmalle ja oikealle 15"/>
          <p:cNvSpPr/>
          <p:nvPr/>
        </p:nvSpPr>
        <p:spPr>
          <a:xfrm rot="1320598">
            <a:off x="6127283" y="3175323"/>
            <a:ext cx="668796" cy="284039"/>
          </a:xfrm>
          <a:prstGeom prst="lef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Nuoli vasemmalle ja oikealle 16"/>
          <p:cNvSpPr/>
          <p:nvPr/>
        </p:nvSpPr>
        <p:spPr>
          <a:xfrm rot="4577807">
            <a:off x="3249063" y="2918331"/>
            <a:ext cx="668796" cy="284039"/>
          </a:xfrm>
          <a:prstGeom prst="lef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637826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2411760" y="1049861"/>
            <a:ext cx="6192688" cy="4104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smtClean="0">
              <a:solidFill>
                <a:prstClr val="white"/>
              </a:solidFill>
            </a:endParaRPr>
          </a:p>
          <a:p>
            <a:pPr algn="ctr"/>
            <a:endParaRPr lang="fi-FI" dirty="0">
              <a:solidFill>
                <a:prstClr val="white"/>
              </a:solidFill>
            </a:endParaRPr>
          </a:p>
          <a:p>
            <a:pPr algn="ctr"/>
            <a:endParaRPr lang="fi-FI" dirty="0" smtClean="0">
              <a:solidFill>
                <a:prstClr val="white"/>
              </a:solidFill>
            </a:endParaRPr>
          </a:p>
          <a:p>
            <a:pPr algn="ctr"/>
            <a:endParaRPr lang="fi-FI" dirty="0">
              <a:solidFill>
                <a:prstClr val="white"/>
              </a:solidFill>
            </a:endParaRPr>
          </a:p>
          <a:p>
            <a:pPr algn="ctr"/>
            <a:endParaRPr lang="fi-FI" dirty="0" smtClean="0">
              <a:solidFill>
                <a:prstClr val="white"/>
              </a:solidFill>
            </a:endParaRPr>
          </a:p>
          <a:p>
            <a:pPr algn="ctr"/>
            <a:endParaRPr lang="fi-FI" dirty="0">
              <a:solidFill>
                <a:prstClr val="white"/>
              </a:solidFill>
            </a:endParaRPr>
          </a:p>
          <a:p>
            <a:pPr algn="ctr"/>
            <a:endParaRPr lang="fi-FI" dirty="0" smtClean="0">
              <a:solidFill>
                <a:prstClr val="white"/>
              </a:solidFill>
            </a:endParaRPr>
          </a:p>
          <a:p>
            <a:pPr algn="ctr"/>
            <a:endParaRPr lang="fi-FI" dirty="0">
              <a:solidFill>
                <a:prstClr val="white"/>
              </a:solidFill>
            </a:endParaRPr>
          </a:p>
          <a:p>
            <a:pPr algn="ctr"/>
            <a:endParaRPr lang="fi-FI" dirty="0" smtClean="0">
              <a:solidFill>
                <a:prstClr val="white"/>
              </a:solidFill>
            </a:endParaRPr>
          </a:p>
          <a:p>
            <a:pPr algn="ctr"/>
            <a:endParaRPr lang="fi-FI" dirty="0">
              <a:solidFill>
                <a:prstClr val="white"/>
              </a:solidFill>
            </a:endParaRPr>
          </a:p>
          <a:p>
            <a:pPr algn="ctr"/>
            <a:endParaRPr lang="fi-FI" dirty="0" smtClean="0">
              <a:solidFill>
                <a:prstClr val="white"/>
              </a:solidFill>
            </a:endParaRPr>
          </a:p>
          <a:p>
            <a:pPr algn="ctr"/>
            <a:endParaRPr lang="fi-FI" dirty="0">
              <a:solidFill>
                <a:prstClr val="white"/>
              </a:solidFill>
            </a:endParaRPr>
          </a:p>
          <a:p>
            <a:pPr algn="ctr"/>
            <a:endParaRPr lang="fi-FI" dirty="0" smtClean="0">
              <a:solidFill>
                <a:prstClr val="white"/>
              </a:solidFill>
            </a:endParaRPr>
          </a:p>
          <a:p>
            <a:pPr algn="ctr"/>
            <a:r>
              <a:rPr lang="fi-FI" dirty="0" smtClean="0">
                <a:solidFill>
                  <a:prstClr val="white"/>
                </a:solidFill>
              </a:rPr>
              <a:t>Ohjaustyön osio</a:t>
            </a:r>
            <a:endParaRPr lang="fi-FI" dirty="0">
              <a:solidFill>
                <a:prstClr val="white"/>
              </a:solidFill>
            </a:endParaRPr>
          </a:p>
        </p:txBody>
      </p:sp>
      <p:pic>
        <p:nvPicPr>
          <p:cNvPr id="6" name="Kuva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0597" y="5805887"/>
            <a:ext cx="854224" cy="854224"/>
          </a:xfrm>
          <a:prstGeom prst="rect">
            <a:avLst/>
          </a:prstGeom>
        </p:spPr>
      </p:pic>
      <p:pic>
        <p:nvPicPr>
          <p:cNvPr id="7" name="Kuva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8852" y="5805887"/>
            <a:ext cx="854224" cy="854224"/>
          </a:xfrm>
          <a:prstGeom prst="rect">
            <a:avLst/>
          </a:prstGeom>
        </p:spPr>
      </p:pic>
      <p:pic>
        <p:nvPicPr>
          <p:cNvPr id="8" name="Kuva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23384" y="5805887"/>
            <a:ext cx="854224" cy="854224"/>
          </a:xfrm>
          <a:prstGeom prst="rect">
            <a:avLst/>
          </a:prstGeom>
        </p:spPr>
      </p:pic>
      <p:sp>
        <p:nvSpPr>
          <p:cNvPr id="9" name="Tekstiruutu 8"/>
          <p:cNvSpPr txBox="1"/>
          <p:nvPr/>
        </p:nvSpPr>
        <p:spPr>
          <a:xfrm>
            <a:off x="334984" y="5168765"/>
            <a:ext cx="1656184" cy="646331"/>
          </a:xfrm>
          <a:prstGeom prst="rect">
            <a:avLst/>
          </a:prstGeom>
          <a:noFill/>
        </p:spPr>
        <p:txBody>
          <a:bodyPr wrap="square" rtlCol="0">
            <a:spAutoFit/>
          </a:bodyPr>
          <a:lstStyle/>
          <a:p>
            <a:r>
              <a:rPr lang="fi-FI" dirty="0" err="1" smtClean="0">
                <a:solidFill>
                  <a:prstClr val="black"/>
                </a:solidFill>
              </a:rPr>
              <a:t>Ulkopuol</a:t>
            </a:r>
            <a:r>
              <a:rPr lang="fi-FI" dirty="0" smtClean="0">
                <a:solidFill>
                  <a:prstClr val="black"/>
                </a:solidFill>
              </a:rPr>
              <a:t>. tietovarannot</a:t>
            </a:r>
            <a:endParaRPr lang="fi-FI" dirty="0">
              <a:solidFill>
                <a:prstClr val="black"/>
              </a:solidFill>
            </a:endParaRPr>
          </a:p>
        </p:txBody>
      </p:sp>
      <p:cxnSp>
        <p:nvCxnSpPr>
          <p:cNvPr id="14" name="Suora nuoliyhdysviiva 13"/>
          <p:cNvCxnSpPr/>
          <p:nvPr/>
        </p:nvCxnSpPr>
        <p:spPr>
          <a:xfrm flipV="1">
            <a:off x="1785564" y="4932155"/>
            <a:ext cx="1175730" cy="80192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uora yhdysviiva 17"/>
          <p:cNvCxnSpPr/>
          <p:nvPr/>
        </p:nvCxnSpPr>
        <p:spPr>
          <a:xfrm>
            <a:off x="1187624" y="1854116"/>
            <a:ext cx="7200800" cy="48585"/>
          </a:xfrm>
          <a:prstGeom prst="line">
            <a:avLst/>
          </a:prstGeom>
          <a:ln w="571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0" name="Tekstiruutu 19"/>
          <p:cNvSpPr txBox="1"/>
          <p:nvPr/>
        </p:nvSpPr>
        <p:spPr>
          <a:xfrm>
            <a:off x="179512" y="1268760"/>
            <a:ext cx="2016224" cy="369332"/>
          </a:xfrm>
          <a:prstGeom prst="rect">
            <a:avLst/>
          </a:prstGeom>
          <a:noFill/>
        </p:spPr>
        <p:txBody>
          <a:bodyPr wrap="square" rtlCol="0">
            <a:spAutoFit/>
          </a:bodyPr>
          <a:lstStyle/>
          <a:p>
            <a:r>
              <a:rPr lang="fi-FI" dirty="0" smtClean="0">
                <a:solidFill>
                  <a:prstClr val="black"/>
                </a:solidFill>
              </a:rPr>
              <a:t>Anonyymi</a:t>
            </a:r>
            <a:endParaRPr lang="fi-FI" dirty="0">
              <a:solidFill>
                <a:prstClr val="black"/>
              </a:solidFill>
            </a:endParaRPr>
          </a:p>
        </p:txBody>
      </p:sp>
      <p:sp>
        <p:nvSpPr>
          <p:cNvPr id="21" name="Tekstiruutu 20"/>
          <p:cNvSpPr txBox="1"/>
          <p:nvPr/>
        </p:nvSpPr>
        <p:spPr>
          <a:xfrm>
            <a:off x="179512" y="2123564"/>
            <a:ext cx="2016224" cy="646331"/>
          </a:xfrm>
          <a:prstGeom prst="rect">
            <a:avLst/>
          </a:prstGeom>
          <a:noFill/>
        </p:spPr>
        <p:txBody>
          <a:bodyPr wrap="square" rtlCol="0">
            <a:spAutoFit/>
          </a:bodyPr>
          <a:lstStyle/>
          <a:p>
            <a:r>
              <a:rPr lang="fi-FI" dirty="0" smtClean="0">
                <a:solidFill>
                  <a:prstClr val="black"/>
                </a:solidFill>
              </a:rPr>
              <a:t>Kevyt kirjautuminen</a:t>
            </a:r>
            <a:endParaRPr lang="fi-FI" dirty="0">
              <a:solidFill>
                <a:prstClr val="black"/>
              </a:solidFill>
            </a:endParaRPr>
          </a:p>
        </p:txBody>
      </p:sp>
      <p:cxnSp>
        <p:nvCxnSpPr>
          <p:cNvPr id="22" name="Suora yhdysviiva 21"/>
          <p:cNvCxnSpPr/>
          <p:nvPr/>
        </p:nvCxnSpPr>
        <p:spPr>
          <a:xfrm>
            <a:off x="1115616" y="2996952"/>
            <a:ext cx="7272808" cy="0"/>
          </a:xfrm>
          <a:prstGeom prst="line">
            <a:avLst/>
          </a:prstGeom>
          <a:ln w="571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3" name="Tekstiruutu 22"/>
          <p:cNvSpPr txBox="1"/>
          <p:nvPr/>
        </p:nvSpPr>
        <p:spPr>
          <a:xfrm>
            <a:off x="323528" y="3215588"/>
            <a:ext cx="2016224" cy="646331"/>
          </a:xfrm>
          <a:prstGeom prst="rect">
            <a:avLst/>
          </a:prstGeom>
          <a:noFill/>
        </p:spPr>
        <p:txBody>
          <a:bodyPr wrap="square" rtlCol="0">
            <a:spAutoFit/>
          </a:bodyPr>
          <a:lstStyle/>
          <a:p>
            <a:r>
              <a:rPr lang="fi-FI" dirty="0" smtClean="0">
                <a:solidFill>
                  <a:prstClr val="black"/>
                </a:solidFill>
              </a:rPr>
              <a:t>Vahva tunnistaminen</a:t>
            </a:r>
            <a:endParaRPr lang="fi-FI" dirty="0">
              <a:solidFill>
                <a:prstClr val="black"/>
              </a:solidFill>
            </a:endParaRPr>
          </a:p>
        </p:txBody>
      </p:sp>
      <p:sp>
        <p:nvSpPr>
          <p:cNvPr id="25" name="Pyöristetty suorakulmio 24"/>
          <p:cNvSpPr/>
          <p:nvPr/>
        </p:nvSpPr>
        <p:spPr>
          <a:xfrm rot="16200000">
            <a:off x="2123340" y="1614281"/>
            <a:ext cx="1584176" cy="5768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smtClean="0">
                <a:solidFill>
                  <a:prstClr val="black"/>
                </a:solidFill>
              </a:rPr>
              <a:t>Työväline A</a:t>
            </a:r>
            <a:endParaRPr lang="fi-FI" dirty="0">
              <a:solidFill>
                <a:prstClr val="black"/>
              </a:solidFill>
            </a:endParaRPr>
          </a:p>
        </p:txBody>
      </p:sp>
      <p:sp>
        <p:nvSpPr>
          <p:cNvPr id="26" name="Pyöristetty suorakulmio 25"/>
          <p:cNvSpPr/>
          <p:nvPr/>
        </p:nvSpPr>
        <p:spPr>
          <a:xfrm rot="16200000">
            <a:off x="3048851" y="2544050"/>
            <a:ext cx="1584176" cy="5980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smtClean="0">
                <a:solidFill>
                  <a:prstClr val="black"/>
                </a:solidFill>
              </a:rPr>
              <a:t>Työväline B</a:t>
            </a:r>
            <a:endParaRPr lang="fi-FI" dirty="0">
              <a:solidFill>
                <a:prstClr val="black"/>
              </a:solidFill>
            </a:endParaRPr>
          </a:p>
        </p:txBody>
      </p:sp>
      <p:pic>
        <p:nvPicPr>
          <p:cNvPr id="31" name="Kuva 3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977" y="1237170"/>
            <a:ext cx="854224" cy="2334462"/>
          </a:xfrm>
          <a:prstGeom prst="rect">
            <a:avLst/>
          </a:prstGeom>
        </p:spPr>
      </p:pic>
      <p:pic>
        <p:nvPicPr>
          <p:cNvPr id="32" name="Kuva 3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33815" y="3592331"/>
            <a:ext cx="854224" cy="854224"/>
          </a:xfrm>
          <a:prstGeom prst="rect">
            <a:avLst/>
          </a:prstGeom>
        </p:spPr>
      </p:pic>
      <p:pic>
        <p:nvPicPr>
          <p:cNvPr id="33" name="Kuva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1458" y="1956446"/>
            <a:ext cx="1347809" cy="1718900"/>
          </a:xfrm>
          <a:prstGeom prst="rect">
            <a:avLst/>
          </a:prstGeom>
        </p:spPr>
      </p:pic>
      <p:pic>
        <p:nvPicPr>
          <p:cNvPr id="34" name="Kuva 3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99229" y="2050975"/>
            <a:ext cx="665609" cy="693016"/>
          </a:xfrm>
          <a:prstGeom prst="rect">
            <a:avLst/>
          </a:prstGeom>
        </p:spPr>
      </p:pic>
      <p:cxnSp>
        <p:nvCxnSpPr>
          <p:cNvPr id="39" name="Suora nuoliyhdysviiva 38"/>
          <p:cNvCxnSpPr/>
          <p:nvPr/>
        </p:nvCxnSpPr>
        <p:spPr>
          <a:xfrm>
            <a:off x="3388254" y="1680974"/>
            <a:ext cx="1081469" cy="278147"/>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2" name="Kuva 41"/>
          <p:cNvPicPr>
            <a:picLocks noChangeAspect="1"/>
          </p:cNvPicPr>
          <p:nvPr/>
        </p:nvPicPr>
        <p:blipFill>
          <a:blip r:embed="rId6"/>
          <a:stretch>
            <a:fillRect/>
          </a:stretch>
        </p:blipFill>
        <p:spPr>
          <a:xfrm>
            <a:off x="3497262" y="5407278"/>
            <a:ext cx="2368365" cy="1353896"/>
          </a:xfrm>
          <a:prstGeom prst="rect">
            <a:avLst/>
          </a:prstGeom>
        </p:spPr>
      </p:pic>
      <p:pic>
        <p:nvPicPr>
          <p:cNvPr id="44" name="Kuva 4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246018" y="514320"/>
            <a:ext cx="893057" cy="1320236"/>
          </a:xfrm>
          <a:prstGeom prst="rect">
            <a:avLst/>
          </a:prstGeom>
        </p:spPr>
      </p:pic>
      <p:cxnSp>
        <p:nvCxnSpPr>
          <p:cNvPr id="47" name="Suora nuoliyhdysviiva 46"/>
          <p:cNvCxnSpPr/>
          <p:nvPr/>
        </p:nvCxnSpPr>
        <p:spPr>
          <a:xfrm flipV="1">
            <a:off x="4250371" y="2782482"/>
            <a:ext cx="358058" cy="43031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uora nuoliyhdysviiva 48"/>
          <p:cNvCxnSpPr/>
          <p:nvPr/>
        </p:nvCxnSpPr>
        <p:spPr>
          <a:xfrm flipV="1">
            <a:off x="6221468" y="4728773"/>
            <a:ext cx="1175730" cy="80192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uora nuoliyhdysviiva 49"/>
          <p:cNvCxnSpPr>
            <a:endCxn id="32" idx="1"/>
          </p:cNvCxnSpPr>
          <p:nvPr/>
        </p:nvCxnSpPr>
        <p:spPr>
          <a:xfrm>
            <a:off x="5254065" y="2734876"/>
            <a:ext cx="2479750" cy="1284567"/>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5" name="Kuva 5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383432" y="3669571"/>
            <a:ext cx="1862022" cy="996150"/>
          </a:xfrm>
          <a:prstGeom prst="rect">
            <a:avLst/>
          </a:prstGeom>
        </p:spPr>
      </p:pic>
      <p:cxnSp>
        <p:nvCxnSpPr>
          <p:cNvPr id="56" name="Suora nuoliyhdysviiva 55"/>
          <p:cNvCxnSpPr/>
          <p:nvPr/>
        </p:nvCxnSpPr>
        <p:spPr>
          <a:xfrm flipV="1">
            <a:off x="4779948" y="1557613"/>
            <a:ext cx="358058" cy="430310"/>
          </a:xfrm>
          <a:prstGeom prst="straightConnector1">
            <a:avLst/>
          </a:prstGeom>
          <a:ln w="28575">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uora nuoliyhdysviiva 56"/>
          <p:cNvCxnSpPr/>
          <p:nvPr/>
        </p:nvCxnSpPr>
        <p:spPr>
          <a:xfrm flipH="1" flipV="1">
            <a:off x="5008497" y="2792178"/>
            <a:ext cx="261621" cy="814341"/>
          </a:xfrm>
          <a:prstGeom prst="straightConnector1">
            <a:avLst/>
          </a:prstGeom>
          <a:ln w="28575">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5" name="Kuva 6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697953" y="418952"/>
            <a:ext cx="1067024" cy="1176395"/>
          </a:xfrm>
          <a:prstGeom prst="rect">
            <a:avLst/>
          </a:prstGeom>
        </p:spPr>
      </p:pic>
      <p:cxnSp>
        <p:nvCxnSpPr>
          <p:cNvPr id="66" name="Suora nuoliyhdysviiva 65"/>
          <p:cNvCxnSpPr/>
          <p:nvPr/>
        </p:nvCxnSpPr>
        <p:spPr>
          <a:xfrm flipV="1">
            <a:off x="7014858" y="1539030"/>
            <a:ext cx="276102" cy="361099"/>
          </a:xfrm>
          <a:prstGeom prst="straightConnector1">
            <a:avLst/>
          </a:prstGeom>
          <a:ln w="28575">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uora nuoliyhdysviiva 68"/>
          <p:cNvCxnSpPr/>
          <p:nvPr/>
        </p:nvCxnSpPr>
        <p:spPr>
          <a:xfrm>
            <a:off x="6067193" y="1698846"/>
            <a:ext cx="616007" cy="245039"/>
          </a:xfrm>
          <a:prstGeom prst="straightConnector1">
            <a:avLst/>
          </a:prstGeom>
          <a:ln w="28575">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kstiruutu 1"/>
          <p:cNvSpPr txBox="1"/>
          <p:nvPr/>
        </p:nvSpPr>
        <p:spPr>
          <a:xfrm>
            <a:off x="468351" y="278780"/>
            <a:ext cx="4696487" cy="461665"/>
          </a:xfrm>
          <a:prstGeom prst="rect">
            <a:avLst/>
          </a:prstGeom>
          <a:noFill/>
        </p:spPr>
        <p:txBody>
          <a:bodyPr wrap="square" rtlCol="0">
            <a:spAutoFit/>
          </a:bodyPr>
          <a:lstStyle/>
          <a:p>
            <a:r>
              <a:rPr lang="fi-FI" sz="2400" dirty="0" smtClean="0">
                <a:solidFill>
                  <a:srgbClr val="E95596"/>
                </a:solidFill>
                <a:latin typeface="+mj-lt"/>
              </a:rPr>
              <a:t>Verkko-ohjauksen rakentuminen</a:t>
            </a:r>
            <a:endParaRPr lang="fi-FI" sz="2400" dirty="0">
              <a:solidFill>
                <a:srgbClr val="E95596"/>
              </a:solidFill>
              <a:latin typeface="+mj-lt"/>
            </a:endParaRPr>
          </a:p>
        </p:txBody>
      </p:sp>
    </p:spTree>
    <p:extLst>
      <p:ext uri="{BB962C8B-B14F-4D97-AF65-F5344CB8AC3E}">
        <p14:creationId xmlns:p14="http://schemas.microsoft.com/office/powerpoint/2010/main" val="406718394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500" fill="hold"/>
                                        <p:tgtEl>
                                          <p:spTgt spid="56"/>
                                        </p:tgtEl>
                                        <p:attrNameLst>
                                          <p:attrName>ppt_x</p:attrName>
                                        </p:attrNameLst>
                                      </p:cBhvr>
                                      <p:tavLst>
                                        <p:tav tm="0">
                                          <p:val>
                                            <p:strVal val="#ppt_x"/>
                                          </p:val>
                                        </p:tav>
                                        <p:tav tm="100000">
                                          <p:val>
                                            <p:strVal val="#ppt_x"/>
                                          </p:val>
                                        </p:tav>
                                      </p:tavLst>
                                    </p:anim>
                                    <p:anim calcmode="lin" valueType="num">
                                      <p:cBhvr additive="base">
                                        <p:cTn id="54" dur="500" fill="hold"/>
                                        <p:tgtEl>
                                          <p:spTgt spid="5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ppt_x"/>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additive="base">
                                        <p:cTn id="61" dur="500" fill="hold"/>
                                        <p:tgtEl>
                                          <p:spTgt spid="57"/>
                                        </p:tgtEl>
                                        <p:attrNameLst>
                                          <p:attrName>ppt_x</p:attrName>
                                        </p:attrNameLst>
                                      </p:cBhvr>
                                      <p:tavLst>
                                        <p:tav tm="0">
                                          <p:val>
                                            <p:strVal val="#ppt_x"/>
                                          </p:val>
                                        </p:tav>
                                        <p:tav tm="100000">
                                          <p:val>
                                            <p:strVal val="#ppt_x"/>
                                          </p:val>
                                        </p:tav>
                                      </p:tavLst>
                                    </p:anim>
                                    <p:anim calcmode="lin" valueType="num">
                                      <p:cBhvr additive="base">
                                        <p:cTn id="6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500" fill="hold"/>
                                        <p:tgtEl>
                                          <p:spTgt spid="47"/>
                                        </p:tgtEl>
                                        <p:attrNameLst>
                                          <p:attrName>ppt_x</p:attrName>
                                        </p:attrNameLst>
                                      </p:cBhvr>
                                      <p:tavLst>
                                        <p:tav tm="0">
                                          <p:val>
                                            <p:strVal val="#ppt_x"/>
                                          </p:val>
                                        </p:tav>
                                        <p:tav tm="100000">
                                          <p:val>
                                            <p:strVal val="#ppt_x"/>
                                          </p:val>
                                        </p:tav>
                                      </p:tavLst>
                                    </p:anim>
                                    <p:anim calcmode="lin" valueType="num">
                                      <p:cBhvr additive="base">
                                        <p:cTn id="8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500" fill="hold"/>
                                        <p:tgtEl>
                                          <p:spTgt spid="14"/>
                                        </p:tgtEl>
                                        <p:attrNameLst>
                                          <p:attrName>ppt_x</p:attrName>
                                        </p:attrNameLst>
                                      </p:cBhvr>
                                      <p:tavLst>
                                        <p:tav tm="0">
                                          <p:val>
                                            <p:strVal val="#ppt_x"/>
                                          </p:val>
                                        </p:tav>
                                        <p:tav tm="100000">
                                          <p:val>
                                            <p:strVal val="#ppt_x"/>
                                          </p:val>
                                        </p:tav>
                                      </p:tavLst>
                                    </p:anim>
                                    <p:anim calcmode="lin" valueType="num">
                                      <p:cBhvr additive="base">
                                        <p:cTn id="90" dur="500" fill="hold"/>
                                        <p:tgtEl>
                                          <p:spTgt spid="14"/>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additive="base">
                                        <p:cTn id="93" dur="500" fill="hold"/>
                                        <p:tgtEl>
                                          <p:spTgt spid="8"/>
                                        </p:tgtEl>
                                        <p:attrNameLst>
                                          <p:attrName>ppt_x</p:attrName>
                                        </p:attrNameLst>
                                      </p:cBhvr>
                                      <p:tavLst>
                                        <p:tav tm="0">
                                          <p:val>
                                            <p:strVal val="#ppt_x"/>
                                          </p:val>
                                        </p:tav>
                                        <p:tav tm="100000">
                                          <p:val>
                                            <p:strVal val="#ppt_x"/>
                                          </p:val>
                                        </p:tav>
                                      </p:tavLst>
                                    </p:anim>
                                    <p:anim calcmode="lin" valueType="num">
                                      <p:cBhvr additive="base">
                                        <p:cTn id="94" dur="500" fill="hold"/>
                                        <p:tgtEl>
                                          <p:spTgt spid="8"/>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6"/>
                                        </p:tgtEl>
                                        <p:attrNameLst>
                                          <p:attrName>style.visibility</p:attrName>
                                        </p:attrNameLst>
                                      </p:cBhvr>
                                      <p:to>
                                        <p:strVal val="visible"/>
                                      </p:to>
                                    </p:set>
                                    <p:anim calcmode="lin" valueType="num">
                                      <p:cBhvr additive="base">
                                        <p:cTn id="97" dur="500" fill="hold"/>
                                        <p:tgtEl>
                                          <p:spTgt spid="6"/>
                                        </p:tgtEl>
                                        <p:attrNameLst>
                                          <p:attrName>ppt_x</p:attrName>
                                        </p:attrNameLst>
                                      </p:cBhvr>
                                      <p:tavLst>
                                        <p:tav tm="0">
                                          <p:val>
                                            <p:strVal val="#ppt_x"/>
                                          </p:val>
                                        </p:tav>
                                        <p:tav tm="100000">
                                          <p:val>
                                            <p:strVal val="#ppt_x"/>
                                          </p:val>
                                        </p:tav>
                                      </p:tavLst>
                                    </p:anim>
                                    <p:anim calcmode="lin" valueType="num">
                                      <p:cBhvr additive="base">
                                        <p:cTn id="98" dur="500" fill="hold"/>
                                        <p:tgtEl>
                                          <p:spTgt spid="6"/>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500" fill="hold"/>
                                        <p:tgtEl>
                                          <p:spTgt spid="7"/>
                                        </p:tgtEl>
                                        <p:attrNameLst>
                                          <p:attrName>ppt_x</p:attrName>
                                        </p:attrNameLst>
                                      </p:cBhvr>
                                      <p:tavLst>
                                        <p:tav tm="0">
                                          <p:val>
                                            <p:strVal val="#ppt_x"/>
                                          </p:val>
                                        </p:tav>
                                        <p:tav tm="100000">
                                          <p:val>
                                            <p:strVal val="#ppt_x"/>
                                          </p:val>
                                        </p:tav>
                                      </p:tavLst>
                                    </p:anim>
                                    <p:anim calcmode="lin" valueType="num">
                                      <p:cBhvr additive="base">
                                        <p:cTn id="102" dur="500" fill="hold"/>
                                        <p:tgtEl>
                                          <p:spTgt spid="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additive="base">
                                        <p:cTn id="105" dur="500" fill="hold"/>
                                        <p:tgtEl>
                                          <p:spTgt spid="9"/>
                                        </p:tgtEl>
                                        <p:attrNameLst>
                                          <p:attrName>ppt_x</p:attrName>
                                        </p:attrNameLst>
                                      </p:cBhvr>
                                      <p:tavLst>
                                        <p:tav tm="0">
                                          <p:val>
                                            <p:strVal val="#ppt_x"/>
                                          </p:val>
                                        </p:tav>
                                        <p:tav tm="100000">
                                          <p:val>
                                            <p:strVal val="#ppt_x"/>
                                          </p:val>
                                        </p:tav>
                                      </p:tavLst>
                                    </p:anim>
                                    <p:anim calcmode="lin" valueType="num">
                                      <p:cBhvr additive="base">
                                        <p:cTn id="10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32"/>
                                        </p:tgtEl>
                                        <p:attrNameLst>
                                          <p:attrName>style.visibility</p:attrName>
                                        </p:attrNameLst>
                                      </p:cBhvr>
                                      <p:to>
                                        <p:strVal val="visible"/>
                                      </p:to>
                                    </p:set>
                                    <p:anim calcmode="lin" valueType="num">
                                      <p:cBhvr additive="base">
                                        <p:cTn id="111" dur="500" fill="hold"/>
                                        <p:tgtEl>
                                          <p:spTgt spid="32"/>
                                        </p:tgtEl>
                                        <p:attrNameLst>
                                          <p:attrName>ppt_x</p:attrName>
                                        </p:attrNameLst>
                                      </p:cBhvr>
                                      <p:tavLst>
                                        <p:tav tm="0">
                                          <p:val>
                                            <p:strVal val="#ppt_x"/>
                                          </p:val>
                                        </p:tav>
                                        <p:tav tm="100000">
                                          <p:val>
                                            <p:strVal val="#ppt_x"/>
                                          </p:val>
                                        </p:tav>
                                      </p:tavLst>
                                    </p:anim>
                                    <p:anim calcmode="lin" valueType="num">
                                      <p:cBhvr additive="base">
                                        <p:cTn id="112" dur="500" fill="hold"/>
                                        <p:tgtEl>
                                          <p:spTgt spid="32"/>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additive="base">
                                        <p:cTn id="115" dur="500" fill="hold"/>
                                        <p:tgtEl>
                                          <p:spTgt spid="31"/>
                                        </p:tgtEl>
                                        <p:attrNameLst>
                                          <p:attrName>ppt_x</p:attrName>
                                        </p:attrNameLst>
                                      </p:cBhvr>
                                      <p:tavLst>
                                        <p:tav tm="0">
                                          <p:val>
                                            <p:strVal val="#ppt_x"/>
                                          </p:val>
                                        </p:tav>
                                        <p:tav tm="100000">
                                          <p:val>
                                            <p:strVal val="#ppt_x"/>
                                          </p:val>
                                        </p:tav>
                                      </p:tavLst>
                                    </p:anim>
                                    <p:anim calcmode="lin" valueType="num">
                                      <p:cBhvr additive="base">
                                        <p:cTn id="11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additive="base">
                                        <p:cTn id="127" dur="500" fill="hold"/>
                                        <p:tgtEl>
                                          <p:spTgt spid="33"/>
                                        </p:tgtEl>
                                        <p:attrNameLst>
                                          <p:attrName>ppt_x</p:attrName>
                                        </p:attrNameLst>
                                      </p:cBhvr>
                                      <p:tavLst>
                                        <p:tav tm="0">
                                          <p:val>
                                            <p:strVal val="#ppt_x"/>
                                          </p:val>
                                        </p:tav>
                                        <p:tav tm="100000">
                                          <p:val>
                                            <p:strVal val="#ppt_x"/>
                                          </p:val>
                                        </p:tav>
                                      </p:tavLst>
                                    </p:anim>
                                    <p:anim calcmode="lin" valueType="num">
                                      <p:cBhvr additive="base">
                                        <p:cTn id="12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69"/>
                                        </p:tgtEl>
                                        <p:attrNameLst>
                                          <p:attrName>style.visibility</p:attrName>
                                        </p:attrNameLst>
                                      </p:cBhvr>
                                      <p:to>
                                        <p:strVal val="visible"/>
                                      </p:to>
                                    </p:set>
                                    <p:anim calcmode="lin" valueType="num">
                                      <p:cBhvr additive="base">
                                        <p:cTn id="133" dur="500" fill="hold"/>
                                        <p:tgtEl>
                                          <p:spTgt spid="69"/>
                                        </p:tgtEl>
                                        <p:attrNameLst>
                                          <p:attrName>ppt_x</p:attrName>
                                        </p:attrNameLst>
                                      </p:cBhvr>
                                      <p:tavLst>
                                        <p:tav tm="0">
                                          <p:val>
                                            <p:strVal val="#ppt_x"/>
                                          </p:val>
                                        </p:tav>
                                        <p:tav tm="100000">
                                          <p:val>
                                            <p:strVal val="#ppt_x"/>
                                          </p:val>
                                        </p:tav>
                                      </p:tavLst>
                                    </p:anim>
                                    <p:anim calcmode="lin" valueType="num">
                                      <p:cBhvr additive="base">
                                        <p:cTn id="134"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65"/>
                                        </p:tgtEl>
                                        <p:attrNameLst>
                                          <p:attrName>style.visibility</p:attrName>
                                        </p:attrNameLst>
                                      </p:cBhvr>
                                      <p:to>
                                        <p:strVal val="visible"/>
                                      </p:to>
                                    </p:set>
                                    <p:anim calcmode="lin" valueType="num">
                                      <p:cBhvr additive="base">
                                        <p:cTn id="139" dur="500" fill="hold"/>
                                        <p:tgtEl>
                                          <p:spTgt spid="65"/>
                                        </p:tgtEl>
                                        <p:attrNameLst>
                                          <p:attrName>ppt_x</p:attrName>
                                        </p:attrNameLst>
                                      </p:cBhvr>
                                      <p:tavLst>
                                        <p:tav tm="0">
                                          <p:val>
                                            <p:strVal val="#ppt_x"/>
                                          </p:val>
                                        </p:tav>
                                        <p:tav tm="100000">
                                          <p:val>
                                            <p:strVal val="#ppt_x"/>
                                          </p:val>
                                        </p:tav>
                                      </p:tavLst>
                                    </p:anim>
                                    <p:anim calcmode="lin" valueType="num">
                                      <p:cBhvr additive="base">
                                        <p:cTn id="14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66"/>
                                        </p:tgtEl>
                                        <p:attrNameLst>
                                          <p:attrName>style.visibility</p:attrName>
                                        </p:attrNameLst>
                                      </p:cBhvr>
                                      <p:to>
                                        <p:strVal val="visible"/>
                                      </p:to>
                                    </p:set>
                                    <p:anim calcmode="lin" valueType="num">
                                      <p:cBhvr additive="base">
                                        <p:cTn id="145" dur="500" fill="hold"/>
                                        <p:tgtEl>
                                          <p:spTgt spid="66"/>
                                        </p:tgtEl>
                                        <p:attrNameLst>
                                          <p:attrName>ppt_x</p:attrName>
                                        </p:attrNameLst>
                                      </p:cBhvr>
                                      <p:tavLst>
                                        <p:tav tm="0">
                                          <p:val>
                                            <p:strVal val="#ppt_x"/>
                                          </p:val>
                                        </p:tav>
                                        <p:tav tm="100000">
                                          <p:val>
                                            <p:strVal val="#ppt_x"/>
                                          </p:val>
                                        </p:tav>
                                      </p:tavLst>
                                    </p:anim>
                                    <p:anim calcmode="lin" valueType="num">
                                      <p:cBhvr additive="base">
                                        <p:cTn id="14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49"/>
                                        </p:tgtEl>
                                        <p:attrNameLst>
                                          <p:attrName>style.visibility</p:attrName>
                                        </p:attrNameLst>
                                      </p:cBhvr>
                                      <p:to>
                                        <p:strVal val="visible"/>
                                      </p:to>
                                    </p:set>
                                    <p:anim calcmode="lin" valueType="num">
                                      <p:cBhvr additive="base">
                                        <p:cTn id="151" dur="500" fill="hold"/>
                                        <p:tgtEl>
                                          <p:spTgt spid="49"/>
                                        </p:tgtEl>
                                        <p:attrNameLst>
                                          <p:attrName>ppt_x</p:attrName>
                                        </p:attrNameLst>
                                      </p:cBhvr>
                                      <p:tavLst>
                                        <p:tav tm="0">
                                          <p:val>
                                            <p:strVal val="#ppt_x"/>
                                          </p:val>
                                        </p:tav>
                                        <p:tav tm="100000">
                                          <p:val>
                                            <p:strVal val="#ppt_x"/>
                                          </p:val>
                                        </p:tav>
                                      </p:tavLst>
                                    </p:anim>
                                    <p:anim calcmode="lin" valueType="num">
                                      <p:cBhvr additive="base">
                                        <p:cTn id="15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42"/>
                                        </p:tgtEl>
                                        <p:attrNameLst>
                                          <p:attrName>style.visibility</p:attrName>
                                        </p:attrNameLst>
                                      </p:cBhvr>
                                      <p:to>
                                        <p:strVal val="visible"/>
                                      </p:to>
                                    </p:set>
                                    <p:anim calcmode="lin" valueType="num">
                                      <p:cBhvr additive="base">
                                        <p:cTn id="157" dur="500" fill="hold"/>
                                        <p:tgtEl>
                                          <p:spTgt spid="42"/>
                                        </p:tgtEl>
                                        <p:attrNameLst>
                                          <p:attrName>ppt_x</p:attrName>
                                        </p:attrNameLst>
                                      </p:cBhvr>
                                      <p:tavLst>
                                        <p:tav tm="0">
                                          <p:val>
                                            <p:strVal val="#ppt_x"/>
                                          </p:val>
                                        </p:tav>
                                        <p:tav tm="100000">
                                          <p:val>
                                            <p:strVal val="#ppt_x"/>
                                          </p:val>
                                        </p:tav>
                                      </p:tavLst>
                                    </p:anim>
                                    <p:anim calcmode="lin" valueType="num">
                                      <p:cBhvr additive="base">
                                        <p:cTn id="15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20" grpId="0"/>
      <p:bldP spid="21" grpId="0"/>
      <p:bldP spid="23" grpId="0"/>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smtClean="0"/>
              <a:t>Käytettävyys</a:t>
            </a:r>
            <a:r>
              <a:rPr lang="fi-FI" dirty="0"/>
              <a:t/>
            </a:r>
            <a:br>
              <a:rPr lang="fi-FI" dirty="0"/>
            </a:br>
            <a:r>
              <a:rPr lang="fi-FI" dirty="0"/>
              <a:t>ja </a:t>
            </a:r>
            <a:r>
              <a:rPr lang="fi-FI" dirty="0" smtClean="0"/>
              <a:t>käyttäjäkokemukset – Neuvojat/Ohjaajat</a:t>
            </a:r>
            <a:endParaRPr lang="fi-FI" dirty="0"/>
          </a:p>
        </p:txBody>
      </p:sp>
      <p:pic>
        <p:nvPicPr>
          <p:cNvPr id="5" name="Kuva 4"/>
          <p:cNvPicPr>
            <a:picLocks noChangeAspect="1"/>
          </p:cNvPicPr>
          <p:nvPr/>
        </p:nvPicPr>
        <p:blipFill>
          <a:blip r:embed="rId2"/>
          <a:stretch>
            <a:fillRect/>
          </a:stretch>
        </p:blipFill>
        <p:spPr>
          <a:xfrm>
            <a:off x="6804453" y="1539418"/>
            <a:ext cx="2150076" cy="1334171"/>
          </a:xfrm>
          <a:prstGeom prst="rect">
            <a:avLst/>
          </a:prstGeom>
        </p:spPr>
      </p:pic>
      <p:pic>
        <p:nvPicPr>
          <p:cNvPr id="6" name="Kuva 5"/>
          <p:cNvPicPr>
            <a:picLocks noChangeAspect="1"/>
          </p:cNvPicPr>
          <p:nvPr/>
        </p:nvPicPr>
        <p:blipFill>
          <a:blip r:embed="rId3"/>
          <a:stretch>
            <a:fillRect/>
          </a:stretch>
        </p:blipFill>
        <p:spPr>
          <a:xfrm>
            <a:off x="137785" y="1539418"/>
            <a:ext cx="6587622" cy="4094204"/>
          </a:xfrm>
          <a:prstGeom prst="rect">
            <a:avLst/>
          </a:prstGeom>
        </p:spPr>
      </p:pic>
    </p:spTree>
    <p:extLst>
      <p:ext uri="{BB962C8B-B14F-4D97-AF65-F5344CB8AC3E}">
        <p14:creationId xmlns:p14="http://schemas.microsoft.com/office/powerpoint/2010/main" val="1425301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lnSpcReduction="10000"/>
          </a:bodyPr>
          <a:lstStyle/>
          <a:p>
            <a:r>
              <a:rPr lang="fi-FI" dirty="0" smtClean="0"/>
              <a:t>2016</a:t>
            </a:r>
          </a:p>
          <a:p>
            <a:pPr lvl="1"/>
            <a:r>
              <a:rPr lang="fi-FI" sz="1800" dirty="0"/>
              <a:t>Ensimmäiset versiot konseptista</a:t>
            </a:r>
            <a:endParaRPr lang="fi-FI" sz="2400" dirty="0"/>
          </a:p>
          <a:p>
            <a:pPr lvl="1"/>
            <a:r>
              <a:rPr lang="fi-FI" sz="1800" dirty="0"/>
              <a:t>Käyttäjän </a:t>
            </a:r>
            <a:r>
              <a:rPr lang="fi-FI" sz="1800" dirty="0" smtClean="0"/>
              <a:t>käyttöliittymä</a:t>
            </a:r>
            <a:endParaRPr lang="fi-FI" sz="2400" dirty="0"/>
          </a:p>
          <a:p>
            <a:pPr lvl="1"/>
            <a:r>
              <a:rPr lang="fi-FI" sz="1800" dirty="0"/>
              <a:t>Ohjaajan käyttöliittymä</a:t>
            </a:r>
            <a:endParaRPr lang="fi-FI" sz="2400" dirty="0"/>
          </a:p>
          <a:p>
            <a:pPr lvl="1"/>
            <a:r>
              <a:rPr lang="fi-FI" sz="1800" dirty="0" smtClean="0"/>
              <a:t>Käytettävyystestaus (käyttäjät)</a:t>
            </a:r>
            <a:endParaRPr lang="fi-FI" sz="2400" dirty="0"/>
          </a:p>
          <a:p>
            <a:r>
              <a:rPr lang="fi-FI" sz="1800" dirty="0" smtClean="0"/>
              <a:t>2017</a:t>
            </a:r>
          </a:p>
          <a:p>
            <a:pPr lvl="1"/>
            <a:r>
              <a:rPr lang="fi-FI" sz="1800" dirty="0" smtClean="0"/>
              <a:t>Verkko-ohjauksen </a:t>
            </a:r>
            <a:r>
              <a:rPr lang="fi-FI" sz="1800" dirty="0"/>
              <a:t>kytkeminen Työmarkkinatori </a:t>
            </a:r>
            <a:r>
              <a:rPr lang="fi-FI" sz="1800" dirty="0" smtClean="0"/>
              <a:t>konseptiin, palvelumuotoilu</a:t>
            </a:r>
          </a:p>
          <a:p>
            <a:pPr lvl="1"/>
            <a:r>
              <a:rPr lang="fi-FI" sz="1800" dirty="0"/>
              <a:t>Ohjaajan palvelun käytettävyystestaus</a:t>
            </a:r>
            <a:endParaRPr lang="fi-FI" sz="2400" dirty="0"/>
          </a:p>
          <a:p>
            <a:pPr lvl="1"/>
            <a:r>
              <a:rPr lang="fi-FI" sz="1800" dirty="0"/>
              <a:t>PTV kuvaus verkko-ohjauksen ja siihen liittyvien kansallisten verkkopalveluiden osalta</a:t>
            </a:r>
            <a:endParaRPr lang="fi-FI" sz="2400" dirty="0"/>
          </a:p>
          <a:p>
            <a:pPr lvl="1"/>
            <a:r>
              <a:rPr lang="fi-FI" sz="1800" dirty="0"/>
              <a:t>Tekninen vaatimusmäärittely</a:t>
            </a:r>
            <a:endParaRPr lang="fi-FI" sz="2400" dirty="0"/>
          </a:p>
          <a:p>
            <a:pPr lvl="1"/>
            <a:r>
              <a:rPr lang="fi-FI" sz="1800" dirty="0"/>
              <a:t>Palvelujen koeversioiden testaus, palvelumuotoilu ja visualisointi.</a:t>
            </a:r>
            <a:endParaRPr lang="fi-FI" sz="2400" dirty="0"/>
          </a:p>
          <a:p>
            <a:pPr lvl="1"/>
            <a:r>
              <a:rPr lang="fi-FI" sz="1800" dirty="0"/>
              <a:t>Nettiohjauspalvelun viimeistely 1.vaiheen osalta</a:t>
            </a:r>
            <a:endParaRPr lang="fi-FI" sz="2400" dirty="0"/>
          </a:p>
          <a:p>
            <a:pPr lvl="1"/>
            <a:r>
              <a:rPr lang="fi-FI" sz="1800" dirty="0"/>
              <a:t>Verkko-ohjauksen 2. vaiheen </a:t>
            </a:r>
            <a:r>
              <a:rPr lang="fi-FI" sz="1800" dirty="0" smtClean="0"/>
              <a:t>aloittaminen</a:t>
            </a:r>
            <a:endParaRPr lang="fi-FI" sz="3200" dirty="0" smtClean="0"/>
          </a:p>
          <a:p>
            <a:endParaRPr lang="fi-FI" dirty="0"/>
          </a:p>
        </p:txBody>
      </p:sp>
      <p:sp>
        <p:nvSpPr>
          <p:cNvPr id="3" name="Otsikko 2"/>
          <p:cNvSpPr>
            <a:spLocks noGrp="1"/>
          </p:cNvSpPr>
          <p:nvPr>
            <p:ph type="title"/>
          </p:nvPr>
        </p:nvSpPr>
        <p:spPr/>
        <p:txBody>
          <a:bodyPr/>
          <a:lstStyle/>
          <a:p>
            <a:r>
              <a:rPr lang="fi-FI" dirty="0" smtClean="0"/>
              <a:t>Verkko-ohjauksen rakentuminen</a:t>
            </a:r>
            <a:endParaRPr lang="fi-FI" dirty="0"/>
          </a:p>
        </p:txBody>
      </p:sp>
    </p:spTree>
    <p:extLst>
      <p:ext uri="{BB962C8B-B14F-4D97-AF65-F5344CB8AC3E}">
        <p14:creationId xmlns:p14="http://schemas.microsoft.com/office/powerpoint/2010/main" val="1043723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smtClean="0"/>
              <a:t>Työryhmä työskennellyt joulukuusta 2015</a:t>
            </a:r>
          </a:p>
          <a:p>
            <a:r>
              <a:rPr lang="fi-FI" dirty="0" smtClean="0"/>
              <a:t>Konsepti valmis 3/2017</a:t>
            </a:r>
          </a:p>
          <a:p>
            <a:r>
              <a:rPr lang="fi-FI" dirty="0" smtClean="0"/>
              <a:t>Rautalankamalli</a:t>
            </a:r>
          </a:p>
          <a:p>
            <a:r>
              <a:rPr lang="fi-FI" dirty="0" smtClean="0"/>
              <a:t>Klikkailtava proto</a:t>
            </a:r>
          </a:p>
          <a:p>
            <a:pPr lvl="1"/>
            <a:r>
              <a:rPr lang="fi-FI" dirty="0" smtClean="0"/>
              <a:t>Konseptin käytettävyystestaus suoritettu 12/2016 asiakkailla, ammattilaisten vuoro 3-4/2017</a:t>
            </a:r>
          </a:p>
          <a:p>
            <a:r>
              <a:rPr lang="fi-FI" dirty="0" smtClean="0"/>
              <a:t>Tarkempi vaatimusmäärittely aloitettu 2/2017</a:t>
            </a:r>
          </a:p>
          <a:p>
            <a:r>
              <a:rPr lang="fi-FI" dirty="0" smtClean="0"/>
              <a:t>Toteutus 2017</a:t>
            </a:r>
          </a:p>
          <a:p>
            <a:pPr lvl="1"/>
            <a:r>
              <a:rPr lang="fi-FI" dirty="0" smtClean="0"/>
              <a:t>Etsi itse tietoa</a:t>
            </a:r>
          </a:p>
          <a:p>
            <a:pPr lvl="1"/>
            <a:r>
              <a:rPr lang="fi-FI" dirty="0" smtClean="0"/>
              <a:t>Neuvonta ja ohjaus, pilotointi</a:t>
            </a:r>
          </a:p>
          <a:p>
            <a:pPr lvl="1"/>
            <a:endParaRPr lang="fi-FI" dirty="0"/>
          </a:p>
          <a:p>
            <a:r>
              <a:rPr lang="fi-FI" dirty="0" smtClean="0"/>
              <a:t>2. vaiheen konseptoinnin aloittaminen</a:t>
            </a:r>
          </a:p>
          <a:p>
            <a:endParaRPr lang="fi-FI" dirty="0"/>
          </a:p>
        </p:txBody>
      </p:sp>
      <p:sp>
        <p:nvSpPr>
          <p:cNvPr id="3" name="Otsikko 2"/>
          <p:cNvSpPr>
            <a:spLocks noGrp="1"/>
          </p:cNvSpPr>
          <p:nvPr>
            <p:ph type="title"/>
          </p:nvPr>
        </p:nvSpPr>
        <p:spPr/>
        <p:txBody>
          <a:bodyPr/>
          <a:lstStyle/>
          <a:p>
            <a:r>
              <a:rPr lang="fi-FI" dirty="0" smtClean="0"/>
              <a:t>Verkko-ohjauksen tilanne 5/2017</a:t>
            </a:r>
            <a:endParaRPr lang="fi-FI" dirty="0"/>
          </a:p>
        </p:txBody>
      </p:sp>
    </p:spTree>
    <p:extLst>
      <p:ext uri="{BB962C8B-B14F-4D97-AF65-F5344CB8AC3E}">
        <p14:creationId xmlns:p14="http://schemas.microsoft.com/office/powerpoint/2010/main" val="917573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Esitys2" id="{0A162C07-3DFA-4D4A-90E3-9C065542980B}" vid="{4B78CB8B-42B3-447A-9901-521E4C74BB3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kohtaamouusi-fi</Template>
  <TotalTime>657</TotalTime>
  <Words>328</Words>
  <Application>Microsoft Office PowerPoint</Application>
  <PresentationFormat>Näytössä katseltava diaesitys (4:3)</PresentationFormat>
  <Paragraphs>82</Paragraphs>
  <Slides>11</Slides>
  <Notes>2</Notes>
  <HiddenSlides>0</HiddenSlides>
  <MMClips>0</MMClips>
  <ScaleCrop>false</ScaleCrop>
  <HeadingPairs>
    <vt:vector size="4" baseType="variant">
      <vt:variant>
        <vt:lpstr>Teema</vt:lpstr>
      </vt:variant>
      <vt:variant>
        <vt:i4>1</vt:i4>
      </vt:variant>
      <vt:variant>
        <vt:lpstr>Dian otsikot</vt:lpstr>
      </vt:variant>
      <vt:variant>
        <vt:i4>11</vt:i4>
      </vt:variant>
    </vt:vector>
  </HeadingPairs>
  <TitlesOfParts>
    <vt:vector size="12" baseType="lpstr">
      <vt:lpstr>Office-teema</vt:lpstr>
      <vt:lpstr>  Valtakunnallisen ELO-ryhmän puheenjohtajat ja sihteerit kokous Verkko-Ohjaus</vt:lpstr>
      <vt:lpstr>  Ohjauksen verkkopalvelun rakentaminen </vt:lpstr>
      <vt:lpstr>Verkko-ohjauksen kehittämisessä  alkuvaiheen pääpaino ammatinvalinta- ja uraohjauksessa </vt:lpstr>
      <vt:lpstr>Etsi itse tietoa</vt:lpstr>
      <vt:lpstr>PowerPoint-esitys</vt:lpstr>
      <vt:lpstr>PowerPoint-esitys</vt:lpstr>
      <vt:lpstr>Käytettävyys ja käyttäjäkokemukset – Neuvojat/Ohjaajat</vt:lpstr>
      <vt:lpstr>Verkko-ohjauksen rakentuminen</vt:lpstr>
      <vt:lpstr>Verkko-ohjauksen tilanne 5/2017</vt:lpstr>
      <vt:lpstr>KOHTAAMO-hanke etenee vkot 9 – 18/17 Ohjauksen verkkopalvelun kehittäminen </vt:lpstr>
      <vt:lpstr>Kiitoksia! marko.kilpelainen@ely-keskus.fi p. +358 29 502 0224 www.kohtaamo.info   </vt:lpstr>
    </vt:vector>
  </TitlesOfParts>
  <Company>Suomen valtio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Kilpeläinen Marko</dc:creator>
  <cp:lastModifiedBy>Leminen Ari-Pekka TEM</cp:lastModifiedBy>
  <cp:revision>45</cp:revision>
  <dcterms:created xsi:type="dcterms:W3CDTF">2016-09-12T05:54:40Z</dcterms:created>
  <dcterms:modified xsi:type="dcterms:W3CDTF">2017-06-08T05:09:27Z</dcterms:modified>
</cp:coreProperties>
</file>