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9144000" cy="6858000" type="screen4x3"/>
  <p:notesSz cx="6735763" cy="98663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1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740CCCB-0FD7-4BF9-933D-413E573A14FB}" type="datetimeFigureOut">
              <a:rPr lang="fi-FI" smtClean="0"/>
              <a:t>19.11.2015</a:t>
            </a:fld>
            <a:endParaRPr lang="fi-FI"/>
          </a:p>
        </p:txBody>
      </p:sp>
      <p:sp>
        <p:nvSpPr>
          <p:cNvPr id="4" name="Dian kuvan paikkamerkki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E45A0668-EFDD-4F21-B7D9-3AC4C87F8E79}" type="slidenum">
              <a:rPr lang="fi-FI" smtClean="0"/>
              <a:t>‹#›</a:t>
            </a:fld>
            <a:endParaRPr lang="fi-FI"/>
          </a:p>
        </p:txBody>
      </p:sp>
    </p:spTree>
    <p:extLst>
      <p:ext uri="{BB962C8B-B14F-4D97-AF65-F5344CB8AC3E}">
        <p14:creationId xmlns:p14="http://schemas.microsoft.com/office/powerpoint/2010/main" val="717722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a:bodyPr>
          <a:lstStyle/>
          <a:p>
            <a:endParaRPr lang="fi-FI" dirty="0"/>
          </a:p>
        </p:txBody>
      </p:sp>
      <p:sp>
        <p:nvSpPr>
          <p:cNvPr id="4" name="Dian numeron paikkamerkki 3"/>
          <p:cNvSpPr>
            <a:spLocks noGrp="1"/>
          </p:cNvSpPr>
          <p:nvPr>
            <p:ph type="sldNum" sz="quarter" idx="10"/>
          </p:nvPr>
        </p:nvSpPr>
        <p:spPr/>
        <p:txBody>
          <a:bodyPr/>
          <a:lstStyle/>
          <a:p>
            <a:fld id="{E45A0668-EFDD-4F21-B7D9-3AC4C87F8E79}" type="slidenum">
              <a:rPr lang="fi-FI" smtClean="0"/>
              <a:t>1</a:t>
            </a:fld>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C583D69A-587B-479F-9049-0CFC6C73DD8B}" type="datetimeFigureOut">
              <a:rPr lang="fi-FI" smtClean="0"/>
              <a:pPr/>
              <a:t>19.11.2015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77CD170-798B-4275-8EB3-333227086211}" type="slidenum">
              <a:rPr lang="fi-FI" smtClean="0"/>
              <a:pPr/>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583D69A-587B-479F-9049-0CFC6C73DD8B}" type="datetimeFigureOut">
              <a:rPr lang="fi-FI" smtClean="0"/>
              <a:pPr/>
              <a:t>19.11.2015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77CD170-798B-4275-8EB3-333227086211}" type="slidenum">
              <a:rPr lang="fi-FI" smtClean="0"/>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583D69A-587B-479F-9049-0CFC6C73DD8B}" type="datetimeFigureOut">
              <a:rPr lang="fi-FI" smtClean="0"/>
              <a:pPr/>
              <a:t>19.11.2015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77CD170-798B-4275-8EB3-333227086211}" type="slidenum">
              <a:rPr lang="fi-FI" smtClean="0"/>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583D69A-587B-479F-9049-0CFC6C73DD8B}" type="datetimeFigureOut">
              <a:rPr lang="fi-FI" smtClean="0"/>
              <a:pPr/>
              <a:t>19.11.2015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77CD170-798B-4275-8EB3-333227086211}" type="slidenum">
              <a:rPr lang="fi-FI" smtClean="0"/>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C583D69A-587B-479F-9049-0CFC6C73DD8B}" type="datetimeFigureOut">
              <a:rPr lang="fi-FI" smtClean="0"/>
              <a:pPr/>
              <a:t>19.11.2015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77CD170-798B-4275-8EB3-333227086211}" type="slidenum">
              <a:rPr lang="fi-FI" smtClean="0"/>
              <a:pPr/>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C583D69A-587B-479F-9049-0CFC6C73DD8B}" type="datetimeFigureOut">
              <a:rPr lang="fi-FI" smtClean="0"/>
              <a:pPr/>
              <a:t>19.11.2015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77CD170-798B-4275-8EB3-333227086211}" type="slidenum">
              <a:rPr lang="fi-FI" smtClean="0"/>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C583D69A-587B-479F-9049-0CFC6C73DD8B}" type="datetimeFigureOut">
              <a:rPr lang="fi-FI" smtClean="0"/>
              <a:pPr/>
              <a:t>19.11.2015</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577CD170-798B-4275-8EB3-333227086211}" type="slidenum">
              <a:rPr lang="fi-FI" smtClean="0"/>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C583D69A-587B-479F-9049-0CFC6C73DD8B}" type="datetimeFigureOut">
              <a:rPr lang="fi-FI" smtClean="0"/>
              <a:pPr/>
              <a:t>19.11.2015</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77CD170-798B-4275-8EB3-333227086211}" type="slidenum">
              <a:rPr lang="fi-FI" smtClean="0"/>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C583D69A-587B-479F-9049-0CFC6C73DD8B}" type="datetimeFigureOut">
              <a:rPr lang="fi-FI" smtClean="0"/>
              <a:pPr/>
              <a:t>19.11.2015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577CD170-798B-4275-8EB3-333227086211}" type="slidenum">
              <a:rPr lang="fi-FI" smtClean="0"/>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583D69A-587B-479F-9049-0CFC6C73DD8B}" type="datetimeFigureOut">
              <a:rPr lang="fi-FI" smtClean="0"/>
              <a:pPr/>
              <a:t>19.11.2015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77CD170-798B-4275-8EB3-333227086211}" type="slidenum">
              <a:rPr lang="fi-FI" smtClean="0"/>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583D69A-587B-479F-9049-0CFC6C73DD8B}" type="datetimeFigureOut">
              <a:rPr lang="fi-FI" smtClean="0"/>
              <a:pPr/>
              <a:t>19.11.2015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77CD170-798B-4275-8EB3-333227086211}" type="slidenum">
              <a:rPr lang="fi-FI" smtClean="0"/>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83D69A-587B-479F-9049-0CFC6C73DD8B}" type="datetimeFigureOut">
              <a:rPr lang="fi-FI" smtClean="0"/>
              <a:pPr/>
              <a:t>19.11.2015</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7CD170-798B-4275-8EB3-333227086211}" type="slidenum">
              <a:rPr lang="fi-FI" smtClean="0"/>
              <a:pPr/>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cstate="print"/>
          <a:srcRect/>
          <a:stretch>
            <a:fillRect/>
          </a:stretch>
        </p:blipFill>
        <p:spPr bwMode="auto">
          <a:xfrm>
            <a:off x="7617050" y="4077072"/>
            <a:ext cx="1779486" cy="2780928"/>
          </a:xfrm>
          <a:prstGeom prst="rect">
            <a:avLst/>
          </a:prstGeom>
          <a:noFill/>
          <a:ln w="9525">
            <a:noFill/>
            <a:miter lim="800000"/>
            <a:headEnd/>
            <a:tailEnd/>
          </a:ln>
        </p:spPr>
      </p:pic>
      <p:sp>
        <p:nvSpPr>
          <p:cNvPr id="6" name="Tekstikehys 5"/>
          <p:cNvSpPr txBox="1"/>
          <p:nvPr/>
        </p:nvSpPr>
        <p:spPr>
          <a:xfrm>
            <a:off x="467544" y="764704"/>
            <a:ext cx="8064895" cy="5632311"/>
          </a:xfrm>
          <a:prstGeom prst="rect">
            <a:avLst/>
          </a:prstGeom>
          <a:noFill/>
        </p:spPr>
        <p:txBody>
          <a:bodyPr wrap="square" rtlCol="0">
            <a:spAutoFit/>
          </a:bodyPr>
          <a:lstStyle/>
          <a:p>
            <a:endParaRPr lang="fi-FI" sz="1200" b="1" dirty="0" smtClean="0"/>
          </a:p>
          <a:p>
            <a:r>
              <a:rPr lang="en-GB" sz="1200" b="1" dirty="0" smtClean="0"/>
              <a:t>Information</a:t>
            </a:r>
            <a:r>
              <a:rPr lang="en-GB" sz="1200" b="1" dirty="0"/>
              <a:t>, advice and guidance supporting lifelong learning and career management - Lifelong Guidance</a:t>
            </a:r>
            <a:endParaRPr lang="fi-FI" sz="1200" dirty="0"/>
          </a:p>
          <a:p>
            <a:pPr lvl="0"/>
            <a:endParaRPr lang="en-GB" sz="1200" dirty="0" smtClean="0"/>
          </a:p>
          <a:p>
            <a:pPr marL="171450" lvl="0" indent="-171450">
              <a:buFont typeface="Arial" panose="020B0604020202020204" pitchFamily="34" charset="0"/>
              <a:buChar char="•"/>
            </a:pPr>
            <a:r>
              <a:rPr lang="en-GB" sz="1200" dirty="0" smtClean="0"/>
              <a:t>Ongoing </a:t>
            </a:r>
            <a:r>
              <a:rPr lang="en-GB" sz="1200" dirty="0"/>
              <a:t>changes in the labour market, its sectors and professions are pushing individuals to construct their personal career and flexible learning paths through a series of choices they make throughout their lives </a:t>
            </a:r>
            <a:endParaRPr lang="en-GB" sz="1200" dirty="0" smtClean="0"/>
          </a:p>
          <a:p>
            <a:pPr lvl="0"/>
            <a:endParaRPr lang="fi-FI" sz="1200" dirty="0"/>
          </a:p>
          <a:p>
            <a:pPr marL="171450" lvl="0" indent="-171450">
              <a:buFont typeface="Arial" panose="020B0604020202020204" pitchFamily="34" charset="0"/>
              <a:buChar char="•"/>
            </a:pPr>
            <a:r>
              <a:rPr lang="en-GB" sz="1200" dirty="0" smtClean="0"/>
              <a:t>Lifelong </a:t>
            </a:r>
            <a:r>
              <a:rPr lang="en-GB" sz="1200" dirty="0"/>
              <a:t>Guidance - connected with lifelong learning - refers to a range of activities that enable citizens of any age, and at any point in their lives, to: </a:t>
            </a:r>
            <a:endParaRPr lang="fi-FI" sz="1200" dirty="0"/>
          </a:p>
          <a:p>
            <a:pPr marL="685800" lvl="1" indent="-228600">
              <a:buFont typeface="Arial" panose="020B0604020202020204" pitchFamily="34" charset="0"/>
              <a:buChar char="•"/>
            </a:pPr>
            <a:r>
              <a:rPr lang="en-GB" sz="1200" dirty="0" smtClean="0"/>
              <a:t>Identify </a:t>
            </a:r>
            <a:r>
              <a:rPr lang="en-GB" sz="1200" dirty="0"/>
              <a:t>their capacities, competences and interests </a:t>
            </a:r>
            <a:endParaRPr lang="fi-FI" sz="1200" dirty="0"/>
          </a:p>
          <a:p>
            <a:pPr marL="685800" lvl="1" indent="-228600">
              <a:buFont typeface="Arial" panose="020B0604020202020204" pitchFamily="34" charset="0"/>
              <a:buChar char="•"/>
            </a:pPr>
            <a:r>
              <a:rPr lang="en-GB" sz="1200" dirty="0" smtClean="0"/>
              <a:t>Make </a:t>
            </a:r>
            <a:r>
              <a:rPr lang="en-GB" sz="1200" dirty="0"/>
              <a:t>meaningful educational, training and occupational decisions  </a:t>
            </a:r>
            <a:endParaRPr lang="fi-FI" sz="1200" dirty="0"/>
          </a:p>
          <a:p>
            <a:pPr marL="685800" lvl="1" indent="-228600">
              <a:buFont typeface="Arial" panose="020B0604020202020204" pitchFamily="34" charset="0"/>
              <a:buChar char="•"/>
            </a:pPr>
            <a:r>
              <a:rPr lang="en-GB" sz="1200" dirty="0" smtClean="0"/>
              <a:t>Manage </a:t>
            </a:r>
            <a:r>
              <a:rPr lang="en-GB" sz="1200" dirty="0"/>
              <a:t>their individual life paths in learning, work and other settings in which these capacities and competences are learned and/or used. </a:t>
            </a:r>
            <a:endParaRPr lang="fi-FI" sz="1200" dirty="0"/>
          </a:p>
          <a:p>
            <a:r>
              <a:rPr lang="en-GB" sz="1200" dirty="0"/>
              <a:t> </a:t>
            </a:r>
            <a:endParaRPr lang="fi-FI" sz="1200" dirty="0"/>
          </a:p>
          <a:p>
            <a:pPr marL="171450" lvl="0" indent="-171450">
              <a:buFont typeface="Arial" panose="020B0604020202020204" pitchFamily="34" charset="0"/>
              <a:buChar char="•"/>
            </a:pPr>
            <a:r>
              <a:rPr lang="en-GB" sz="1200" dirty="0"/>
              <a:t>Lifelong Guidance is provided in a range of settings: education, training, employment, community, and private (European Council 2004</a:t>
            </a:r>
            <a:r>
              <a:rPr lang="en-GB" sz="1200" dirty="0" smtClean="0"/>
              <a:t>).</a:t>
            </a:r>
          </a:p>
          <a:p>
            <a:pPr marL="171450" lvl="0" indent="-171450">
              <a:buFont typeface="Arial" panose="020B0604020202020204" pitchFamily="34" charset="0"/>
              <a:buChar char="•"/>
            </a:pPr>
            <a:endParaRPr lang="en-GB" sz="1200" dirty="0"/>
          </a:p>
          <a:p>
            <a:pPr marL="171450" lvl="0" indent="-171450">
              <a:buFont typeface="Arial" panose="020B0604020202020204" pitchFamily="34" charset="0"/>
              <a:buChar char="•"/>
            </a:pPr>
            <a:r>
              <a:rPr lang="en-GB" sz="1200" dirty="0" smtClean="0"/>
              <a:t>In </a:t>
            </a:r>
            <a:r>
              <a:rPr lang="en-GB" sz="1200" dirty="0"/>
              <a:t>Finland coherent and well-functioning Information, Advice and Guidance services are based on co-operation with career education and guidance services in schools, career counselling within employment and economic services, workshops and outreached guidance services for youth, work-place guidance and career services provided by employer organisations, trade unions and voluntary/community associations.  </a:t>
            </a:r>
            <a:endParaRPr lang="en-GB" sz="1200" dirty="0" smtClean="0"/>
          </a:p>
          <a:p>
            <a:pPr lvl="0"/>
            <a:endParaRPr lang="fi-FI" sz="1200" dirty="0"/>
          </a:p>
          <a:p>
            <a:pPr marL="171450" lvl="0" indent="-171450">
              <a:buFont typeface="Arial" panose="020B0604020202020204" pitchFamily="34" charset="0"/>
              <a:buChar char="•"/>
            </a:pPr>
            <a:r>
              <a:rPr lang="en-GB" sz="1200" dirty="0" smtClean="0"/>
              <a:t>Information</a:t>
            </a:r>
            <a:r>
              <a:rPr lang="en-GB" sz="1200" dirty="0"/>
              <a:t>, Advice and Guidance services support individuals in different points of their lives </a:t>
            </a:r>
            <a:r>
              <a:rPr lang="en-GB" sz="1200" dirty="0" smtClean="0"/>
              <a:t>in</a:t>
            </a:r>
          </a:p>
          <a:p>
            <a:pPr marL="628650" lvl="1" indent="-171450">
              <a:buFont typeface="Arial" panose="020B0604020202020204" pitchFamily="34" charset="0"/>
              <a:buChar char="•"/>
            </a:pPr>
            <a:r>
              <a:rPr lang="en-GB" sz="1200" dirty="0" smtClean="0"/>
              <a:t>Acquisition </a:t>
            </a:r>
            <a:r>
              <a:rPr lang="en-GB" sz="1200" dirty="0"/>
              <a:t>of lifelong career management </a:t>
            </a:r>
            <a:r>
              <a:rPr lang="en-GB" sz="1200" dirty="0" smtClean="0"/>
              <a:t>skills;</a:t>
            </a:r>
            <a:endParaRPr lang="fi-FI" sz="1200" dirty="0"/>
          </a:p>
          <a:p>
            <a:pPr marL="628650" lvl="1" indent="-171450">
              <a:buFont typeface="Arial" panose="020B0604020202020204" pitchFamily="34" charset="0"/>
              <a:buChar char="•"/>
            </a:pPr>
            <a:r>
              <a:rPr lang="en-GB" sz="1200" dirty="0" smtClean="0"/>
              <a:t>Meaningful </a:t>
            </a:r>
            <a:r>
              <a:rPr lang="en-GB" sz="1200" dirty="0"/>
              <a:t>educational </a:t>
            </a:r>
            <a:r>
              <a:rPr lang="en-GB" sz="1200" dirty="0" err="1" smtClean="0"/>
              <a:t>choises</a:t>
            </a:r>
            <a:r>
              <a:rPr lang="en-GB" sz="1200" dirty="0" smtClean="0"/>
              <a:t>;</a:t>
            </a:r>
            <a:endParaRPr lang="fi-FI" sz="1200" dirty="0"/>
          </a:p>
          <a:p>
            <a:pPr marL="628650" lvl="1" indent="-171450">
              <a:buFont typeface="Arial" panose="020B0604020202020204" pitchFamily="34" charset="0"/>
              <a:buChar char="•"/>
            </a:pPr>
            <a:r>
              <a:rPr lang="en-GB" sz="1200" dirty="0" smtClean="0"/>
              <a:t>Different </a:t>
            </a:r>
            <a:r>
              <a:rPr lang="en-GB" sz="1200" dirty="0"/>
              <a:t>transition phases in their </a:t>
            </a:r>
            <a:r>
              <a:rPr lang="en-GB" sz="1200" dirty="0" smtClean="0"/>
              <a:t>career;</a:t>
            </a:r>
            <a:endParaRPr lang="fi-FI" sz="1200" dirty="0"/>
          </a:p>
          <a:p>
            <a:pPr marL="628650" lvl="1" indent="-171450">
              <a:buFont typeface="Arial" panose="020B0604020202020204" pitchFamily="34" charset="0"/>
              <a:buChar char="•"/>
            </a:pPr>
            <a:r>
              <a:rPr lang="en-GB" sz="1200" dirty="0" smtClean="0"/>
              <a:t>Retention </a:t>
            </a:r>
            <a:r>
              <a:rPr lang="en-GB" sz="1200" dirty="0"/>
              <a:t>in education and completion of studies </a:t>
            </a:r>
            <a:r>
              <a:rPr lang="en-GB" sz="1200" dirty="0" smtClean="0"/>
              <a:t>and</a:t>
            </a:r>
            <a:endParaRPr lang="fi-FI" sz="1200" dirty="0"/>
          </a:p>
          <a:p>
            <a:pPr marL="628650" lvl="1" indent="-171450">
              <a:buFont typeface="Arial" panose="020B0604020202020204" pitchFamily="34" charset="0"/>
              <a:buChar char="•"/>
            </a:pPr>
            <a:r>
              <a:rPr lang="en-GB" sz="1200" dirty="0" smtClean="0"/>
              <a:t>Employability </a:t>
            </a:r>
          </a:p>
          <a:p>
            <a:pPr marL="628650" lvl="1" indent="-171450">
              <a:buFont typeface="Arial" panose="020B0604020202020204" pitchFamily="34" charset="0"/>
              <a:buChar char="•"/>
            </a:pPr>
            <a:endParaRPr lang="fi-FI" sz="1200" dirty="0"/>
          </a:p>
          <a:p>
            <a:pPr lvl="0"/>
            <a:r>
              <a:rPr lang="en-GB" sz="1200" dirty="0"/>
              <a:t>Key outcomes include sustainable solutions meeting the needs of both individuals and the labour market</a:t>
            </a:r>
            <a:endParaRPr lang="fi-FI" sz="1200" dirty="0"/>
          </a:p>
          <a:p>
            <a:endParaRPr lang="fi-FI" sz="1200" dirty="0"/>
          </a:p>
        </p:txBody>
      </p:sp>
      <p:pic>
        <p:nvPicPr>
          <p:cNvPr id="7" name="Picture 2"/>
          <p:cNvPicPr>
            <a:picLocks noChangeAspect="1" noChangeArrowheads="1"/>
          </p:cNvPicPr>
          <p:nvPr/>
        </p:nvPicPr>
        <p:blipFill>
          <a:blip r:embed="rId4" cstate="print"/>
          <a:srcRect/>
          <a:stretch>
            <a:fillRect/>
          </a:stretch>
        </p:blipFill>
        <p:spPr bwMode="auto">
          <a:xfrm>
            <a:off x="0" y="0"/>
            <a:ext cx="1658938" cy="647700"/>
          </a:xfrm>
          <a:prstGeom prst="rect">
            <a:avLst/>
          </a:prstGeom>
          <a:noFill/>
          <a:ln w="9525">
            <a:noFill/>
            <a:miter lim="800000"/>
            <a:headEnd/>
            <a:tailEnd/>
          </a:ln>
        </p:spPr>
      </p:pic>
      <p:sp>
        <p:nvSpPr>
          <p:cNvPr id="9" name="Tekstikehys 8"/>
          <p:cNvSpPr txBox="1"/>
          <p:nvPr/>
        </p:nvSpPr>
        <p:spPr>
          <a:xfrm>
            <a:off x="1907704" y="0"/>
            <a:ext cx="4835234" cy="1384995"/>
          </a:xfrm>
          <a:prstGeom prst="rect">
            <a:avLst/>
          </a:prstGeom>
          <a:noFill/>
        </p:spPr>
        <p:txBody>
          <a:bodyPr wrap="none" rtlCol="0">
            <a:spAutoFit/>
          </a:bodyPr>
          <a:lstStyle/>
          <a:p>
            <a:r>
              <a:rPr lang="en-GB" sz="2800" b="1" dirty="0"/>
              <a:t>Lifelong Guidance Practice and </a:t>
            </a:r>
            <a:endParaRPr lang="en-GB" sz="2800" b="1" dirty="0" smtClean="0"/>
          </a:p>
          <a:p>
            <a:r>
              <a:rPr lang="en-GB" sz="2800" b="1" dirty="0" smtClean="0"/>
              <a:t>Policy </a:t>
            </a:r>
            <a:r>
              <a:rPr lang="en-GB" sz="2800" b="1" dirty="0"/>
              <a:t>Development in Finland</a:t>
            </a:r>
            <a:endParaRPr lang="fi-FI" sz="2800" dirty="0"/>
          </a:p>
          <a:p>
            <a:endParaRPr lang="fi-FI" sz="2800" dirty="0"/>
          </a:p>
        </p:txBody>
      </p:sp>
      <p:pic>
        <p:nvPicPr>
          <p:cNvPr id="1026" name="Picture 2" descr="C:\Users\karlsul1\AppData\Local\Microsoft\Windows\Temporary Internet Files\Content.Outlook\1A2NXAYN\OKM_Eng_CMYK_LM_logot_IS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61924" y="0"/>
            <a:ext cx="1638300" cy="9087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srcRect/>
          <a:stretch>
            <a:fillRect/>
          </a:stretch>
        </p:blipFill>
        <p:spPr bwMode="auto">
          <a:xfrm>
            <a:off x="8244408" y="4728124"/>
            <a:ext cx="899592" cy="1293164"/>
          </a:xfrm>
          <a:prstGeom prst="rect">
            <a:avLst/>
          </a:prstGeom>
          <a:noFill/>
          <a:ln w="9525">
            <a:noFill/>
            <a:miter lim="800000"/>
            <a:headEnd/>
            <a:tailEnd/>
          </a:ln>
        </p:spPr>
      </p:pic>
      <p:sp>
        <p:nvSpPr>
          <p:cNvPr id="6" name="Suorakulmio 5"/>
          <p:cNvSpPr/>
          <p:nvPr/>
        </p:nvSpPr>
        <p:spPr>
          <a:xfrm>
            <a:off x="179512" y="692696"/>
            <a:ext cx="8496944" cy="6001643"/>
          </a:xfrm>
          <a:prstGeom prst="rect">
            <a:avLst/>
          </a:prstGeom>
        </p:spPr>
        <p:txBody>
          <a:bodyPr wrap="square">
            <a:spAutoFit/>
          </a:bodyPr>
          <a:lstStyle/>
          <a:p>
            <a:pPr marL="171450" indent="-171450">
              <a:buFont typeface="Arial" panose="020B0604020202020204" pitchFamily="34" charset="0"/>
              <a:buChar char="•"/>
              <a:defRPr/>
            </a:pPr>
            <a:r>
              <a:rPr lang="en-GB" sz="1200" dirty="0" smtClean="0"/>
              <a:t>For decades Finland has had a strong tradition of co-operation between different government sectors and service providers.  </a:t>
            </a:r>
            <a:endParaRPr lang="fi-FI" sz="1200" dirty="0"/>
          </a:p>
          <a:p>
            <a:pPr>
              <a:defRPr/>
            </a:pPr>
            <a:endParaRPr lang="fi-FI" sz="1200" dirty="0"/>
          </a:p>
          <a:p>
            <a:pPr marL="171450" indent="-171450">
              <a:buFont typeface="Arial" panose="020B0604020202020204" pitchFamily="34" charset="0"/>
              <a:buChar char="•"/>
              <a:defRPr/>
            </a:pPr>
            <a:r>
              <a:rPr lang="en-GB" sz="1200" dirty="0" smtClean="0"/>
              <a:t>In 2011 the Ministry of Employment and the Economy and the Ministry of Education and Culture established a </a:t>
            </a:r>
            <a:r>
              <a:rPr lang="en-GB" sz="1200" b="1" dirty="0" smtClean="0"/>
              <a:t>National Lifelong Guidance Working Group</a:t>
            </a:r>
            <a:r>
              <a:rPr lang="en-GB" sz="1200" dirty="0" smtClean="0"/>
              <a:t> with representatives from relevant ministries, social security institution, municipalities, education providers, employment and the economy services, regional administration, social partners and voluntary/community organisations. The Working Group has prepared a national lifelong guidance strategy with reference to 2008 Council Resolution policy priorities and ELGPN Work Programmes.  During its second term (2015-20), the task of the Working Group is to enhance the systems and policy development of lifelong guidance in national, regional and local levels. The aim is also to strengthen multi-administrative and multi-professional co-operation, avoid overlapping service provision and promote the implementation of the national cross-sectoral ESF-funded Youth Guarantee programme. </a:t>
            </a:r>
            <a:endParaRPr lang="fi-FI" sz="1200" dirty="0" smtClean="0"/>
          </a:p>
          <a:p>
            <a:pPr marL="171450" indent="-171450">
              <a:buFont typeface="Arial" panose="020B0604020202020204" pitchFamily="34" charset="0"/>
              <a:buChar char="•"/>
              <a:defRPr/>
            </a:pPr>
            <a:endParaRPr lang="fi-FI" sz="1200" dirty="0"/>
          </a:p>
          <a:p>
            <a:pPr marL="171450" indent="-171450">
              <a:buFont typeface="Arial" panose="020B0604020202020204" pitchFamily="34" charset="0"/>
              <a:buChar char="•"/>
              <a:defRPr/>
            </a:pPr>
            <a:r>
              <a:rPr lang="en-GB" sz="1200" dirty="0" smtClean="0"/>
              <a:t>In 2012-13 the regional </a:t>
            </a:r>
            <a:r>
              <a:rPr lang="en-GB" sz="1200" b="1" dirty="0" smtClean="0"/>
              <a:t>Centres for Economic Development, Transport and the Environment</a:t>
            </a:r>
            <a:r>
              <a:rPr lang="en-GB" sz="1200" dirty="0" smtClean="0"/>
              <a:t> (ELY-centres) were given a task to co-ordinate the development work as well as to promote quality and access to lifelong guidance services in their own region. The co-ordination task is supported by regional Lifelong Guidance Working groups with representatives from regional administration, employment and economic services, educational institutes, municipalities, social partners and voluntary/community organisations.</a:t>
            </a:r>
          </a:p>
          <a:p>
            <a:pPr marL="171450" indent="-171450">
              <a:buFont typeface="Arial" panose="020B0604020202020204" pitchFamily="34" charset="0"/>
              <a:buChar char="•"/>
              <a:defRPr/>
            </a:pPr>
            <a:endParaRPr lang="en-GB" sz="1200" b="1" dirty="0"/>
          </a:p>
          <a:p>
            <a:pPr marL="171450" indent="-171450">
              <a:buFont typeface="Arial" panose="020B0604020202020204" pitchFamily="34" charset="0"/>
              <a:buChar char="•"/>
              <a:defRPr/>
            </a:pPr>
            <a:r>
              <a:rPr lang="en-GB" sz="1200" b="1" dirty="0" smtClean="0"/>
              <a:t>In 2015-16 </a:t>
            </a:r>
            <a:r>
              <a:rPr lang="en-GB" sz="1200" dirty="0" smtClean="0"/>
              <a:t>the main task of the regional Lifelong Guidance Working Groups is to contribute to: </a:t>
            </a:r>
            <a:endParaRPr lang="fi-FI" sz="1200" dirty="0"/>
          </a:p>
          <a:p>
            <a:pPr marL="1085850" lvl="2" indent="-171450">
              <a:buFont typeface="Arial" panose="020B0604020202020204" pitchFamily="34" charset="0"/>
              <a:buChar char="•"/>
              <a:defRPr/>
            </a:pPr>
            <a:r>
              <a:rPr lang="en-GB" sz="1200" dirty="0" smtClean="0"/>
              <a:t>the establishment and development of low-threshold cross-sectoral guidance services and</a:t>
            </a:r>
            <a:endParaRPr lang="fi-FI" sz="1200" dirty="0"/>
          </a:p>
          <a:p>
            <a:pPr marL="1085850" lvl="2" indent="-171450">
              <a:buFont typeface="Arial" panose="020B0604020202020204" pitchFamily="34" charset="0"/>
              <a:buChar char="•"/>
              <a:defRPr/>
            </a:pPr>
            <a:r>
              <a:rPr lang="en-GB" sz="1200" dirty="0" smtClean="0"/>
              <a:t>the use of Information and Communication Technology in guidance and the development of integrated online career services	</a:t>
            </a:r>
            <a:endParaRPr lang="fi-FI" sz="1200" dirty="0" smtClean="0"/>
          </a:p>
          <a:p>
            <a:pPr marL="1085850" lvl="2" indent="-171450">
              <a:buFont typeface="Arial" panose="020B0604020202020204" pitchFamily="34" charset="0"/>
              <a:buChar char="•"/>
              <a:defRPr/>
            </a:pPr>
            <a:endParaRPr lang="fi-FI" sz="1200" dirty="0"/>
          </a:p>
          <a:p>
            <a:pPr marL="171450" indent="-171450">
              <a:buFont typeface="Arial" panose="020B0604020202020204" pitchFamily="34" charset="0"/>
              <a:buChar char="•"/>
              <a:defRPr/>
            </a:pPr>
            <a:r>
              <a:rPr lang="en-GB" sz="1200" dirty="0" smtClean="0"/>
              <a:t>In 2007-2015 Finland has participated actively in the work of the </a:t>
            </a:r>
            <a:r>
              <a:rPr lang="en-GB" sz="1200" b="1" dirty="0" smtClean="0"/>
              <a:t>European Lifelong Guidance Policy Network (ELGPN)</a:t>
            </a:r>
            <a:r>
              <a:rPr lang="en-GB" sz="1200" dirty="0" smtClean="0"/>
              <a:t> as well as hosted the</a:t>
            </a:r>
            <a:r>
              <a:rPr lang="en-GB" sz="1200" b="1" dirty="0" smtClean="0"/>
              <a:t> ELGPN Co-ordination Unit </a:t>
            </a:r>
            <a:r>
              <a:rPr lang="en-GB" sz="1200" dirty="0" smtClean="0"/>
              <a:t>in Finland. The Network has developed t</a:t>
            </a:r>
            <a:r>
              <a:rPr lang="en-GB" sz="1200" i="1" dirty="0" smtClean="0"/>
              <a:t>he European Guidelines for Lifelong Guidance Practice and Systems Development</a:t>
            </a:r>
            <a:r>
              <a:rPr lang="en-GB" sz="1200" dirty="0" smtClean="0"/>
              <a:t>, to promote the acquisition of lifelong career management skills and quality of the services. The Information, Advice and Guidance services in Finland meet these jointly-agreed Guidelines well. The PISA 2012 Study results on career education provide evidence that the Finnish adolescents report to have acquired competence in many dimensions of career management skills (CMS). The integration of career education and career guidance as a compulsory element in the national core curricula provides a strong basis for CMS development as a lifelong continuum. </a:t>
            </a:r>
            <a:endParaRPr lang="fi-FI" sz="1200" dirty="0" smtClean="0"/>
          </a:p>
          <a:p>
            <a:r>
              <a:rPr lang="en-GB" sz="1200" b="1" dirty="0" smtClean="0"/>
              <a:t/>
            </a:r>
            <a:br>
              <a:rPr lang="en-GB" sz="1200" b="1" dirty="0" smtClean="0"/>
            </a:br>
            <a:r>
              <a:rPr lang="en-GB" sz="1200" b="1" dirty="0" smtClean="0"/>
              <a:t> </a:t>
            </a:r>
            <a:endParaRPr lang="fi-FI" sz="1200" dirty="0" smtClean="0"/>
          </a:p>
          <a:p>
            <a:pPr marL="444500" lvl="1" fontAlgn="auto">
              <a:spcBef>
                <a:spcPts val="0"/>
              </a:spcBef>
              <a:spcAft>
                <a:spcPts val="0"/>
              </a:spcAft>
              <a:defRPr/>
            </a:pPr>
            <a:endParaRPr lang="fi-FI" altLang="fi-FI" sz="1200" dirty="0"/>
          </a:p>
        </p:txBody>
      </p:sp>
      <p:sp>
        <p:nvSpPr>
          <p:cNvPr id="7" name="Tekstikehys 6"/>
          <p:cNvSpPr txBox="1"/>
          <p:nvPr/>
        </p:nvSpPr>
        <p:spPr>
          <a:xfrm>
            <a:off x="1043608" y="116632"/>
            <a:ext cx="7855356" cy="523220"/>
          </a:xfrm>
          <a:prstGeom prst="rect">
            <a:avLst/>
          </a:prstGeom>
          <a:noFill/>
        </p:spPr>
        <p:txBody>
          <a:bodyPr wrap="none" rtlCol="0">
            <a:spAutoFit/>
          </a:bodyPr>
          <a:lstStyle/>
          <a:p>
            <a:pPr algn="ctr"/>
            <a:r>
              <a:rPr lang="en-GB" sz="2800" b="1" dirty="0"/>
              <a:t>Co-operation and co-ordination in lifelong guidance</a:t>
            </a:r>
            <a:endParaRPr lang="fi-FI" sz="2800" dirty="0"/>
          </a:p>
        </p:txBody>
      </p:sp>
      <p:pic>
        <p:nvPicPr>
          <p:cNvPr id="8" name="Picture 2"/>
          <p:cNvPicPr>
            <a:picLocks noChangeAspect="1" noChangeArrowheads="1"/>
          </p:cNvPicPr>
          <p:nvPr/>
        </p:nvPicPr>
        <p:blipFill>
          <a:blip r:embed="rId3" cstate="print"/>
          <a:srcRect/>
          <a:stretch>
            <a:fillRect/>
          </a:stretch>
        </p:blipFill>
        <p:spPr bwMode="auto">
          <a:xfrm>
            <a:off x="7485062" y="6210300"/>
            <a:ext cx="1658938" cy="647700"/>
          </a:xfrm>
          <a:prstGeom prst="rect">
            <a:avLst/>
          </a:prstGeom>
          <a:noFill/>
          <a:ln w="9525">
            <a:noFill/>
            <a:miter lim="800000"/>
            <a:headEnd/>
            <a:tailEnd/>
          </a:ln>
        </p:spPr>
      </p:pic>
      <p:pic>
        <p:nvPicPr>
          <p:cNvPr id="11" name="Picture 2" descr="C:\Users\karlsul1\AppData\Local\Microsoft\Windows\Temporary Internet Files\Content.Outlook\1A2NXAYN\OKM_Eng_CMYK_LM_logot_IS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949280"/>
            <a:ext cx="1638300" cy="9087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404</Words>
  <Application>Microsoft Office PowerPoint</Application>
  <PresentationFormat>Näytössä katseltava diaesitys (4:3)</PresentationFormat>
  <Paragraphs>38</Paragraphs>
  <Slides>2</Slides>
  <Notes>1</Notes>
  <HiddenSlides>0</HiddenSlides>
  <MMClips>0</MMClips>
  <ScaleCrop>false</ScaleCrop>
  <HeadingPairs>
    <vt:vector size="4" baseType="variant">
      <vt:variant>
        <vt:lpstr>Teema</vt:lpstr>
      </vt:variant>
      <vt:variant>
        <vt:i4>1</vt:i4>
      </vt:variant>
      <vt:variant>
        <vt:lpstr>Dian otsikot</vt:lpstr>
      </vt:variant>
      <vt:variant>
        <vt:i4>2</vt:i4>
      </vt:variant>
    </vt:vector>
  </HeadingPairs>
  <TitlesOfParts>
    <vt:vector size="3" baseType="lpstr">
      <vt:lpstr>Office-teema</vt:lpstr>
      <vt:lpstr>PowerPoint-esitys</vt:lpstr>
      <vt:lpstr>PowerPoint-esitys</vt:lpstr>
    </vt:vector>
  </TitlesOfParts>
  <Company>VIP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tempulliha1</dc:creator>
  <cp:lastModifiedBy>Karlsson Ulla-Jill</cp:lastModifiedBy>
  <cp:revision>23</cp:revision>
  <dcterms:created xsi:type="dcterms:W3CDTF">2015-10-28T11:29:29Z</dcterms:created>
  <dcterms:modified xsi:type="dcterms:W3CDTF">2015-11-19T12:54:39Z</dcterms:modified>
</cp:coreProperties>
</file>