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76" r:id="rId3"/>
  </p:sldMasterIdLst>
  <p:notesMasterIdLst>
    <p:notesMasterId r:id="rId15"/>
  </p:notesMasterIdLst>
  <p:sldIdLst>
    <p:sldId id="342" r:id="rId4"/>
    <p:sldId id="361" r:id="rId5"/>
    <p:sldId id="362" r:id="rId6"/>
    <p:sldId id="363" r:id="rId7"/>
    <p:sldId id="364" r:id="rId8"/>
    <p:sldId id="365" r:id="rId9"/>
    <p:sldId id="366" r:id="rId10"/>
    <p:sldId id="369" r:id="rId11"/>
    <p:sldId id="367" r:id="rId12"/>
    <p:sldId id="368" r:id="rId13"/>
    <p:sldId id="35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B6B"/>
    <a:srgbClr val="0B2C6F"/>
    <a:srgbClr val="C5E1FB"/>
    <a:srgbClr val="FBC58F"/>
    <a:srgbClr val="CC3300"/>
    <a:srgbClr val="C2E8DF"/>
    <a:srgbClr val="8AF2B4"/>
    <a:srgbClr val="0E1F68"/>
    <a:srgbClr val="10387A"/>
    <a:srgbClr val="193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224" autoAdjust="0"/>
  </p:normalViewPr>
  <p:slideViewPr>
    <p:cSldViewPr>
      <p:cViewPr>
        <p:scale>
          <a:sx n="72" d="100"/>
          <a:sy n="72" d="100"/>
        </p:scale>
        <p:origin x="-12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DCD95B-781C-4B3B-8694-C2925C53B66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85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98" y="0"/>
            <a:ext cx="846667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0080" y="1916832"/>
            <a:ext cx="7772400" cy="1470025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3980" y="3672607"/>
            <a:ext cx="6400800" cy="1752600"/>
          </a:xfrm>
        </p:spPr>
        <p:txBody>
          <a:bodyPr>
            <a:normAutofit/>
          </a:bodyPr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96888" y="6453188"/>
            <a:ext cx="2421632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DB734254-7610-4466-A8D2-8F0E67CE609A}" type="datetime1">
              <a:rPr lang="fi-FI" smtClean="0"/>
              <a:pPr/>
              <a:t>20.9.2016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662536" y="6453188"/>
            <a:ext cx="3038475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0888" y="6453188"/>
            <a:ext cx="2133600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2514E6BF-C00E-4818-8DEC-5D8AD366FF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-29268" y="0"/>
            <a:ext cx="9173267" cy="6856412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5" y="5616000"/>
            <a:ext cx="533400" cy="1088136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539553" y="60487"/>
            <a:ext cx="3312368" cy="55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510" tIns="46254" rIns="92510" bIns="46254">
            <a:spAutoFit/>
          </a:bodyPr>
          <a:lstStyle/>
          <a:p>
            <a:pPr marL="0" marR="0" lvl="0" indent="0" algn="l" defTabSz="9271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UNIVERSITY OF</a:t>
            </a:r>
            <a:r>
              <a:rPr kumimoji="0" lang="fi-FI" sz="1400" b="0" i="0" u="none" strike="noStrike" kern="1200" cap="none" spc="3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 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JYVÄSK</a:t>
            </a:r>
            <a:r>
              <a:rPr kumimoji="0" lang="fi-FI" sz="1400" b="0" i="0" u="none" strike="noStrike" kern="1200" cap="none" spc="4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Y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LÄ</a:t>
            </a:r>
          </a:p>
          <a:p>
            <a:pPr defTabSz="927100" eaLnBrk="0" hangingPunct="0"/>
            <a:endParaRPr lang="fi-FI" sz="1400" b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E0591B-BE62-4296-BF5E-F39674F93F1F}" type="datetime1">
              <a:rPr lang="fi-FI"/>
              <a:pPr/>
              <a:t>20.9.2016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34632-4269-4CB8-B768-E2F4455C10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75450" y="485775"/>
            <a:ext cx="1982788" cy="57515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27088" y="485775"/>
            <a:ext cx="5795962" cy="57515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3BC3CF-75EF-49EE-A9D4-9A3E86467160}" type="datetime1">
              <a:rPr lang="fi-FI"/>
              <a:pPr/>
              <a:t>20.9.2016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2FB4E-A1E7-4FB3-86FD-FE526B77C1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92F4-9E28-44B0-915B-997DEF6DEEC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775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4009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2207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806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4738" y="2057400"/>
            <a:ext cx="3763108" cy="41148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8523" y="2057400"/>
            <a:ext cx="3763108" cy="41148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5912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0292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9711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5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CAC0F-4ED4-4B9D-B6F2-E040EBAD2C74}" type="datetime1">
              <a:rPr lang="fi-FI"/>
              <a:pPr/>
              <a:t>20.9.2016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39CD2-6DAE-4FF3-A212-C677906F8B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456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88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1516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908" y="561976"/>
            <a:ext cx="1916723" cy="5610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4739" y="561976"/>
            <a:ext cx="5609492" cy="5610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782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A619EB6-FADB-45EB-BDC0-0B64ED0C47B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2507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4056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405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52793-AA9B-4356-8F4F-CDCD05171DC2}" type="datetime1">
              <a:rPr lang="fi-FI"/>
              <a:pPr/>
              <a:t>20.9.2016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CFB9C-13AD-4FB0-96B5-2AB215FA3F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3889375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68863" y="1773238"/>
            <a:ext cx="3889375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DC61E9-8790-44A4-98F2-22772E7CCB50}" type="datetime1">
              <a:rPr lang="fi-FI"/>
              <a:pPr/>
              <a:t>20.9.2016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48794-F2EE-46CD-BB93-536AC76B0D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880" y="476672"/>
            <a:ext cx="822960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75828" y="1700808"/>
            <a:ext cx="4040188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75828" y="2924944"/>
            <a:ext cx="4040188" cy="33123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50705" y="1700808"/>
            <a:ext cx="4041775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50705" y="2924944"/>
            <a:ext cx="4041775" cy="33123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11D26-FC5E-4B7C-8591-7455BC730DD6}" type="datetime1">
              <a:rPr lang="fi-FI"/>
              <a:pPr/>
              <a:t>20.9.2016</a:t>
            </a:fld>
            <a:endParaRPr lang="en-US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51BDE-012F-4114-8808-85713FEC054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A2681-E095-45BC-9863-EC9FFBD04152}" type="datetime1">
              <a:rPr lang="fi-FI"/>
              <a:pPr/>
              <a:t>20.9.2016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3B9CA-66AD-4242-939B-0520471BAA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5A12F9-756E-4432-ADCC-04B027074EA7}" type="datetime1">
              <a:rPr lang="fi-FI"/>
              <a:pPr/>
              <a:t>20.9.2016</a:t>
            </a:fld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BC541-2753-4BC4-B18B-FF313FA445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7583" y="620688"/>
            <a:ext cx="3008313" cy="925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80730" y="620688"/>
            <a:ext cx="5111750" cy="5616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7583" y="154624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795BAE-6052-4251-9645-B78FB0C59A9F}" type="datetime1">
              <a:rPr lang="fi-FI"/>
              <a:pPr/>
              <a:t>20.9.2016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BFAFD-D0C7-44CD-B280-FEA3B8F367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137BD-6CF3-443F-9E96-4FF9A37B5A81}" type="datetime1">
              <a:rPr lang="fi-FI"/>
              <a:pPr/>
              <a:t>20.9.2016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22706-1431-4AA4-91C6-33E3635963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6667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3" y="485775"/>
            <a:ext cx="76328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624" y="1773238"/>
            <a:ext cx="763284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6232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4D1250E0-F4AE-4608-B32A-51CDBF330907}" type="datetime1">
              <a:rPr lang="fi-FI"/>
              <a:pPr/>
              <a:t>20.9.2016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8738"/>
            <a:ext cx="3167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0DAD421-BC1A-463B-9A39-82815BDB742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4721" y="60487"/>
            <a:ext cx="3051175" cy="33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10" tIns="46254" rIns="92510" bIns="46254">
            <a:spAutoFit/>
          </a:bodyPr>
          <a:lstStyle/>
          <a:p>
            <a:pPr defTabSz="927100" eaLnBrk="0" hangingPunct="0"/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r>
              <a:rPr lang="fi-FI" sz="1400" b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UNIVERSITY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 OF</a:t>
            </a:r>
            <a:r>
              <a:rPr lang="fi-FI" sz="1400" b="0" spc="3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 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JYVÄSK</a:t>
            </a:r>
            <a:r>
              <a:rPr lang="fi-FI" sz="1400" b="0" spc="4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Y</a:t>
            </a:r>
            <a:r>
              <a:rPr lang="fi-FI" sz="1400" b="0" spc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LÄ</a:t>
            </a:r>
            <a:endParaRPr lang="fi-FI" sz="1400" b="0" spc="0" baseline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88"/>
            <a:ext cx="9144000" cy="6856412"/>
          </a:xfrm>
          <a:prstGeom prst="rect">
            <a:avLst/>
          </a:prstGeom>
          <a:noFill/>
          <a:ln w="12700">
            <a:solidFill>
              <a:srgbClr val="02409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" y="5616000"/>
            <a:ext cx="533400" cy="10881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64E18"/>
        </a:buClr>
        <a:buSzPct val="8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TUMMAP~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85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84739" y="561975"/>
            <a:ext cx="766689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otsikon perustyyliä napsauttamalla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739" y="2057400"/>
            <a:ext cx="766689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fi-FI" altLang="fi-FI" sz="2215" smtClean="0"/>
          </a:p>
        </p:txBody>
      </p:sp>
      <p:sp>
        <p:nvSpPr>
          <p:cNvPr id="4109" name="Text Box 13"/>
          <p:cNvSpPr txBox="1">
            <a:spLocks noChangeArrowheads="1"/>
          </p:cNvSpPr>
          <p:nvPr userDrawn="1"/>
        </p:nvSpPr>
        <p:spPr bwMode="auto">
          <a:xfrm>
            <a:off x="444012" y="44450"/>
            <a:ext cx="5124450" cy="33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71" tIns="42786" rIns="85571" bIns="42786">
            <a:spAutoFit/>
          </a:bodyPr>
          <a:lstStyle>
            <a:lvl1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3550"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7100"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90650"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54200"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114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258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830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i-FI" altLang="fi-FI" sz="2400" baseline="-25000" smtClean="0">
                <a:solidFill>
                  <a:schemeClr val="accent2"/>
                </a:solidFill>
                <a:latin typeface="Helvetica" pitchFamily="34" charset="0"/>
              </a:rPr>
              <a:t>UNIVERSITY OF JYVÄSKYLÄ</a:t>
            </a:r>
          </a:p>
        </p:txBody>
      </p:sp>
    </p:spTree>
    <p:extLst>
      <p:ext uri="{BB962C8B-B14F-4D97-AF65-F5344CB8AC3E}">
        <p14:creationId xmlns:p14="http://schemas.microsoft.com/office/powerpoint/2010/main" val="349558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rgbClr val="0000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rgbClr val="0000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rgbClr val="0000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rgbClr val="000099"/>
          </a:solidFill>
          <a:latin typeface="Helvetica" pitchFamily="34" charset="0"/>
        </a:defRPr>
      </a:lvl5pPr>
      <a:lvl6pPr marL="422041" algn="l" rtl="0" eaLnBrk="0" fontAlgn="base" hangingPunct="0">
        <a:spcBef>
          <a:spcPct val="0"/>
        </a:spcBef>
        <a:spcAft>
          <a:spcPct val="0"/>
        </a:spcAft>
        <a:defRPr sz="2954" b="1">
          <a:solidFill>
            <a:srgbClr val="000099"/>
          </a:solidFill>
          <a:latin typeface="Helvetica" pitchFamily="34" charset="0"/>
        </a:defRPr>
      </a:lvl6pPr>
      <a:lvl7pPr marL="844083" algn="l" rtl="0" eaLnBrk="0" fontAlgn="base" hangingPunct="0">
        <a:spcBef>
          <a:spcPct val="0"/>
        </a:spcBef>
        <a:spcAft>
          <a:spcPct val="0"/>
        </a:spcAft>
        <a:defRPr sz="2954" b="1">
          <a:solidFill>
            <a:srgbClr val="000099"/>
          </a:solidFill>
          <a:latin typeface="Helvetica" pitchFamily="34" charset="0"/>
        </a:defRPr>
      </a:lvl7pPr>
      <a:lvl8pPr marL="1266124" algn="l" rtl="0" eaLnBrk="0" fontAlgn="base" hangingPunct="0">
        <a:spcBef>
          <a:spcPct val="0"/>
        </a:spcBef>
        <a:spcAft>
          <a:spcPct val="0"/>
        </a:spcAft>
        <a:defRPr sz="2954" b="1">
          <a:solidFill>
            <a:srgbClr val="000099"/>
          </a:solidFill>
          <a:latin typeface="Helvetica" pitchFamily="34" charset="0"/>
        </a:defRPr>
      </a:lvl8pPr>
      <a:lvl9pPr marL="1688165" algn="l" rtl="0" eaLnBrk="0" fontAlgn="base" hangingPunct="0">
        <a:spcBef>
          <a:spcPct val="0"/>
        </a:spcBef>
        <a:spcAft>
          <a:spcPct val="0"/>
        </a:spcAft>
        <a:defRPr sz="2954" b="1">
          <a:solidFill>
            <a:srgbClr val="000099"/>
          </a:solidFill>
          <a:latin typeface="Helvetica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65000"/>
        <a:buFont typeface="Marlett" pitchFamily="2" charset="2"/>
        <a:buChar char="g"/>
        <a:defRPr sz="2215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1846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ccdpp2017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.linkedin.com/in/raimovuorinen" TargetMode="External"/><Relationship Id="rId2" Type="http://schemas.openxmlformats.org/officeDocument/2006/relationships/hyperlink" Target="mailto:raimo.vuorinen@jyu.fi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okes.fi/" TargetMode="External"/><Relationship Id="rId2" Type="http://schemas.openxmlformats.org/officeDocument/2006/relationships/hyperlink" Target="https://moniviestin.jyu.fi/ohjelmat/erillis/ktl/evokes/keha-ja-evokes-webinaari201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gpn.eu/publications/browse-by-language/finnis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cdpp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3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704088" cy="1470025"/>
          </a:xfrm>
        </p:spPr>
        <p:txBody>
          <a:bodyPr>
            <a:normAutofit fontScale="90000"/>
          </a:bodyPr>
          <a:lstStyle/>
          <a:p>
            <a:pPr lvl="0"/>
            <a:r>
              <a:rPr lang="fi-FI" sz="2800" b="1" dirty="0" err="1">
                <a:solidFill>
                  <a:srgbClr val="0B2C6F"/>
                </a:solidFill>
              </a:rPr>
              <a:t>ELGPN:n</a:t>
            </a:r>
            <a:r>
              <a:rPr lang="fi-FI" sz="2800" b="1" dirty="0">
                <a:solidFill>
                  <a:srgbClr val="0B2C6F"/>
                </a:solidFill>
              </a:rPr>
              <a:t> toiminnan tulosten ja työkalujen levittäminen ja hyödyntäminen Suomen elinikäisen ohjauksen </a:t>
            </a:r>
            <a:r>
              <a:rPr lang="fi-FI" sz="2800" b="1" dirty="0" smtClean="0">
                <a:solidFill>
                  <a:srgbClr val="0B2C6F"/>
                </a:solidFill>
              </a:rPr>
              <a:t>kehittämisessä</a:t>
            </a:r>
            <a:br>
              <a:rPr lang="fi-FI" sz="2800" b="1" dirty="0" smtClean="0">
                <a:solidFill>
                  <a:srgbClr val="0B2C6F"/>
                </a:solidFill>
              </a:rPr>
            </a:br>
            <a:r>
              <a:rPr lang="fi-FI" sz="2800" b="1" dirty="0" smtClean="0">
                <a:solidFill>
                  <a:srgbClr val="0B2C6F"/>
                </a:solidFill>
              </a:rPr>
              <a:t>&amp; </a:t>
            </a:r>
            <a:br>
              <a:rPr lang="fi-FI" sz="2800" b="1" dirty="0" smtClean="0">
                <a:solidFill>
                  <a:srgbClr val="0B2C6F"/>
                </a:solidFill>
              </a:rPr>
            </a:br>
            <a:r>
              <a:rPr lang="fi-FI" sz="2800" b="1" dirty="0" smtClean="0">
                <a:solidFill>
                  <a:srgbClr val="0B2C6F"/>
                </a:solidFill>
              </a:rPr>
              <a:t>ICCDPP 2017, 18.-21.6.2017 </a:t>
            </a:r>
            <a:endParaRPr lang="fi-FI" sz="2800" dirty="0">
              <a:solidFill>
                <a:srgbClr val="0B2C6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3803556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altLang="fi-FI" sz="1600" dirty="0"/>
              <a:t>Raimo Vuorinen, </a:t>
            </a:r>
            <a:r>
              <a:rPr lang="fi-FI" altLang="fi-FI" sz="1600" dirty="0" smtClean="0"/>
              <a:t>KT</a:t>
            </a:r>
            <a:endParaRPr lang="fi-FI" altLang="fi-FI" sz="1600" dirty="0"/>
          </a:p>
          <a:p>
            <a:pPr algn="ctr"/>
            <a:r>
              <a:rPr lang="fi-FI" altLang="fi-FI" sz="1600" dirty="0"/>
              <a:t> </a:t>
            </a:r>
            <a:r>
              <a:rPr lang="fi-FI" altLang="fi-FI" sz="1600" dirty="0" smtClean="0"/>
              <a:t>Projektipäällikkö</a:t>
            </a:r>
          </a:p>
          <a:p>
            <a:pPr algn="ctr"/>
            <a:r>
              <a:rPr lang="fi-FI" altLang="fi-FI" sz="1600" dirty="0" smtClean="0"/>
              <a:t>Jyväskylän yliopisto, Koulutuksen tutkimuslaitos</a:t>
            </a:r>
          </a:p>
          <a:p>
            <a:pPr algn="ctr"/>
            <a:endParaRPr lang="fi-FI" altLang="fi-FI" sz="1600" dirty="0"/>
          </a:p>
          <a:p>
            <a:pPr algn="ctr"/>
            <a:r>
              <a:rPr lang="fi-FI" sz="1600" dirty="0" smtClean="0"/>
              <a:t>ELO-ryhmän kokous</a:t>
            </a:r>
          </a:p>
          <a:p>
            <a:pPr algn="ctr"/>
            <a:r>
              <a:rPr lang="fi-FI" sz="1600" dirty="0" smtClean="0"/>
              <a:t>21.9.2016 Helsinki </a:t>
            </a:r>
            <a:endParaRPr lang="fi-FI" altLang="fi-FI" sz="1600" dirty="0" smtClean="0"/>
          </a:p>
        </p:txBody>
      </p:sp>
    </p:spTree>
    <p:extLst>
      <p:ext uri="{BB962C8B-B14F-4D97-AF65-F5344CB8AC3E}">
        <p14:creationId xmlns:p14="http://schemas.microsoft.com/office/powerpoint/2010/main" val="27342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3" y="485775"/>
            <a:ext cx="7632849" cy="782985"/>
          </a:xfrm>
        </p:spPr>
        <p:txBody>
          <a:bodyPr/>
          <a:lstStyle/>
          <a:p>
            <a:r>
              <a:rPr lang="fi-FI" dirty="0" smtClean="0"/>
              <a:t>IS 2017 valmistelu: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13222"/>
            <a:ext cx="7632848" cy="4464050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>
                <a:hlinkClick r:id="rId2"/>
              </a:rPr>
              <a:t>http://iccdpp2017.org</a:t>
            </a:r>
            <a:r>
              <a:rPr lang="fi-FI" dirty="0" smtClean="0"/>
              <a:t> verkkosivu avattiin 1.9.2016</a:t>
            </a:r>
          </a:p>
          <a:p>
            <a:r>
              <a:rPr lang="fi-FI" dirty="0" smtClean="0"/>
              <a:t>30 Marraskuuta 2016: kansallisten tiimin ilmoittautuminen</a:t>
            </a:r>
          </a:p>
          <a:p>
            <a:pPr lvl="1"/>
            <a:r>
              <a:rPr lang="fi-FI" dirty="0" smtClean="0"/>
              <a:t>Suomi on osallistunut kaikkiin symposiumeihin 1999 alkaen</a:t>
            </a:r>
          </a:p>
          <a:p>
            <a:r>
              <a:rPr lang="fi-FI" dirty="0" smtClean="0"/>
              <a:t>31 Tammikuuta 2017: Maaraportti symposiumin teemoista</a:t>
            </a:r>
          </a:p>
          <a:p>
            <a:pPr lvl="1"/>
            <a:r>
              <a:rPr lang="fi-FI" dirty="0" smtClean="0"/>
              <a:t>Kuvaus kansallisesta tilanteesta</a:t>
            </a:r>
          </a:p>
          <a:p>
            <a:pPr lvl="1"/>
            <a:r>
              <a:rPr lang="fi-FI" dirty="0" smtClean="0"/>
              <a:t>Mahdolliset kansalliset linjaukset</a:t>
            </a:r>
          </a:p>
          <a:p>
            <a:pPr lvl="1"/>
            <a:r>
              <a:rPr lang="fi-FI" dirty="0" smtClean="0"/>
              <a:t>Kuvaus mahdollisista tuloksista ja miten niitä seurataan</a:t>
            </a:r>
          </a:p>
          <a:p>
            <a:pPr lvl="1"/>
            <a:r>
              <a:rPr lang="fi-FI" dirty="0" smtClean="0"/>
              <a:t>Kuvauksia lupaavista työmuodoista</a:t>
            </a:r>
          </a:p>
          <a:p>
            <a:r>
              <a:rPr lang="fi-FI" dirty="0" smtClean="0"/>
              <a:t>Toukokuu 2017: Yhteenveto maaraporteista osallistujille + symposiumissa työstettävät kysymykset</a:t>
            </a:r>
          </a:p>
          <a:p>
            <a:r>
              <a:rPr lang="fi-FI" dirty="0" smtClean="0"/>
              <a:t>18.-21.6.2017: Symposiumin työkokoukset</a:t>
            </a:r>
          </a:p>
          <a:p>
            <a:r>
              <a:rPr lang="fi-FI" dirty="0" smtClean="0"/>
              <a:t>21.6.2017: Yhteenveto tuloksista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867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08075" y="1479550"/>
            <a:ext cx="6553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fi-FI" sz="2000" dirty="0" err="1" smtClean="0"/>
              <a:t>Kiitos</a:t>
            </a:r>
            <a:r>
              <a:rPr lang="en-GB" altLang="fi-FI" sz="2000" dirty="0" smtClean="0"/>
              <a:t>!</a:t>
            </a:r>
            <a:endParaRPr lang="en-GB" altLang="fi-FI" sz="2000" dirty="0"/>
          </a:p>
          <a:p>
            <a:pPr>
              <a:spcBef>
                <a:spcPct val="50000"/>
              </a:spcBef>
            </a:pPr>
            <a:r>
              <a:rPr lang="en-GB" altLang="fi-FI" dirty="0" err="1" smtClean="0"/>
              <a:t>Lisätietoja</a:t>
            </a:r>
            <a:r>
              <a:rPr lang="en-GB" altLang="fi-FI" dirty="0" smtClean="0"/>
              <a:t>:</a:t>
            </a:r>
            <a:endParaRPr lang="en-GB" altLang="fi-FI" dirty="0"/>
          </a:p>
          <a:p>
            <a:pPr>
              <a:spcBef>
                <a:spcPct val="50000"/>
              </a:spcBef>
            </a:pPr>
            <a:endParaRPr lang="en-GB" altLang="fi-FI" dirty="0"/>
          </a:p>
          <a:p>
            <a:r>
              <a:rPr lang="en-GB" altLang="fi-FI" dirty="0"/>
              <a:t>Raimo </a:t>
            </a:r>
            <a:r>
              <a:rPr lang="en-GB" altLang="fi-FI" dirty="0" smtClean="0"/>
              <a:t>Vuorinen, KT</a:t>
            </a:r>
            <a:endParaRPr lang="en-GB" altLang="fi-FI" dirty="0"/>
          </a:p>
          <a:p>
            <a:r>
              <a:rPr lang="en-GB" altLang="fi-FI" dirty="0" err="1" smtClean="0"/>
              <a:t>Koulutuksen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tutkimuslaitos</a:t>
            </a:r>
            <a:endParaRPr lang="en-GB" altLang="fi-FI" b="1" dirty="0"/>
          </a:p>
          <a:p>
            <a:r>
              <a:rPr lang="en-GB" altLang="fi-FI" dirty="0" smtClean="0"/>
              <a:t>PL 35</a:t>
            </a:r>
            <a:endParaRPr lang="en-GB" altLang="fi-FI" dirty="0"/>
          </a:p>
          <a:p>
            <a:r>
              <a:rPr lang="en-GB" altLang="fi-FI" dirty="0" smtClean="0"/>
              <a:t>40014 Jyväskylän yliopisto</a:t>
            </a:r>
            <a:endParaRPr lang="en-GB" altLang="fi-FI" dirty="0"/>
          </a:p>
          <a:p>
            <a:r>
              <a:rPr lang="en-GB" altLang="fi-FI" dirty="0" err="1" smtClean="0"/>
              <a:t>Puh</a:t>
            </a:r>
            <a:r>
              <a:rPr lang="en-GB" altLang="fi-FI" dirty="0" smtClean="0"/>
              <a:t>. </a:t>
            </a:r>
            <a:r>
              <a:rPr lang="en-GB" altLang="fi-FI" dirty="0"/>
              <a:t>+358-50-3611909</a:t>
            </a:r>
          </a:p>
          <a:p>
            <a:r>
              <a:rPr lang="en-GB" altLang="fi-FI" dirty="0"/>
              <a:t>Fax +358-14-617418</a:t>
            </a:r>
          </a:p>
          <a:p>
            <a:r>
              <a:rPr lang="en-GB" altLang="fi-FI" dirty="0"/>
              <a:t>email: </a:t>
            </a:r>
            <a:r>
              <a:rPr lang="en-GB" altLang="fi-FI" dirty="0">
                <a:hlinkClick r:id="rId2"/>
              </a:rPr>
              <a:t>raimo.vuorinen@jyu.fi</a:t>
            </a:r>
            <a:endParaRPr lang="en-GB" altLang="fi-FI" dirty="0"/>
          </a:p>
          <a:p>
            <a:endParaRPr lang="fi-FI" dirty="0" smtClean="0"/>
          </a:p>
          <a:p>
            <a:r>
              <a:rPr lang="fi-FI" dirty="0" err="1" smtClean="0"/>
              <a:t>LinkedIn</a:t>
            </a:r>
            <a:r>
              <a:rPr lang="fi-FI" dirty="0"/>
              <a:t>: </a:t>
            </a:r>
            <a:r>
              <a:rPr lang="fi-FI" u="sng" dirty="0">
                <a:hlinkClick r:id="rId3"/>
              </a:rPr>
              <a:t>https://fi.linkedin.com/in/raimovuorinen</a:t>
            </a:r>
            <a:endParaRPr lang="fi-FI" sz="2000" dirty="0"/>
          </a:p>
          <a:p>
            <a:r>
              <a:rPr lang="en-GB" altLang="fi-FI" dirty="0" smtClean="0"/>
              <a:t>Skype</a:t>
            </a:r>
            <a:r>
              <a:rPr lang="en-GB" altLang="fi-FI" dirty="0"/>
              <a:t>: </a:t>
            </a:r>
            <a:r>
              <a:rPr lang="en-GB" altLang="fi-FI" dirty="0" err="1"/>
              <a:t>vuorai</a:t>
            </a:r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1560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632849" cy="1143000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accent2"/>
                </a:solidFill>
              </a:rPr>
              <a:t>ELGPN: Yhteiset tavoitteet ja </a:t>
            </a:r>
            <a:br>
              <a:rPr lang="fi-FI" sz="2800" b="1" dirty="0">
                <a:solidFill>
                  <a:schemeClr val="accent2"/>
                </a:solidFill>
              </a:rPr>
            </a:br>
            <a:r>
              <a:rPr lang="fi-FI" sz="2800" b="1" dirty="0">
                <a:solidFill>
                  <a:schemeClr val="accent2"/>
                </a:solidFill>
              </a:rPr>
              <a:t>periaatteet elinikäiselle ohjaukselle 2015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fi-FI" altLang="fi-FI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fi-FI" altLang="fi-FI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eVOKES</a:t>
            </a:r>
            <a:r>
              <a:rPr lang="fi-FI" altLang="fi-FI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altLang="fi-FI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webinaari</a:t>
            </a:r>
            <a:r>
              <a:rPr lang="fi-FI" altLang="fi-FI" b="1" dirty="0">
                <a:ea typeface="Calibri" panose="020F0502020204030204" pitchFamily="34" charset="0"/>
                <a:cs typeface="Times New Roman" panose="02020603050405020304" pitchFamily="18" charset="0"/>
              </a:rPr>
              <a:t> 27.9.2016 klo 12:30 – 13:30: </a:t>
            </a:r>
            <a:endParaRPr lang="fi-FI" altLang="fi-FI" sz="800" dirty="0"/>
          </a:p>
          <a:p>
            <a:pPr lvl="0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fi-FI" altLang="fi-FI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fi-FI" altLang="fi-FI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Suuntaviivojen </a:t>
            </a:r>
            <a:r>
              <a:rPr lang="fi-FI" altLang="fi-FI" dirty="0">
                <a:ea typeface="Calibri" panose="020F0502020204030204" pitchFamily="34" charset="0"/>
                <a:cs typeface="Times New Roman" panose="02020603050405020304" pitchFamily="18" charset="0"/>
              </a:rPr>
              <a:t>taustalla olevat lähtökohdat ja periaatteet sekä suuntaviivojen keskeisimmät sisällöt suomalaisten palvelujärjestelyjen näkökulmasta. </a:t>
            </a:r>
            <a:endParaRPr lang="fi-FI" altLang="fi-FI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fi-FI" altLang="fi-FI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fi-FI" altLang="fi-FI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Oallistujilla</a:t>
            </a:r>
            <a:r>
              <a:rPr lang="fi-FI" altLang="fi-FI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altLang="fi-FI" dirty="0">
                <a:ea typeface="Calibri" panose="020F0502020204030204" pitchFamily="34" charset="0"/>
                <a:cs typeface="Times New Roman" panose="02020603050405020304" pitchFamily="18" charset="0"/>
              </a:rPr>
              <a:t>on mahdollisuus tehdä </a:t>
            </a:r>
            <a:r>
              <a:rPr lang="fi-FI" altLang="fi-FI" dirty="0" err="1">
                <a:ea typeface="Calibri" panose="020F0502020204030204" pitchFamily="34" charset="0"/>
                <a:cs typeface="Times New Roman" panose="02020603050405020304" pitchFamily="18" charset="0"/>
              </a:rPr>
              <a:t>chatin</a:t>
            </a:r>
            <a:r>
              <a:rPr lang="fi-FI" altLang="fi-FI" dirty="0">
                <a:ea typeface="Calibri" panose="020F0502020204030204" pitchFamily="34" charset="0"/>
                <a:cs typeface="Times New Roman" panose="02020603050405020304" pitchFamily="18" charset="0"/>
              </a:rPr>
              <a:t> kautta suuntaviivoja koskevia kysymyksiä. </a:t>
            </a:r>
            <a:endParaRPr lang="fi-FI" altLang="fi-FI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fi-FI" altLang="fi-FI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fi-FI" altLang="fi-FI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Osallistuminen </a:t>
            </a:r>
            <a:r>
              <a:rPr lang="fi-FI" altLang="fi-FI" dirty="0">
                <a:ea typeface="Calibri" panose="020F0502020204030204" pitchFamily="34" charset="0"/>
                <a:cs typeface="Times New Roman" panose="02020603050405020304" pitchFamily="18" charset="0"/>
              </a:rPr>
              <a:t>ei edellytä ilmoittautumista ennakkoon ja katselulinkki </a:t>
            </a:r>
            <a:r>
              <a:rPr lang="fi-FI" altLang="fi-FI" dirty="0" err="1">
                <a:ea typeface="Calibri" panose="020F0502020204030204" pitchFamily="34" charset="0"/>
                <a:cs typeface="Times New Roman" panose="02020603050405020304" pitchFamily="18" charset="0"/>
              </a:rPr>
              <a:t>webinaariin</a:t>
            </a:r>
            <a:r>
              <a:rPr lang="fi-FI" altLang="fi-FI" dirty="0">
                <a:ea typeface="Calibri" panose="020F0502020204030204" pitchFamily="34" charset="0"/>
                <a:cs typeface="Times New Roman" panose="02020603050405020304" pitchFamily="18" charset="0"/>
              </a:rPr>
              <a:t> on: </a:t>
            </a:r>
            <a:endParaRPr lang="fi-FI" altLang="fi-FI" sz="800" dirty="0"/>
          </a:p>
          <a:p>
            <a:pPr lvl="0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fi-FI" altLang="fi-FI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https://moniviestin.jyu.fi/ohjelmat/erillis/ktl/evokes/keha-ja-evokes-webinaari2016</a:t>
            </a:r>
            <a:endParaRPr lang="fi-FI" altLang="fi-FI" sz="800" dirty="0"/>
          </a:p>
          <a:p>
            <a:pPr lvl="0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fi-FI" altLang="fi-FI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fi-FI" altLang="fi-FI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Webinaarin</a:t>
            </a:r>
            <a:r>
              <a:rPr lang="fi-FI" altLang="fi-FI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altLang="fi-FI" dirty="0">
                <a:ea typeface="Calibri" panose="020F0502020204030204" pitchFamily="34" charset="0"/>
                <a:cs typeface="Times New Roman" panose="02020603050405020304" pitchFamily="18" charset="0"/>
              </a:rPr>
              <a:t>tallenne on nähtävissä myöhemmin </a:t>
            </a:r>
            <a:r>
              <a:rPr lang="fi-FI" altLang="fi-FI" dirty="0" err="1">
                <a:ea typeface="Calibri" panose="020F0502020204030204" pitchFamily="34" charset="0"/>
                <a:cs typeface="Times New Roman" panose="02020603050405020304" pitchFamily="18" charset="0"/>
              </a:rPr>
              <a:t>VOKESin</a:t>
            </a:r>
            <a:r>
              <a:rPr lang="fi-FI" altLang="fi-FI" dirty="0">
                <a:ea typeface="Calibri" panose="020F0502020204030204" pitchFamily="34" charset="0"/>
                <a:cs typeface="Times New Roman" panose="02020603050405020304" pitchFamily="18" charset="0"/>
              </a:rPr>
              <a:t> sivuilla </a:t>
            </a:r>
            <a:r>
              <a:rPr lang="fi-FI" altLang="fi-FI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http://www.evokes.fi</a:t>
            </a:r>
            <a:endParaRPr lang="fi-FI" altLang="fi-FI" sz="3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405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3" y="477118"/>
            <a:ext cx="7632849" cy="1143000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rgbClr val="0B2B6B"/>
                </a:solidFill>
              </a:rPr>
              <a:t>ELGPN: Suomenkieliset julkaisut</a:t>
            </a:r>
            <a:endParaRPr lang="fi-FI" sz="3200" b="1" dirty="0">
              <a:solidFill>
                <a:srgbClr val="0B2B6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13222"/>
            <a:ext cx="7632848" cy="45360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1600" b="1" dirty="0" smtClean="0"/>
              <a:t>Raportit:</a:t>
            </a:r>
          </a:p>
          <a:p>
            <a:pPr lvl="1">
              <a:spcBef>
                <a:spcPts val="0"/>
              </a:spcBef>
            </a:pPr>
            <a:r>
              <a:rPr lang="fi-FI" sz="1600" dirty="0" smtClean="0"/>
              <a:t>Elinikäisen </a:t>
            </a:r>
            <a:r>
              <a:rPr lang="fi-FI" sz="1600" dirty="0"/>
              <a:t>ohjauksen toimintapolitiikka: Eurooppalaisia lähtökohtia kansalliselle kehittämistyölle </a:t>
            </a:r>
          </a:p>
          <a:p>
            <a:pPr lvl="1">
              <a:spcBef>
                <a:spcPts val="0"/>
              </a:spcBef>
            </a:pPr>
            <a:r>
              <a:rPr lang="fi-FI" sz="1600" dirty="0"/>
              <a:t>Suuntaviivoja elinikäisen ohjauksen toimintapolitiikalle ja palvelujärjestelyille. Yhteiset tavoitteet ja periaatteet EU:n jäsenmaille ja komissiolle </a:t>
            </a:r>
          </a:p>
          <a:p>
            <a:pPr>
              <a:spcBef>
                <a:spcPts val="0"/>
              </a:spcBef>
            </a:pPr>
            <a:endParaRPr lang="fi-FI" sz="1600" dirty="0" smtClean="0"/>
          </a:p>
          <a:p>
            <a:pPr>
              <a:spcBef>
                <a:spcPts val="0"/>
              </a:spcBef>
            </a:pPr>
            <a:r>
              <a:rPr lang="fi-FI" sz="1600" b="1" dirty="0" smtClean="0"/>
              <a:t>Tiivistelmät:</a:t>
            </a:r>
          </a:p>
          <a:p>
            <a:pPr lvl="1">
              <a:spcBef>
                <a:spcPts val="0"/>
              </a:spcBef>
            </a:pPr>
            <a:r>
              <a:rPr lang="fi-FI" sz="1600" dirty="0" smtClean="0"/>
              <a:t>Raportti Eurooppalaisen elinikäisen ohjauksen toimintapolitiikan verkoston työstä kaudella 2011–12</a:t>
            </a:r>
          </a:p>
          <a:p>
            <a:pPr lvl="1">
              <a:spcBef>
                <a:spcPts val="0"/>
              </a:spcBef>
            </a:pPr>
            <a:r>
              <a:rPr lang="fi-FI" sz="1600" dirty="0" smtClean="0"/>
              <a:t>Vaikuttava elinikäinen ohjaus. Tutkimusperustainen opas ohjausjärjestelyjä koskevaan päätöksentekoon ja palvelujen toteuttamiseen. Urasuunnittelutaidot: Toimintapolitiikan suunnittelu ja toteuttaminen. </a:t>
            </a:r>
          </a:p>
          <a:p>
            <a:pPr lvl="1">
              <a:spcBef>
                <a:spcPts val="0"/>
              </a:spcBef>
            </a:pPr>
            <a:r>
              <a:rPr lang="fi-FI" sz="1600" dirty="0" smtClean="0"/>
              <a:t>Elinikäisen ohjauksen toimintapolitiikan laadun ja tutkimusperustaisuuden vahvistaminen. </a:t>
            </a:r>
            <a:endParaRPr lang="fi-FI" sz="1600" b="1" dirty="0" smtClean="0"/>
          </a:p>
          <a:p>
            <a:pPr lvl="1">
              <a:spcBef>
                <a:spcPts val="0"/>
              </a:spcBef>
            </a:pPr>
            <a:r>
              <a:rPr lang="fi-FI" sz="1600" dirty="0" smtClean="0"/>
              <a:t>Suuntaviivoja elinikäisen ohjauksen toimintapolitiikalle ja palvelujärjestelyille. Yhteiset tavoitteet ja periaatteet EU:n jäsenmaille ja komissiolle. </a:t>
            </a:r>
          </a:p>
          <a:p>
            <a:pPr>
              <a:spcBef>
                <a:spcPts val="0"/>
              </a:spcBef>
            </a:pPr>
            <a:endParaRPr lang="fi-FI" sz="1600" u="sng" dirty="0" smtClean="0">
              <a:hlinkClick r:id="rId2"/>
            </a:endParaRPr>
          </a:p>
          <a:p>
            <a:pPr>
              <a:spcBef>
                <a:spcPts val="0"/>
              </a:spcBef>
            </a:pPr>
            <a:r>
              <a:rPr lang="fi-FI" sz="1600" u="sng" dirty="0" smtClean="0">
                <a:hlinkClick r:id="rId2"/>
              </a:rPr>
              <a:t>http</a:t>
            </a:r>
            <a:r>
              <a:rPr lang="fi-FI" sz="1600" u="sng" dirty="0">
                <a:hlinkClick r:id="rId2"/>
              </a:rPr>
              <a:t>://www.elgpn.eu/publications/browse-by-language/finnish</a:t>
            </a:r>
            <a:r>
              <a:rPr lang="fi-FI" sz="1600" dirty="0"/>
              <a:t> 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7939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5" y="934915"/>
            <a:ext cx="856224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600808" y="720970"/>
            <a:ext cx="5079023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844083" eaLnBrk="0" hangingPunct="0">
              <a:spcBef>
                <a:spcPct val="0"/>
              </a:spcBef>
              <a:buClrTx/>
              <a:buSzTx/>
              <a:buNone/>
            </a:pPr>
            <a:r>
              <a:rPr lang="fi-FI" altLang="fi-FI" sz="1477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ELGPN Tool No.4</a:t>
            </a:r>
          </a:p>
        </p:txBody>
      </p:sp>
    </p:spTree>
    <p:extLst>
      <p:ext uri="{BB962C8B-B14F-4D97-AF65-F5344CB8AC3E}">
        <p14:creationId xmlns:p14="http://schemas.microsoft.com/office/powerpoint/2010/main" val="314845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694592" y="671147"/>
            <a:ext cx="2083840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844083" eaLnBrk="0" hangingPunct="0">
              <a:spcBef>
                <a:spcPct val="0"/>
              </a:spcBef>
              <a:buClrTx/>
              <a:buSzTx/>
              <a:buNone/>
            </a:pPr>
            <a:r>
              <a:rPr lang="fi-FI" altLang="fi-FI" sz="1846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ELGPN Tool No. 5</a:t>
            </a:r>
          </a:p>
        </p:txBody>
      </p:sp>
      <p:pic>
        <p:nvPicPr>
          <p:cNvPr id="532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0" y="1052147"/>
            <a:ext cx="8365880" cy="552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2"/>
          <p:cNvSpPr txBox="1">
            <a:spLocks noChangeArrowheads="1"/>
          </p:cNvSpPr>
          <p:nvPr/>
        </p:nvSpPr>
        <p:spPr bwMode="auto">
          <a:xfrm>
            <a:off x="694592" y="592016"/>
            <a:ext cx="2083840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defTabSz="844083" eaLnBrk="0" hangingPunct="0">
              <a:spcBef>
                <a:spcPct val="0"/>
              </a:spcBef>
              <a:buClrTx/>
              <a:buSzTx/>
              <a:buNone/>
            </a:pPr>
            <a:r>
              <a:rPr lang="fi-FI" altLang="fi-FI" sz="1846" b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ELGPN Tool No. 6</a:t>
            </a:r>
          </a:p>
        </p:txBody>
      </p:sp>
      <p:pic>
        <p:nvPicPr>
          <p:cNvPr id="552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999393"/>
            <a:ext cx="8318989" cy="559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1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8th International Symposium on </a:t>
            </a:r>
            <a:r>
              <a:rPr lang="fi-FI" dirty="0" err="1" smtClean="0"/>
              <a:t>Career</a:t>
            </a:r>
            <a:r>
              <a:rPr lang="fi-FI" dirty="0" smtClean="0"/>
              <a:t> </a:t>
            </a:r>
            <a:r>
              <a:rPr lang="fi-FI" dirty="0" err="1" smtClean="0"/>
              <a:t>Development</a:t>
            </a:r>
            <a:r>
              <a:rPr lang="fi-FI" dirty="0" smtClean="0"/>
              <a:t> and Public </a:t>
            </a:r>
            <a:r>
              <a:rPr lang="fi-FI" dirty="0" err="1" smtClean="0"/>
              <a:t>Policy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5616" y="3886200"/>
            <a:ext cx="6400800" cy="1752600"/>
          </a:xfrm>
        </p:spPr>
        <p:txBody>
          <a:bodyPr/>
          <a:lstStyle/>
          <a:p>
            <a:r>
              <a:rPr lang="fi-FI" dirty="0" smtClean="0"/>
              <a:t>18. – 21.6.2017</a:t>
            </a:r>
          </a:p>
          <a:p>
            <a:r>
              <a:rPr lang="fi-FI" dirty="0" smtClean="0"/>
              <a:t>Soul, Etelä-Korea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878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623" y="485775"/>
            <a:ext cx="7632849" cy="710977"/>
          </a:xfrm>
        </p:spPr>
        <p:txBody>
          <a:bodyPr/>
          <a:lstStyle/>
          <a:p>
            <a:r>
              <a:rPr lang="fi-FI" dirty="0" smtClean="0"/>
              <a:t>Taustaa…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1196752"/>
            <a:ext cx="7632848" cy="4464050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OECD:n toteuttama ohjauksen arviointi 2000-2004</a:t>
            </a:r>
          </a:p>
          <a:p>
            <a:r>
              <a:rPr lang="fi-FI" dirty="0" smtClean="0"/>
              <a:t>Kehittämisehdotusten seuranta kv. verkoston avulla -&gt; International Centre for </a:t>
            </a:r>
            <a:r>
              <a:rPr lang="fi-FI" dirty="0" err="1" smtClean="0"/>
              <a:t>Career</a:t>
            </a:r>
            <a:r>
              <a:rPr lang="fi-FI" dirty="0" smtClean="0"/>
              <a:t> </a:t>
            </a:r>
            <a:r>
              <a:rPr lang="fi-FI" dirty="0" err="1" smtClean="0"/>
              <a:t>Development</a:t>
            </a:r>
            <a:r>
              <a:rPr lang="fi-FI" dirty="0" smtClean="0"/>
              <a:t> and Public </a:t>
            </a:r>
            <a:r>
              <a:rPr lang="fi-FI" dirty="0" err="1" smtClean="0"/>
              <a:t>Policy</a:t>
            </a:r>
            <a:r>
              <a:rPr lang="fi-FI" dirty="0" smtClean="0"/>
              <a:t> (</a:t>
            </a:r>
            <a:r>
              <a:rPr lang="fi-FI" dirty="0" smtClean="0">
                <a:hlinkClick r:id="rId2"/>
              </a:rPr>
              <a:t>http://www.iccdpp.org</a:t>
            </a:r>
            <a:r>
              <a:rPr lang="fi-FI" dirty="0" smtClean="0"/>
              <a:t>)</a:t>
            </a:r>
          </a:p>
          <a:p>
            <a:r>
              <a:rPr lang="fi-FI" dirty="0" smtClean="0"/>
              <a:t>Kv. verkostokokoukset 2-4 vuoden välein yhteistyössä järjestävän maan ministeriöiden ja </a:t>
            </a:r>
            <a:r>
              <a:rPr lang="fi-FI" dirty="0" err="1" smtClean="0"/>
              <a:t>ICCDPP:n</a:t>
            </a:r>
            <a:r>
              <a:rPr lang="fi-FI" dirty="0" smtClean="0"/>
              <a:t> kanssa</a:t>
            </a:r>
          </a:p>
          <a:p>
            <a:r>
              <a:rPr lang="fi-FI" dirty="0" smtClean="0"/>
              <a:t>Osallistuvat maat nimeävät 2-6 hengen kansallisen tiimin, joka tuottaa maaraportin ennen osallistumista</a:t>
            </a:r>
          </a:p>
          <a:p>
            <a:r>
              <a:rPr lang="fi-FI" dirty="0" smtClean="0"/>
              <a:t>Verkostokokouksilla strukturoitu työskentelymuoto:</a:t>
            </a:r>
          </a:p>
          <a:p>
            <a:pPr lvl="1"/>
            <a:r>
              <a:rPr lang="fi-FI" dirty="0" smtClean="0"/>
              <a:t>Maaraportit – Yhteenveto – Keskustelukysymykset – Tiivis temaattinen alustus – Pöytäkeskustelut – Kommunikea – Osallistujamaiden omaehtoinen kehitystyö – Jaettavat julkaisut </a:t>
            </a:r>
            <a:r>
              <a:rPr lang="fi-FI" dirty="0" err="1" smtClean="0"/>
              <a:t>ICCDPP:n</a:t>
            </a:r>
            <a:r>
              <a:rPr lang="fi-FI" dirty="0" smtClean="0"/>
              <a:t> verkkosivuille  </a:t>
            </a:r>
          </a:p>
        </p:txBody>
      </p:sp>
    </p:spTree>
    <p:extLst>
      <p:ext uri="{BB962C8B-B14F-4D97-AF65-F5344CB8AC3E}">
        <p14:creationId xmlns:p14="http://schemas.microsoft.com/office/powerpoint/2010/main" val="304078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 2017 teemat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Miten </a:t>
            </a:r>
            <a:r>
              <a:rPr lang="fi-FI" dirty="0"/>
              <a:t>olemassa olevat tieto-, neuvonta- ja ohjauspalvelut </a:t>
            </a:r>
            <a:r>
              <a:rPr lang="fi-FI" dirty="0" smtClean="0"/>
              <a:t>vastaavat meneillään olevia muutoksia työmarkkinoilla?</a:t>
            </a:r>
          </a:p>
          <a:p>
            <a:r>
              <a:rPr lang="fi-FI" dirty="0" smtClean="0"/>
              <a:t>Miten ennakointitietoa hyödynnetään TNO-palveluissa? </a:t>
            </a:r>
          </a:p>
          <a:p>
            <a:r>
              <a:rPr lang="fi-FI" dirty="0" smtClean="0"/>
              <a:t>Miten </a:t>
            </a:r>
            <a:r>
              <a:rPr lang="fi-FI" dirty="0"/>
              <a:t>alan ammattilaisten koulutus vastaa muuttuneita </a:t>
            </a:r>
            <a:r>
              <a:rPr lang="fi-FI" dirty="0" smtClean="0"/>
              <a:t>konteksteja? </a:t>
            </a:r>
          </a:p>
          <a:p>
            <a:r>
              <a:rPr lang="fi-FI" dirty="0" smtClean="0"/>
              <a:t>Miten </a:t>
            </a:r>
            <a:r>
              <a:rPr lang="fi-FI" dirty="0"/>
              <a:t>urasuunnittelutaitojen oppiminen voidaan integroida ohjaukseen valintoja koskevien ratkaisujen </a:t>
            </a:r>
            <a:r>
              <a:rPr lang="fi-FI" dirty="0" smtClean="0"/>
              <a:t>rinnalla?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57540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frame2">
  <a:themeElements>
    <a:clrScheme name="Slideframe2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000066"/>
      </a:folHlink>
    </a:clrScheme>
    <a:fontScheme name="Slideframe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defram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fram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frame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frame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fram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fram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fram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frame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9105</TotalTime>
  <Words>423</Words>
  <Application>Microsoft Office PowerPoint</Application>
  <PresentationFormat>Näytössä katseltava diaesitys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Default Design</vt:lpstr>
      <vt:lpstr>17_Mukautettu suunnittelumalli</vt:lpstr>
      <vt:lpstr>Slideframe2</vt:lpstr>
      <vt:lpstr>ELGPN:n toiminnan tulosten ja työkalujen levittäminen ja hyödyntäminen Suomen elinikäisen ohjauksen kehittämisessä &amp;  ICCDPP 2017, 18.-21.6.2017 </vt:lpstr>
      <vt:lpstr>ELGPN: Yhteiset tavoitteet ja  periaatteet elinikäiselle ohjaukselle 2015</vt:lpstr>
      <vt:lpstr>ELGPN: Suomenkieliset julkaisut</vt:lpstr>
      <vt:lpstr>PowerPoint-esitys</vt:lpstr>
      <vt:lpstr>PowerPoint-esitys</vt:lpstr>
      <vt:lpstr>PowerPoint-esitys</vt:lpstr>
      <vt:lpstr>8th International Symposium on Career Development and Public Policy</vt:lpstr>
      <vt:lpstr>Taustaa…</vt:lpstr>
      <vt:lpstr>IS 2017 teemat</vt:lpstr>
      <vt:lpstr>IS 2017 valmistelu:</vt:lpstr>
      <vt:lpstr>PowerPoint-esitys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Lamberg, Päivi Kaarina</dc:creator>
  <cp:lastModifiedBy>Karlsson Ulla-Jill</cp:lastModifiedBy>
  <cp:revision>372</cp:revision>
  <dcterms:created xsi:type="dcterms:W3CDTF">2014-05-26T07:01:32Z</dcterms:created>
  <dcterms:modified xsi:type="dcterms:W3CDTF">2016-09-20T13:03:52Z</dcterms:modified>
</cp:coreProperties>
</file>