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6" r:id="rId3"/>
  </p:sldMasterIdLst>
  <p:notesMasterIdLst>
    <p:notesMasterId r:id="rId19"/>
  </p:notesMasterIdLst>
  <p:sldIdLst>
    <p:sldId id="342" r:id="rId4"/>
    <p:sldId id="343" r:id="rId5"/>
    <p:sldId id="344" r:id="rId6"/>
    <p:sldId id="357" r:id="rId7"/>
    <p:sldId id="347" r:id="rId8"/>
    <p:sldId id="348" r:id="rId9"/>
    <p:sldId id="349" r:id="rId10"/>
    <p:sldId id="350" r:id="rId11"/>
    <p:sldId id="351" r:id="rId12"/>
    <p:sldId id="352" r:id="rId13"/>
    <p:sldId id="355" r:id="rId14"/>
    <p:sldId id="353" r:id="rId15"/>
    <p:sldId id="359" r:id="rId16"/>
    <p:sldId id="358" r:id="rId17"/>
    <p:sldId id="35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1FB"/>
    <a:srgbClr val="FBC58F"/>
    <a:srgbClr val="CC3300"/>
    <a:srgbClr val="C2E8DF"/>
    <a:srgbClr val="8AF2B4"/>
    <a:srgbClr val="0B2C6F"/>
    <a:srgbClr val="0B2B6B"/>
    <a:srgbClr val="0E1F68"/>
    <a:srgbClr val="10387A"/>
    <a:srgbClr val="19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224" autoAdjust="0"/>
  </p:normalViewPr>
  <p:slideViewPr>
    <p:cSldViewPr>
      <p:cViewPr varScale="1">
        <p:scale>
          <a:sx n="105" d="100"/>
          <a:sy n="105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191683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98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B734254-7610-4466-A8D2-8F0E67CE609A}" type="datetime1">
              <a:rPr lang="fi-FI" smtClean="0"/>
              <a:pPr/>
              <a:t>31.5.2016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2133600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9268" y="0"/>
            <a:ext cx="9173267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539553" y="60487"/>
            <a:ext cx="3312368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510" tIns="46254" rIns="92510" bIns="46254">
            <a:spAutoFit/>
          </a:bodyPr>
          <a:lstStyle/>
          <a:p>
            <a:pPr marL="0" marR="0" lvl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UNIVERSITY OF</a:t>
            </a:r>
            <a:r>
              <a:rPr kumimoji="0" lang="fi-FI" sz="1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JYVÄSK</a:t>
            </a:r>
            <a:r>
              <a:rPr kumimoji="0" lang="fi-FI" sz="14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Y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LÄ</a:t>
            </a: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0591B-BE62-4296-BF5E-F39674F93F1F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485775"/>
            <a:ext cx="579596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C3CF-75EF-49EE-A9D4-9A3E86467160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FE18E-3961-284E-B4D2-C635BF6AB090}" type="datetime1">
              <a:rPr lang="en-GB"/>
              <a:pPr/>
              <a:t>31/05/2016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653C4-D5A0-AE41-B880-A5D87B30B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2F4-9E28-44B0-915B-997DEF6DEE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75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12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3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3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1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3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34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0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35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31.5.2016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8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2793-AA9B-4356-8F4F-CDCD05171DC2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C61E9-8790-44A4-98F2-22772E7CCB50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5828" y="1700808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5828" y="2924944"/>
            <a:ext cx="404018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50705" y="1700808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50705" y="2924944"/>
            <a:ext cx="4041775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11D26-FC5E-4B7C-8591-7455BC730DD6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A2681-E095-45BC-9863-EC9FFBD04152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A12F9-756E-4432-ADCC-04B027074EA7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7583" y="620688"/>
            <a:ext cx="3008313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0730" y="620688"/>
            <a:ext cx="5111750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7583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95BAE-6052-4251-9645-B78FB0C59A9F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137BD-6CF3-443F-9E96-4FF9A37B5A81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85775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73238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232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D1250E0-F4AE-4608-B32A-51CDBF330907}" type="datetime1">
              <a:rPr lang="fi-FI"/>
              <a:pPr/>
              <a:t>31.5.2016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8738"/>
            <a:ext cx="3167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DAD421-BC1A-463B-9A39-82815BDB74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JYVÄSK</a:t>
            </a:r>
            <a:r>
              <a:rPr lang="fi-FI" sz="1400" b="0" spc="4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Y</a:t>
            </a:r>
            <a:r>
              <a:rPr lang="fi-FI" sz="1400" b="0" spc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LÄ</a:t>
            </a:r>
            <a:endParaRPr lang="fi-FI" sz="1400" b="0" spc="0" baseline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31.5.2016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linkedin.com/in/raimovuorinen" TargetMode="External"/><Relationship Id="rId2" Type="http://schemas.openxmlformats.org/officeDocument/2006/relationships/hyperlink" Target="mailto:raimo.vuorinen@jyu.f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040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b="1" dirty="0" smtClean="0">
                <a:solidFill>
                  <a:schemeClr val="accent2"/>
                </a:solidFill>
              </a:rPr>
              <a:t>Elinikäisen ohjauksen laadunhallinnan kehittäminen,</a:t>
            </a:r>
            <a:br>
              <a:rPr lang="fi-FI" sz="3200" b="1" dirty="0" smtClean="0">
                <a:solidFill>
                  <a:schemeClr val="accent2"/>
                </a:solidFill>
              </a:rPr>
            </a:br>
            <a:r>
              <a:rPr lang="fi-FI" sz="3200" b="1" dirty="0" smtClean="0">
                <a:solidFill>
                  <a:schemeClr val="accent2"/>
                </a:solidFill>
              </a:rPr>
              <a:t>VOKES tilannekatsaus </a:t>
            </a:r>
            <a:endParaRPr lang="fi-FI" altLang="fi-FI" sz="2400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8035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600" dirty="0"/>
              <a:t>Raimo Vuorinen, </a:t>
            </a:r>
            <a:r>
              <a:rPr lang="fi-FI" altLang="fi-FI" sz="1600" dirty="0" smtClean="0"/>
              <a:t>KT</a:t>
            </a:r>
            <a:endParaRPr lang="fi-FI" altLang="fi-FI" sz="1600" dirty="0"/>
          </a:p>
          <a:p>
            <a:pPr algn="ctr"/>
            <a:r>
              <a:rPr lang="fi-FI" altLang="fi-FI" sz="1600" dirty="0"/>
              <a:t> </a:t>
            </a:r>
            <a:r>
              <a:rPr lang="fi-FI" altLang="fi-FI" sz="1600" dirty="0" smtClean="0"/>
              <a:t>Projektipäällikkö</a:t>
            </a:r>
          </a:p>
          <a:p>
            <a:pPr algn="ctr"/>
            <a:r>
              <a:rPr lang="fi-FI" altLang="fi-FI" sz="1600" dirty="0" smtClean="0"/>
              <a:t>Jyväskylän yliopisto, Koulutuksen tutkimuslaitos</a:t>
            </a:r>
          </a:p>
          <a:p>
            <a:pPr algn="ctr"/>
            <a:endParaRPr lang="fi-FI" altLang="fi-FI" sz="1600" dirty="0"/>
          </a:p>
          <a:p>
            <a:pPr algn="ctr"/>
            <a:r>
              <a:rPr lang="fi-FI" sz="1600" dirty="0" smtClean="0"/>
              <a:t>ELO-ryhmän kokous</a:t>
            </a:r>
          </a:p>
          <a:p>
            <a:pPr algn="ctr"/>
            <a:r>
              <a:rPr lang="fi-FI" sz="1600" dirty="0" smtClean="0"/>
              <a:t>1.6.2016 Helsinki </a:t>
            </a:r>
            <a:endParaRPr lang="fi-FI" alt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670" y="1594015"/>
            <a:ext cx="4459603" cy="4025807"/>
          </a:xfrm>
          <a:prstGeom prst="rect">
            <a:avLst/>
          </a:prstGeom>
          <a:noFill/>
          <a:extLst/>
        </p:spPr>
      </p:pic>
      <p:sp>
        <p:nvSpPr>
          <p:cNvPr id="3" name="Freeform 3"/>
          <p:cNvSpPr/>
          <p:nvPr/>
        </p:nvSpPr>
        <p:spPr>
          <a:xfrm>
            <a:off x="2663759" y="2735637"/>
            <a:ext cx="1028691" cy="1028684"/>
          </a:xfrm>
          <a:custGeom>
            <a:avLst/>
            <a:gdLst/>
            <a:ahLst/>
            <a:cxnLst/>
            <a:rect l="0" t="0" r="0" b="0"/>
            <a:pathLst>
              <a:path w="1620010" h="1619999">
                <a:moveTo>
                  <a:pt x="810005" y="1619999"/>
                </a:moveTo>
                <a:cubicBezTo>
                  <a:pt x="1257349" y="1619999"/>
                  <a:pt x="1620010" y="1257351"/>
                  <a:pt x="1620010" y="809994"/>
                </a:cubicBezTo>
                <a:cubicBezTo>
                  <a:pt x="1620010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FEE2C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>
            <a:off x="5421768" y="2742809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ECDEC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>
            <a:off x="3231907" y="4239450"/>
            <a:ext cx="1028691" cy="1028684"/>
          </a:xfrm>
          <a:custGeom>
            <a:avLst/>
            <a:gdLst/>
            <a:ahLst/>
            <a:cxnLst/>
            <a:rect l="0" t="0" r="0" b="0"/>
            <a:pathLst>
              <a:path w="1620010" h="1619999">
                <a:moveTo>
                  <a:pt x="810005" y="1619999"/>
                </a:moveTo>
                <a:cubicBezTo>
                  <a:pt x="1257349" y="1619999"/>
                  <a:pt x="1620010" y="1257351"/>
                  <a:pt x="1620010" y="809994"/>
                </a:cubicBezTo>
                <a:cubicBezTo>
                  <a:pt x="1620010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E2EED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>
            <a:off x="4850370" y="4239452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F0DDE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4041521" y="1927679"/>
            <a:ext cx="1028684" cy="1028684"/>
          </a:xfrm>
          <a:custGeom>
            <a:avLst/>
            <a:gdLst/>
            <a:ahLst/>
            <a:cxnLst/>
            <a:rect l="0" t="0" r="0" b="0"/>
            <a:pathLst>
              <a:path w="1619998" h="1619999">
                <a:moveTo>
                  <a:pt x="810005" y="1619999"/>
                </a:moveTo>
                <a:cubicBezTo>
                  <a:pt x="1257349" y="1619999"/>
                  <a:pt x="1619998" y="1257351"/>
                  <a:pt x="1619998" y="809994"/>
                </a:cubicBezTo>
                <a:cubicBezTo>
                  <a:pt x="1619998" y="362649"/>
                  <a:pt x="1257349" y="0"/>
                  <a:pt x="810005" y="0"/>
                </a:cubicBezTo>
                <a:cubicBezTo>
                  <a:pt x="362661" y="0"/>
                  <a:pt x="0" y="362649"/>
                  <a:pt x="0" y="809994"/>
                </a:cubicBezTo>
                <a:cubicBezTo>
                  <a:pt x="0" y="1257351"/>
                  <a:pt x="362661" y="1619999"/>
                  <a:pt x="810005" y="1619999"/>
                </a:cubicBezTo>
              </a:path>
            </a:pathLst>
          </a:custGeom>
          <a:solidFill>
            <a:srgbClr val="CFEB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>
            <a:off x="342897" y="5112793"/>
            <a:ext cx="160013" cy="658263"/>
          </a:xfrm>
          <a:custGeom>
            <a:avLst/>
            <a:gdLst/>
            <a:ahLst/>
            <a:cxnLst/>
            <a:rect l="0" t="0" r="0" b="0"/>
            <a:pathLst>
              <a:path w="251992" h="10366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011453"/>
                </a:lnTo>
                <a:cubicBezTo>
                  <a:pt x="0" y="1011453"/>
                  <a:pt x="0" y="1036650"/>
                  <a:pt x="25196" y="1036650"/>
                </a:cubicBezTo>
                <a:lnTo>
                  <a:pt x="226795" y="1036650"/>
                </a:lnTo>
                <a:cubicBezTo>
                  <a:pt x="226795" y="1036650"/>
                  <a:pt x="251992" y="1036650"/>
                  <a:pt x="251992" y="10114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D5E7B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252" y="5135594"/>
            <a:ext cx="115304" cy="155739"/>
          </a:xfrm>
          <a:prstGeom prst="rect">
            <a:avLst/>
          </a:prstGeom>
          <a:noFill/>
          <a:extLst/>
        </p:spPr>
      </p:pic>
      <p:sp>
        <p:nvSpPr>
          <p:cNvPr id="10" name="Freeform 10"/>
          <p:cNvSpPr/>
          <p:nvPr/>
        </p:nvSpPr>
        <p:spPr>
          <a:xfrm>
            <a:off x="342897" y="3070007"/>
            <a:ext cx="160013" cy="948581"/>
          </a:xfrm>
          <a:custGeom>
            <a:avLst/>
            <a:gdLst/>
            <a:ahLst/>
            <a:cxnLst/>
            <a:rect l="0" t="0" r="0" b="0"/>
            <a:pathLst>
              <a:path w="251992" h="14938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468653"/>
                </a:lnTo>
                <a:cubicBezTo>
                  <a:pt x="0" y="1468653"/>
                  <a:pt x="0" y="1493850"/>
                  <a:pt x="25196" y="1493850"/>
                </a:cubicBezTo>
                <a:lnTo>
                  <a:pt x="226795" y="1493850"/>
                </a:lnTo>
                <a:cubicBezTo>
                  <a:pt x="226795" y="1493850"/>
                  <a:pt x="251992" y="1493850"/>
                  <a:pt x="251992" y="14686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FED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252" y="3092807"/>
            <a:ext cx="115304" cy="155739"/>
          </a:xfrm>
          <a:prstGeom prst="rect">
            <a:avLst/>
          </a:prstGeom>
          <a:noFill/>
          <a:extLst/>
        </p:spPr>
      </p:pic>
      <p:sp>
        <p:nvSpPr>
          <p:cNvPr id="12" name="Freeform 12"/>
          <p:cNvSpPr/>
          <p:nvPr/>
        </p:nvSpPr>
        <p:spPr>
          <a:xfrm>
            <a:off x="5610143" y="1511083"/>
            <a:ext cx="160013" cy="367945"/>
          </a:xfrm>
          <a:custGeom>
            <a:avLst/>
            <a:gdLst/>
            <a:ahLst/>
            <a:cxnLst/>
            <a:rect l="0" t="0" r="0" b="0"/>
            <a:pathLst>
              <a:path w="251992" h="5794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554253"/>
                </a:lnTo>
                <a:cubicBezTo>
                  <a:pt x="0" y="554253"/>
                  <a:pt x="0" y="579450"/>
                  <a:pt x="25196" y="579450"/>
                </a:cubicBezTo>
                <a:lnTo>
                  <a:pt x="226795" y="579450"/>
                </a:lnTo>
                <a:cubicBezTo>
                  <a:pt x="226795" y="579450"/>
                  <a:pt x="251992" y="579450"/>
                  <a:pt x="251992" y="5542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B4E0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2498" y="1533884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4" name="Freeform 14"/>
          <p:cNvSpPr/>
          <p:nvPr/>
        </p:nvSpPr>
        <p:spPr>
          <a:xfrm>
            <a:off x="7081639" y="2876462"/>
            <a:ext cx="160013" cy="1142126"/>
          </a:xfrm>
          <a:custGeom>
            <a:avLst/>
            <a:gdLst/>
            <a:ahLst/>
            <a:cxnLst/>
            <a:rect l="0" t="0" r="0" b="0"/>
            <a:pathLst>
              <a:path w="251992" h="17986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773453"/>
                </a:lnTo>
                <a:cubicBezTo>
                  <a:pt x="0" y="1773453"/>
                  <a:pt x="0" y="1798650"/>
                  <a:pt x="25196" y="1798650"/>
                </a:cubicBezTo>
                <a:lnTo>
                  <a:pt x="226795" y="1798650"/>
                </a:lnTo>
                <a:cubicBezTo>
                  <a:pt x="226795" y="1798650"/>
                  <a:pt x="251992" y="1798650"/>
                  <a:pt x="251992" y="17734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E8D7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3994" y="2899262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6" name="Freeform 16"/>
          <p:cNvSpPr/>
          <p:nvPr/>
        </p:nvSpPr>
        <p:spPr>
          <a:xfrm>
            <a:off x="6557296" y="5016020"/>
            <a:ext cx="160013" cy="755036"/>
          </a:xfrm>
          <a:custGeom>
            <a:avLst/>
            <a:gdLst/>
            <a:ahLst/>
            <a:cxnLst/>
            <a:rect l="0" t="0" r="0" b="0"/>
            <a:pathLst>
              <a:path w="251992" h="1189050">
                <a:moveTo>
                  <a:pt x="25196" y="0"/>
                </a:moveTo>
                <a:cubicBezTo>
                  <a:pt x="25196" y="0"/>
                  <a:pt x="0" y="0"/>
                  <a:pt x="0" y="25196"/>
                </a:cubicBezTo>
                <a:lnTo>
                  <a:pt x="0" y="1163853"/>
                </a:lnTo>
                <a:cubicBezTo>
                  <a:pt x="0" y="1163853"/>
                  <a:pt x="0" y="1189050"/>
                  <a:pt x="25196" y="1189050"/>
                </a:cubicBezTo>
                <a:lnTo>
                  <a:pt x="226795" y="1189050"/>
                </a:lnTo>
                <a:cubicBezTo>
                  <a:pt x="226795" y="1189050"/>
                  <a:pt x="251992" y="1189050"/>
                  <a:pt x="251992" y="1163853"/>
                </a:cubicBezTo>
                <a:lnTo>
                  <a:pt x="251992" y="25196"/>
                </a:lnTo>
                <a:cubicBezTo>
                  <a:pt x="251992" y="25196"/>
                  <a:pt x="251992" y="0"/>
                  <a:pt x="226795" y="0"/>
                </a:cubicBezTo>
                <a:close/>
              </a:path>
            </a:pathLst>
          </a:custGeom>
          <a:solidFill>
            <a:srgbClr val="EDD5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9651" y="5038821"/>
            <a:ext cx="115305" cy="155739"/>
          </a:xfrm>
          <a:prstGeom prst="rect">
            <a:avLst/>
          </a:prstGeom>
          <a:noFill/>
          <a:extLst/>
        </p:spPr>
      </p:pic>
      <p:sp>
        <p:nvSpPr>
          <p:cNvPr id="18" name="Freeform 18"/>
          <p:cNvSpPr/>
          <p:nvPr/>
        </p:nvSpPr>
        <p:spPr>
          <a:xfrm>
            <a:off x="1" y="6028227"/>
            <a:ext cx="9143863" cy="486741"/>
          </a:xfrm>
          <a:custGeom>
            <a:avLst/>
            <a:gdLst/>
            <a:ahLst/>
            <a:cxnLst/>
            <a:rect l="0" t="0" r="0" b="0"/>
            <a:pathLst>
              <a:path w="14399997" h="766533">
                <a:moveTo>
                  <a:pt x="0" y="766533"/>
                </a:moveTo>
                <a:lnTo>
                  <a:pt x="14399997" y="766533"/>
                </a:lnTo>
                <a:lnTo>
                  <a:pt x="14399997" y="0"/>
                </a:lnTo>
                <a:lnTo>
                  <a:pt x="0" y="0"/>
                </a:lnTo>
                <a:lnTo>
                  <a:pt x="0" y="766533"/>
                </a:lnTo>
                <a:close/>
              </a:path>
            </a:pathLst>
          </a:custGeom>
          <a:solidFill>
            <a:srgbClr val="A7A9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9"/>
          <p:cNvSpPr/>
          <p:nvPr/>
        </p:nvSpPr>
        <p:spPr>
          <a:xfrm>
            <a:off x="348788" y="637739"/>
            <a:ext cx="65" cy="1384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0" name="Freeform 20"/>
          <p:cNvSpPr/>
          <p:nvPr/>
        </p:nvSpPr>
        <p:spPr>
          <a:xfrm>
            <a:off x="358643" y="685754"/>
            <a:ext cx="102530" cy="138385"/>
          </a:xfrm>
          <a:custGeom>
            <a:avLst/>
            <a:gdLst/>
            <a:ahLst/>
            <a:cxnLst/>
            <a:rect l="0" t="0" r="0" b="0"/>
            <a:pathLst>
              <a:path w="6210300" h="8382000">
                <a:moveTo>
                  <a:pt x="0" y="8382000"/>
                </a:moveTo>
                <a:lnTo>
                  <a:pt x="5816600" y="8382000"/>
                </a:lnTo>
                <a:cubicBezTo>
                  <a:pt x="6039643" y="7683500"/>
                  <a:pt x="6210300" y="7086600"/>
                  <a:pt x="6210300" y="6273800"/>
                </a:cubicBezTo>
                <a:lnTo>
                  <a:pt x="5918200" y="6223000"/>
                </a:lnTo>
                <a:cubicBezTo>
                  <a:pt x="5664200" y="7264400"/>
                  <a:pt x="5537200" y="8026400"/>
                  <a:pt x="3517900" y="8026400"/>
                </a:cubicBezTo>
                <a:cubicBezTo>
                  <a:pt x="3060700" y="8026400"/>
                  <a:pt x="2590800" y="7950200"/>
                  <a:pt x="2133600" y="7861300"/>
                </a:cubicBezTo>
                <a:lnTo>
                  <a:pt x="2133600" y="4216400"/>
                </a:lnTo>
                <a:lnTo>
                  <a:pt x="3263900" y="4216400"/>
                </a:lnTo>
                <a:cubicBezTo>
                  <a:pt x="4254500" y="4216400"/>
                  <a:pt x="4483100" y="4216400"/>
                  <a:pt x="4559300" y="4737100"/>
                </a:cubicBezTo>
                <a:lnTo>
                  <a:pt x="4622800" y="5168900"/>
                </a:lnTo>
                <a:lnTo>
                  <a:pt x="4953000" y="5168900"/>
                </a:lnTo>
                <a:lnTo>
                  <a:pt x="4953000" y="2882900"/>
                </a:lnTo>
                <a:lnTo>
                  <a:pt x="4622800" y="2882900"/>
                </a:lnTo>
                <a:lnTo>
                  <a:pt x="4559300" y="3320455"/>
                </a:lnTo>
                <a:cubicBezTo>
                  <a:pt x="4483100" y="3848100"/>
                  <a:pt x="4254500" y="3848100"/>
                  <a:pt x="3263900" y="3848100"/>
                </a:cubicBezTo>
                <a:lnTo>
                  <a:pt x="2133600" y="3848100"/>
                </a:lnTo>
                <a:lnTo>
                  <a:pt x="2133600" y="355600"/>
                </a:lnTo>
                <a:lnTo>
                  <a:pt x="3187700" y="355600"/>
                </a:lnTo>
                <a:cubicBezTo>
                  <a:pt x="4978400" y="355600"/>
                  <a:pt x="5003800" y="546100"/>
                  <a:pt x="5283200" y="1905000"/>
                </a:cubicBezTo>
                <a:lnTo>
                  <a:pt x="5588000" y="1854200"/>
                </a:lnTo>
                <a:cubicBezTo>
                  <a:pt x="5588000" y="1739900"/>
                  <a:pt x="5613400" y="1638300"/>
                  <a:pt x="5613400" y="1346200"/>
                </a:cubicBezTo>
                <a:cubicBezTo>
                  <a:pt x="5613400" y="762000"/>
                  <a:pt x="5524500" y="279400"/>
                  <a:pt x="5473700" y="0"/>
                </a:cubicBezTo>
                <a:lnTo>
                  <a:pt x="0" y="0"/>
                </a:lnTo>
                <a:lnTo>
                  <a:pt x="0" y="279400"/>
                </a:lnTo>
                <a:lnTo>
                  <a:pt x="457200" y="317500"/>
                </a:lnTo>
                <a:cubicBezTo>
                  <a:pt x="952500" y="368300"/>
                  <a:pt x="952500" y="431800"/>
                  <a:pt x="952500" y="1981200"/>
                </a:cubicBezTo>
                <a:lnTo>
                  <a:pt x="952500" y="6400800"/>
                </a:lnTo>
                <a:cubicBezTo>
                  <a:pt x="952500" y="7950200"/>
                  <a:pt x="952500" y="8013700"/>
                  <a:pt x="457200" y="8064500"/>
                </a:cubicBezTo>
                <a:lnTo>
                  <a:pt x="0" y="810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21"/>
          <p:cNvSpPr/>
          <p:nvPr/>
        </p:nvSpPr>
        <p:spPr>
          <a:xfrm>
            <a:off x="474718" y="673174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22"/>
          <p:cNvSpPr/>
          <p:nvPr/>
        </p:nvSpPr>
        <p:spPr>
          <a:xfrm>
            <a:off x="537872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23"/>
          <p:cNvSpPr/>
          <p:nvPr/>
        </p:nvSpPr>
        <p:spPr>
          <a:xfrm>
            <a:off x="599998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Freeform 24"/>
          <p:cNvSpPr/>
          <p:nvPr/>
        </p:nvSpPr>
        <p:spPr>
          <a:xfrm>
            <a:off x="726830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25"/>
          <p:cNvSpPr/>
          <p:nvPr/>
        </p:nvSpPr>
        <p:spPr>
          <a:xfrm>
            <a:off x="788244" y="673174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26"/>
          <p:cNvSpPr/>
          <p:nvPr/>
        </p:nvSpPr>
        <p:spPr>
          <a:xfrm>
            <a:off x="904005" y="687222"/>
            <a:ext cx="89321" cy="140062"/>
          </a:xfrm>
          <a:custGeom>
            <a:avLst/>
            <a:gdLst/>
            <a:ahLst/>
            <a:cxnLst/>
            <a:rect l="0" t="0" r="0" b="0"/>
            <a:pathLst>
              <a:path w="5410200" h="8483600">
                <a:moveTo>
                  <a:pt x="1320800" y="1244600"/>
                </a:moveTo>
                <a:cubicBezTo>
                  <a:pt x="1651000" y="1244600"/>
                  <a:pt x="1943100" y="952500"/>
                  <a:pt x="1943100" y="622300"/>
                </a:cubicBezTo>
                <a:cubicBezTo>
                  <a:pt x="1943100" y="292100"/>
                  <a:pt x="1651000" y="0"/>
                  <a:pt x="1320800" y="0"/>
                </a:cubicBezTo>
                <a:cubicBezTo>
                  <a:pt x="977900" y="0"/>
                  <a:pt x="698500" y="292100"/>
                  <a:pt x="698500" y="622300"/>
                </a:cubicBezTo>
                <a:cubicBezTo>
                  <a:pt x="698500" y="952500"/>
                  <a:pt x="977900" y="1244600"/>
                  <a:pt x="1320800" y="1244600"/>
                </a:cubicBezTo>
                <a:close/>
                <a:moveTo>
                  <a:pt x="3632200" y="1244600"/>
                </a:moveTo>
                <a:cubicBezTo>
                  <a:pt x="3975100" y="1244600"/>
                  <a:pt x="4254500" y="952500"/>
                  <a:pt x="4254500" y="622300"/>
                </a:cubicBezTo>
                <a:cubicBezTo>
                  <a:pt x="4254500" y="292100"/>
                  <a:pt x="3975100" y="0"/>
                  <a:pt x="3632200" y="0"/>
                </a:cubicBezTo>
                <a:cubicBezTo>
                  <a:pt x="3302000" y="0"/>
                  <a:pt x="3009900" y="292100"/>
                  <a:pt x="3009900" y="622300"/>
                </a:cubicBezTo>
                <a:cubicBezTo>
                  <a:pt x="3009900" y="952500"/>
                  <a:pt x="3302000" y="1244600"/>
                  <a:pt x="3632200" y="1244600"/>
                </a:cubicBezTo>
                <a:close/>
                <a:moveTo>
                  <a:pt x="5346700" y="7988300"/>
                </a:moveTo>
                <a:cubicBezTo>
                  <a:pt x="5295900" y="8013700"/>
                  <a:pt x="5245100" y="8039100"/>
                  <a:pt x="5118100" y="8039100"/>
                </a:cubicBezTo>
                <a:cubicBezTo>
                  <a:pt x="4419600" y="8039100"/>
                  <a:pt x="4419600" y="7086600"/>
                  <a:pt x="4419600" y="6197600"/>
                </a:cubicBezTo>
                <a:lnTo>
                  <a:pt x="4419600" y="4381500"/>
                </a:lnTo>
                <a:cubicBezTo>
                  <a:pt x="4419600" y="3086100"/>
                  <a:pt x="4114800" y="2324100"/>
                  <a:pt x="2667000" y="2324100"/>
                </a:cubicBezTo>
                <a:cubicBezTo>
                  <a:pt x="1320800" y="2324100"/>
                  <a:pt x="508000" y="3175000"/>
                  <a:pt x="127000" y="3683000"/>
                </a:cubicBezTo>
                <a:cubicBezTo>
                  <a:pt x="215900" y="3911600"/>
                  <a:pt x="317500" y="4038600"/>
                  <a:pt x="457200" y="4191000"/>
                </a:cubicBezTo>
                <a:lnTo>
                  <a:pt x="558800" y="4191000"/>
                </a:lnTo>
                <a:cubicBezTo>
                  <a:pt x="800100" y="3721100"/>
                  <a:pt x="1117600" y="2921000"/>
                  <a:pt x="2133600" y="2921000"/>
                </a:cubicBezTo>
                <a:cubicBezTo>
                  <a:pt x="3086100" y="2921000"/>
                  <a:pt x="3314700" y="3644900"/>
                  <a:pt x="3314700" y="4483100"/>
                </a:cubicBezTo>
                <a:lnTo>
                  <a:pt x="3314700" y="4775200"/>
                </a:lnTo>
                <a:cubicBezTo>
                  <a:pt x="2197100" y="5105400"/>
                  <a:pt x="0" y="5600700"/>
                  <a:pt x="0" y="7251700"/>
                </a:cubicBezTo>
                <a:cubicBezTo>
                  <a:pt x="0" y="7950200"/>
                  <a:pt x="635000" y="8483600"/>
                  <a:pt x="1574800" y="8483600"/>
                </a:cubicBezTo>
                <a:cubicBezTo>
                  <a:pt x="2565400" y="8483600"/>
                  <a:pt x="3035300" y="8216900"/>
                  <a:pt x="3441700" y="7950200"/>
                </a:cubicBezTo>
                <a:cubicBezTo>
                  <a:pt x="3568700" y="8216900"/>
                  <a:pt x="3797300" y="8483600"/>
                  <a:pt x="4445000" y="8483600"/>
                </a:cubicBezTo>
                <a:cubicBezTo>
                  <a:pt x="4978400" y="8483600"/>
                  <a:pt x="5245100" y="8280400"/>
                  <a:pt x="5410200" y="8166100"/>
                </a:cubicBezTo>
                <a:close/>
                <a:moveTo>
                  <a:pt x="3314700" y="5372100"/>
                </a:moveTo>
                <a:lnTo>
                  <a:pt x="3314700" y="7518400"/>
                </a:lnTo>
                <a:cubicBezTo>
                  <a:pt x="3225800" y="7645400"/>
                  <a:pt x="2908300" y="8039100"/>
                  <a:pt x="2349500" y="8039100"/>
                </a:cubicBezTo>
                <a:cubicBezTo>
                  <a:pt x="1625600" y="8039100"/>
                  <a:pt x="1168400" y="7607300"/>
                  <a:pt x="1168400" y="6883400"/>
                </a:cubicBezTo>
                <a:cubicBezTo>
                  <a:pt x="1168400" y="5689600"/>
                  <a:pt x="2413000" y="5372100"/>
                  <a:pt x="3136900" y="537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Freeform 27"/>
          <p:cNvSpPr/>
          <p:nvPr/>
        </p:nvSpPr>
        <p:spPr>
          <a:xfrm>
            <a:off x="1007039" y="678206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28"/>
          <p:cNvSpPr/>
          <p:nvPr/>
        </p:nvSpPr>
        <p:spPr>
          <a:xfrm>
            <a:off x="1067782" y="725592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29"/>
          <p:cNvSpPr/>
          <p:nvPr/>
        </p:nvSpPr>
        <p:spPr>
          <a:xfrm>
            <a:off x="1149973" y="725592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 30"/>
          <p:cNvSpPr/>
          <p:nvPr/>
        </p:nvSpPr>
        <p:spPr>
          <a:xfrm>
            <a:off x="1248814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31"/>
          <p:cNvSpPr/>
          <p:nvPr/>
        </p:nvSpPr>
        <p:spPr>
          <a:xfrm>
            <a:off x="1428714" y="725592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 32"/>
          <p:cNvSpPr/>
          <p:nvPr/>
        </p:nvSpPr>
        <p:spPr>
          <a:xfrm>
            <a:off x="1542148" y="673174"/>
            <a:ext cx="112804" cy="150965"/>
          </a:xfrm>
          <a:custGeom>
            <a:avLst/>
            <a:gdLst/>
            <a:ahLst/>
            <a:cxnLst/>
            <a:rect l="0" t="0" r="0" b="0"/>
            <a:pathLst>
              <a:path w="68326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674100"/>
                  <a:pt x="1968500" y="7899400"/>
                </a:cubicBezTo>
                <a:lnTo>
                  <a:pt x="1968500" y="4419600"/>
                </a:lnTo>
                <a:cubicBezTo>
                  <a:pt x="2197100" y="4216400"/>
                  <a:pt x="2667000" y="3771900"/>
                  <a:pt x="3365500" y="3771900"/>
                </a:cubicBezTo>
                <a:cubicBezTo>
                  <a:pt x="4432300" y="3771900"/>
                  <a:pt x="4864100" y="4521200"/>
                  <a:pt x="4864100" y="5575300"/>
                </a:cubicBezTo>
                <a:lnTo>
                  <a:pt x="4864100" y="7899400"/>
                </a:lnTo>
                <a:cubicBezTo>
                  <a:pt x="4864100" y="8674100"/>
                  <a:pt x="4749800" y="8775700"/>
                  <a:pt x="4305300" y="8826500"/>
                </a:cubicBezTo>
                <a:lnTo>
                  <a:pt x="4000500" y="8864600"/>
                </a:lnTo>
                <a:lnTo>
                  <a:pt x="4000500" y="9144000"/>
                </a:lnTo>
                <a:lnTo>
                  <a:pt x="6832600" y="9144000"/>
                </a:lnTo>
                <a:lnTo>
                  <a:pt x="6832600" y="8864600"/>
                </a:lnTo>
                <a:lnTo>
                  <a:pt x="6540500" y="8826500"/>
                </a:lnTo>
                <a:cubicBezTo>
                  <a:pt x="6070600" y="8775700"/>
                  <a:pt x="5969000" y="8674100"/>
                  <a:pt x="5969000" y="7899400"/>
                </a:cubicBezTo>
                <a:lnTo>
                  <a:pt x="5969000" y="5740400"/>
                </a:lnTo>
                <a:cubicBezTo>
                  <a:pt x="5969000" y="4356100"/>
                  <a:pt x="5816600" y="3175000"/>
                  <a:pt x="3962400" y="3175000"/>
                </a:cubicBezTo>
                <a:cubicBezTo>
                  <a:pt x="2908300" y="3175000"/>
                  <a:pt x="2336800" y="3644900"/>
                  <a:pt x="1968500" y="39497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6741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33"/>
          <p:cNvSpPr/>
          <p:nvPr/>
        </p:nvSpPr>
        <p:spPr>
          <a:xfrm>
            <a:off x="1660005" y="678206"/>
            <a:ext cx="35854" cy="192900"/>
          </a:xfrm>
          <a:custGeom>
            <a:avLst/>
            <a:gdLst/>
            <a:ahLst/>
            <a:cxnLst/>
            <a:rect l="0" t="0" r="0" b="0"/>
            <a:pathLst>
              <a:path w="2171700" h="11684000">
                <a:moveTo>
                  <a:pt x="2146300" y="2870200"/>
                </a:moveTo>
                <a:cubicBezTo>
                  <a:pt x="1701800" y="2870200"/>
                  <a:pt x="546100" y="3200400"/>
                  <a:pt x="177800" y="3314700"/>
                </a:cubicBezTo>
                <a:lnTo>
                  <a:pt x="228600" y="3619500"/>
                </a:lnTo>
                <a:lnTo>
                  <a:pt x="508000" y="3543300"/>
                </a:lnTo>
                <a:cubicBezTo>
                  <a:pt x="533400" y="3543300"/>
                  <a:pt x="622300" y="3530600"/>
                  <a:pt x="685800" y="3530600"/>
                </a:cubicBezTo>
                <a:cubicBezTo>
                  <a:pt x="1041400" y="3530600"/>
                  <a:pt x="1041400" y="3886200"/>
                  <a:pt x="1041400" y="5130800"/>
                </a:cubicBezTo>
                <a:lnTo>
                  <a:pt x="1041400" y="7289800"/>
                </a:lnTo>
                <a:cubicBezTo>
                  <a:pt x="1041400" y="9842500"/>
                  <a:pt x="1041400" y="10896600"/>
                  <a:pt x="0" y="11391900"/>
                </a:cubicBezTo>
                <a:cubicBezTo>
                  <a:pt x="38100" y="11518900"/>
                  <a:pt x="76200" y="11595100"/>
                  <a:pt x="190500" y="11684000"/>
                </a:cubicBezTo>
                <a:cubicBezTo>
                  <a:pt x="2146300" y="10668000"/>
                  <a:pt x="2146300" y="9448800"/>
                  <a:pt x="2146300" y="7734300"/>
                </a:cubicBezTo>
                <a:close/>
                <a:moveTo>
                  <a:pt x="1460500" y="1422400"/>
                </a:moveTo>
                <a:cubicBezTo>
                  <a:pt x="1879600" y="1422400"/>
                  <a:pt x="2171700" y="1079500"/>
                  <a:pt x="2171700" y="711200"/>
                </a:cubicBezTo>
                <a:cubicBezTo>
                  <a:pt x="2171700" y="330200"/>
                  <a:pt x="1879600" y="0"/>
                  <a:pt x="1460500" y="0"/>
                </a:cubicBezTo>
                <a:cubicBezTo>
                  <a:pt x="1041400" y="0"/>
                  <a:pt x="749300" y="330200"/>
                  <a:pt x="749300" y="711200"/>
                </a:cubicBezTo>
                <a:cubicBezTo>
                  <a:pt x="749300" y="1079500"/>
                  <a:pt x="1041400" y="1422400"/>
                  <a:pt x="14605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Freeform 34"/>
          <p:cNvSpPr/>
          <p:nvPr/>
        </p:nvSpPr>
        <p:spPr>
          <a:xfrm>
            <a:off x="1719092" y="725592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Freeform 35"/>
          <p:cNvSpPr/>
          <p:nvPr/>
        </p:nvSpPr>
        <p:spPr>
          <a:xfrm>
            <a:off x="1809985" y="725592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Freeform 36"/>
          <p:cNvSpPr/>
          <p:nvPr/>
        </p:nvSpPr>
        <p:spPr>
          <a:xfrm>
            <a:off x="1936733" y="673174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Freeform 37"/>
          <p:cNvSpPr/>
          <p:nvPr/>
        </p:nvSpPr>
        <p:spPr>
          <a:xfrm>
            <a:off x="2051446" y="725592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Freeform 38"/>
          <p:cNvSpPr/>
          <p:nvPr/>
        </p:nvSpPr>
        <p:spPr>
          <a:xfrm>
            <a:off x="2133637" y="725592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39"/>
          <p:cNvSpPr/>
          <p:nvPr/>
        </p:nvSpPr>
        <p:spPr>
          <a:xfrm>
            <a:off x="2232478" y="725592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Freeform 40"/>
          <p:cNvSpPr/>
          <p:nvPr/>
        </p:nvSpPr>
        <p:spPr>
          <a:xfrm>
            <a:off x="358643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Freeform 41"/>
          <p:cNvSpPr/>
          <p:nvPr/>
        </p:nvSpPr>
        <p:spPr>
          <a:xfrm>
            <a:off x="428465" y="967556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Freeform 42"/>
          <p:cNvSpPr/>
          <p:nvPr/>
        </p:nvSpPr>
        <p:spPr>
          <a:xfrm>
            <a:off x="543785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606310" y="967555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 44"/>
          <p:cNvSpPr/>
          <p:nvPr/>
        </p:nvSpPr>
        <p:spPr>
          <a:xfrm>
            <a:off x="794030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Freeform 45"/>
          <p:cNvSpPr/>
          <p:nvPr/>
        </p:nvSpPr>
        <p:spPr>
          <a:xfrm>
            <a:off x="856158" y="967555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 46"/>
          <p:cNvSpPr/>
          <p:nvPr/>
        </p:nvSpPr>
        <p:spPr>
          <a:xfrm>
            <a:off x="970891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Freeform 47"/>
          <p:cNvSpPr/>
          <p:nvPr/>
        </p:nvSpPr>
        <p:spPr>
          <a:xfrm>
            <a:off x="1046584" y="967556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Freeform 48"/>
          <p:cNvSpPr/>
          <p:nvPr/>
        </p:nvSpPr>
        <p:spPr>
          <a:xfrm>
            <a:off x="1140601" y="967555"/>
            <a:ext cx="106304" cy="144675"/>
          </a:xfrm>
          <a:custGeom>
            <a:avLst/>
            <a:gdLst/>
            <a:ahLst/>
            <a:cxnLst/>
            <a:rect l="0" t="0" r="0" b="0"/>
            <a:pathLst>
              <a:path w="6438900" h="8763000">
                <a:moveTo>
                  <a:pt x="0" y="8763000"/>
                </a:moveTo>
                <a:lnTo>
                  <a:pt x="2832100" y="8763000"/>
                </a:lnTo>
                <a:lnTo>
                  <a:pt x="2832100" y="8483600"/>
                </a:lnTo>
                <a:lnTo>
                  <a:pt x="2540000" y="8445500"/>
                </a:lnTo>
                <a:cubicBezTo>
                  <a:pt x="2070100" y="8394700"/>
                  <a:pt x="1968500" y="8305800"/>
                  <a:pt x="1968500" y="7518400"/>
                </a:cubicBezTo>
                <a:lnTo>
                  <a:pt x="1968500" y="6019800"/>
                </a:lnTo>
                <a:cubicBezTo>
                  <a:pt x="2171700" y="6070600"/>
                  <a:pt x="2476500" y="6159500"/>
                  <a:pt x="3009900" y="6159500"/>
                </a:cubicBezTo>
                <a:cubicBezTo>
                  <a:pt x="4406900" y="6159500"/>
                  <a:pt x="6438900" y="5334000"/>
                  <a:pt x="6438900" y="2768600"/>
                </a:cubicBezTo>
                <a:cubicBezTo>
                  <a:pt x="6438900" y="990600"/>
                  <a:pt x="5181600" y="0"/>
                  <a:pt x="3670300" y="0"/>
                </a:cubicBezTo>
                <a:cubicBezTo>
                  <a:pt x="2806700" y="0"/>
                  <a:pt x="2247900" y="368300"/>
                  <a:pt x="1968500" y="533400"/>
                </a:cubicBezTo>
                <a:cubicBezTo>
                  <a:pt x="1968500" y="431800"/>
                  <a:pt x="1905000" y="139700"/>
                  <a:pt x="1816100" y="0"/>
                </a:cubicBezTo>
                <a:cubicBezTo>
                  <a:pt x="13716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7518400"/>
                </a:lnTo>
                <a:cubicBezTo>
                  <a:pt x="863600" y="8305800"/>
                  <a:pt x="749300" y="8394700"/>
                  <a:pt x="304800" y="8445500"/>
                </a:cubicBezTo>
                <a:lnTo>
                  <a:pt x="0" y="8483600"/>
                </a:lnTo>
                <a:close/>
                <a:moveTo>
                  <a:pt x="1968500" y="889000"/>
                </a:moveTo>
                <a:cubicBezTo>
                  <a:pt x="2171700" y="800100"/>
                  <a:pt x="2489200" y="596900"/>
                  <a:pt x="3035300" y="596900"/>
                </a:cubicBezTo>
                <a:cubicBezTo>
                  <a:pt x="4178300" y="596900"/>
                  <a:pt x="5270500" y="1384300"/>
                  <a:pt x="5270500" y="3048000"/>
                </a:cubicBezTo>
                <a:cubicBezTo>
                  <a:pt x="5270500" y="4673600"/>
                  <a:pt x="4648200" y="5715000"/>
                  <a:pt x="3378200" y="5715000"/>
                </a:cubicBezTo>
                <a:cubicBezTo>
                  <a:pt x="2552700" y="5715000"/>
                  <a:pt x="2298700" y="5473700"/>
                  <a:pt x="1968500" y="5257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9"/>
          <p:cNvSpPr/>
          <p:nvPr/>
        </p:nvSpPr>
        <p:spPr>
          <a:xfrm>
            <a:off x="1264225" y="967556"/>
            <a:ext cx="101901" cy="101692"/>
          </a:xfrm>
          <a:custGeom>
            <a:avLst/>
            <a:gdLst/>
            <a:ahLst/>
            <a:cxnLst/>
            <a:rect l="0" t="0" r="0" b="0"/>
            <a:pathLst>
              <a:path w="6172200" h="6159500">
                <a:moveTo>
                  <a:pt x="3048000" y="6159500"/>
                </a:moveTo>
                <a:cubicBezTo>
                  <a:pt x="4660900" y="6159500"/>
                  <a:pt x="6172200" y="5118100"/>
                  <a:pt x="6172200" y="2921000"/>
                </a:cubicBezTo>
                <a:cubicBezTo>
                  <a:pt x="6172200" y="1168400"/>
                  <a:pt x="4927600" y="0"/>
                  <a:pt x="3111500" y="0"/>
                </a:cubicBezTo>
                <a:cubicBezTo>
                  <a:pt x="1549400" y="0"/>
                  <a:pt x="0" y="1079500"/>
                  <a:pt x="0" y="3187700"/>
                </a:cubicBezTo>
                <a:cubicBezTo>
                  <a:pt x="0" y="5181600"/>
                  <a:pt x="1435100" y="6159500"/>
                  <a:pt x="3048000" y="6159500"/>
                </a:cubicBezTo>
                <a:close/>
                <a:moveTo>
                  <a:pt x="1168400" y="3035300"/>
                </a:moveTo>
                <a:cubicBezTo>
                  <a:pt x="1168400" y="1816100"/>
                  <a:pt x="1625600" y="444500"/>
                  <a:pt x="2946400" y="444500"/>
                </a:cubicBezTo>
                <a:cubicBezTo>
                  <a:pt x="4432300" y="444500"/>
                  <a:pt x="5003800" y="1752600"/>
                  <a:pt x="5003800" y="3263900"/>
                </a:cubicBezTo>
                <a:cubicBezTo>
                  <a:pt x="5003800" y="4610100"/>
                  <a:pt x="4419600" y="5715000"/>
                  <a:pt x="3263900" y="5715000"/>
                </a:cubicBezTo>
                <a:cubicBezTo>
                  <a:pt x="1828800" y="5715000"/>
                  <a:pt x="1168400" y="4445000"/>
                  <a:pt x="1168400" y="3035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Freeform 50"/>
          <p:cNvSpPr/>
          <p:nvPr/>
        </p:nvSpPr>
        <p:spPr>
          <a:xfrm>
            <a:off x="1378287" y="915137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Freeform 51"/>
          <p:cNvSpPr/>
          <p:nvPr/>
        </p:nvSpPr>
        <p:spPr>
          <a:xfrm>
            <a:off x="1441441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Freeform 52"/>
          <p:cNvSpPr/>
          <p:nvPr/>
        </p:nvSpPr>
        <p:spPr>
          <a:xfrm>
            <a:off x="1494006" y="946588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Freeform 53"/>
          <p:cNvSpPr/>
          <p:nvPr/>
        </p:nvSpPr>
        <p:spPr>
          <a:xfrm>
            <a:off x="1570265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4"/>
          <p:cNvSpPr/>
          <p:nvPr/>
        </p:nvSpPr>
        <p:spPr>
          <a:xfrm>
            <a:off x="1632790" y="920169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 55"/>
          <p:cNvSpPr/>
          <p:nvPr/>
        </p:nvSpPr>
        <p:spPr>
          <a:xfrm>
            <a:off x="1694203" y="915137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reeform 56"/>
          <p:cNvSpPr/>
          <p:nvPr/>
        </p:nvSpPr>
        <p:spPr>
          <a:xfrm>
            <a:off x="1809964" y="967556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Freeform 57"/>
          <p:cNvSpPr/>
          <p:nvPr/>
        </p:nvSpPr>
        <p:spPr>
          <a:xfrm>
            <a:off x="1912621" y="967555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8"/>
          <p:cNvSpPr/>
          <p:nvPr/>
        </p:nvSpPr>
        <p:spPr>
          <a:xfrm>
            <a:off x="358643" y="1157101"/>
            <a:ext cx="46757" cy="150965"/>
          </a:xfrm>
          <a:custGeom>
            <a:avLst/>
            <a:gdLst/>
            <a:ahLst/>
            <a:cxnLst/>
            <a:rect l="0" t="0" r="0" b="0"/>
            <a:pathLst>
              <a:path w="28321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Freeform 59"/>
          <p:cNvSpPr/>
          <p:nvPr/>
        </p:nvSpPr>
        <p:spPr>
          <a:xfrm>
            <a:off x="42102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Freeform 60"/>
          <p:cNvSpPr/>
          <p:nvPr/>
        </p:nvSpPr>
        <p:spPr>
          <a:xfrm>
            <a:off x="52288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61"/>
          <p:cNvSpPr/>
          <p:nvPr/>
        </p:nvSpPr>
        <p:spPr>
          <a:xfrm>
            <a:off x="620128" y="1157102"/>
            <a:ext cx="107143" cy="154110"/>
          </a:xfrm>
          <a:custGeom>
            <a:avLst/>
            <a:gdLst/>
            <a:ahLst/>
            <a:cxnLst/>
            <a:rect l="0" t="0" r="0" b="0"/>
            <a:pathLst>
              <a:path w="6489700" h="9334500">
                <a:moveTo>
                  <a:pt x="6413500" y="8585200"/>
                </a:moveTo>
                <a:lnTo>
                  <a:pt x="6184900" y="8623300"/>
                </a:lnTo>
                <a:cubicBezTo>
                  <a:pt x="6134100" y="8636000"/>
                  <a:pt x="6032500" y="8636000"/>
                  <a:pt x="5981700" y="8636000"/>
                </a:cubicBezTo>
                <a:cubicBezTo>
                  <a:pt x="5638800" y="8636000"/>
                  <a:pt x="5562600" y="8343900"/>
                  <a:pt x="5562600" y="7670800"/>
                </a:cubicBezTo>
                <a:lnTo>
                  <a:pt x="5562600" y="0"/>
                </a:lnTo>
                <a:cubicBezTo>
                  <a:pt x="5029200" y="0"/>
                  <a:pt x="4000500" y="114300"/>
                  <a:pt x="3594100" y="203200"/>
                </a:cubicBezTo>
                <a:lnTo>
                  <a:pt x="3632200" y="482600"/>
                </a:lnTo>
                <a:lnTo>
                  <a:pt x="3822700" y="457200"/>
                </a:lnTo>
                <a:cubicBezTo>
                  <a:pt x="3848100" y="457200"/>
                  <a:pt x="3937000" y="444500"/>
                  <a:pt x="4000500" y="444500"/>
                </a:cubicBezTo>
                <a:cubicBezTo>
                  <a:pt x="4457700" y="444500"/>
                  <a:pt x="4457700" y="1028700"/>
                  <a:pt x="4457700" y="2032000"/>
                </a:cubicBezTo>
                <a:lnTo>
                  <a:pt x="4457700" y="3289300"/>
                </a:lnTo>
                <a:cubicBezTo>
                  <a:pt x="4178300" y="3200400"/>
                  <a:pt x="3848100" y="3175000"/>
                  <a:pt x="3543300" y="3175000"/>
                </a:cubicBezTo>
                <a:cubicBezTo>
                  <a:pt x="2019300" y="3175000"/>
                  <a:pt x="0" y="4089400"/>
                  <a:pt x="0" y="6515100"/>
                </a:cubicBezTo>
                <a:cubicBezTo>
                  <a:pt x="0" y="8534400"/>
                  <a:pt x="1498600" y="9334500"/>
                  <a:pt x="2819400" y="9334500"/>
                </a:cubicBezTo>
                <a:cubicBezTo>
                  <a:pt x="3695700" y="9334500"/>
                  <a:pt x="4241800" y="8966200"/>
                  <a:pt x="4533900" y="8813800"/>
                </a:cubicBezTo>
                <a:cubicBezTo>
                  <a:pt x="4610100" y="8978900"/>
                  <a:pt x="4686300" y="9194800"/>
                  <a:pt x="4775200" y="9334500"/>
                </a:cubicBezTo>
                <a:cubicBezTo>
                  <a:pt x="5207000" y="9283700"/>
                  <a:pt x="5905500" y="9144000"/>
                  <a:pt x="6489700" y="8877300"/>
                </a:cubicBezTo>
                <a:close/>
                <a:moveTo>
                  <a:pt x="4457700" y="8458200"/>
                </a:moveTo>
                <a:cubicBezTo>
                  <a:pt x="4305300" y="8547100"/>
                  <a:pt x="3835400" y="8737600"/>
                  <a:pt x="3454400" y="8737600"/>
                </a:cubicBezTo>
                <a:cubicBezTo>
                  <a:pt x="2171700" y="8737600"/>
                  <a:pt x="1168400" y="7683500"/>
                  <a:pt x="1168400" y="6070600"/>
                </a:cubicBezTo>
                <a:cubicBezTo>
                  <a:pt x="1168400" y="4508500"/>
                  <a:pt x="2006600" y="3619500"/>
                  <a:pt x="3187700" y="3619500"/>
                </a:cubicBezTo>
                <a:cubicBezTo>
                  <a:pt x="3733800" y="3619500"/>
                  <a:pt x="4152900" y="3784600"/>
                  <a:pt x="4457700" y="406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Freeform 62"/>
          <p:cNvSpPr/>
          <p:nvPr/>
        </p:nvSpPr>
        <p:spPr>
          <a:xfrm>
            <a:off x="731737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Freeform 63"/>
          <p:cNvSpPr/>
          <p:nvPr/>
        </p:nvSpPr>
        <p:spPr>
          <a:xfrm>
            <a:off x="859198" y="1209520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Freeform 64"/>
          <p:cNvSpPr/>
          <p:nvPr/>
        </p:nvSpPr>
        <p:spPr>
          <a:xfrm>
            <a:off x="1034904" y="1162133"/>
            <a:ext cx="35854" cy="192900"/>
          </a:xfrm>
          <a:custGeom>
            <a:avLst/>
            <a:gdLst/>
            <a:ahLst/>
            <a:cxnLst/>
            <a:rect l="0" t="0" r="0" b="0"/>
            <a:pathLst>
              <a:path w="2171700" h="11684000">
                <a:moveTo>
                  <a:pt x="2146300" y="2870200"/>
                </a:moveTo>
                <a:cubicBezTo>
                  <a:pt x="1701800" y="2870200"/>
                  <a:pt x="546100" y="3200400"/>
                  <a:pt x="177800" y="3314700"/>
                </a:cubicBezTo>
                <a:lnTo>
                  <a:pt x="228600" y="3619500"/>
                </a:lnTo>
                <a:lnTo>
                  <a:pt x="508000" y="3543300"/>
                </a:lnTo>
                <a:cubicBezTo>
                  <a:pt x="533400" y="3543300"/>
                  <a:pt x="622300" y="3530600"/>
                  <a:pt x="685800" y="3530600"/>
                </a:cubicBezTo>
                <a:cubicBezTo>
                  <a:pt x="1041400" y="3530600"/>
                  <a:pt x="1041400" y="3886200"/>
                  <a:pt x="1041400" y="5130800"/>
                </a:cubicBezTo>
                <a:lnTo>
                  <a:pt x="1041400" y="7289800"/>
                </a:lnTo>
                <a:cubicBezTo>
                  <a:pt x="1041400" y="9842500"/>
                  <a:pt x="1041400" y="10896600"/>
                  <a:pt x="0" y="11391900"/>
                </a:cubicBezTo>
                <a:cubicBezTo>
                  <a:pt x="38100" y="11518900"/>
                  <a:pt x="76200" y="11595100"/>
                  <a:pt x="190500" y="11684000"/>
                </a:cubicBezTo>
                <a:cubicBezTo>
                  <a:pt x="2146300" y="10668000"/>
                  <a:pt x="2146300" y="9448800"/>
                  <a:pt x="2146300" y="7734300"/>
                </a:cubicBezTo>
                <a:close/>
                <a:moveTo>
                  <a:pt x="1460500" y="1422400"/>
                </a:moveTo>
                <a:cubicBezTo>
                  <a:pt x="1879600" y="1422400"/>
                  <a:pt x="2171700" y="1079500"/>
                  <a:pt x="2171700" y="711200"/>
                </a:cubicBezTo>
                <a:cubicBezTo>
                  <a:pt x="2171700" y="330200"/>
                  <a:pt x="1879600" y="0"/>
                  <a:pt x="1460500" y="0"/>
                </a:cubicBezTo>
                <a:cubicBezTo>
                  <a:pt x="1041400" y="0"/>
                  <a:pt x="749300" y="330200"/>
                  <a:pt x="749300" y="711200"/>
                </a:cubicBezTo>
                <a:cubicBezTo>
                  <a:pt x="749300" y="1079500"/>
                  <a:pt x="1041400" y="1422400"/>
                  <a:pt x="14605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 65"/>
          <p:cNvSpPr/>
          <p:nvPr/>
        </p:nvSpPr>
        <p:spPr>
          <a:xfrm>
            <a:off x="1093991" y="1209520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 66"/>
          <p:cNvSpPr/>
          <p:nvPr/>
        </p:nvSpPr>
        <p:spPr>
          <a:xfrm>
            <a:off x="1242859" y="1188553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 67"/>
          <p:cNvSpPr/>
          <p:nvPr/>
        </p:nvSpPr>
        <p:spPr>
          <a:xfrm>
            <a:off x="1312596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68"/>
          <p:cNvSpPr/>
          <p:nvPr/>
        </p:nvSpPr>
        <p:spPr>
          <a:xfrm>
            <a:off x="1429867" y="1188553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Freeform 69"/>
          <p:cNvSpPr/>
          <p:nvPr/>
        </p:nvSpPr>
        <p:spPr>
          <a:xfrm>
            <a:off x="1504994" y="1157101"/>
            <a:ext cx="105046" cy="150965"/>
          </a:xfrm>
          <a:custGeom>
            <a:avLst/>
            <a:gdLst/>
            <a:ahLst/>
            <a:cxnLst/>
            <a:rect l="0" t="0" r="0" b="0"/>
            <a:pathLst>
              <a:path w="63627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775700"/>
                  <a:pt x="1968500" y="7899400"/>
                </a:cubicBezTo>
                <a:lnTo>
                  <a:pt x="1968500" y="6286500"/>
                </a:lnTo>
                <a:lnTo>
                  <a:pt x="2298700" y="6286500"/>
                </a:lnTo>
                <a:cubicBezTo>
                  <a:pt x="2705100" y="6286500"/>
                  <a:pt x="2908300" y="6578600"/>
                  <a:pt x="3136900" y="6921500"/>
                </a:cubicBezTo>
                <a:lnTo>
                  <a:pt x="3619500" y="7658100"/>
                </a:lnTo>
                <a:cubicBezTo>
                  <a:pt x="4013200" y="8267700"/>
                  <a:pt x="4445000" y="8813800"/>
                  <a:pt x="4699000" y="8953500"/>
                </a:cubicBezTo>
                <a:cubicBezTo>
                  <a:pt x="4927600" y="9080500"/>
                  <a:pt x="5041900" y="9144000"/>
                  <a:pt x="5651500" y="9144000"/>
                </a:cubicBezTo>
                <a:lnTo>
                  <a:pt x="6362700" y="9144000"/>
                </a:lnTo>
                <a:lnTo>
                  <a:pt x="6362700" y="8864600"/>
                </a:lnTo>
                <a:cubicBezTo>
                  <a:pt x="5994400" y="8864600"/>
                  <a:pt x="5803900" y="8801100"/>
                  <a:pt x="5105400" y="7823200"/>
                </a:cubicBezTo>
                <a:lnTo>
                  <a:pt x="4445000" y="6908800"/>
                </a:lnTo>
                <a:cubicBezTo>
                  <a:pt x="4064000" y="6388100"/>
                  <a:pt x="3771900" y="5918200"/>
                  <a:pt x="3619500" y="5664200"/>
                </a:cubicBezTo>
                <a:cubicBezTo>
                  <a:pt x="3784600" y="5511800"/>
                  <a:pt x="4089400" y="5118100"/>
                  <a:pt x="4445000" y="4737100"/>
                </a:cubicBezTo>
                <a:lnTo>
                  <a:pt x="4965700" y="4165600"/>
                </a:lnTo>
                <a:cubicBezTo>
                  <a:pt x="5334000" y="3771900"/>
                  <a:pt x="5511800" y="3721100"/>
                  <a:pt x="5969000" y="3670300"/>
                </a:cubicBezTo>
                <a:lnTo>
                  <a:pt x="6210300" y="3644900"/>
                </a:lnTo>
                <a:lnTo>
                  <a:pt x="6210300" y="3365500"/>
                </a:lnTo>
                <a:lnTo>
                  <a:pt x="3670300" y="3365500"/>
                </a:lnTo>
                <a:lnTo>
                  <a:pt x="3670300" y="3670300"/>
                </a:lnTo>
                <a:lnTo>
                  <a:pt x="4076700" y="3670300"/>
                </a:lnTo>
                <a:cubicBezTo>
                  <a:pt x="4279900" y="3670300"/>
                  <a:pt x="4470400" y="3670300"/>
                  <a:pt x="4470400" y="3798690"/>
                </a:cubicBezTo>
                <a:cubicBezTo>
                  <a:pt x="4470400" y="3978672"/>
                  <a:pt x="4216400" y="4274146"/>
                  <a:pt x="3784600" y="4775200"/>
                </a:cubicBezTo>
                <a:lnTo>
                  <a:pt x="3327400" y="5314950"/>
                </a:lnTo>
                <a:cubicBezTo>
                  <a:pt x="2971800" y="5713215"/>
                  <a:pt x="2641600" y="5867400"/>
                  <a:pt x="2184400" y="5867400"/>
                </a:cubicBezTo>
                <a:lnTo>
                  <a:pt x="1968500" y="5867400"/>
                </a:ln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7757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Freeform 70"/>
          <p:cNvSpPr/>
          <p:nvPr/>
        </p:nvSpPr>
        <p:spPr>
          <a:xfrm>
            <a:off x="1621530" y="1162133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Freeform 71"/>
          <p:cNvSpPr/>
          <p:nvPr/>
        </p:nvSpPr>
        <p:spPr>
          <a:xfrm>
            <a:off x="1684034" y="1209520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Freeform 72"/>
          <p:cNvSpPr/>
          <p:nvPr/>
        </p:nvSpPr>
        <p:spPr>
          <a:xfrm>
            <a:off x="1860370" y="1209520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73"/>
          <p:cNvSpPr/>
          <p:nvPr/>
        </p:nvSpPr>
        <p:spPr>
          <a:xfrm>
            <a:off x="1986573" y="1209520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74"/>
          <p:cNvSpPr/>
          <p:nvPr/>
        </p:nvSpPr>
        <p:spPr>
          <a:xfrm>
            <a:off x="2070149" y="1255438"/>
            <a:ext cx="51370" cy="12790"/>
          </a:xfrm>
          <a:custGeom>
            <a:avLst/>
            <a:gdLst/>
            <a:ahLst/>
            <a:cxnLst/>
            <a:rect l="0" t="0" r="0" b="0"/>
            <a:pathLst>
              <a:path w="3111500" h="774700">
                <a:moveTo>
                  <a:pt x="0" y="774700"/>
                </a:moveTo>
                <a:lnTo>
                  <a:pt x="2870200" y="774700"/>
                </a:lnTo>
                <a:lnTo>
                  <a:pt x="3111500" y="0"/>
                </a:lnTo>
                <a:lnTo>
                  <a:pt x="2413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Freeform 75"/>
          <p:cNvSpPr/>
          <p:nvPr/>
        </p:nvSpPr>
        <p:spPr>
          <a:xfrm>
            <a:off x="358643" y="1451483"/>
            <a:ext cx="106304" cy="144675"/>
          </a:xfrm>
          <a:custGeom>
            <a:avLst/>
            <a:gdLst/>
            <a:ahLst/>
            <a:cxnLst/>
            <a:rect l="0" t="0" r="0" b="0"/>
            <a:pathLst>
              <a:path w="6438900" h="8763000">
                <a:moveTo>
                  <a:pt x="0" y="8763000"/>
                </a:moveTo>
                <a:lnTo>
                  <a:pt x="2832100" y="8763000"/>
                </a:lnTo>
                <a:lnTo>
                  <a:pt x="2832100" y="8483600"/>
                </a:lnTo>
                <a:lnTo>
                  <a:pt x="2540000" y="8445500"/>
                </a:lnTo>
                <a:cubicBezTo>
                  <a:pt x="2070100" y="8394700"/>
                  <a:pt x="1968500" y="8305800"/>
                  <a:pt x="1968500" y="7518400"/>
                </a:cubicBezTo>
                <a:lnTo>
                  <a:pt x="1968500" y="6019800"/>
                </a:lnTo>
                <a:cubicBezTo>
                  <a:pt x="2171700" y="6070600"/>
                  <a:pt x="2476500" y="6159500"/>
                  <a:pt x="3009900" y="6159500"/>
                </a:cubicBezTo>
                <a:cubicBezTo>
                  <a:pt x="4406900" y="6159500"/>
                  <a:pt x="6438900" y="5334000"/>
                  <a:pt x="6438900" y="2768600"/>
                </a:cubicBezTo>
                <a:cubicBezTo>
                  <a:pt x="6438900" y="990600"/>
                  <a:pt x="5181600" y="0"/>
                  <a:pt x="3670300" y="0"/>
                </a:cubicBezTo>
                <a:cubicBezTo>
                  <a:pt x="2806700" y="0"/>
                  <a:pt x="2247900" y="368300"/>
                  <a:pt x="1968500" y="533400"/>
                </a:cubicBezTo>
                <a:cubicBezTo>
                  <a:pt x="1968500" y="431800"/>
                  <a:pt x="1905000" y="139700"/>
                  <a:pt x="1816100" y="0"/>
                </a:cubicBezTo>
                <a:cubicBezTo>
                  <a:pt x="13716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7518400"/>
                </a:lnTo>
                <a:cubicBezTo>
                  <a:pt x="863600" y="8305800"/>
                  <a:pt x="749300" y="8394700"/>
                  <a:pt x="304800" y="8445500"/>
                </a:cubicBezTo>
                <a:lnTo>
                  <a:pt x="0" y="8483600"/>
                </a:lnTo>
                <a:close/>
                <a:moveTo>
                  <a:pt x="1968500" y="889000"/>
                </a:moveTo>
                <a:cubicBezTo>
                  <a:pt x="2171700" y="800100"/>
                  <a:pt x="2489200" y="596900"/>
                  <a:pt x="3035300" y="596900"/>
                </a:cubicBezTo>
                <a:cubicBezTo>
                  <a:pt x="4178300" y="596900"/>
                  <a:pt x="5270500" y="1384300"/>
                  <a:pt x="5270500" y="3048000"/>
                </a:cubicBezTo>
                <a:cubicBezTo>
                  <a:pt x="5270500" y="4673600"/>
                  <a:pt x="4648200" y="5715000"/>
                  <a:pt x="3378200" y="5715000"/>
                </a:cubicBezTo>
                <a:cubicBezTo>
                  <a:pt x="2552700" y="5715000"/>
                  <a:pt x="2298700" y="5473700"/>
                  <a:pt x="1968500" y="5257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Freeform 76"/>
          <p:cNvSpPr/>
          <p:nvPr/>
        </p:nvSpPr>
        <p:spPr>
          <a:xfrm>
            <a:off x="481869" y="1451483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 77"/>
          <p:cNvSpPr/>
          <p:nvPr/>
        </p:nvSpPr>
        <p:spPr>
          <a:xfrm>
            <a:off x="580185" y="1451483"/>
            <a:ext cx="70660" cy="98547"/>
          </a:xfrm>
          <a:custGeom>
            <a:avLst/>
            <a:gdLst/>
            <a:ahLst/>
            <a:cxnLst/>
            <a:rect l="0" t="0" r="0" b="0"/>
            <a:pathLst>
              <a:path w="4279900" h="5969000">
                <a:moveTo>
                  <a:pt x="12700" y="5969000"/>
                </a:moveTo>
                <a:lnTo>
                  <a:pt x="3048000" y="5969000"/>
                </a:lnTo>
                <a:lnTo>
                  <a:pt x="3048000" y="5689600"/>
                </a:lnTo>
                <a:lnTo>
                  <a:pt x="2755900" y="5651500"/>
                </a:lnTo>
                <a:cubicBezTo>
                  <a:pt x="2082800" y="5600700"/>
                  <a:pt x="1981200" y="5600700"/>
                  <a:pt x="1981200" y="4724400"/>
                </a:cubicBezTo>
                <a:lnTo>
                  <a:pt x="1981200" y="1320800"/>
                </a:lnTo>
                <a:cubicBezTo>
                  <a:pt x="1981200" y="1130300"/>
                  <a:pt x="2184400" y="825500"/>
                  <a:pt x="2590800" y="825500"/>
                </a:cubicBezTo>
                <a:cubicBezTo>
                  <a:pt x="2768600" y="825500"/>
                  <a:pt x="3454400" y="1041400"/>
                  <a:pt x="3632200" y="1104900"/>
                </a:cubicBezTo>
                <a:cubicBezTo>
                  <a:pt x="3924300" y="876300"/>
                  <a:pt x="4102100" y="685800"/>
                  <a:pt x="4279900" y="381000"/>
                </a:cubicBezTo>
                <a:cubicBezTo>
                  <a:pt x="4114800" y="279400"/>
                  <a:pt x="3708400" y="0"/>
                  <a:pt x="3314700" y="0"/>
                </a:cubicBezTo>
                <a:cubicBezTo>
                  <a:pt x="2667000" y="0"/>
                  <a:pt x="2120900" y="622300"/>
                  <a:pt x="1930400" y="825500"/>
                </a:cubicBezTo>
                <a:cubicBezTo>
                  <a:pt x="1930400" y="482600"/>
                  <a:pt x="1892300" y="215900"/>
                  <a:pt x="1841500" y="0"/>
                </a:cubicBezTo>
                <a:cubicBezTo>
                  <a:pt x="1485900" y="0"/>
                  <a:pt x="635000" y="241300"/>
                  <a:pt x="0" y="469900"/>
                </a:cubicBezTo>
                <a:lnTo>
                  <a:pt x="101600" y="774700"/>
                </a:lnTo>
                <a:lnTo>
                  <a:pt x="215900" y="736600"/>
                </a:lnTo>
                <a:cubicBezTo>
                  <a:pt x="317500" y="711200"/>
                  <a:pt x="419100" y="660400"/>
                  <a:pt x="520700" y="660400"/>
                </a:cubicBezTo>
                <a:cubicBezTo>
                  <a:pt x="876300" y="660400"/>
                  <a:pt x="876300" y="939800"/>
                  <a:pt x="876300" y="2247900"/>
                </a:cubicBezTo>
                <a:lnTo>
                  <a:pt x="876300" y="4724400"/>
                </a:lnTo>
                <a:cubicBezTo>
                  <a:pt x="876300" y="5600700"/>
                  <a:pt x="762000" y="5600700"/>
                  <a:pt x="317500" y="5651500"/>
                </a:cubicBezTo>
                <a:lnTo>
                  <a:pt x="1270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Freeform 78"/>
          <p:cNvSpPr/>
          <p:nvPr/>
        </p:nvSpPr>
        <p:spPr>
          <a:xfrm>
            <a:off x="658938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79"/>
          <p:cNvSpPr/>
          <p:nvPr/>
        </p:nvSpPr>
        <p:spPr>
          <a:xfrm>
            <a:off x="785141" y="1451483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Freeform 80"/>
          <p:cNvSpPr/>
          <p:nvPr/>
        </p:nvSpPr>
        <p:spPr>
          <a:xfrm>
            <a:off x="861588" y="1430516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Freeform 81"/>
          <p:cNvSpPr/>
          <p:nvPr/>
        </p:nvSpPr>
        <p:spPr>
          <a:xfrm>
            <a:off x="937280" y="1451483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Freeform 82"/>
          <p:cNvSpPr/>
          <p:nvPr/>
        </p:nvSpPr>
        <p:spPr>
          <a:xfrm>
            <a:off x="1040334" y="1404097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Freeform 83"/>
          <p:cNvSpPr/>
          <p:nvPr/>
        </p:nvSpPr>
        <p:spPr>
          <a:xfrm>
            <a:off x="1101078" y="1451483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84"/>
          <p:cNvSpPr/>
          <p:nvPr/>
        </p:nvSpPr>
        <p:spPr>
          <a:xfrm>
            <a:off x="1177524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Freeform 85"/>
          <p:cNvSpPr/>
          <p:nvPr/>
        </p:nvSpPr>
        <p:spPr>
          <a:xfrm>
            <a:off x="1294732" y="1451483"/>
            <a:ext cx="113224" cy="101692"/>
          </a:xfrm>
          <a:custGeom>
            <a:avLst/>
            <a:gdLst/>
            <a:ahLst/>
            <a:cxnLst/>
            <a:rect l="0" t="0" r="0" b="0"/>
            <a:pathLst>
              <a:path w="6858000" h="6159500">
                <a:moveTo>
                  <a:pt x="6781800" y="5435600"/>
                </a:moveTo>
                <a:lnTo>
                  <a:pt x="6477000" y="5473700"/>
                </a:lnTo>
                <a:cubicBezTo>
                  <a:pt x="6413500" y="5486400"/>
                  <a:pt x="6324600" y="5486400"/>
                  <a:pt x="6273800" y="5486400"/>
                </a:cubicBezTo>
                <a:cubicBezTo>
                  <a:pt x="5918200" y="5486400"/>
                  <a:pt x="5918200" y="4965700"/>
                  <a:pt x="5918200" y="3886200"/>
                </a:cubicBezTo>
                <a:lnTo>
                  <a:pt x="5918200" y="0"/>
                </a:lnTo>
                <a:cubicBezTo>
                  <a:pt x="5473700" y="0"/>
                  <a:pt x="4318000" y="342900"/>
                  <a:pt x="3949700" y="457200"/>
                </a:cubicBezTo>
                <a:lnTo>
                  <a:pt x="4000500" y="762000"/>
                </a:lnTo>
                <a:lnTo>
                  <a:pt x="4279900" y="685800"/>
                </a:lnTo>
                <a:cubicBezTo>
                  <a:pt x="4305300" y="685800"/>
                  <a:pt x="4394200" y="673100"/>
                  <a:pt x="4457700" y="673100"/>
                </a:cubicBezTo>
                <a:cubicBezTo>
                  <a:pt x="4813300" y="673100"/>
                  <a:pt x="4813300" y="1028700"/>
                  <a:pt x="4813300" y="2273300"/>
                </a:cubicBezTo>
                <a:lnTo>
                  <a:pt x="4813300" y="5156200"/>
                </a:lnTo>
                <a:cubicBezTo>
                  <a:pt x="4622800" y="5295900"/>
                  <a:pt x="4140200" y="5562600"/>
                  <a:pt x="3492500" y="5562600"/>
                </a:cubicBezTo>
                <a:cubicBezTo>
                  <a:pt x="2235200" y="5562600"/>
                  <a:pt x="1968500" y="4826000"/>
                  <a:pt x="1968500" y="3810000"/>
                </a:cubicBezTo>
                <a:lnTo>
                  <a:pt x="1968500" y="0"/>
                </a:lnTo>
                <a:cubicBezTo>
                  <a:pt x="1524000" y="0"/>
                  <a:pt x="368300" y="342900"/>
                  <a:pt x="0" y="457200"/>
                </a:cubicBezTo>
                <a:lnTo>
                  <a:pt x="50800" y="762000"/>
                </a:lnTo>
                <a:lnTo>
                  <a:pt x="330200" y="685800"/>
                </a:lnTo>
                <a:cubicBezTo>
                  <a:pt x="355600" y="685800"/>
                  <a:pt x="444500" y="673100"/>
                  <a:pt x="508000" y="673100"/>
                </a:cubicBezTo>
                <a:cubicBezTo>
                  <a:pt x="863600" y="673100"/>
                  <a:pt x="863600" y="1028700"/>
                  <a:pt x="863600" y="2273300"/>
                </a:cubicBezTo>
                <a:lnTo>
                  <a:pt x="863600" y="3873500"/>
                </a:lnTo>
                <a:cubicBezTo>
                  <a:pt x="863600" y="5257800"/>
                  <a:pt x="1041400" y="6159500"/>
                  <a:pt x="2921000" y="6159500"/>
                </a:cubicBezTo>
                <a:cubicBezTo>
                  <a:pt x="3898900" y="6159500"/>
                  <a:pt x="4495800" y="5778500"/>
                  <a:pt x="4876800" y="5524500"/>
                </a:cubicBezTo>
                <a:cubicBezTo>
                  <a:pt x="4940300" y="5803900"/>
                  <a:pt x="5054600" y="6007100"/>
                  <a:pt x="5156200" y="6159500"/>
                </a:cubicBezTo>
                <a:cubicBezTo>
                  <a:pt x="5816600" y="6032500"/>
                  <a:pt x="6286500" y="5930900"/>
                  <a:pt x="6858000" y="5727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86"/>
          <p:cNvSpPr/>
          <p:nvPr/>
        </p:nvSpPr>
        <p:spPr>
          <a:xfrm>
            <a:off x="1417391" y="1399065"/>
            <a:ext cx="107143" cy="154110"/>
          </a:xfrm>
          <a:custGeom>
            <a:avLst/>
            <a:gdLst/>
            <a:ahLst/>
            <a:cxnLst/>
            <a:rect l="0" t="0" r="0" b="0"/>
            <a:pathLst>
              <a:path w="6489700" h="9334500">
                <a:moveTo>
                  <a:pt x="6413500" y="8585200"/>
                </a:moveTo>
                <a:lnTo>
                  <a:pt x="6184900" y="8623300"/>
                </a:lnTo>
                <a:cubicBezTo>
                  <a:pt x="6134100" y="8636000"/>
                  <a:pt x="6032500" y="8636000"/>
                  <a:pt x="5981700" y="8636000"/>
                </a:cubicBezTo>
                <a:cubicBezTo>
                  <a:pt x="5638800" y="8636000"/>
                  <a:pt x="5562600" y="8343900"/>
                  <a:pt x="5562600" y="7670800"/>
                </a:cubicBezTo>
                <a:lnTo>
                  <a:pt x="5562600" y="0"/>
                </a:lnTo>
                <a:cubicBezTo>
                  <a:pt x="5029200" y="0"/>
                  <a:pt x="4000500" y="114300"/>
                  <a:pt x="3594100" y="203200"/>
                </a:cubicBezTo>
                <a:lnTo>
                  <a:pt x="3632200" y="482600"/>
                </a:lnTo>
                <a:lnTo>
                  <a:pt x="3822700" y="457200"/>
                </a:lnTo>
                <a:cubicBezTo>
                  <a:pt x="3848100" y="457200"/>
                  <a:pt x="3937000" y="444500"/>
                  <a:pt x="4000500" y="444500"/>
                </a:cubicBezTo>
                <a:cubicBezTo>
                  <a:pt x="4457700" y="444500"/>
                  <a:pt x="4457700" y="1028700"/>
                  <a:pt x="4457700" y="2032000"/>
                </a:cubicBezTo>
                <a:lnTo>
                  <a:pt x="4457700" y="3289300"/>
                </a:lnTo>
                <a:cubicBezTo>
                  <a:pt x="4178300" y="3200400"/>
                  <a:pt x="3848100" y="3175000"/>
                  <a:pt x="3543300" y="3175000"/>
                </a:cubicBezTo>
                <a:cubicBezTo>
                  <a:pt x="2019300" y="3175000"/>
                  <a:pt x="0" y="4089400"/>
                  <a:pt x="0" y="6515100"/>
                </a:cubicBezTo>
                <a:cubicBezTo>
                  <a:pt x="0" y="8534400"/>
                  <a:pt x="1498600" y="9334500"/>
                  <a:pt x="2819400" y="9334500"/>
                </a:cubicBezTo>
                <a:cubicBezTo>
                  <a:pt x="3695700" y="9334500"/>
                  <a:pt x="4241800" y="8966200"/>
                  <a:pt x="4533900" y="8813800"/>
                </a:cubicBezTo>
                <a:cubicBezTo>
                  <a:pt x="4610100" y="8978900"/>
                  <a:pt x="4686300" y="9194800"/>
                  <a:pt x="4775200" y="9334500"/>
                </a:cubicBezTo>
                <a:cubicBezTo>
                  <a:pt x="5207000" y="9283700"/>
                  <a:pt x="5905500" y="9144000"/>
                  <a:pt x="6489700" y="8877300"/>
                </a:cubicBezTo>
                <a:close/>
                <a:moveTo>
                  <a:pt x="4457700" y="8458200"/>
                </a:moveTo>
                <a:cubicBezTo>
                  <a:pt x="4305300" y="8547100"/>
                  <a:pt x="3835400" y="8737600"/>
                  <a:pt x="3454400" y="8737600"/>
                </a:cubicBezTo>
                <a:cubicBezTo>
                  <a:pt x="2171700" y="8737600"/>
                  <a:pt x="1168400" y="7683500"/>
                  <a:pt x="1168400" y="6070600"/>
                </a:cubicBezTo>
                <a:cubicBezTo>
                  <a:pt x="1168400" y="4508500"/>
                  <a:pt x="2006600" y="3619500"/>
                  <a:pt x="3187700" y="3619500"/>
                </a:cubicBezTo>
                <a:cubicBezTo>
                  <a:pt x="3733800" y="3619500"/>
                  <a:pt x="4152900" y="3784600"/>
                  <a:pt x="4457700" y="406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Freeform 87"/>
          <p:cNvSpPr/>
          <p:nvPr/>
        </p:nvSpPr>
        <p:spPr>
          <a:xfrm>
            <a:off x="1534180" y="1451483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Freeform 88"/>
          <p:cNvSpPr/>
          <p:nvPr/>
        </p:nvSpPr>
        <p:spPr>
          <a:xfrm>
            <a:off x="1633020" y="1451483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Freeform 89"/>
          <p:cNvSpPr/>
          <p:nvPr/>
        </p:nvSpPr>
        <p:spPr>
          <a:xfrm>
            <a:off x="348369" y="1696592"/>
            <a:ext cx="107562" cy="98547"/>
          </a:xfrm>
          <a:custGeom>
            <a:avLst/>
            <a:gdLst/>
            <a:ahLst/>
            <a:cxnLst/>
            <a:rect l="0" t="0" r="0" b="0"/>
            <a:pathLst>
              <a:path w="6515100" h="5969000">
                <a:moveTo>
                  <a:pt x="3035300" y="5969000"/>
                </a:moveTo>
                <a:cubicBezTo>
                  <a:pt x="3175000" y="5969000"/>
                  <a:pt x="3479800" y="5791200"/>
                  <a:pt x="3556000" y="5689600"/>
                </a:cubicBezTo>
                <a:cubicBezTo>
                  <a:pt x="3606800" y="5588000"/>
                  <a:pt x="3835400" y="4965700"/>
                  <a:pt x="4191000" y="4191000"/>
                </a:cubicBezTo>
                <a:lnTo>
                  <a:pt x="4940300" y="2489200"/>
                </a:lnTo>
                <a:cubicBezTo>
                  <a:pt x="5092700" y="2133600"/>
                  <a:pt x="5753100" y="635000"/>
                  <a:pt x="5956300" y="469900"/>
                </a:cubicBezTo>
                <a:cubicBezTo>
                  <a:pt x="6032500" y="406400"/>
                  <a:pt x="6146800" y="381000"/>
                  <a:pt x="6286500" y="342900"/>
                </a:cubicBezTo>
                <a:lnTo>
                  <a:pt x="6515100" y="279400"/>
                </a:lnTo>
                <a:lnTo>
                  <a:pt x="6515100" y="0"/>
                </a:lnTo>
                <a:lnTo>
                  <a:pt x="3987800" y="0"/>
                </a:lnTo>
                <a:lnTo>
                  <a:pt x="3987800" y="279400"/>
                </a:lnTo>
                <a:lnTo>
                  <a:pt x="4635500" y="393700"/>
                </a:lnTo>
                <a:cubicBezTo>
                  <a:pt x="4851400" y="431800"/>
                  <a:pt x="5003800" y="469900"/>
                  <a:pt x="5003800" y="596900"/>
                </a:cubicBezTo>
                <a:cubicBezTo>
                  <a:pt x="5003800" y="749300"/>
                  <a:pt x="4838700" y="1206500"/>
                  <a:pt x="4445000" y="2235200"/>
                </a:cubicBezTo>
                <a:cubicBezTo>
                  <a:pt x="3987800" y="3454400"/>
                  <a:pt x="3670300" y="4254500"/>
                  <a:pt x="3556000" y="4559300"/>
                </a:cubicBezTo>
                <a:lnTo>
                  <a:pt x="2108200" y="965200"/>
                </a:lnTo>
                <a:cubicBezTo>
                  <a:pt x="2057400" y="825500"/>
                  <a:pt x="1993900" y="660400"/>
                  <a:pt x="1993900" y="584200"/>
                </a:cubicBezTo>
                <a:cubicBezTo>
                  <a:pt x="1993900" y="469900"/>
                  <a:pt x="2171700" y="406400"/>
                  <a:pt x="2476500" y="355600"/>
                </a:cubicBezTo>
                <a:lnTo>
                  <a:pt x="2933700" y="279400"/>
                </a:lnTo>
                <a:lnTo>
                  <a:pt x="2933700" y="0"/>
                </a:lnTo>
                <a:lnTo>
                  <a:pt x="0" y="0"/>
                </a:lnTo>
                <a:lnTo>
                  <a:pt x="0" y="279400"/>
                </a:lnTo>
                <a:lnTo>
                  <a:pt x="317500" y="355600"/>
                </a:lnTo>
                <a:cubicBezTo>
                  <a:pt x="622300" y="431800"/>
                  <a:pt x="736600" y="546100"/>
                  <a:pt x="977900" y="1104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Freeform 90"/>
          <p:cNvSpPr/>
          <p:nvPr/>
        </p:nvSpPr>
        <p:spPr>
          <a:xfrm>
            <a:off x="461383" y="1693447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Freeform 91"/>
          <p:cNvSpPr/>
          <p:nvPr/>
        </p:nvSpPr>
        <p:spPr>
          <a:xfrm>
            <a:off x="563117" y="1641028"/>
            <a:ext cx="112804" cy="150965"/>
          </a:xfrm>
          <a:custGeom>
            <a:avLst/>
            <a:gdLst/>
            <a:ahLst/>
            <a:cxnLst/>
            <a:rect l="0" t="0" r="0" b="0"/>
            <a:pathLst>
              <a:path w="6832600" h="9144000">
                <a:moveTo>
                  <a:pt x="0" y="9144000"/>
                </a:moveTo>
                <a:lnTo>
                  <a:pt x="2832100" y="9144000"/>
                </a:lnTo>
                <a:lnTo>
                  <a:pt x="2832100" y="8864600"/>
                </a:lnTo>
                <a:lnTo>
                  <a:pt x="2540000" y="8826500"/>
                </a:lnTo>
                <a:cubicBezTo>
                  <a:pt x="2070100" y="8775700"/>
                  <a:pt x="1968500" y="8674100"/>
                  <a:pt x="1968500" y="7899400"/>
                </a:cubicBezTo>
                <a:lnTo>
                  <a:pt x="1968500" y="4419600"/>
                </a:lnTo>
                <a:cubicBezTo>
                  <a:pt x="2197100" y="4216400"/>
                  <a:pt x="2667000" y="3771900"/>
                  <a:pt x="3365500" y="3771900"/>
                </a:cubicBezTo>
                <a:cubicBezTo>
                  <a:pt x="4432300" y="3771900"/>
                  <a:pt x="4864100" y="4521200"/>
                  <a:pt x="4864100" y="5575300"/>
                </a:cubicBezTo>
                <a:lnTo>
                  <a:pt x="4864100" y="7899400"/>
                </a:lnTo>
                <a:cubicBezTo>
                  <a:pt x="4864100" y="8674100"/>
                  <a:pt x="4749800" y="8775700"/>
                  <a:pt x="4305300" y="8826500"/>
                </a:cubicBezTo>
                <a:lnTo>
                  <a:pt x="4000500" y="8864600"/>
                </a:lnTo>
                <a:lnTo>
                  <a:pt x="4000500" y="9144000"/>
                </a:lnTo>
                <a:lnTo>
                  <a:pt x="6832600" y="9144000"/>
                </a:lnTo>
                <a:lnTo>
                  <a:pt x="6832600" y="8864600"/>
                </a:lnTo>
                <a:lnTo>
                  <a:pt x="6540500" y="8826500"/>
                </a:lnTo>
                <a:cubicBezTo>
                  <a:pt x="6070600" y="8775700"/>
                  <a:pt x="5969000" y="8674100"/>
                  <a:pt x="5969000" y="7899400"/>
                </a:cubicBezTo>
                <a:lnTo>
                  <a:pt x="5969000" y="5740400"/>
                </a:lnTo>
                <a:cubicBezTo>
                  <a:pt x="5969000" y="4356100"/>
                  <a:pt x="5816600" y="3175000"/>
                  <a:pt x="3962400" y="3175000"/>
                </a:cubicBezTo>
                <a:cubicBezTo>
                  <a:pt x="2908300" y="3175000"/>
                  <a:pt x="2336800" y="3644900"/>
                  <a:pt x="1968500" y="3949700"/>
                </a:cubicBezTo>
                <a:lnTo>
                  <a:pt x="1968500" y="0"/>
                </a:lnTo>
                <a:cubicBezTo>
                  <a:pt x="1435100" y="0"/>
                  <a:pt x="406400" y="114300"/>
                  <a:pt x="0" y="203200"/>
                </a:cubicBezTo>
                <a:lnTo>
                  <a:pt x="38100" y="482600"/>
                </a:lnTo>
                <a:lnTo>
                  <a:pt x="228600" y="457200"/>
                </a:lnTo>
                <a:cubicBezTo>
                  <a:pt x="254000" y="457200"/>
                  <a:pt x="342900" y="444500"/>
                  <a:pt x="406400" y="444500"/>
                </a:cubicBezTo>
                <a:cubicBezTo>
                  <a:pt x="863600" y="444500"/>
                  <a:pt x="863600" y="1028700"/>
                  <a:pt x="863600" y="2032000"/>
                </a:cubicBezTo>
                <a:lnTo>
                  <a:pt x="863600" y="7899400"/>
                </a:lnTo>
                <a:cubicBezTo>
                  <a:pt x="863600" y="8674100"/>
                  <a:pt x="749300" y="8775700"/>
                  <a:pt x="304800" y="8826500"/>
                </a:cubicBezTo>
                <a:lnTo>
                  <a:pt x="0" y="8864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Freeform 92"/>
          <p:cNvSpPr/>
          <p:nvPr/>
        </p:nvSpPr>
        <p:spPr>
          <a:xfrm>
            <a:off x="675272" y="1696592"/>
            <a:ext cx="107562" cy="98547"/>
          </a:xfrm>
          <a:custGeom>
            <a:avLst/>
            <a:gdLst/>
            <a:ahLst/>
            <a:cxnLst/>
            <a:rect l="0" t="0" r="0" b="0"/>
            <a:pathLst>
              <a:path w="6515100" h="5969000">
                <a:moveTo>
                  <a:pt x="3035300" y="5969000"/>
                </a:moveTo>
                <a:cubicBezTo>
                  <a:pt x="3175000" y="5969000"/>
                  <a:pt x="3479800" y="5791200"/>
                  <a:pt x="3556000" y="5689600"/>
                </a:cubicBezTo>
                <a:cubicBezTo>
                  <a:pt x="3606800" y="5588000"/>
                  <a:pt x="3835400" y="4965700"/>
                  <a:pt x="4191000" y="4191000"/>
                </a:cubicBezTo>
                <a:lnTo>
                  <a:pt x="4940300" y="2489200"/>
                </a:lnTo>
                <a:cubicBezTo>
                  <a:pt x="5092700" y="2133600"/>
                  <a:pt x="5753100" y="635000"/>
                  <a:pt x="5956300" y="469900"/>
                </a:cubicBezTo>
                <a:cubicBezTo>
                  <a:pt x="6032500" y="406400"/>
                  <a:pt x="6146800" y="381000"/>
                  <a:pt x="6286500" y="342900"/>
                </a:cubicBezTo>
                <a:lnTo>
                  <a:pt x="6515100" y="279400"/>
                </a:lnTo>
                <a:lnTo>
                  <a:pt x="6515100" y="0"/>
                </a:lnTo>
                <a:lnTo>
                  <a:pt x="3987800" y="0"/>
                </a:lnTo>
                <a:lnTo>
                  <a:pt x="3987800" y="279400"/>
                </a:lnTo>
                <a:lnTo>
                  <a:pt x="4635500" y="393700"/>
                </a:lnTo>
                <a:cubicBezTo>
                  <a:pt x="4851400" y="431800"/>
                  <a:pt x="5003800" y="469900"/>
                  <a:pt x="5003800" y="596900"/>
                </a:cubicBezTo>
                <a:cubicBezTo>
                  <a:pt x="5003800" y="749300"/>
                  <a:pt x="4838700" y="1206500"/>
                  <a:pt x="4445000" y="2235200"/>
                </a:cubicBezTo>
                <a:cubicBezTo>
                  <a:pt x="3987800" y="3454400"/>
                  <a:pt x="3670300" y="4254500"/>
                  <a:pt x="3556000" y="4559300"/>
                </a:cubicBezTo>
                <a:lnTo>
                  <a:pt x="2108200" y="965200"/>
                </a:lnTo>
                <a:cubicBezTo>
                  <a:pt x="2057400" y="825500"/>
                  <a:pt x="1993900" y="660400"/>
                  <a:pt x="1993900" y="584200"/>
                </a:cubicBezTo>
                <a:cubicBezTo>
                  <a:pt x="1993900" y="469900"/>
                  <a:pt x="2171700" y="406400"/>
                  <a:pt x="2476500" y="355600"/>
                </a:cubicBezTo>
                <a:lnTo>
                  <a:pt x="2933700" y="279400"/>
                </a:lnTo>
                <a:lnTo>
                  <a:pt x="2933700" y="0"/>
                </a:lnTo>
                <a:lnTo>
                  <a:pt x="0" y="0"/>
                </a:lnTo>
                <a:lnTo>
                  <a:pt x="0" y="279400"/>
                </a:lnTo>
                <a:lnTo>
                  <a:pt x="317500" y="355600"/>
                </a:lnTo>
                <a:cubicBezTo>
                  <a:pt x="622300" y="431800"/>
                  <a:pt x="736600" y="546100"/>
                  <a:pt x="977900" y="1104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Freeform 93"/>
          <p:cNvSpPr/>
          <p:nvPr/>
        </p:nvSpPr>
        <p:spPr>
          <a:xfrm>
            <a:off x="793905" y="1646061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 94"/>
          <p:cNvSpPr/>
          <p:nvPr/>
        </p:nvSpPr>
        <p:spPr>
          <a:xfrm>
            <a:off x="854648" y="1693447"/>
            <a:ext cx="66885" cy="101692"/>
          </a:xfrm>
          <a:custGeom>
            <a:avLst/>
            <a:gdLst/>
            <a:ahLst/>
            <a:cxnLst/>
            <a:rect l="0" t="0" r="0" b="0"/>
            <a:pathLst>
              <a:path w="4051300" h="6159500">
                <a:moveTo>
                  <a:pt x="3670300" y="1905000"/>
                </a:moveTo>
                <a:cubicBezTo>
                  <a:pt x="3670300" y="1231900"/>
                  <a:pt x="3632200" y="825500"/>
                  <a:pt x="3505200" y="368300"/>
                </a:cubicBezTo>
                <a:cubicBezTo>
                  <a:pt x="3225800" y="203200"/>
                  <a:pt x="2832100" y="0"/>
                  <a:pt x="2159000" y="0"/>
                </a:cubicBezTo>
                <a:cubicBezTo>
                  <a:pt x="1054100" y="0"/>
                  <a:pt x="127000" y="571500"/>
                  <a:pt x="127000" y="1612900"/>
                </a:cubicBezTo>
                <a:cubicBezTo>
                  <a:pt x="127000" y="3683000"/>
                  <a:pt x="2946400" y="3073400"/>
                  <a:pt x="2946400" y="4800600"/>
                </a:cubicBezTo>
                <a:cubicBezTo>
                  <a:pt x="2946400" y="5245100"/>
                  <a:pt x="2616200" y="5740400"/>
                  <a:pt x="2044700" y="5740400"/>
                </a:cubicBezTo>
                <a:cubicBezTo>
                  <a:pt x="1028700" y="5740400"/>
                  <a:pt x="596900" y="4914900"/>
                  <a:pt x="342900" y="4089400"/>
                </a:cubicBezTo>
                <a:lnTo>
                  <a:pt x="0" y="4089400"/>
                </a:lnTo>
                <a:cubicBezTo>
                  <a:pt x="0" y="4584700"/>
                  <a:pt x="50800" y="5219700"/>
                  <a:pt x="241300" y="5791200"/>
                </a:cubicBezTo>
                <a:cubicBezTo>
                  <a:pt x="584200" y="5943600"/>
                  <a:pt x="1028700" y="6159500"/>
                  <a:pt x="1854200" y="6159500"/>
                </a:cubicBezTo>
                <a:cubicBezTo>
                  <a:pt x="3060700" y="6159500"/>
                  <a:pt x="4051300" y="5588000"/>
                  <a:pt x="4051300" y="4381500"/>
                </a:cubicBezTo>
                <a:cubicBezTo>
                  <a:pt x="4051300" y="2349500"/>
                  <a:pt x="1231900" y="2768600"/>
                  <a:pt x="1231900" y="1320800"/>
                </a:cubicBezTo>
                <a:cubicBezTo>
                  <a:pt x="1231900" y="762000"/>
                  <a:pt x="1562100" y="419100"/>
                  <a:pt x="2044700" y="419100"/>
                </a:cubicBezTo>
                <a:cubicBezTo>
                  <a:pt x="2870200" y="419100"/>
                  <a:pt x="3276600" y="1333500"/>
                  <a:pt x="3276600" y="190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Freeform 95"/>
          <p:cNvSpPr/>
          <p:nvPr/>
        </p:nvSpPr>
        <p:spPr>
          <a:xfrm>
            <a:off x="931178" y="1672480"/>
            <a:ext cx="64370" cy="122659"/>
          </a:xfrm>
          <a:custGeom>
            <a:avLst/>
            <a:gdLst/>
            <a:ahLst/>
            <a:cxnLst/>
            <a:rect l="0" t="0" r="0" b="0"/>
            <a:pathLst>
              <a:path w="3898900" h="7429500">
                <a:moveTo>
                  <a:pt x="3822700" y="6718300"/>
                </a:moveTo>
                <a:cubicBezTo>
                  <a:pt x="3670300" y="6769100"/>
                  <a:pt x="3441700" y="6832600"/>
                  <a:pt x="3175000" y="6832600"/>
                </a:cubicBezTo>
                <a:cubicBezTo>
                  <a:pt x="2095500" y="6832600"/>
                  <a:pt x="2095500" y="5737622"/>
                  <a:pt x="2095500" y="4731544"/>
                </a:cubicBezTo>
                <a:lnTo>
                  <a:pt x="2095500" y="1981200"/>
                </a:lnTo>
                <a:cubicBezTo>
                  <a:pt x="2451100" y="1981200"/>
                  <a:pt x="3111500" y="1981200"/>
                  <a:pt x="3441700" y="1866900"/>
                </a:cubicBezTo>
                <a:lnTo>
                  <a:pt x="3441700" y="1587500"/>
                </a:lnTo>
                <a:cubicBezTo>
                  <a:pt x="3111500" y="1562100"/>
                  <a:pt x="2451100" y="1485900"/>
                  <a:pt x="2095500" y="1460500"/>
                </a:cubicBezTo>
                <a:cubicBezTo>
                  <a:pt x="2095500" y="1092200"/>
                  <a:pt x="2209800" y="304800"/>
                  <a:pt x="2247900" y="63500"/>
                </a:cubicBezTo>
                <a:lnTo>
                  <a:pt x="2095500" y="0"/>
                </a:lnTo>
                <a:cubicBezTo>
                  <a:pt x="1752600" y="279400"/>
                  <a:pt x="1320800" y="685800"/>
                  <a:pt x="990600" y="1104900"/>
                </a:cubicBezTo>
                <a:lnTo>
                  <a:pt x="990600" y="1460500"/>
                </a:lnTo>
                <a:cubicBezTo>
                  <a:pt x="711200" y="1485900"/>
                  <a:pt x="330200" y="1562100"/>
                  <a:pt x="0" y="1587500"/>
                </a:cubicBezTo>
                <a:lnTo>
                  <a:pt x="0" y="1866900"/>
                </a:lnTo>
                <a:cubicBezTo>
                  <a:pt x="334367" y="1981200"/>
                  <a:pt x="720328" y="1981200"/>
                  <a:pt x="1003300" y="1981200"/>
                </a:cubicBezTo>
                <a:lnTo>
                  <a:pt x="1003300" y="5316340"/>
                </a:lnTo>
                <a:cubicBezTo>
                  <a:pt x="1003300" y="6716713"/>
                  <a:pt x="1003300" y="7429500"/>
                  <a:pt x="2387004" y="7429500"/>
                </a:cubicBezTo>
                <a:cubicBezTo>
                  <a:pt x="3027560" y="7429500"/>
                  <a:pt x="3719512" y="7086600"/>
                  <a:pt x="3898900" y="7010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Freeform 96"/>
          <p:cNvSpPr/>
          <p:nvPr/>
        </p:nvSpPr>
        <p:spPr>
          <a:xfrm>
            <a:off x="1006892" y="1693447"/>
            <a:ext cx="89321" cy="101692"/>
          </a:xfrm>
          <a:custGeom>
            <a:avLst/>
            <a:gdLst/>
            <a:ahLst/>
            <a:cxnLst/>
            <a:rect l="0" t="0" r="0" b="0"/>
            <a:pathLst>
              <a:path w="5410200" h="6159500">
                <a:moveTo>
                  <a:pt x="5346700" y="5664200"/>
                </a:moveTo>
                <a:cubicBezTo>
                  <a:pt x="5295900" y="5689600"/>
                  <a:pt x="5245100" y="5715000"/>
                  <a:pt x="5118100" y="5715000"/>
                </a:cubicBezTo>
                <a:cubicBezTo>
                  <a:pt x="4419600" y="5715000"/>
                  <a:pt x="4419600" y="4762500"/>
                  <a:pt x="4419600" y="3873500"/>
                </a:cubicBezTo>
                <a:lnTo>
                  <a:pt x="4419600" y="2057400"/>
                </a:lnTo>
                <a:cubicBezTo>
                  <a:pt x="4419600" y="762000"/>
                  <a:pt x="4114800" y="0"/>
                  <a:pt x="2667000" y="0"/>
                </a:cubicBezTo>
                <a:cubicBezTo>
                  <a:pt x="1320800" y="0"/>
                  <a:pt x="508000" y="850900"/>
                  <a:pt x="127000" y="1358900"/>
                </a:cubicBezTo>
                <a:cubicBezTo>
                  <a:pt x="215900" y="1587500"/>
                  <a:pt x="317500" y="1714500"/>
                  <a:pt x="457200" y="1866900"/>
                </a:cubicBezTo>
                <a:lnTo>
                  <a:pt x="558800" y="1866900"/>
                </a:lnTo>
                <a:cubicBezTo>
                  <a:pt x="800100" y="1397000"/>
                  <a:pt x="1117600" y="596900"/>
                  <a:pt x="2133600" y="596900"/>
                </a:cubicBezTo>
                <a:cubicBezTo>
                  <a:pt x="3086100" y="596900"/>
                  <a:pt x="3314700" y="1320800"/>
                  <a:pt x="3314700" y="2159000"/>
                </a:cubicBezTo>
                <a:lnTo>
                  <a:pt x="3314700" y="2451100"/>
                </a:lnTo>
                <a:cubicBezTo>
                  <a:pt x="2197100" y="2781300"/>
                  <a:pt x="0" y="3276600"/>
                  <a:pt x="0" y="4927600"/>
                </a:cubicBezTo>
                <a:cubicBezTo>
                  <a:pt x="0" y="5626100"/>
                  <a:pt x="635000" y="6159500"/>
                  <a:pt x="1574800" y="6159500"/>
                </a:cubicBezTo>
                <a:cubicBezTo>
                  <a:pt x="2565400" y="6159500"/>
                  <a:pt x="3035300" y="5892800"/>
                  <a:pt x="3441700" y="5626100"/>
                </a:cubicBezTo>
                <a:cubicBezTo>
                  <a:pt x="3568700" y="5892800"/>
                  <a:pt x="3797300" y="6159500"/>
                  <a:pt x="4445000" y="6159500"/>
                </a:cubicBezTo>
                <a:cubicBezTo>
                  <a:pt x="4978400" y="6159500"/>
                  <a:pt x="5245100" y="5956300"/>
                  <a:pt x="5410200" y="5842000"/>
                </a:cubicBezTo>
                <a:close/>
                <a:moveTo>
                  <a:pt x="3314700" y="3048000"/>
                </a:moveTo>
                <a:lnTo>
                  <a:pt x="3314700" y="5194300"/>
                </a:lnTo>
                <a:cubicBezTo>
                  <a:pt x="3225800" y="5321300"/>
                  <a:pt x="2908300" y="5715000"/>
                  <a:pt x="2349500" y="5715000"/>
                </a:cubicBezTo>
                <a:cubicBezTo>
                  <a:pt x="1625600" y="5715000"/>
                  <a:pt x="1168400" y="5283200"/>
                  <a:pt x="1168400" y="4559300"/>
                </a:cubicBezTo>
                <a:cubicBezTo>
                  <a:pt x="1168400" y="3365500"/>
                  <a:pt x="2413000" y="3048000"/>
                  <a:pt x="3136900" y="3048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Freeform 97"/>
          <p:cNvSpPr/>
          <p:nvPr/>
        </p:nvSpPr>
        <p:spPr>
          <a:xfrm>
            <a:off x="1109947" y="1693447"/>
            <a:ext cx="171722" cy="98547"/>
          </a:xfrm>
          <a:custGeom>
            <a:avLst/>
            <a:gdLst/>
            <a:ahLst/>
            <a:cxnLst/>
            <a:rect l="0" t="0" r="0" b="0"/>
            <a:pathLst>
              <a:path w="104013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11800"/>
                  <a:pt x="1968500" y="4724400"/>
                </a:cubicBezTo>
                <a:lnTo>
                  <a:pt x="1968500" y="1346200"/>
                </a:lnTo>
                <a:cubicBezTo>
                  <a:pt x="2159000" y="1130300"/>
                  <a:pt x="2578100" y="596900"/>
                  <a:pt x="3340100" y="596900"/>
                </a:cubicBezTo>
                <a:cubicBezTo>
                  <a:pt x="4648200" y="596900"/>
                  <a:pt x="4648200" y="1866900"/>
                  <a:pt x="4648200" y="2362200"/>
                </a:cubicBezTo>
                <a:lnTo>
                  <a:pt x="4648200" y="4724400"/>
                </a:lnTo>
                <a:cubicBezTo>
                  <a:pt x="4648200" y="5511800"/>
                  <a:pt x="4533900" y="5600700"/>
                  <a:pt x="4089400" y="5651500"/>
                </a:cubicBezTo>
                <a:lnTo>
                  <a:pt x="3784600" y="5689600"/>
                </a:lnTo>
                <a:lnTo>
                  <a:pt x="3784600" y="5969000"/>
                </a:lnTo>
                <a:lnTo>
                  <a:pt x="6616700" y="5969000"/>
                </a:lnTo>
                <a:lnTo>
                  <a:pt x="6616700" y="5689600"/>
                </a:lnTo>
                <a:lnTo>
                  <a:pt x="6320234" y="5651500"/>
                </a:lnTo>
                <a:cubicBezTo>
                  <a:pt x="5843587" y="5600700"/>
                  <a:pt x="5740400" y="5511800"/>
                  <a:pt x="5740400" y="4724400"/>
                </a:cubicBezTo>
                <a:lnTo>
                  <a:pt x="5740400" y="2933700"/>
                </a:lnTo>
                <a:cubicBezTo>
                  <a:pt x="5740400" y="1854200"/>
                  <a:pt x="5740400" y="1612900"/>
                  <a:pt x="5689600" y="1206500"/>
                </a:cubicBezTo>
                <a:cubicBezTo>
                  <a:pt x="6045200" y="838200"/>
                  <a:pt x="6451600" y="596900"/>
                  <a:pt x="7023100" y="596900"/>
                </a:cubicBezTo>
                <a:cubicBezTo>
                  <a:pt x="8432800" y="596900"/>
                  <a:pt x="8432800" y="1803400"/>
                  <a:pt x="8432800" y="2959100"/>
                </a:cubicBezTo>
                <a:lnTo>
                  <a:pt x="8432800" y="4724400"/>
                </a:lnTo>
                <a:cubicBezTo>
                  <a:pt x="8432800" y="5511800"/>
                  <a:pt x="8318500" y="5600700"/>
                  <a:pt x="7874000" y="5651500"/>
                </a:cubicBezTo>
                <a:lnTo>
                  <a:pt x="7569200" y="5689600"/>
                </a:lnTo>
                <a:lnTo>
                  <a:pt x="7569200" y="5969000"/>
                </a:lnTo>
                <a:lnTo>
                  <a:pt x="10401300" y="5969000"/>
                </a:lnTo>
                <a:lnTo>
                  <a:pt x="10401300" y="5689600"/>
                </a:lnTo>
                <a:lnTo>
                  <a:pt x="10109200" y="5651500"/>
                </a:lnTo>
                <a:cubicBezTo>
                  <a:pt x="9639300" y="5600700"/>
                  <a:pt x="9537700" y="5511800"/>
                  <a:pt x="9537700" y="4724400"/>
                </a:cubicBezTo>
                <a:lnTo>
                  <a:pt x="9537700" y="2654300"/>
                </a:lnTo>
                <a:cubicBezTo>
                  <a:pt x="9537700" y="1397000"/>
                  <a:pt x="9537700" y="0"/>
                  <a:pt x="7454900" y="0"/>
                </a:cubicBezTo>
                <a:cubicBezTo>
                  <a:pt x="6527800" y="0"/>
                  <a:pt x="5829300" y="571500"/>
                  <a:pt x="5524500" y="825500"/>
                </a:cubicBezTo>
                <a:cubicBezTo>
                  <a:pt x="5384800" y="457200"/>
                  <a:pt x="4927600" y="0"/>
                  <a:pt x="3860800" y="0"/>
                </a:cubicBezTo>
                <a:cubicBezTo>
                  <a:pt x="2857500" y="0"/>
                  <a:pt x="2260600" y="584200"/>
                  <a:pt x="1968500" y="8636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118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Freeform 98"/>
          <p:cNvSpPr/>
          <p:nvPr/>
        </p:nvSpPr>
        <p:spPr>
          <a:xfrm>
            <a:off x="1297647" y="1646061"/>
            <a:ext cx="46757" cy="145933"/>
          </a:xfrm>
          <a:custGeom>
            <a:avLst/>
            <a:gdLst/>
            <a:ahLst/>
            <a:cxnLst/>
            <a:rect l="0" t="0" r="0" b="0"/>
            <a:pathLst>
              <a:path w="2832100" h="8839200">
                <a:moveTo>
                  <a:pt x="0" y="8839200"/>
                </a:moveTo>
                <a:lnTo>
                  <a:pt x="2832100" y="8839200"/>
                </a:lnTo>
                <a:lnTo>
                  <a:pt x="2832100" y="8559800"/>
                </a:lnTo>
                <a:lnTo>
                  <a:pt x="2540000" y="8521700"/>
                </a:lnTo>
                <a:cubicBezTo>
                  <a:pt x="2070100" y="8470900"/>
                  <a:pt x="1968500" y="8445500"/>
                  <a:pt x="1968500" y="7594600"/>
                </a:cubicBezTo>
                <a:lnTo>
                  <a:pt x="1968500" y="2870200"/>
                </a:lnTo>
                <a:cubicBezTo>
                  <a:pt x="1524000" y="2870200"/>
                  <a:pt x="368300" y="3200400"/>
                  <a:pt x="0" y="3314700"/>
                </a:cubicBezTo>
                <a:lnTo>
                  <a:pt x="50800" y="3619500"/>
                </a:lnTo>
                <a:lnTo>
                  <a:pt x="330200" y="3543300"/>
                </a:lnTo>
                <a:cubicBezTo>
                  <a:pt x="355600" y="3543300"/>
                  <a:pt x="444500" y="3530600"/>
                  <a:pt x="508000" y="3530600"/>
                </a:cubicBezTo>
                <a:cubicBezTo>
                  <a:pt x="863600" y="3530600"/>
                  <a:pt x="863600" y="3886200"/>
                  <a:pt x="863600" y="5130800"/>
                </a:cubicBezTo>
                <a:lnTo>
                  <a:pt x="863600" y="7594600"/>
                </a:lnTo>
                <a:cubicBezTo>
                  <a:pt x="863600" y="8445500"/>
                  <a:pt x="749300" y="8470900"/>
                  <a:pt x="304800" y="8521700"/>
                </a:cubicBezTo>
                <a:lnTo>
                  <a:pt x="0" y="8559800"/>
                </a:lnTo>
                <a:close/>
                <a:moveTo>
                  <a:pt x="1282700" y="1422400"/>
                </a:moveTo>
                <a:cubicBezTo>
                  <a:pt x="1701800" y="1422400"/>
                  <a:pt x="1993900" y="1079500"/>
                  <a:pt x="1993900" y="711200"/>
                </a:cubicBezTo>
                <a:cubicBezTo>
                  <a:pt x="1993900" y="330200"/>
                  <a:pt x="1701800" y="0"/>
                  <a:pt x="1282700" y="0"/>
                </a:cubicBezTo>
                <a:cubicBezTo>
                  <a:pt x="863600" y="0"/>
                  <a:pt x="571500" y="330200"/>
                  <a:pt x="571500" y="711200"/>
                </a:cubicBezTo>
                <a:cubicBezTo>
                  <a:pt x="571500" y="1079500"/>
                  <a:pt x="863600" y="1422400"/>
                  <a:pt x="1282700" y="14224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Freeform 99"/>
          <p:cNvSpPr/>
          <p:nvPr/>
        </p:nvSpPr>
        <p:spPr>
          <a:xfrm>
            <a:off x="1359773" y="1693447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Freeform 100"/>
          <p:cNvSpPr/>
          <p:nvPr/>
        </p:nvSpPr>
        <p:spPr>
          <a:xfrm>
            <a:off x="1481258" y="1693447"/>
            <a:ext cx="85547" cy="101692"/>
          </a:xfrm>
          <a:custGeom>
            <a:avLst/>
            <a:gdLst/>
            <a:ahLst/>
            <a:cxnLst/>
            <a:rect l="0" t="0" r="0" b="0"/>
            <a:pathLst>
              <a:path w="5181600" h="6159500">
                <a:moveTo>
                  <a:pt x="4977407" y="5156200"/>
                </a:moveTo>
                <a:cubicBezTo>
                  <a:pt x="4798417" y="5245100"/>
                  <a:pt x="4312840" y="5562600"/>
                  <a:pt x="3532981" y="5562600"/>
                </a:cubicBezTo>
                <a:cubicBezTo>
                  <a:pt x="1807368" y="5562600"/>
                  <a:pt x="1193800" y="4064000"/>
                  <a:pt x="1193800" y="3276600"/>
                </a:cubicBezTo>
                <a:cubicBezTo>
                  <a:pt x="2279054" y="3022600"/>
                  <a:pt x="3742928" y="2628900"/>
                  <a:pt x="5181600" y="1917700"/>
                </a:cubicBezTo>
                <a:cubicBezTo>
                  <a:pt x="5016500" y="1231900"/>
                  <a:pt x="4648200" y="0"/>
                  <a:pt x="2946400" y="0"/>
                </a:cubicBezTo>
                <a:cubicBezTo>
                  <a:pt x="1485900" y="0"/>
                  <a:pt x="0" y="1143000"/>
                  <a:pt x="0" y="3289300"/>
                </a:cubicBezTo>
                <a:cubicBezTo>
                  <a:pt x="0" y="5092700"/>
                  <a:pt x="1308100" y="6159500"/>
                  <a:pt x="2908300" y="6159500"/>
                </a:cubicBezTo>
                <a:cubicBezTo>
                  <a:pt x="4064000" y="6159500"/>
                  <a:pt x="4927600" y="5638800"/>
                  <a:pt x="5130800" y="5448300"/>
                </a:cubicBezTo>
                <a:close/>
                <a:moveTo>
                  <a:pt x="2578100" y="444500"/>
                </a:moveTo>
                <a:cubicBezTo>
                  <a:pt x="3543300" y="444500"/>
                  <a:pt x="3860800" y="1206500"/>
                  <a:pt x="4038600" y="1993900"/>
                </a:cubicBezTo>
                <a:cubicBezTo>
                  <a:pt x="3149600" y="2286000"/>
                  <a:pt x="2082800" y="2552700"/>
                  <a:pt x="1168400" y="2717800"/>
                </a:cubicBezTo>
                <a:cubicBezTo>
                  <a:pt x="1168400" y="1790700"/>
                  <a:pt x="1498600" y="444500"/>
                  <a:pt x="2578100" y="4445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1580098" y="1693447"/>
            <a:ext cx="111546" cy="98547"/>
          </a:xfrm>
          <a:custGeom>
            <a:avLst/>
            <a:gdLst/>
            <a:ahLst/>
            <a:cxnLst/>
            <a:rect l="0" t="0" r="0" b="0"/>
            <a:pathLst>
              <a:path w="6756400" h="5969000">
                <a:moveTo>
                  <a:pt x="0" y="5969000"/>
                </a:moveTo>
                <a:lnTo>
                  <a:pt x="2832100" y="5969000"/>
                </a:lnTo>
                <a:lnTo>
                  <a:pt x="2832100" y="5689600"/>
                </a:lnTo>
                <a:lnTo>
                  <a:pt x="2540000" y="5651500"/>
                </a:lnTo>
                <a:cubicBezTo>
                  <a:pt x="2070100" y="5600700"/>
                  <a:pt x="1968500" y="5537200"/>
                  <a:pt x="1968500" y="4724400"/>
                </a:cubicBezTo>
                <a:lnTo>
                  <a:pt x="1968500" y="1282700"/>
                </a:lnTo>
                <a:cubicBezTo>
                  <a:pt x="2197100" y="990600"/>
                  <a:pt x="2603500" y="596900"/>
                  <a:pt x="3276600" y="596900"/>
                </a:cubicBezTo>
                <a:cubicBezTo>
                  <a:pt x="4787900" y="596900"/>
                  <a:pt x="4787900" y="1828800"/>
                  <a:pt x="4787900" y="3022600"/>
                </a:cubicBezTo>
                <a:lnTo>
                  <a:pt x="4787900" y="4724400"/>
                </a:lnTo>
                <a:cubicBezTo>
                  <a:pt x="4787900" y="5537200"/>
                  <a:pt x="4673600" y="5600700"/>
                  <a:pt x="4229100" y="5651500"/>
                </a:cubicBezTo>
                <a:lnTo>
                  <a:pt x="3924300" y="5689600"/>
                </a:lnTo>
                <a:lnTo>
                  <a:pt x="3924300" y="5969000"/>
                </a:lnTo>
                <a:lnTo>
                  <a:pt x="6756400" y="5969000"/>
                </a:lnTo>
                <a:lnTo>
                  <a:pt x="6756400" y="5689600"/>
                </a:lnTo>
                <a:lnTo>
                  <a:pt x="6464300" y="5651500"/>
                </a:lnTo>
                <a:cubicBezTo>
                  <a:pt x="5994400" y="5600700"/>
                  <a:pt x="5892800" y="5537200"/>
                  <a:pt x="5892800" y="4724400"/>
                </a:cubicBezTo>
                <a:lnTo>
                  <a:pt x="5892800" y="2832100"/>
                </a:lnTo>
                <a:cubicBezTo>
                  <a:pt x="5892800" y="1371600"/>
                  <a:pt x="5892800" y="0"/>
                  <a:pt x="3911600" y="0"/>
                </a:cubicBezTo>
                <a:cubicBezTo>
                  <a:pt x="2946400" y="0"/>
                  <a:pt x="2260600" y="533400"/>
                  <a:pt x="1968500" y="800100"/>
                </a:cubicBezTo>
                <a:lnTo>
                  <a:pt x="1968500" y="0"/>
                </a:lnTo>
                <a:cubicBezTo>
                  <a:pt x="1524000" y="0"/>
                  <a:pt x="368300" y="330200"/>
                  <a:pt x="0" y="444500"/>
                </a:cubicBezTo>
                <a:lnTo>
                  <a:pt x="50800" y="749300"/>
                </a:lnTo>
                <a:lnTo>
                  <a:pt x="330200" y="673100"/>
                </a:lnTo>
                <a:cubicBezTo>
                  <a:pt x="355600" y="673100"/>
                  <a:pt x="444500" y="660400"/>
                  <a:pt x="508000" y="660400"/>
                </a:cubicBezTo>
                <a:cubicBezTo>
                  <a:pt x="863600" y="660400"/>
                  <a:pt x="863600" y="1016000"/>
                  <a:pt x="863600" y="2260600"/>
                </a:cubicBezTo>
                <a:lnTo>
                  <a:pt x="863600" y="4724400"/>
                </a:lnTo>
                <a:cubicBezTo>
                  <a:pt x="863600" y="5537200"/>
                  <a:pt x="749300" y="5600700"/>
                  <a:pt x="304800" y="5651500"/>
                </a:cubicBezTo>
                <a:lnTo>
                  <a:pt x="0" y="5689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2"/>
          <p:cNvSpPr/>
          <p:nvPr/>
        </p:nvSpPr>
        <p:spPr>
          <a:xfrm>
            <a:off x="4308831" y="3441747"/>
            <a:ext cx="65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103" name="Freeform 103"/>
          <p:cNvSpPr/>
          <p:nvPr/>
        </p:nvSpPr>
        <p:spPr>
          <a:xfrm>
            <a:off x="4356733" y="3467754"/>
            <a:ext cx="48386" cy="81531"/>
          </a:xfrm>
          <a:custGeom>
            <a:avLst/>
            <a:gdLst/>
            <a:ahLst/>
            <a:cxnLst/>
            <a:rect l="0" t="0" r="0" b="0"/>
            <a:pathLst>
              <a:path w="5080000" h="8559800">
                <a:moveTo>
                  <a:pt x="0" y="8559800"/>
                </a:moveTo>
                <a:lnTo>
                  <a:pt x="5080000" y="8559800"/>
                </a:lnTo>
                <a:lnTo>
                  <a:pt x="5080000" y="7251700"/>
                </a:lnTo>
                <a:lnTo>
                  <a:pt x="1562100" y="7251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4412860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4492335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4560318" y="3467754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4631785" y="3467754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4729041" y="3467754"/>
            <a:ext cx="39555" cy="82861"/>
          </a:xfrm>
          <a:custGeom>
            <a:avLst/>
            <a:gdLst/>
            <a:ahLst/>
            <a:cxnLst/>
            <a:rect l="0" t="0" r="0" b="0"/>
            <a:pathLst>
              <a:path w="4152900" h="8699500">
                <a:moveTo>
                  <a:pt x="2590800" y="5499100"/>
                </a:moveTo>
                <a:cubicBezTo>
                  <a:pt x="2590800" y="6985000"/>
                  <a:pt x="2044700" y="7391400"/>
                  <a:pt x="1155700" y="7391400"/>
                </a:cubicBezTo>
                <a:cubicBezTo>
                  <a:pt x="787400" y="7391400"/>
                  <a:pt x="444500" y="7327900"/>
                  <a:pt x="190500" y="7239000"/>
                </a:cubicBezTo>
                <a:lnTo>
                  <a:pt x="0" y="8496300"/>
                </a:lnTo>
                <a:cubicBezTo>
                  <a:pt x="342900" y="8623300"/>
                  <a:pt x="876300" y="8699500"/>
                  <a:pt x="1320800" y="8699500"/>
                </a:cubicBezTo>
                <a:cubicBezTo>
                  <a:pt x="3009900" y="8699500"/>
                  <a:pt x="4152900" y="7912100"/>
                  <a:pt x="4152900" y="5549900"/>
                </a:cubicBezTo>
                <a:lnTo>
                  <a:pt x="4152900" y="0"/>
                </a:lnTo>
                <a:lnTo>
                  <a:pt x="25908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4776435" y="3467754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4309798" y="3612913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>
            <a:off x="4381288" y="3612913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4454835" y="3612913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4526363" y="3612913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4598035" y="3612913"/>
            <a:ext cx="14878" cy="81531"/>
          </a:xfrm>
          <a:custGeom>
            <a:avLst/>
            <a:gdLst/>
            <a:ahLst/>
            <a:cxnLst/>
            <a:rect l="0" t="0" r="0" b="0"/>
            <a:pathLst>
              <a:path w="1562100" h="8559800">
                <a:moveTo>
                  <a:pt x="0" y="0"/>
                </a:moveTo>
                <a:lnTo>
                  <a:pt x="0" y="8559800"/>
                </a:lnTo>
                <a:lnTo>
                  <a:pt x="1562100" y="8559800"/>
                </a:ln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631131" y="3612913"/>
            <a:ext cx="81893" cy="81531"/>
          </a:xfrm>
          <a:custGeom>
            <a:avLst/>
            <a:gdLst/>
            <a:ahLst/>
            <a:cxnLst/>
            <a:rect l="0" t="0" r="0" b="0"/>
            <a:pathLst>
              <a:path w="8597900" h="8559800">
                <a:moveTo>
                  <a:pt x="7175500" y="8559800"/>
                </a:moveTo>
                <a:lnTo>
                  <a:pt x="8597900" y="8559800"/>
                </a:lnTo>
                <a:lnTo>
                  <a:pt x="8597900" y="0"/>
                </a:lnTo>
                <a:lnTo>
                  <a:pt x="6324600" y="0"/>
                </a:lnTo>
                <a:lnTo>
                  <a:pt x="5143500" y="3429000"/>
                </a:lnTo>
                <a:cubicBezTo>
                  <a:pt x="4813300" y="4432300"/>
                  <a:pt x="4521200" y="5486400"/>
                  <a:pt x="4292600" y="6413500"/>
                </a:cubicBezTo>
                <a:lnTo>
                  <a:pt x="4254500" y="6413500"/>
                </a:lnTo>
                <a:cubicBezTo>
                  <a:pt x="4038600" y="5461000"/>
                  <a:pt x="3771900" y="4445000"/>
                  <a:pt x="3467100" y="3441700"/>
                </a:cubicBezTo>
                <a:lnTo>
                  <a:pt x="2349500" y="0"/>
                </a:lnTo>
                <a:lnTo>
                  <a:pt x="0" y="0"/>
                </a:lnTo>
                <a:lnTo>
                  <a:pt x="0" y="8559800"/>
                </a:lnTo>
                <a:lnTo>
                  <a:pt x="1346200" y="8559800"/>
                </a:lnTo>
                <a:lnTo>
                  <a:pt x="1346200" y="5118100"/>
                </a:lnTo>
                <a:cubicBezTo>
                  <a:pt x="1346200" y="3949700"/>
                  <a:pt x="1346200" y="2590800"/>
                  <a:pt x="1346200" y="1473200"/>
                </a:cubicBezTo>
                <a:lnTo>
                  <a:pt x="1373782" y="1473200"/>
                </a:lnTo>
                <a:cubicBezTo>
                  <a:pt x="1622425" y="2540000"/>
                  <a:pt x="1953815" y="3708400"/>
                  <a:pt x="2312987" y="4800600"/>
                </a:cubicBezTo>
                <a:lnTo>
                  <a:pt x="3556000" y="8458200"/>
                </a:lnTo>
                <a:lnTo>
                  <a:pt x="4749800" y="8458200"/>
                </a:lnTo>
                <a:lnTo>
                  <a:pt x="6091435" y="4749800"/>
                </a:lnTo>
                <a:cubicBezTo>
                  <a:pt x="6497835" y="3670300"/>
                  <a:pt x="6877446" y="2514600"/>
                  <a:pt x="7175500" y="1473200"/>
                </a:cubicBezTo>
                <a:lnTo>
                  <a:pt x="7175500" y="1473200"/>
                </a:lnTo>
                <a:cubicBezTo>
                  <a:pt x="7175500" y="2641600"/>
                  <a:pt x="7175500" y="3962400"/>
                  <a:pt x="7175500" y="50673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4730590" y="3612913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4806810" y="3611704"/>
            <a:ext cx="52983" cy="83950"/>
          </a:xfrm>
          <a:custGeom>
            <a:avLst/>
            <a:gdLst/>
            <a:ahLst/>
            <a:cxnLst/>
            <a:rect l="0" t="0" r="0" b="0"/>
            <a:pathLst>
              <a:path w="5562600" h="8813800">
                <a:moveTo>
                  <a:pt x="0" y="8280400"/>
                </a:moveTo>
                <a:cubicBezTo>
                  <a:pt x="469900" y="8559800"/>
                  <a:pt x="1409700" y="8813800"/>
                  <a:pt x="2324100" y="8813800"/>
                </a:cubicBezTo>
                <a:cubicBezTo>
                  <a:pt x="4521200" y="8813800"/>
                  <a:pt x="5562600" y="7632700"/>
                  <a:pt x="5562600" y="6248400"/>
                </a:cubicBezTo>
                <a:cubicBezTo>
                  <a:pt x="5562600" y="5029200"/>
                  <a:pt x="4851400" y="4279900"/>
                  <a:pt x="3365500" y="3708400"/>
                </a:cubicBezTo>
                <a:cubicBezTo>
                  <a:pt x="2222500" y="3276600"/>
                  <a:pt x="1727200" y="2971800"/>
                  <a:pt x="1727200" y="2311400"/>
                </a:cubicBezTo>
                <a:cubicBezTo>
                  <a:pt x="1727200" y="1803400"/>
                  <a:pt x="2146300" y="1282700"/>
                  <a:pt x="3136900" y="1282700"/>
                </a:cubicBezTo>
                <a:cubicBezTo>
                  <a:pt x="3937000" y="1282700"/>
                  <a:pt x="4533900" y="1524000"/>
                  <a:pt x="4851400" y="1689100"/>
                </a:cubicBezTo>
                <a:lnTo>
                  <a:pt x="5219700" y="419100"/>
                </a:lnTo>
                <a:cubicBezTo>
                  <a:pt x="4775200" y="203200"/>
                  <a:pt x="4102100" y="0"/>
                  <a:pt x="3175000" y="0"/>
                </a:cubicBezTo>
                <a:cubicBezTo>
                  <a:pt x="1308100" y="0"/>
                  <a:pt x="139700" y="1054100"/>
                  <a:pt x="139700" y="2463800"/>
                </a:cubicBezTo>
                <a:cubicBezTo>
                  <a:pt x="139700" y="3683000"/>
                  <a:pt x="1041400" y="4445000"/>
                  <a:pt x="2463800" y="4940300"/>
                </a:cubicBezTo>
                <a:cubicBezTo>
                  <a:pt x="3543300" y="5334000"/>
                  <a:pt x="3975100" y="5715000"/>
                  <a:pt x="3975100" y="6362700"/>
                </a:cubicBezTo>
                <a:cubicBezTo>
                  <a:pt x="3975100" y="7061200"/>
                  <a:pt x="3416300" y="7531100"/>
                  <a:pt x="2425700" y="7531100"/>
                </a:cubicBezTo>
                <a:cubicBezTo>
                  <a:pt x="1625600" y="7531100"/>
                  <a:pt x="850900" y="7277100"/>
                  <a:pt x="355600" y="698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4870728" y="3657066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4370522" y="3757468"/>
            <a:ext cx="54677" cy="82135"/>
          </a:xfrm>
          <a:custGeom>
            <a:avLst/>
            <a:gdLst/>
            <a:ahLst/>
            <a:cxnLst/>
            <a:rect l="0" t="0" r="0" b="0"/>
            <a:pathLst>
              <a:path w="57404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384800"/>
                </a:lnTo>
                <a:cubicBezTo>
                  <a:pt x="1765300" y="5448300"/>
                  <a:pt x="2019300" y="5448300"/>
                  <a:pt x="2311400" y="5448300"/>
                </a:cubicBezTo>
                <a:cubicBezTo>
                  <a:pt x="3416300" y="5448300"/>
                  <a:pt x="4381500" y="5143500"/>
                  <a:pt x="5016500" y="4521200"/>
                </a:cubicBezTo>
                <a:cubicBezTo>
                  <a:pt x="5486400" y="4064000"/>
                  <a:pt x="5740400" y="3403600"/>
                  <a:pt x="5740400" y="2590800"/>
                </a:cubicBezTo>
                <a:cubicBezTo>
                  <a:pt x="5740400" y="1790700"/>
                  <a:pt x="5410200" y="1117600"/>
                  <a:pt x="4902200" y="698500"/>
                </a:cubicBezTo>
                <a:cubicBezTo>
                  <a:pt x="4356100" y="241300"/>
                  <a:pt x="3530600" y="0"/>
                  <a:pt x="2387600" y="0"/>
                </a:cubicBezTo>
                <a:cubicBezTo>
                  <a:pt x="1346200" y="0"/>
                  <a:pt x="571500" y="76200"/>
                  <a:pt x="0" y="177800"/>
                </a:cubicBezTo>
                <a:close/>
                <a:moveTo>
                  <a:pt x="1549400" y="1282700"/>
                </a:moveTo>
                <a:cubicBezTo>
                  <a:pt x="1714500" y="1244600"/>
                  <a:pt x="2019300" y="1206500"/>
                  <a:pt x="2451100" y="1206500"/>
                </a:cubicBezTo>
                <a:cubicBezTo>
                  <a:pt x="3530600" y="1206500"/>
                  <a:pt x="4191000" y="1714500"/>
                  <a:pt x="4191000" y="2654300"/>
                </a:cubicBezTo>
                <a:cubicBezTo>
                  <a:pt x="4191000" y="3644900"/>
                  <a:pt x="3479800" y="4229100"/>
                  <a:pt x="2311400" y="4229100"/>
                </a:cubicBezTo>
                <a:cubicBezTo>
                  <a:pt x="1993900" y="4229100"/>
                  <a:pt x="1752600" y="4229100"/>
                  <a:pt x="1549400" y="415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4436896" y="3758072"/>
            <a:ext cx="49233" cy="81531"/>
          </a:xfrm>
          <a:custGeom>
            <a:avLst/>
            <a:gdLst/>
            <a:ahLst/>
            <a:cxnLst/>
            <a:rect l="0" t="0" r="0" b="0"/>
            <a:pathLst>
              <a:path w="5168900" h="8559800">
                <a:moveTo>
                  <a:pt x="4787900" y="3492500"/>
                </a:moveTo>
                <a:lnTo>
                  <a:pt x="1562100" y="3492500"/>
                </a:lnTo>
                <a:lnTo>
                  <a:pt x="1562100" y="1282700"/>
                </a:lnTo>
                <a:lnTo>
                  <a:pt x="4978400" y="1282700"/>
                </a:lnTo>
                <a:lnTo>
                  <a:pt x="4978400" y="0"/>
                </a:lnTo>
                <a:lnTo>
                  <a:pt x="0" y="0"/>
                </a:lnTo>
                <a:lnTo>
                  <a:pt x="0" y="8559800"/>
                </a:lnTo>
                <a:lnTo>
                  <a:pt x="5168900" y="8559800"/>
                </a:lnTo>
                <a:lnTo>
                  <a:pt x="5168900" y="7277100"/>
                </a:lnTo>
                <a:lnTo>
                  <a:pt x="1562100" y="7277100"/>
                </a:lnTo>
                <a:lnTo>
                  <a:pt x="1562100" y="4762500"/>
                </a:lnTo>
                <a:lnTo>
                  <a:pt x="4787900" y="47625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4499956" y="3757468"/>
            <a:ext cx="57580" cy="82135"/>
          </a:xfrm>
          <a:custGeom>
            <a:avLst/>
            <a:gdLst/>
            <a:ahLst/>
            <a:cxnLst/>
            <a:rect l="0" t="0" r="0" b="0"/>
            <a:pathLst>
              <a:path w="60452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118100"/>
                </a:lnTo>
                <a:lnTo>
                  <a:pt x="2336800" y="5118100"/>
                </a:lnTo>
                <a:cubicBezTo>
                  <a:pt x="3225800" y="5118100"/>
                  <a:pt x="3619500" y="5475090"/>
                  <a:pt x="3873500" y="6596658"/>
                </a:cubicBezTo>
                <a:cubicBezTo>
                  <a:pt x="4102100" y="7667427"/>
                  <a:pt x="4318000" y="8368308"/>
                  <a:pt x="4445000" y="8623300"/>
                </a:cubicBezTo>
                <a:lnTo>
                  <a:pt x="6045200" y="8623300"/>
                </a:lnTo>
                <a:cubicBezTo>
                  <a:pt x="5880100" y="8293100"/>
                  <a:pt x="5651500" y="7302500"/>
                  <a:pt x="5372100" y="6235700"/>
                </a:cubicBezTo>
                <a:cubicBezTo>
                  <a:pt x="5168900" y="5410200"/>
                  <a:pt x="4800600" y="4813300"/>
                  <a:pt x="4178300" y="4584700"/>
                </a:cubicBezTo>
                <a:lnTo>
                  <a:pt x="4178300" y="4546600"/>
                </a:lnTo>
                <a:cubicBezTo>
                  <a:pt x="4991100" y="4267200"/>
                  <a:pt x="5740400" y="3517900"/>
                  <a:pt x="5740400" y="2413000"/>
                </a:cubicBezTo>
                <a:cubicBezTo>
                  <a:pt x="5740400" y="1676400"/>
                  <a:pt x="5473700" y="1079500"/>
                  <a:pt x="5003800" y="685800"/>
                </a:cubicBezTo>
                <a:cubicBezTo>
                  <a:pt x="4419600" y="203200"/>
                  <a:pt x="3594100" y="0"/>
                  <a:pt x="2362200" y="0"/>
                </a:cubicBezTo>
                <a:cubicBezTo>
                  <a:pt x="1460500" y="0"/>
                  <a:pt x="596900" y="76200"/>
                  <a:pt x="0" y="190500"/>
                </a:cubicBezTo>
                <a:close/>
                <a:moveTo>
                  <a:pt x="1549400" y="1257300"/>
                </a:moveTo>
                <a:cubicBezTo>
                  <a:pt x="1701800" y="1219200"/>
                  <a:pt x="2019300" y="1181100"/>
                  <a:pt x="2514600" y="1181100"/>
                </a:cubicBezTo>
                <a:cubicBezTo>
                  <a:pt x="3530600" y="1181100"/>
                  <a:pt x="4178300" y="1625600"/>
                  <a:pt x="4178300" y="2552700"/>
                </a:cubicBezTo>
                <a:cubicBezTo>
                  <a:pt x="4178300" y="3403600"/>
                  <a:pt x="3530600" y="3962400"/>
                  <a:pt x="2476500" y="3962400"/>
                </a:cubicBezTo>
                <a:lnTo>
                  <a:pt x="1549400" y="39624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4568882" y="3758072"/>
            <a:ext cx="63628" cy="82861"/>
          </a:xfrm>
          <a:custGeom>
            <a:avLst/>
            <a:gdLst/>
            <a:ahLst/>
            <a:cxnLst/>
            <a:rect l="0" t="0" r="0" b="0"/>
            <a:pathLst>
              <a:path w="6680200" h="8699500">
                <a:moveTo>
                  <a:pt x="0" y="0"/>
                </a:moveTo>
                <a:lnTo>
                  <a:pt x="0" y="4902200"/>
                </a:lnTo>
                <a:cubicBezTo>
                  <a:pt x="0" y="7594600"/>
                  <a:pt x="1282700" y="8699500"/>
                  <a:pt x="3263900" y="8699500"/>
                </a:cubicBezTo>
                <a:cubicBezTo>
                  <a:pt x="5321300" y="8699500"/>
                  <a:pt x="6680200" y="7531100"/>
                  <a:pt x="6680200" y="4889500"/>
                </a:cubicBezTo>
                <a:lnTo>
                  <a:pt x="6680200" y="0"/>
                </a:lnTo>
                <a:lnTo>
                  <a:pt x="5118100" y="0"/>
                </a:lnTo>
                <a:lnTo>
                  <a:pt x="5118100" y="4991100"/>
                </a:lnTo>
                <a:cubicBezTo>
                  <a:pt x="5118100" y="6667500"/>
                  <a:pt x="4445000" y="7442200"/>
                  <a:pt x="3314700" y="7442200"/>
                </a:cubicBezTo>
                <a:cubicBezTo>
                  <a:pt x="2260600" y="7442200"/>
                  <a:pt x="1562100" y="6667500"/>
                  <a:pt x="1562100" y="4991100"/>
                </a:cubicBezTo>
                <a:lnTo>
                  <a:pt x="1562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4645103" y="3756863"/>
            <a:ext cx="52983" cy="83950"/>
          </a:xfrm>
          <a:custGeom>
            <a:avLst/>
            <a:gdLst/>
            <a:ahLst/>
            <a:cxnLst/>
            <a:rect l="0" t="0" r="0" b="0"/>
            <a:pathLst>
              <a:path w="5562600" h="8813800">
                <a:moveTo>
                  <a:pt x="0" y="8280400"/>
                </a:moveTo>
                <a:cubicBezTo>
                  <a:pt x="469900" y="8559800"/>
                  <a:pt x="1409700" y="8813800"/>
                  <a:pt x="2324100" y="8813800"/>
                </a:cubicBezTo>
                <a:cubicBezTo>
                  <a:pt x="4521200" y="8813800"/>
                  <a:pt x="5562600" y="7632700"/>
                  <a:pt x="5562600" y="6248400"/>
                </a:cubicBezTo>
                <a:cubicBezTo>
                  <a:pt x="5562600" y="5029200"/>
                  <a:pt x="4851400" y="4279900"/>
                  <a:pt x="3365500" y="3708400"/>
                </a:cubicBezTo>
                <a:cubicBezTo>
                  <a:pt x="2222500" y="3276600"/>
                  <a:pt x="1727200" y="2971800"/>
                  <a:pt x="1727200" y="2311400"/>
                </a:cubicBezTo>
                <a:cubicBezTo>
                  <a:pt x="1727200" y="1803400"/>
                  <a:pt x="2146300" y="1282700"/>
                  <a:pt x="3136900" y="1282700"/>
                </a:cubicBezTo>
                <a:cubicBezTo>
                  <a:pt x="3937000" y="1282700"/>
                  <a:pt x="4533900" y="1524000"/>
                  <a:pt x="4851400" y="1689100"/>
                </a:cubicBezTo>
                <a:lnTo>
                  <a:pt x="5219700" y="419100"/>
                </a:lnTo>
                <a:cubicBezTo>
                  <a:pt x="4775200" y="203200"/>
                  <a:pt x="4102100" y="0"/>
                  <a:pt x="3175000" y="0"/>
                </a:cubicBezTo>
                <a:cubicBezTo>
                  <a:pt x="1308100" y="0"/>
                  <a:pt x="139700" y="1054100"/>
                  <a:pt x="139700" y="2463800"/>
                </a:cubicBezTo>
                <a:cubicBezTo>
                  <a:pt x="139700" y="3683000"/>
                  <a:pt x="1041400" y="4445000"/>
                  <a:pt x="2463800" y="4940300"/>
                </a:cubicBezTo>
                <a:cubicBezTo>
                  <a:pt x="3543300" y="5334000"/>
                  <a:pt x="3975100" y="5715000"/>
                  <a:pt x="3975100" y="6362700"/>
                </a:cubicBezTo>
                <a:cubicBezTo>
                  <a:pt x="3975100" y="7061200"/>
                  <a:pt x="3416300" y="7531100"/>
                  <a:pt x="2425700" y="7531100"/>
                </a:cubicBezTo>
                <a:cubicBezTo>
                  <a:pt x="1625600" y="7531100"/>
                  <a:pt x="850900" y="7277100"/>
                  <a:pt x="355600" y="6985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4704521" y="3758072"/>
            <a:ext cx="61571" cy="81531"/>
          </a:xfrm>
          <a:custGeom>
            <a:avLst/>
            <a:gdLst/>
            <a:ahLst/>
            <a:cxnLst/>
            <a:rect l="0" t="0" r="0" b="0"/>
            <a:pathLst>
              <a:path w="6464300" h="8559800">
                <a:moveTo>
                  <a:pt x="2438400" y="8559800"/>
                </a:moveTo>
                <a:lnTo>
                  <a:pt x="4000500" y="8559800"/>
                </a:lnTo>
                <a:lnTo>
                  <a:pt x="4000500" y="1308100"/>
                </a:lnTo>
                <a:lnTo>
                  <a:pt x="6464300" y="1308100"/>
                </a:lnTo>
                <a:lnTo>
                  <a:pt x="6464300" y="0"/>
                </a:lnTo>
                <a:lnTo>
                  <a:pt x="0" y="0"/>
                </a:lnTo>
                <a:lnTo>
                  <a:pt x="0" y="1308100"/>
                </a:lnTo>
                <a:lnTo>
                  <a:pt x="2438400" y="13081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4762463" y="3758072"/>
            <a:ext cx="71612" cy="81531"/>
          </a:xfrm>
          <a:custGeom>
            <a:avLst/>
            <a:gdLst/>
            <a:ahLst/>
            <a:cxnLst/>
            <a:rect l="0" t="0" r="0" b="0"/>
            <a:pathLst>
              <a:path w="7518400" h="8559800">
                <a:moveTo>
                  <a:pt x="5067300" y="6134100"/>
                </a:moveTo>
                <a:lnTo>
                  <a:pt x="5842000" y="8559800"/>
                </a:lnTo>
                <a:lnTo>
                  <a:pt x="7518400" y="8559800"/>
                </a:lnTo>
                <a:lnTo>
                  <a:pt x="4737100" y="0"/>
                </a:lnTo>
                <a:lnTo>
                  <a:pt x="2743200" y="0"/>
                </a:lnTo>
                <a:lnTo>
                  <a:pt x="0" y="8559800"/>
                </a:lnTo>
                <a:lnTo>
                  <a:pt x="1612900" y="8559800"/>
                </a:lnTo>
                <a:lnTo>
                  <a:pt x="2349500" y="6134100"/>
                </a:lnTo>
                <a:close/>
                <a:moveTo>
                  <a:pt x="2603500" y="4953000"/>
                </a:moveTo>
                <a:lnTo>
                  <a:pt x="3263900" y="2844800"/>
                </a:lnTo>
                <a:cubicBezTo>
                  <a:pt x="3416300" y="2336800"/>
                  <a:pt x="3543300" y="1739900"/>
                  <a:pt x="3670300" y="1244600"/>
                </a:cubicBezTo>
                <a:lnTo>
                  <a:pt x="3695700" y="1244600"/>
                </a:lnTo>
                <a:cubicBezTo>
                  <a:pt x="3822700" y="1739900"/>
                  <a:pt x="3962400" y="2324100"/>
                  <a:pt x="4127500" y="2844800"/>
                </a:cubicBezTo>
                <a:lnTo>
                  <a:pt x="4800600" y="49530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Rectangle 126"/>
          <p:cNvSpPr/>
          <p:nvPr/>
        </p:nvSpPr>
        <p:spPr>
          <a:xfrm>
            <a:off x="3432750" y="4541861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27" name="Freeform 127"/>
          <p:cNvSpPr/>
          <p:nvPr/>
        </p:nvSpPr>
        <p:spPr>
          <a:xfrm>
            <a:off x="3561942" y="4566538"/>
            <a:ext cx="76571" cy="84192"/>
          </a:xfrm>
          <a:custGeom>
            <a:avLst/>
            <a:gdLst/>
            <a:ahLst/>
            <a:cxnLst/>
            <a:rect l="0" t="0" r="0" b="0"/>
            <a:pathLst>
              <a:path w="8039100" h="8839200">
                <a:moveTo>
                  <a:pt x="3962400" y="8839200"/>
                </a:moveTo>
                <a:cubicBezTo>
                  <a:pt x="6299200" y="8839200"/>
                  <a:pt x="8039100" y="7200900"/>
                  <a:pt x="8039100" y="4330700"/>
                </a:cubicBezTo>
                <a:cubicBezTo>
                  <a:pt x="8039100" y="1892300"/>
                  <a:pt x="6565900" y="0"/>
                  <a:pt x="4076700" y="0"/>
                </a:cubicBezTo>
                <a:cubicBezTo>
                  <a:pt x="1663700" y="0"/>
                  <a:pt x="0" y="1866900"/>
                  <a:pt x="0" y="4483100"/>
                </a:cubicBezTo>
                <a:cubicBezTo>
                  <a:pt x="0" y="6985000"/>
                  <a:pt x="1524000" y="8839200"/>
                  <a:pt x="3949700" y="8839200"/>
                </a:cubicBezTo>
                <a:close/>
                <a:moveTo>
                  <a:pt x="4013200" y="7581900"/>
                </a:moveTo>
                <a:cubicBezTo>
                  <a:pt x="2514600" y="7581900"/>
                  <a:pt x="1651000" y="6146800"/>
                  <a:pt x="1651000" y="4445000"/>
                </a:cubicBezTo>
                <a:cubicBezTo>
                  <a:pt x="1651000" y="2743200"/>
                  <a:pt x="2463800" y="1257300"/>
                  <a:pt x="4025900" y="1257300"/>
                </a:cubicBezTo>
                <a:cubicBezTo>
                  <a:pt x="5588000" y="1257300"/>
                  <a:pt x="6388100" y="2781300"/>
                  <a:pt x="6388100" y="4394200"/>
                </a:cubicBezTo>
                <a:cubicBezTo>
                  <a:pt x="6388100" y="6184900"/>
                  <a:pt x="5537200" y="7581900"/>
                  <a:pt x="4025900" y="7581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651976" y="4563393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3707077" y="4565932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3748931" y="458915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813768" y="459048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879368" y="458915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3929327" y="4612020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440734" y="4708552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506479" y="473431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572999" y="4734317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642518" y="4708552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3705092" y="4711092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3736907" y="4708552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3764572" y="471157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3832651" y="473431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3881594" y="4720527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3925686" y="471157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3997697" y="4734317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5"/>
          <p:cNvSpPr/>
          <p:nvPr/>
        </p:nvSpPr>
        <p:spPr>
          <a:xfrm>
            <a:off x="3456944" y="4832178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146" name="Freeform 146"/>
          <p:cNvSpPr/>
          <p:nvPr/>
        </p:nvSpPr>
        <p:spPr>
          <a:xfrm>
            <a:off x="3461178" y="4879476"/>
            <a:ext cx="59757" cy="61571"/>
          </a:xfrm>
          <a:custGeom>
            <a:avLst/>
            <a:gdLst/>
            <a:ahLst/>
            <a:cxnLst/>
            <a:rect l="0" t="0" r="0" b="0"/>
            <a:pathLst>
              <a:path w="6273800" h="6464300">
                <a:moveTo>
                  <a:pt x="3111500" y="6464300"/>
                </a:moveTo>
                <a:cubicBezTo>
                  <a:pt x="4673600" y="6464300"/>
                  <a:pt x="6273800" y="5448300"/>
                  <a:pt x="6273800" y="3175000"/>
                </a:cubicBezTo>
                <a:cubicBezTo>
                  <a:pt x="6273800" y="1295400"/>
                  <a:pt x="5041900" y="0"/>
                  <a:pt x="3200400" y="0"/>
                </a:cubicBezTo>
                <a:cubicBezTo>
                  <a:pt x="1333500" y="0"/>
                  <a:pt x="0" y="1244600"/>
                  <a:pt x="0" y="3276600"/>
                </a:cubicBezTo>
                <a:cubicBezTo>
                  <a:pt x="0" y="5270500"/>
                  <a:pt x="1358900" y="6464300"/>
                  <a:pt x="3098800" y="6464300"/>
                </a:cubicBezTo>
                <a:close/>
                <a:moveTo>
                  <a:pt x="3136900" y="5334000"/>
                </a:moveTo>
                <a:cubicBezTo>
                  <a:pt x="2209800" y="5334000"/>
                  <a:pt x="1612900" y="4432300"/>
                  <a:pt x="1612900" y="3238500"/>
                </a:cubicBezTo>
                <a:cubicBezTo>
                  <a:pt x="1612900" y="2209800"/>
                  <a:pt x="2057400" y="1130300"/>
                  <a:pt x="3162300" y="1130300"/>
                </a:cubicBezTo>
                <a:cubicBezTo>
                  <a:pt x="4229100" y="1130300"/>
                  <a:pt x="4660900" y="2247900"/>
                  <a:pt x="4660900" y="3213100"/>
                </a:cubicBezTo>
                <a:cubicBezTo>
                  <a:pt x="4660900" y="4470400"/>
                  <a:pt x="4038600" y="5334000"/>
                  <a:pt x="3149600" y="533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3529269" y="4879475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3580268" y="487947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3641585" y="487947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3706859" y="4879476"/>
            <a:ext cx="87095" cy="60241"/>
          </a:xfrm>
          <a:custGeom>
            <a:avLst/>
            <a:gdLst/>
            <a:ahLst/>
            <a:cxnLst/>
            <a:rect l="0" t="0" r="0" b="0"/>
            <a:pathLst>
              <a:path w="9144000" h="6324600">
                <a:moveTo>
                  <a:pt x="0" y="6324600"/>
                </a:moveTo>
                <a:lnTo>
                  <a:pt x="1549400" y="6324600"/>
                </a:lnTo>
                <a:lnTo>
                  <a:pt x="1549400" y="2667000"/>
                </a:lnTo>
                <a:cubicBezTo>
                  <a:pt x="1549400" y="2489200"/>
                  <a:pt x="1574800" y="2311400"/>
                  <a:pt x="1625600" y="2146300"/>
                </a:cubicBezTo>
                <a:cubicBezTo>
                  <a:pt x="1778000" y="1727200"/>
                  <a:pt x="2171700" y="1270000"/>
                  <a:pt x="2755900" y="1270000"/>
                </a:cubicBezTo>
                <a:cubicBezTo>
                  <a:pt x="3479800" y="1270000"/>
                  <a:pt x="3822700" y="1879600"/>
                  <a:pt x="3822700" y="2743200"/>
                </a:cubicBezTo>
                <a:lnTo>
                  <a:pt x="3822700" y="6324600"/>
                </a:lnTo>
                <a:lnTo>
                  <a:pt x="5346700" y="6324600"/>
                </a:lnTo>
                <a:lnTo>
                  <a:pt x="5346700" y="2616200"/>
                </a:lnTo>
                <a:cubicBezTo>
                  <a:pt x="5346700" y="2438400"/>
                  <a:pt x="5372100" y="2235200"/>
                  <a:pt x="5422900" y="2095500"/>
                </a:cubicBezTo>
                <a:cubicBezTo>
                  <a:pt x="5588000" y="1651000"/>
                  <a:pt x="5981700" y="1270000"/>
                  <a:pt x="6515100" y="1270000"/>
                </a:cubicBezTo>
                <a:cubicBezTo>
                  <a:pt x="7264400" y="1270000"/>
                  <a:pt x="7620000" y="1879600"/>
                  <a:pt x="7620000" y="2908300"/>
                </a:cubicBezTo>
                <a:lnTo>
                  <a:pt x="7620000" y="6324600"/>
                </a:lnTo>
                <a:lnTo>
                  <a:pt x="9144000" y="6324600"/>
                </a:lnTo>
                <a:lnTo>
                  <a:pt x="9144000" y="2679700"/>
                </a:lnTo>
                <a:cubicBezTo>
                  <a:pt x="9144000" y="698500"/>
                  <a:pt x="8102600" y="0"/>
                  <a:pt x="7086600" y="0"/>
                </a:cubicBezTo>
                <a:cubicBezTo>
                  <a:pt x="6565900" y="0"/>
                  <a:pt x="6172200" y="127000"/>
                  <a:pt x="5816600" y="368300"/>
                </a:cubicBezTo>
                <a:cubicBezTo>
                  <a:pt x="5537200" y="546100"/>
                  <a:pt x="5283200" y="800100"/>
                  <a:pt x="5067300" y="1143000"/>
                </a:cubicBezTo>
                <a:lnTo>
                  <a:pt x="5041900" y="1143000"/>
                </a:lnTo>
                <a:cubicBezTo>
                  <a:pt x="4775200" y="457200"/>
                  <a:pt x="4140200" y="0"/>
                  <a:pt x="3327400" y="0"/>
                </a:cubicBezTo>
                <a:cubicBezTo>
                  <a:pt x="2273300" y="0"/>
                  <a:pt x="1714500" y="571500"/>
                  <a:pt x="1422400" y="1054100"/>
                </a:cubicBezTo>
                <a:lnTo>
                  <a:pt x="1384300" y="1054100"/>
                </a:lnTo>
                <a:lnTo>
                  <a:pt x="13081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3808882" y="4856251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3840575" y="487947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3906561" y="4879475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3973081" y="487947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Rectangle 155"/>
          <p:cNvSpPr/>
          <p:nvPr/>
        </p:nvSpPr>
        <p:spPr>
          <a:xfrm>
            <a:off x="2907518" y="3110595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56" name="Freeform 156"/>
          <p:cNvSpPr/>
          <p:nvPr/>
        </p:nvSpPr>
        <p:spPr>
          <a:xfrm>
            <a:off x="2916106" y="3136602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2982709" y="3135150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3039249" y="3159223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3104547" y="314410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3149388" y="314410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3194690" y="3135150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3246270" y="3134666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3291269" y="313466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3319453" y="3157891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3385973" y="315789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2926025" y="3303050"/>
            <a:ext cx="59757" cy="61571"/>
          </a:xfrm>
          <a:custGeom>
            <a:avLst/>
            <a:gdLst/>
            <a:ahLst/>
            <a:cxnLst/>
            <a:rect l="0" t="0" r="0" b="0"/>
            <a:pathLst>
              <a:path w="6273800" h="6464300">
                <a:moveTo>
                  <a:pt x="3111500" y="6464300"/>
                </a:moveTo>
                <a:cubicBezTo>
                  <a:pt x="4673600" y="6464300"/>
                  <a:pt x="6273800" y="5448300"/>
                  <a:pt x="6273800" y="3175000"/>
                </a:cubicBezTo>
                <a:cubicBezTo>
                  <a:pt x="6273800" y="1295400"/>
                  <a:pt x="5041900" y="0"/>
                  <a:pt x="3200400" y="0"/>
                </a:cubicBezTo>
                <a:cubicBezTo>
                  <a:pt x="1333500" y="0"/>
                  <a:pt x="0" y="1244600"/>
                  <a:pt x="0" y="3276600"/>
                </a:cubicBezTo>
                <a:cubicBezTo>
                  <a:pt x="0" y="5270500"/>
                  <a:pt x="1358900" y="6464300"/>
                  <a:pt x="3098800" y="6464300"/>
                </a:cubicBezTo>
                <a:close/>
                <a:moveTo>
                  <a:pt x="3136900" y="5334000"/>
                </a:moveTo>
                <a:cubicBezTo>
                  <a:pt x="2209800" y="5334000"/>
                  <a:pt x="1612900" y="4432300"/>
                  <a:pt x="1612900" y="3238500"/>
                </a:cubicBezTo>
                <a:cubicBezTo>
                  <a:pt x="1612900" y="2209800"/>
                  <a:pt x="2057400" y="1130300"/>
                  <a:pt x="3162300" y="1130300"/>
                </a:cubicBezTo>
                <a:cubicBezTo>
                  <a:pt x="4229100" y="1130300"/>
                  <a:pt x="4660900" y="2247900"/>
                  <a:pt x="4660900" y="3213100"/>
                </a:cubicBezTo>
                <a:cubicBezTo>
                  <a:pt x="4660900" y="4470400"/>
                  <a:pt x="4038600" y="5334000"/>
                  <a:pt x="3149600" y="5334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2994117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3045115" y="3303050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110752" y="3277285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3141720" y="3277285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3171912" y="3279825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3199976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3253467" y="3304381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3322248" y="3304381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3387848" y="330305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Rectangle 176"/>
          <p:cNvSpPr/>
          <p:nvPr/>
        </p:nvSpPr>
        <p:spPr>
          <a:xfrm>
            <a:off x="4343842" y="2229995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177" name="Freeform 177"/>
          <p:cNvSpPr/>
          <p:nvPr/>
        </p:nvSpPr>
        <p:spPr>
          <a:xfrm>
            <a:off x="4352430" y="2255398"/>
            <a:ext cx="54677" cy="82135"/>
          </a:xfrm>
          <a:custGeom>
            <a:avLst/>
            <a:gdLst/>
            <a:ahLst/>
            <a:cxnLst/>
            <a:rect l="0" t="0" r="0" b="0"/>
            <a:pathLst>
              <a:path w="5740400" h="8623300">
                <a:moveTo>
                  <a:pt x="0" y="8623300"/>
                </a:moveTo>
                <a:lnTo>
                  <a:pt x="1549400" y="8623300"/>
                </a:lnTo>
                <a:lnTo>
                  <a:pt x="1549400" y="5384800"/>
                </a:lnTo>
                <a:cubicBezTo>
                  <a:pt x="1765300" y="5448300"/>
                  <a:pt x="2019300" y="5448300"/>
                  <a:pt x="2311400" y="5448300"/>
                </a:cubicBezTo>
                <a:cubicBezTo>
                  <a:pt x="3416300" y="5448300"/>
                  <a:pt x="4381500" y="5143500"/>
                  <a:pt x="5016500" y="4521200"/>
                </a:cubicBezTo>
                <a:cubicBezTo>
                  <a:pt x="5486400" y="4064000"/>
                  <a:pt x="5740400" y="3403600"/>
                  <a:pt x="5740400" y="2590800"/>
                </a:cubicBezTo>
                <a:cubicBezTo>
                  <a:pt x="5740400" y="1790700"/>
                  <a:pt x="5410200" y="1117600"/>
                  <a:pt x="4902200" y="698500"/>
                </a:cubicBezTo>
                <a:cubicBezTo>
                  <a:pt x="4356100" y="241300"/>
                  <a:pt x="3530600" y="0"/>
                  <a:pt x="2387600" y="0"/>
                </a:cubicBezTo>
                <a:cubicBezTo>
                  <a:pt x="1346200" y="0"/>
                  <a:pt x="571500" y="76200"/>
                  <a:pt x="0" y="177800"/>
                </a:cubicBezTo>
                <a:close/>
                <a:moveTo>
                  <a:pt x="1549400" y="1282700"/>
                </a:moveTo>
                <a:cubicBezTo>
                  <a:pt x="1714500" y="1244600"/>
                  <a:pt x="2019300" y="1206500"/>
                  <a:pt x="2451100" y="1206500"/>
                </a:cubicBezTo>
                <a:cubicBezTo>
                  <a:pt x="3530600" y="1206500"/>
                  <a:pt x="4191000" y="1714500"/>
                  <a:pt x="4191000" y="2654300"/>
                </a:cubicBezTo>
                <a:cubicBezTo>
                  <a:pt x="4191000" y="3644900"/>
                  <a:pt x="3479800" y="4229100"/>
                  <a:pt x="2311400" y="4229100"/>
                </a:cubicBezTo>
                <a:cubicBezTo>
                  <a:pt x="1993900" y="4229100"/>
                  <a:pt x="1752600" y="4229100"/>
                  <a:pt x="1549400" y="415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4414328" y="2277293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4480013" y="2251527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4504726" y="2278623"/>
            <a:ext cx="59031" cy="58910"/>
          </a:xfrm>
          <a:custGeom>
            <a:avLst/>
            <a:gdLst/>
            <a:ahLst/>
            <a:cxnLst/>
            <a:rect l="0" t="0" r="0" b="0"/>
            <a:pathLst>
              <a:path w="6197600" h="6184900">
                <a:moveTo>
                  <a:pt x="0" y="0"/>
                </a:moveTo>
                <a:lnTo>
                  <a:pt x="2298700" y="6184900"/>
                </a:lnTo>
                <a:lnTo>
                  <a:pt x="3835400" y="6184900"/>
                </a:lnTo>
                <a:lnTo>
                  <a:pt x="6197600" y="0"/>
                </a:lnTo>
                <a:lnTo>
                  <a:pt x="4559300" y="0"/>
                </a:lnTo>
                <a:lnTo>
                  <a:pt x="3568700" y="3136900"/>
                </a:lnTo>
                <a:cubicBezTo>
                  <a:pt x="3403600" y="3695700"/>
                  <a:pt x="3263900" y="4178300"/>
                  <a:pt x="3149600" y="4686300"/>
                </a:cubicBezTo>
                <a:lnTo>
                  <a:pt x="3111500" y="4686300"/>
                </a:lnTo>
                <a:cubicBezTo>
                  <a:pt x="2997200" y="4178300"/>
                  <a:pt x="2870200" y="3683000"/>
                  <a:pt x="2692400" y="3136900"/>
                </a:cubicBezTo>
                <a:lnTo>
                  <a:pt x="16891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4567652" y="2277293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4634668" y="2251527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4665417" y="2278623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4728682" y="2263503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Rectangle 185"/>
          <p:cNvSpPr/>
          <p:nvPr/>
        </p:nvSpPr>
        <p:spPr>
          <a:xfrm>
            <a:off x="4201344" y="2375155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186" name="Freeform 186"/>
          <p:cNvSpPr/>
          <p:nvPr/>
        </p:nvSpPr>
        <p:spPr>
          <a:xfrm>
            <a:off x="4323036" y="2399226"/>
            <a:ext cx="30725" cy="109232"/>
          </a:xfrm>
          <a:custGeom>
            <a:avLst/>
            <a:gdLst/>
            <a:ahLst/>
            <a:cxnLst/>
            <a:rect l="0" t="0" r="0" b="0"/>
            <a:pathLst>
              <a:path w="3225800" h="11468100">
                <a:moveTo>
                  <a:pt x="152400" y="11468100"/>
                </a:moveTo>
                <a:cubicBezTo>
                  <a:pt x="927100" y="11468100"/>
                  <a:pt x="1790700" y="11252200"/>
                  <a:pt x="2324100" y="10744200"/>
                </a:cubicBezTo>
                <a:cubicBezTo>
                  <a:pt x="2882900" y="10198100"/>
                  <a:pt x="3136900" y="9398000"/>
                  <a:pt x="3136900" y="8102600"/>
                </a:cubicBezTo>
                <a:lnTo>
                  <a:pt x="3136900" y="2578100"/>
                </a:lnTo>
                <a:lnTo>
                  <a:pt x="1574800" y="2578100"/>
                </a:lnTo>
                <a:lnTo>
                  <a:pt x="1574800" y="7658100"/>
                </a:lnTo>
                <a:cubicBezTo>
                  <a:pt x="1574800" y="9004300"/>
                  <a:pt x="1460500" y="9499600"/>
                  <a:pt x="1168400" y="9804400"/>
                </a:cubicBezTo>
                <a:cubicBezTo>
                  <a:pt x="914400" y="10083800"/>
                  <a:pt x="508000" y="10210800"/>
                  <a:pt x="0" y="10248900"/>
                </a:cubicBezTo>
                <a:close/>
                <a:moveTo>
                  <a:pt x="2355850" y="1689100"/>
                </a:moveTo>
                <a:cubicBezTo>
                  <a:pt x="2897981" y="1689100"/>
                  <a:pt x="3225800" y="1308100"/>
                  <a:pt x="3225800" y="850900"/>
                </a:cubicBezTo>
                <a:cubicBezTo>
                  <a:pt x="3225800" y="368300"/>
                  <a:pt x="2895600" y="0"/>
                  <a:pt x="2374900" y="0"/>
                </a:cubicBezTo>
                <a:cubicBezTo>
                  <a:pt x="1841500" y="0"/>
                  <a:pt x="1485900" y="368300"/>
                  <a:pt x="1485900" y="850900"/>
                </a:cubicBezTo>
                <a:cubicBezTo>
                  <a:pt x="1485900" y="1308100"/>
                  <a:pt x="1813718" y="1689100"/>
                  <a:pt x="23431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4364840" y="2422452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4455203" y="242245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4523669" y="2399227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4554636" y="2399227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4582749" y="2396687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4653635" y="2422451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4720142" y="2422452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4209328" y="2541846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4265637" y="2567610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4332543" y="2541846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4400768" y="254438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4426655" y="255382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4471497" y="2553821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4516810" y="2544869"/>
            <a:ext cx="50806" cy="84313"/>
          </a:xfrm>
          <a:custGeom>
            <a:avLst/>
            <a:gdLst/>
            <a:ahLst/>
            <a:cxnLst/>
            <a:rect l="0" t="0" r="0" b="0"/>
            <a:pathLst>
              <a:path w="5334000" h="8851900">
                <a:moveTo>
                  <a:pt x="5245100" y="5003800"/>
                </a:moveTo>
                <a:cubicBezTo>
                  <a:pt x="5245100" y="3644900"/>
                  <a:pt x="4672012" y="2387600"/>
                  <a:pt x="2685653" y="2387600"/>
                </a:cubicBezTo>
                <a:cubicBezTo>
                  <a:pt x="1705173" y="2387600"/>
                  <a:pt x="902890" y="2654300"/>
                  <a:pt x="444500" y="2933700"/>
                </a:cubicBezTo>
                <a:lnTo>
                  <a:pt x="749300" y="3949700"/>
                </a:lnTo>
                <a:cubicBezTo>
                  <a:pt x="1168400" y="3683000"/>
                  <a:pt x="1803400" y="3492500"/>
                  <a:pt x="2413000" y="3492500"/>
                </a:cubicBezTo>
                <a:cubicBezTo>
                  <a:pt x="3505200" y="3492500"/>
                  <a:pt x="3670300" y="4197350"/>
                  <a:pt x="3670300" y="4622800"/>
                </a:cubicBezTo>
                <a:lnTo>
                  <a:pt x="3670300" y="4622800"/>
                </a:lnTo>
                <a:cubicBezTo>
                  <a:pt x="1384300" y="4622800"/>
                  <a:pt x="0" y="5430243"/>
                  <a:pt x="0" y="6993732"/>
                </a:cubicBezTo>
                <a:cubicBezTo>
                  <a:pt x="0" y="7942065"/>
                  <a:pt x="698500" y="8851900"/>
                  <a:pt x="1943100" y="8851900"/>
                </a:cubicBezTo>
                <a:cubicBezTo>
                  <a:pt x="2755900" y="8851900"/>
                  <a:pt x="3403600" y="8509000"/>
                  <a:pt x="3771900" y="8026400"/>
                </a:cubicBezTo>
                <a:lnTo>
                  <a:pt x="3810000" y="8026400"/>
                </a:lnTo>
                <a:lnTo>
                  <a:pt x="3924300" y="8712200"/>
                </a:lnTo>
                <a:lnTo>
                  <a:pt x="5334000" y="8712200"/>
                </a:lnTo>
                <a:cubicBezTo>
                  <a:pt x="5245100" y="8331200"/>
                  <a:pt x="5245100" y="7785100"/>
                  <a:pt x="5245100" y="7226300"/>
                </a:cubicBezTo>
                <a:close/>
                <a:moveTo>
                  <a:pt x="3708400" y="6540500"/>
                </a:moveTo>
                <a:cubicBezTo>
                  <a:pt x="3708400" y="6654800"/>
                  <a:pt x="3708400" y="6769100"/>
                  <a:pt x="3670300" y="6883400"/>
                </a:cubicBezTo>
                <a:cubicBezTo>
                  <a:pt x="3517900" y="7327900"/>
                  <a:pt x="3073400" y="7734300"/>
                  <a:pt x="2438400" y="7734300"/>
                </a:cubicBezTo>
                <a:cubicBezTo>
                  <a:pt x="1943100" y="7734300"/>
                  <a:pt x="1549400" y="7456686"/>
                  <a:pt x="1549400" y="6850857"/>
                </a:cubicBezTo>
                <a:cubicBezTo>
                  <a:pt x="1549400" y="5916811"/>
                  <a:pt x="2603500" y="5689600"/>
                  <a:pt x="3708400" y="5689600"/>
                </a:cubicBezTo>
                <a:close/>
                <a:moveTo>
                  <a:pt x="1562100" y="1562100"/>
                </a:moveTo>
                <a:cubicBezTo>
                  <a:pt x="2006600" y="1562100"/>
                  <a:pt x="2324100" y="1206500"/>
                  <a:pt x="2324100" y="774700"/>
                </a:cubicBezTo>
                <a:cubicBezTo>
                  <a:pt x="2324100" y="330200"/>
                  <a:pt x="1993900" y="0"/>
                  <a:pt x="1574800" y="0"/>
                </a:cubicBezTo>
                <a:cubicBezTo>
                  <a:pt x="1117600" y="0"/>
                  <a:pt x="774700" y="342900"/>
                  <a:pt x="774700" y="774700"/>
                </a:cubicBezTo>
                <a:cubicBezTo>
                  <a:pt x="774700" y="1206500"/>
                  <a:pt x="1104900" y="1562100"/>
                  <a:pt x="1549400" y="1562100"/>
                </a:cubicBezTo>
                <a:close/>
                <a:moveTo>
                  <a:pt x="4089400" y="1562100"/>
                </a:moveTo>
                <a:cubicBezTo>
                  <a:pt x="4533900" y="1562100"/>
                  <a:pt x="4851400" y="1206500"/>
                  <a:pt x="4851400" y="774700"/>
                </a:cubicBezTo>
                <a:cubicBezTo>
                  <a:pt x="4851400" y="330200"/>
                  <a:pt x="4521200" y="0"/>
                  <a:pt x="4089400" y="0"/>
                </a:cubicBezTo>
                <a:cubicBezTo>
                  <a:pt x="3644900" y="0"/>
                  <a:pt x="3302000" y="342900"/>
                  <a:pt x="3302000" y="774700"/>
                </a:cubicBezTo>
                <a:cubicBezTo>
                  <a:pt x="3302000" y="1206500"/>
                  <a:pt x="3632200" y="1562100"/>
                  <a:pt x="40640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4582132" y="2567611"/>
            <a:ext cx="87095" cy="60241"/>
          </a:xfrm>
          <a:custGeom>
            <a:avLst/>
            <a:gdLst/>
            <a:ahLst/>
            <a:cxnLst/>
            <a:rect l="0" t="0" r="0" b="0"/>
            <a:pathLst>
              <a:path w="9144000" h="6324600">
                <a:moveTo>
                  <a:pt x="0" y="6324600"/>
                </a:moveTo>
                <a:lnTo>
                  <a:pt x="1549400" y="6324600"/>
                </a:lnTo>
                <a:lnTo>
                  <a:pt x="1549400" y="2667000"/>
                </a:lnTo>
                <a:cubicBezTo>
                  <a:pt x="1549400" y="2489200"/>
                  <a:pt x="1574800" y="2311400"/>
                  <a:pt x="1625600" y="2146300"/>
                </a:cubicBezTo>
                <a:cubicBezTo>
                  <a:pt x="1778000" y="1727200"/>
                  <a:pt x="2171700" y="1270000"/>
                  <a:pt x="2755900" y="1270000"/>
                </a:cubicBezTo>
                <a:cubicBezTo>
                  <a:pt x="3479800" y="1270000"/>
                  <a:pt x="3822700" y="1879600"/>
                  <a:pt x="3822700" y="2743200"/>
                </a:cubicBezTo>
                <a:lnTo>
                  <a:pt x="3822700" y="6324600"/>
                </a:lnTo>
                <a:lnTo>
                  <a:pt x="5346700" y="6324600"/>
                </a:lnTo>
                <a:lnTo>
                  <a:pt x="5346700" y="2616200"/>
                </a:lnTo>
                <a:cubicBezTo>
                  <a:pt x="5346700" y="2438400"/>
                  <a:pt x="5372100" y="2235200"/>
                  <a:pt x="5422900" y="2095500"/>
                </a:cubicBezTo>
                <a:cubicBezTo>
                  <a:pt x="5588000" y="1651000"/>
                  <a:pt x="5981700" y="1270000"/>
                  <a:pt x="6515100" y="1270000"/>
                </a:cubicBezTo>
                <a:cubicBezTo>
                  <a:pt x="7264400" y="1270000"/>
                  <a:pt x="7620000" y="1879600"/>
                  <a:pt x="7620000" y="2908300"/>
                </a:cubicBezTo>
                <a:lnTo>
                  <a:pt x="7620000" y="6324600"/>
                </a:lnTo>
                <a:lnTo>
                  <a:pt x="9144000" y="6324600"/>
                </a:lnTo>
                <a:lnTo>
                  <a:pt x="9144000" y="2679700"/>
                </a:lnTo>
                <a:cubicBezTo>
                  <a:pt x="9144000" y="698500"/>
                  <a:pt x="8102600" y="0"/>
                  <a:pt x="7086600" y="0"/>
                </a:cubicBezTo>
                <a:cubicBezTo>
                  <a:pt x="6565900" y="0"/>
                  <a:pt x="6172200" y="127000"/>
                  <a:pt x="5816600" y="368300"/>
                </a:cubicBezTo>
                <a:cubicBezTo>
                  <a:pt x="5537200" y="546100"/>
                  <a:pt x="5283200" y="800100"/>
                  <a:pt x="5067300" y="1143000"/>
                </a:cubicBezTo>
                <a:lnTo>
                  <a:pt x="5041900" y="1143000"/>
                </a:lnTo>
                <a:cubicBezTo>
                  <a:pt x="4775200" y="457200"/>
                  <a:pt x="4140200" y="0"/>
                  <a:pt x="3327400" y="0"/>
                </a:cubicBezTo>
                <a:cubicBezTo>
                  <a:pt x="2273300" y="0"/>
                  <a:pt x="1714500" y="571500"/>
                  <a:pt x="1422400" y="1054100"/>
                </a:cubicBezTo>
                <a:lnTo>
                  <a:pt x="1384300" y="1054100"/>
                </a:lnTo>
                <a:lnTo>
                  <a:pt x="13081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4684106" y="2544386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4715752" y="256761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4781737" y="2567610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4848257" y="256761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Rectangle 206"/>
          <p:cNvSpPr/>
          <p:nvPr/>
        </p:nvSpPr>
        <p:spPr>
          <a:xfrm>
            <a:off x="5656441" y="3045184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207" name="Freeform 207"/>
          <p:cNvSpPr/>
          <p:nvPr/>
        </p:nvSpPr>
        <p:spPr>
          <a:xfrm>
            <a:off x="5665029" y="3071191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732818" y="3093812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798418" y="309248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847361" y="3078690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892674" y="3092480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957997" y="309248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6027129" y="3092481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6096042" y="3093812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6161642" y="3092480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6211638" y="3115343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5758294" y="3211874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818475" y="3238971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5881268" y="3214898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950351" y="3211874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6018177" y="3238971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6083474" y="3223849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Rectangle 223"/>
          <p:cNvSpPr/>
          <p:nvPr/>
        </p:nvSpPr>
        <p:spPr>
          <a:xfrm>
            <a:off x="5547088" y="3335501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224" name="Freeform 224"/>
          <p:cNvSpPr/>
          <p:nvPr/>
        </p:nvSpPr>
        <p:spPr>
          <a:xfrm>
            <a:off x="5548056" y="3384130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5616413" y="3357033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679195" y="3369008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5723177" y="3382798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789067" y="3359573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5817083" y="338279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5871349" y="3357033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5933186" y="338412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6002137" y="338279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6071281" y="338279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6136662" y="338279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6202287" y="3357033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6233254" y="3357033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6260918" y="3382798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Rectangle 238"/>
          <p:cNvSpPr/>
          <p:nvPr/>
        </p:nvSpPr>
        <p:spPr>
          <a:xfrm>
            <a:off x="5085120" y="4541771"/>
            <a:ext cx="6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239" name="Freeform 239"/>
          <p:cNvSpPr/>
          <p:nvPr/>
        </p:nvSpPr>
        <p:spPr>
          <a:xfrm>
            <a:off x="5093708" y="4567778"/>
            <a:ext cx="62539" cy="81531"/>
          </a:xfrm>
          <a:custGeom>
            <a:avLst/>
            <a:gdLst/>
            <a:ahLst/>
            <a:cxnLst/>
            <a:rect l="0" t="0" r="0" b="0"/>
            <a:pathLst>
              <a:path w="6565900" h="8559800">
                <a:moveTo>
                  <a:pt x="0" y="8559800"/>
                </a:moveTo>
                <a:lnTo>
                  <a:pt x="1549400" y="8559800"/>
                </a:lnTo>
                <a:lnTo>
                  <a:pt x="1549400" y="5549900"/>
                </a:lnTo>
                <a:lnTo>
                  <a:pt x="2324100" y="4635500"/>
                </a:lnTo>
                <a:lnTo>
                  <a:pt x="4737100" y="8559800"/>
                </a:lnTo>
                <a:lnTo>
                  <a:pt x="6565900" y="8559800"/>
                </a:lnTo>
                <a:lnTo>
                  <a:pt x="3429000" y="3644900"/>
                </a:lnTo>
                <a:lnTo>
                  <a:pt x="6375400" y="0"/>
                </a:lnTo>
                <a:lnTo>
                  <a:pt x="4457700" y="0"/>
                </a:lnTo>
                <a:lnTo>
                  <a:pt x="2189956" y="3009900"/>
                </a:lnTo>
                <a:cubicBezTo>
                  <a:pt x="1984970" y="3302000"/>
                  <a:pt x="1767085" y="3606800"/>
                  <a:pt x="1562100" y="3937000"/>
                </a:cubicBezTo>
                <a:lnTo>
                  <a:pt x="1562100" y="39370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5161497" y="459039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5227097" y="458906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5276041" y="4575278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5321354" y="4589068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386676" y="458906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5455807" y="4589068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524721" y="4590399"/>
            <a:ext cx="53225" cy="60241"/>
          </a:xfrm>
          <a:custGeom>
            <a:avLst/>
            <a:gdLst/>
            <a:ahLst/>
            <a:cxnLst/>
            <a:rect l="0" t="0" r="0" b="0"/>
            <a:pathLst>
              <a:path w="5588000" h="6324600">
                <a:moveTo>
                  <a:pt x="5588000" y="0"/>
                </a:moveTo>
                <a:lnTo>
                  <a:pt x="4000500" y="0"/>
                </a:lnTo>
                <a:lnTo>
                  <a:pt x="4000500" y="3733800"/>
                </a:lnTo>
                <a:cubicBezTo>
                  <a:pt x="4000500" y="3911600"/>
                  <a:pt x="3975100" y="4089400"/>
                  <a:pt x="3911600" y="4216400"/>
                </a:cubicBezTo>
                <a:cubicBezTo>
                  <a:pt x="3759200" y="4622800"/>
                  <a:pt x="3352800" y="5054600"/>
                  <a:pt x="2717800" y="5054600"/>
                </a:cubicBezTo>
                <a:cubicBezTo>
                  <a:pt x="1892300" y="5054600"/>
                  <a:pt x="1562100" y="4394200"/>
                  <a:pt x="1562100" y="3365500"/>
                </a:cubicBezTo>
                <a:lnTo>
                  <a:pt x="1562100" y="0"/>
                </a:lnTo>
                <a:lnTo>
                  <a:pt x="0" y="0"/>
                </a:lnTo>
                <a:lnTo>
                  <a:pt x="0" y="3632200"/>
                </a:lnTo>
                <a:cubicBezTo>
                  <a:pt x="0" y="5651500"/>
                  <a:pt x="1028700" y="6324600"/>
                  <a:pt x="2146300" y="6324600"/>
                </a:cubicBezTo>
                <a:cubicBezTo>
                  <a:pt x="3263900" y="6324600"/>
                  <a:pt x="3873500" y="5689600"/>
                  <a:pt x="4140200" y="5257800"/>
                </a:cubicBezTo>
                <a:lnTo>
                  <a:pt x="4178300" y="5257800"/>
                </a:lnTo>
                <a:lnTo>
                  <a:pt x="4254500" y="6184900"/>
                </a:lnTo>
                <a:lnTo>
                  <a:pt x="5588000" y="6184900"/>
                </a:lnTo>
                <a:cubicBezTo>
                  <a:pt x="5588000" y="5676900"/>
                  <a:pt x="5588000" y="5067300"/>
                  <a:pt x="5588000" y="43307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5590321" y="4589068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640316" y="4611931"/>
            <a:ext cx="30846" cy="10282"/>
          </a:xfrm>
          <a:custGeom>
            <a:avLst/>
            <a:gdLst/>
            <a:ahLst/>
            <a:cxnLst/>
            <a:rect l="0" t="0" r="0" b="0"/>
            <a:pathLst>
              <a:path w="3238500" h="1079500">
                <a:moveTo>
                  <a:pt x="0" y="0"/>
                </a:moveTo>
                <a:lnTo>
                  <a:pt x="0" y="1079500"/>
                </a:lnTo>
                <a:lnTo>
                  <a:pt x="3238500" y="1079500"/>
                </a:lnTo>
                <a:lnTo>
                  <a:pt x="32385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5186972" y="4708462"/>
            <a:ext cx="53346" cy="86006"/>
          </a:xfrm>
          <a:custGeom>
            <a:avLst/>
            <a:gdLst/>
            <a:ahLst/>
            <a:cxnLst/>
            <a:rect l="0" t="0" r="0" b="0"/>
            <a:pathLst>
              <a:path w="56007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5321300"/>
                </a:lnTo>
                <a:cubicBezTo>
                  <a:pt x="1562100" y="5156200"/>
                  <a:pt x="1574800" y="4991100"/>
                  <a:pt x="1625600" y="4851400"/>
                </a:cubicBezTo>
                <a:cubicBezTo>
                  <a:pt x="1803400" y="4381500"/>
                  <a:pt x="2235200" y="3975100"/>
                  <a:pt x="2844800" y="3975100"/>
                </a:cubicBezTo>
                <a:cubicBezTo>
                  <a:pt x="3708400" y="3975100"/>
                  <a:pt x="4038600" y="4660900"/>
                  <a:pt x="4038600" y="5549900"/>
                </a:cubicBezTo>
                <a:lnTo>
                  <a:pt x="4038600" y="9029700"/>
                </a:lnTo>
                <a:lnTo>
                  <a:pt x="5600700" y="9029700"/>
                </a:lnTo>
                <a:lnTo>
                  <a:pt x="5600700" y="5384800"/>
                </a:lnTo>
                <a:cubicBezTo>
                  <a:pt x="5600700" y="3403600"/>
                  <a:pt x="4492228" y="2705100"/>
                  <a:pt x="3434953" y="2705100"/>
                </a:cubicBezTo>
                <a:cubicBezTo>
                  <a:pt x="3039864" y="2705100"/>
                  <a:pt x="2670373" y="2806700"/>
                  <a:pt x="2351881" y="2984500"/>
                </a:cubicBezTo>
                <a:cubicBezTo>
                  <a:pt x="2033389" y="3149600"/>
                  <a:pt x="1765895" y="3390900"/>
                  <a:pt x="1574800" y="3683000"/>
                </a:cubicBezTo>
                <a:lnTo>
                  <a:pt x="1574800" y="3683000"/>
                </a:lnTo>
                <a:lnTo>
                  <a:pt x="157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5247153" y="4735559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5309946" y="4711485"/>
            <a:ext cx="59757" cy="84313"/>
          </a:xfrm>
          <a:custGeom>
            <a:avLst/>
            <a:gdLst/>
            <a:ahLst/>
            <a:cxnLst/>
            <a:rect l="0" t="0" r="0" b="0"/>
            <a:pathLst>
              <a:path w="6273800" h="8851900">
                <a:moveTo>
                  <a:pt x="3111500" y="8851900"/>
                </a:moveTo>
                <a:cubicBezTo>
                  <a:pt x="4673600" y="8851900"/>
                  <a:pt x="6273800" y="7835900"/>
                  <a:pt x="6273800" y="5562600"/>
                </a:cubicBezTo>
                <a:cubicBezTo>
                  <a:pt x="6273800" y="3683000"/>
                  <a:pt x="5041900" y="2387600"/>
                  <a:pt x="3200400" y="2387600"/>
                </a:cubicBezTo>
                <a:cubicBezTo>
                  <a:pt x="1333500" y="2387600"/>
                  <a:pt x="0" y="3632200"/>
                  <a:pt x="0" y="5664200"/>
                </a:cubicBezTo>
                <a:cubicBezTo>
                  <a:pt x="0" y="7658100"/>
                  <a:pt x="1358900" y="8851900"/>
                  <a:pt x="3098800" y="8851900"/>
                </a:cubicBezTo>
                <a:close/>
                <a:moveTo>
                  <a:pt x="3136900" y="7721600"/>
                </a:moveTo>
                <a:cubicBezTo>
                  <a:pt x="2209800" y="7721600"/>
                  <a:pt x="1612900" y="6819900"/>
                  <a:pt x="1612900" y="5626100"/>
                </a:cubicBezTo>
                <a:cubicBezTo>
                  <a:pt x="1612900" y="4597400"/>
                  <a:pt x="2057400" y="3517900"/>
                  <a:pt x="3162300" y="3517900"/>
                </a:cubicBezTo>
                <a:cubicBezTo>
                  <a:pt x="4229100" y="3517900"/>
                  <a:pt x="4660900" y="4635500"/>
                  <a:pt x="4660900" y="5600700"/>
                </a:cubicBezTo>
                <a:cubicBezTo>
                  <a:pt x="4660900" y="6858000"/>
                  <a:pt x="4038600" y="7721600"/>
                  <a:pt x="3149600" y="7721600"/>
                </a:cubicBezTo>
                <a:close/>
                <a:moveTo>
                  <a:pt x="1879600" y="1562100"/>
                </a:moveTo>
                <a:cubicBezTo>
                  <a:pt x="2324100" y="1562100"/>
                  <a:pt x="2641600" y="1206500"/>
                  <a:pt x="2641600" y="774700"/>
                </a:cubicBezTo>
                <a:cubicBezTo>
                  <a:pt x="2641600" y="330200"/>
                  <a:pt x="2311400" y="0"/>
                  <a:pt x="1892300" y="0"/>
                </a:cubicBezTo>
                <a:cubicBezTo>
                  <a:pt x="1435100" y="0"/>
                  <a:pt x="1092200" y="342900"/>
                  <a:pt x="1092200" y="774700"/>
                </a:cubicBezTo>
                <a:cubicBezTo>
                  <a:pt x="1092200" y="1206500"/>
                  <a:pt x="1422400" y="1562100"/>
                  <a:pt x="1866900" y="1562100"/>
                </a:cubicBezTo>
                <a:close/>
                <a:moveTo>
                  <a:pt x="4406900" y="1562100"/>
                </a:moveTo>
                <a:cubicBezTo>
                  <a:pt x="4851400" y="1562100"/>
                  <a:pt x="5168900" y="1206500"/>
                  <a:pt x="5168900" y="774700"/>
                </a:cubicBezTo>
                <a:cubicBezTo>
                  <a:pt x="5168900" y="330200"/>
                  <a:pt x="4838700" y="0"/>
                  <a:pt x="4406900" y="0"/>
                </a:cubicBezTo>
                <a:cubicBezTo>
                  <a:pt x="3962400" y="0"/>
                  <a:pt x="3619500" y="342900"/>
                  <a:pt x="3619500" y="774700"/>
                </a:cubicBezTo>
                <a:cubicBezTo>
                  <a:pt x="3619500" y="1206500"/>
                  <a:pt x="3949700" y="1562100"/>
                  <a:pt x="4381500" y="1562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5379030" y="4708462"/>
            <a:ext cx="58426" cy="87337"/>
          </a:xfrm>
          <a:custGeom>
            <a:avLst/>
            <a:gdLst/>
            <a:ahLst/>
            <a:cxnLst/>
            <a:rect l="0" t="0" r="0" b="0"/>
            <a:pathLst>
              <a:path w="6134100" h="9169400">
                <a:moveTo>
                  <a:pt x="4546600" y="0"/>
                </a:moveTo>
                <a:lnTo>
                  <a:pt x="4546600" y="3505200"/>
                </a:lnTo>
                <a:lnTo>
                  <a:pt x="4521200" y="3505200"/>
                </a:lnTo>
                <a:cubicBezTo>
                  <a:pt x="4241800" y="3048000"/>
                  <a:pt x="3632200" y="2705100"/>
                  <a:pt x="2781300" y="2705100"/>
                </a:cubicBezTo>
                <a:cubicBezTo>
                  <a:pt x="1295400" y="2705100"/>
                  <a:pt x="0" y="3937000"/>
                  <a:pt x="0" y="6007100"/>
                </a:cubicBezTo>
                <a:cubicBezTo>
                  <a:pt x="0" y="7912100"/>
                  <a:pt x="1171575" y="9169400"/>
                  <a:pt x="2661642" y="9169400"/>
                </a:cubicBezTo>
                <a:cubicBezTo>
                  <a:pt x="3553023" y="9169400"/>
                  <a:pt x="4304307" y="8737600"/>
                  <a:pt x="4673600" y="8051800"/>
                </a:cubicBezTo>
                <a:lnTo>
                  <a:pt x="4699000" y="8051800"/>
                </a:lnTo>
                <a:lnTo>
                  <a:pt x="4775200" y="9029700"/>
                </a:lnTo>
                <a:lnTo>
                  <a:pt x="6134100" y="9029700"/>
                </a:lnTo>
                <a:cubicBezTo>
                  <a:pt x="6134100" y="8610600"/>
                  <a:pt x="6134100" y="7924800"/>
                  <a:pt x="6134100" y="7289800"/>
                </a:cubicBezTo>
                <a:lnTo>
                  <a:pt x="6134100" y="0"/>
                </a:lnTo>
                <a:close/>
                <a:moveTo>
                  <a:pt x="4546600" y="6350000"/>
                </a:moveTo>
                <a:cubicBezTo>
                  <a:pt x="4546600" y="6515100"/>
                  <a:pt x="4533900" y="6667500"/>
                  <a:pt x="4495800" y="6807200"/>
                </a:cubicBezTo>
                <a:cubicBezTo>
                  <a:pt x="4343400" y="7480300"/>
                  <a:pt x="3784600" y="7912100"/>
                  <a:pt x="3149600" y="7912100"/>
                </a:cubicBezTo>
                <a:cubicBezTo>
                  <a:pt x="2159000" y="7912100"/>
                  <a:pt x="1600200" y="7086600"/>
                  <a:pt x="1600200" y="5943600"/>
                </a:cubicBezTo>
                <a:cubicBezTo>
                  <a:pt x="1600200" y="4800600"/>
                  <a:pt x="2159000" y="3911600"/>
                  <a:pt x="3162300" y="3911600"/>
                </a:cubicBezTo>
                <a:cubicBezTo>
                  <a:pt x="3873500" y="3911600"/>
                  <a:pt x="4368800" y="4406900"/>
                  <a:pt x="4508500" y="5003800"/>
                </a:cubicBezTo>
                <a:cubicBezTo>
                  <a:pt x="4533900" y="5130800"/>
                  <a:pt x="4546600" y="5295900"/>
                  <a:pt x="4546600" y="54229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5446855" y="4735559"/>
            <a:ext cx="58910" cy="85522"/>
          </a:xfrm>
          <a:custGeom>
            <a:avLst/>
            <a:gdLst/>
            <a:ahLst/>
            <a:cxnLst/>
            <a:rect l="0" t="0" r="0" b="0"/>
            <a:pathLst>
              <a:path w="6184900" h="8978900">
                <a:moveTo>
                  <a:pt x="0" y="0"/>
                </a:moveTo>
                <a:lnTo>
                  <a:pt x="2273300" y="5676900"/>
                </a:lnTo>
                <a:cubicBezTo>
                  <a:pt x="2336800" y="5829300"/>
                  <a:pt x="2349500" y="5918200"/>
                  <a:pt x="2349500" y="5981700"/>
                </a:cubicBezTo>
                <a:cubicBezTo>
                  <a:pt x="2349500" y="6057900"/>
                  <a:pt x="2311400" y="6146800"/>
                  <a:pt x="2260600" y="6261100"/>
                </a:cubicBezTo>
                <a:cubicBezTo>
                  <a:pt x="2044700" y="6680200"/>
                  <a:pt x="1689100" y="7048500"/>
                  <a:pt x="1397000" y="7239000"/>
                </a:cubicBezTo>
                <a:cubicBezTo>
                  <a:pt x="1079500" y="7467600"/>
                  <a:pt x="762000" y="7607300"/>
                  <a:pt x="495300" y="7670800"/>
                </a:cubicBezTo>
                <a:lnTo>
                  <a:pt x="850900" y="8978900"/>
                </a:lnTo>
                <a:cubicBezTo>
                  <a:pt x="1231900" y="8928100"/>
                  <a:pt x="1866900" y="8724900"/>
                  <a:pt x="2489200" y="8191500"/>
                </a:cubicBezTo>
                <a:cubicBezTo>
                  <a:pt x="3213100" y="7556500"/>
                  <a:pt x="3784600" y="6527800"/>
                  <a:pt x="4635500" y="4216400"/>
                </a:cubicBezTo>
                <a:lnTo>
                  <a:pt x="6184900" y="0"/>
                </a:lnTo>
                <a:lnTo>
                  <a:pt x="4521200" y="0"/>
                </a:lnTo>
                <a:lnTo>
                  <a:pt x="3556000" y="3302000"/>
                </a:lnTo>
                <a:cubicBezTo>
                  <a:pt x="3429000" y="3695700"/>
                  <a:pt x="3314700" y="4165600"/>
                  <a:pt x="3225800" y="4508500"/>
                </a:cubicBezTo>
                <a:lnTo>
                  <a:pt x="3187700" y="4508500"/>
                </a:lnTo>
                <a:cubicBezTo>
                  <a:pt x="3098800" y="4165600"/>
                  <a:pt x="2959100" y="3695700"/>
                  <a:pt x="2832100" y="3314700"/>
                </a:cubicBezTo>
                <a:lnTo>
                  <a:pt x="17272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5512153" y="4720437"/>
            <a:ext cx="37136" cy="75241"/>
          </a:xfrm>
          <a:custGeom>
            <a:avLst/>
            <a:gdLst/>
            <a:ahLst/>
            <a:cxnLst/>
            <a:rect l="0" t="0" r="0" b="0"/>
            <a:pathLst>
              <a:path w="3898900" h="7899400">
                <a:moveTo>
                  <a:pt x="876300" y="431800"/>
                </a:moveTo>
                <a:lnTo>
                  <a:pt x="876300" y="1587500"/>
                </a:lnTo>
                <a:lnTo>
                  <a:pt x="0" y="1587500"/>
                </a:lnTo>
                <a:lnTo>
                  <a:pt x="0" y="2755900"/>
                </a:lnTo>
                <a:lnTo>
                  <a:pt x="876300" y="2755900"/>
                </a:lnTo>
                <a:lnTo>
                  <a:pt x="876300" y="5651500"/>
                </a:lnTo>
                <a:cubicBezTo>
                  <a:pt x="876300" y="6464300"/>
                  <a:pt x="1028104" y="7035800"/>
                  <a:pt x="1369417" y="7391400"/>
                </a:cubicBezTo>
                <a:cubicBezTo>
                  <a:pt x="1660326" y="7708900"/>
                  <a:pt x="2128242" y="7899400"/>
                  <a:pt x="2709862" y="7899400"/>
                </a:cubicBezTo>
                <a:cubicBezTo>
                  <a:pt x="3190478" y="7899400"/>
                  <a:pt x="3607792" y="7823200"/>
                  <a:pt x="3835400" y="7734300"/>
                </a:cubicBezTo>
                <a:lnTo>
                  <a:pt x="3835400" y="6553200"/>
                </a:lnTo>
                <a:cubicBezTo>
                  <a:pt x="3656012" y="6604000"/>
                  <a:pt x="3502223" y="6616700"/>
                  <a:pt x="3220243" y="6616700"/>
                </a:cubicBezTo>
                <a:cubicBezTo>
                  <a:pt x="2617985" y="6616700"/>
                  <a:pt x="2413000" y="6235700"/>
                  <a:pt x="2413000" y="5473700"/>
                </a:cubicBezTo>
                <a:lnTo>
                  <a:pt x="2413000" y="2755900"/>
                </a:lnTo>
                <a:lnTo>
                  <a:pt x="3898900" y="2755900"/>
                </a:lnTo>
                <a:lnTo>
                  <a:pt x="3898900" y="1587500"/>
                </a:lnTo>
                <a:lnTo>
                  <a:pt x="2413000" y="1587500"/>
                </a:lnTo>
                <a:lnTo>
                  <a:pt x="241300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Rectangle 255"/>
          <p:cNvSpPr/>
          <p:nvPr/>
        </p:nvSpPr>
        <p:spPr>
          <a:xfrm>
            <a:off x="5029597" y="4832089"/>
            <a:ext cx="65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/>
          </a:p>
        </p:txBody>
      </p:sp>
      <p:sp>
        <p:nvSpPr>
          <p:cNvPr id="256" name="Freeform 256"/>
          <p:cNvSpPr/>
          <p:nvPr/>
        </p:nvSpPr>
        <p:spPr>
          <a:xfrm>
            <a:off x="5037581" y="4853621"/>
            <a:ext cx="55039" cy="86006"/>
          </a:xfrm>
          <a:custGeom>
            <a:avLst/>
            <a:gdLst/>
            <a:ahLst/>
            <a:cxnLst/>
            <a:rect l="0" t="0" r="0" b="0"/>
            <a:pathLst>
              <a:path w="5778500" h="9029700">
                <a:moveTo>
                  <a:pt x="1574800" y="0"/>
                </a:moveTo>
                <a:lnTo>
                  <a:pt x="0" y="0"/>
                </a:lnTo>
                <a:lnTo>
                  <a:pt x="0" y="9029700"/>
                </a:lnTo>
                <a:lnTo>
                  <a:pt x="1562100" y="9029700"/>
                </a:lnTo>
                <a:lnTo>
                  <a:pt x="1562100" y="6921500"/>
                </a:lnTo>
                <a:lnTo>
                  <a:pt x="2082800" y="6299200"/>
                </a:lnTo>
                <a:lnTo>
                  <a:pt x="3860800" y="9029700"/>
                </a:lnTo>
                <a:lnTo>
                  <a:pt x="5778500" y="9029700"/>
                </a:lnTo>
                <a:lnTo>
                  <a:pt x="3162300" y="5372100"/>
                </a:lnTo>
                <a:lnTo>
                  <a:pt x="5461000" y="2844800"/>
                </a:lnTo>
                <a:lnTo>
                  <a:pt x="3581400" y="2844800"/>
                </a:lnTo>
                <a:lnTo>
                  <a:pt x="2060376" y="4838700"/>
                </a:lnTo>
                <a:cubicBezTo>
                  <a:pt x="1907182" y="5054600"/>
                  <a:pt x="1728192" y="5321300"/>
                  <a:pt x="1574800" y="5562600"/>
                </a:cubicBezTo>
                <a:lnTo>
                  <a:pt x="1574800" y="556260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5096139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5161413" y="4879386"/>
            <a:ext cx="53587" cy="60241"/>
          </a:xfrm>
          <a:custGeom>
            <a:avLst/>
            <a:gdLst/>
            <a:ahLst/>
            <a:cxnLst/>
            <a:rect l="0" t="0" r="0" b="0"/>
            <a:pathLst>
              <a:path w="5626100" h="6324600">
                <a:moveTo>
                  <a:pt x="0" y="6324600"/>
                </a:moveTo>
                <a:lnTo>
                  <a:pt x="1587500" y="6324600"/>
                </a:lnTo>
                <a:lnTo>
                  <a:pt x="1587500" y="2679700"/>
                </a:lnTo>
                <a:cubicBezTo>
                  <a:pt x="1587500" y="2501900"/>
                  <a:pt x="1612900" y="2311400"/>
                  <a:pt x="1663700" y="2184400"/>
                </a:cubicBezTo>
                <a:cubicBezTo>
                  <a:pt x="1828800" y="1714500"/>
                  <a:pt x="2260600" y="1270000"/>
                  <a:pt x="2882900" y="1270000"/>
                </a:cubicBezTo>
                <a:cubicBezTo>
                  <a:pt x="3733800" y="1270000"/>
                  <a:pt x="4064000" y="1943100"/>
                  <a:pt x="4064000" y="2832100"/>
                </a:cubicBezTo>
                <a:lnTo>
                  <a:pt x="4064000" y="6324600"/>
                </a:lnTo>
                <a:lnTo>
                  <a:pt x="5626100" y="6324600"/>
                </a:lnTo>
                <a:lnTo>
                  <a:pt x="5626100" y="2654300"/>
                </a:lnTo>
                <a:cubicBezTo>
                  <a:pt x="5626100" y="698500"/>
                  <a:pt x="4508500" y="0"/>
                  <a:pt x="3429000" y="0"/>
                </a:cubicBezTo>
                <a:cubicBezTo>
                  <a:pt x="2400300" y="0"/>
                  <a:pt x="1727200" y="584200"/>
                  <a:pt x="1447800" y="1066800"/>
                </a:cubicBezTo>
                <a:lnTo>
                  <a:pt x="1409700" y="1066800"/>
                </a:lnTo>
                <a:lnTo>
                  <a:pt x="1333500" y="139700"/>
                </a:lnTo>
                <a:lnTo>
                  <a:pt x="0" y="139700"/>
                </a:lnTo>
                <a:cubicBezTo>
                  <a:pt x="0" y="673100"/>
                  <a:pt x="0" y="1270000"/>
                  <a:pt x="0" y="19812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227037" y="487938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278036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343672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5370974" y="4879386"/>
            <a:ext cx="50806" cy="61571"/>
          </a:xfrm>
          <a:custGeom>
            <a:avLst/>
            <a:gdLst/>
            <a:ahLst/>
            <a:cxnLst/>
            <a:rect l="0" t="0" r="0" b="0"/>
            <a:pathLst>
              <a:path w="5334000" h="6464300">
                <a:moveTo>
                  <a:pt x="5245100" y="2616200"/>
                </a:moveTo>
                <a:cubicBezTo>
                  <a:pt x="5245100" y="1257300"/>
                  <a:pt x="4672012" y="0"/>
                  <a:pt x="2685653" y="0"/>
                </a:cubicBezTo>
                <a:cubicBezTo>
                  <a:pt x="1705173" y="0"/>
                  <a:pt x="902890" y="266700"/>
                  <a:pt x="444500" y="546100"/>
                </a:cubicBezTo>
                <a:lnTo>
                  <a:pt x="749300" y="1562100"/>
                </a:lnTo>
                <a:cubicBezTo>
                  <a:pt x="1168400" y="1295400"/>
                  <a:pt x="1803400" y="1104900"/>
                  <a:pt x="2413000" y="1104900"/>
                </a:cubicBezTo>
                <a:cubicBezTo>
                  <a:pt x="3505200" y="1104900"/>
                  <a:pt x="3670300" y="1809750"/>
                  <a:pt x="3670300" y="2235200"/>
                </a:cubicBezTo>
                <a:lnTo>
                  <a:pt x="3670300" y="2235200"/>
                </a:lnTo>
                <a:cubicBezTo>
                  <a:pt x="1384300" y="2235200"/>
                  <a:pt x="0" y="3042643"/>
                  <a:pt x="0" y="4606132"/>
                </a:cubicBezTo>
                <a:cubicBezTo>
                  <a:pt x="0" y="5554465"/>
                  <a:pt x="698500" y="6464300"/>
                  <a:pt x="1943100" y="6464300"/>
                </a:cubicBezTo>
                <a:cubicBezTo>
                  <a:pt x="2755900" y="6464300"/>
                  <a:pt x="3403600" y="6121400"/>
                  <a:pt x="3771900" y="5638800"/>
                </a:cubicBezTo>
                <a:lnTo>
                  <a:pt x="3810000" y="5638800"/>
                </a:lnTo>
                <a:lnTo>
                  <a:pt x="3924300" y="6324600"/>
                </a:lnTo>
                <a:lnTo>
                  <a:pt x="5334000" y="6324600"/>
                </a:lnTo>
                <a:cubicBezTo>
                  <a:pt x="5245100" y="5943600"/>
                  <a:pt x="5245100" y="5397500"/>
                  <a:pt x="5245100" y="4838700"/>
                </a:cubicBezTo>
                <a:close/>
                <a:moveTo>
                  <a:pt x="3708400" y="4152900"/>
                </a:moveTo>
                <a:cubicBezTo>
                  <a:pt x="3708400" y="4267200"/>
                  <a:pt x="3708400" y="4381500"/>
                  <a:pt x="3670300" y="4495800"/>
                </a:cubicBezTo>
                <a:cubicBezTo>
                  <a:pt x="3517900" y="4940300"/>
                  <a:pt x="3073400" y="5346700"/>
                  <a:pt x="2438400" y="5346700"/>
                </a:cubicBezTo>
                <a:cubicBezTo>
                  <a:pt x="1943100" y="5346700"/>
                  <a:pt x="1549400" y="5069086"/>
                  <a:pt x="1549400" y="4463257"/>
                </a:cubicBezTo>
                <a:cubicBezTo>
                  <a:pt x="1549400" y="3529211"/>
                  <a:pt x="2603500" y="3302000"/>
                  <a:pt x="3708400" y="33020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5435666" y="4856161"/>
            <a:ext cx="16572" cy="83466"/>
          </a:xfrm>
          <a:custGeom>
            <a:avLst/>
            <a:gdLst/>
            <a:ahLst/>
            <a:cxnLst/>
            <a:rect l="0" t="0" r="0" b="0"/>
            <a:pathLst>
              <a:path w="1739900" h="8763000">
                <a:moveTo>
                  <a:pt x="1651000" y="8763000"/>
                </a:moveTo>
                <a:lnTo>
                  <a:pt x="1651000" y="2578100"/>
                </a:lnTo>
                <a:lnTo>
                  <a:pt x="88900" y="2578100"/>
                </a:lnTo>
                <a:lnTo>
                  <a:pt x="88900" y="8763000"/>
                </a:lnTo>
                <a:close/>
                <a:moveTo>
                  <a:pt x="869950" y="1689100"/>
                </a:moveTo>
                <a:cubicBezTo>
                  <a:pt x="1399579" y="1689100"/>
                  <a:pt x="1739900" y="1308100"/>
                  <a:pt x="1739900" y="850900"/>
                </a:cubicBezTo>
                <a:cubicBezTo>
                  <a:pt x="1739900" y="368300"/>
                  <a:pt x="1409700" y="0"/>
                  <a:pt x="876300" y="0"/>
                </a:cubicBezTo>
                <a:cubicBezTo>
                  <a:pt x="355600" y="0"/>
                  <a:pt x="0" y="368300"/>
                  <a:pt x="0" y="850900"/>
                </a:cubicBezTo>
                <a:cubicBezTo>
                  <a:pt x="0" y="1308100"/>
                  <a:pt x="340320" y="1689100"/>
                  <a:pt x="857250" y="1689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5463731" y="4879386"/>
            <a:ext cx="41733" cy="61451"/>
          </a:xfrm>
          <a:custGeom>
            <a:avLst/>
            <a:gdLst/>
            <a:ahLst/>
            <a:cxnLst/>
            <a:rect l="0" t="0" r="0" b="0"/>
            <a:pathLst>
              <a:path w="4381500" h="6451600">
                <a:moveTo>
                  <a:pt x="0" y="6019800"/>
                </a:moveTo>
                <a:cubicBezTo>
                  <a:pt x="456803" y="6273800"/>
                  <a:pt x="1127720" y="6451600"/>
                  <a:pt x="1874639" y="6451600"/>
                </a:cubicBezTo>
                <a:cubicBezTo>
                  <a:pt x="3507978" y="6451600"/>
                  <a:pt x="4381500" y="5638800"/>
                  <a:pt x="4381500" y="4508500"/>
                </a:cubicBezTo>
                <a:cubicBezTo>
                  <a:pt x="4381500" y="3594100"/>
                  <a:pt x="3873500" y="3022600"/>
                  <a:pt x="2743200" y="2628900"/>
                </a:cubicBezTo>
                <a:cubicBezTo>
                  <a:pt x="1955800" y="2336800"/>
                  <a:pt x="1663700" y="2159000"/>
                  <a:pt x="1663700" y="1765300"/>
                </a:cubicBezTo>
                <a:cubicBezTo>
                  <a:pt x="1663700" y="1384300"/>
                  <a:pt x="1968500" y="1104900"/>
                  <a:pt x="2527300" y="1104900"/>
                </a:cubicBezTo>
                <a:cubicBezTo>
                  <a:pt x="3073400" y="1104900"/>
                  <a:pt x="3581400" y="1308100"/>
                  <a:pt x="3835400" y="1460500"/>
                </a:cubicBezTo>
                <a:lnTo>
                  <a:pt x="4152900" y="368300"/>
                </a:lnTo>
                <a:cubicBezTo>
                  <a:pt x="3784600" y="165100"/>
                  <a:pt x="3187700" y="0"/>
                  <a:pt x="2501900" y="0"/>
                </a:cubicBezTo>
                <a:cubicBezTo>
                  <a:pt x="1066800" y="0"/>
                  <a:pt x="165100" y="838200"/>
                  <a:pt x="165100" y="1930400"/>
                </a:cubicBezTo>
                <a:cubicBezTo>
                  <a:pt x="165100" y="2667000"/>
                  <a:pt x="660400" y="3327400"/>
                  <a:pt x="1866900" y="3733800"/>
                </a:cubicBezTo>
                <a:cubicBezTo>
                  <a:pt x="2628900" y="4013200"/>
                  <a:pt x="2882900" y="4216400"/>
                  <a:pt x="2882900" y="4635500"/>
                </a:cubicBezTo>
                <a:cubicBezTo>
                  <a:pt x="2882900" y="5041900"/>
                  <a:pt x="2578100" y="5334000"/>
                  <a:pt x="1892300" y="5334000"/>
                </a:cubicBezTo>
                <a:cubicBezTo>
                  <a:pt x="1333500" y="5334000"/>
                  <a:pt x="660400" y="5092700"/>
                  <a:pt x="317500" y="48768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5514621" y="487938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5581636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5612604" y="4853621"/>
            <a:ext cx="14878" cy="86006"/>
          </a:xfrm>
          <a:custGeom>
            <a:avLst/>
            <a:gdLst/>
            <a:ahLst/>
            <a:cxnLst/>
            <a:rect l="0" t="0" r="0" b="0"/>
            <a:pathLst>
              <a:path w="1562100" h="9029700">
                <a:moveTo>
                  <a:pt x="0" y="9029700"/>
                </a:moveTo>
                <a:lnTo>
                  <a:pt x="1562100" y="9029700"/>
                </a:lnTo>
                <a:lnTo>
                  <a:pt x="156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5640267" y="4879386"/>
            <a:ext cx="54193" cy="61451"/>
          </a:xfrm>
          <a:custGeom>
            <a:avLst/>
            <a:gdLst/>
            <a:ahLst/>
            <a:cxnLst/>
            <a:rect l="0" t="0" r="0" b="0"/>
            <a:pathLst>
              <a:path w="5689600" h="6451600">
                <a:moveTo>
                  <a:pt x="5638800" y="3670300"/>
                </a:moveTo>
                <a:cubicBezTo>
                  <a:pt x="5664200" y="3530600"/>
                  <a:pt x="5689600" y="3302000"/>
                  <a:pt x="5689600" y="3009900"/>
                </a:cubicBezTo>
                <a:cubicBezTo>
                  <a:pt x="5689600" y="1651000"/>
                  <a:pt x="5029200" y="0"/>
                  <a:pt x="3022600" y="0"/>
                </a:cubicBezTo>
                <a:cubicBezTo>
                  <a:pt x="1041400" y="0"/>
                  <a:pt x="0" y="1612900"/>
                  <a:pt x="0" y="3327400"/>
                </a:cubicBezTo>
                <a:cubicBezTo>
                  <a:pt x="0" y="5219700"/>
                  <a:pt x="1181100" y="6451600"/>
                  <a:pt x="3187700" y="6451600"/>
                </a:cubicBezTo>
                <a:cubicBezTo>
                  <a:pt x="4076700" y="6451600"/>
                  <a:pt x="4813300" y="6286500"/>
                  <a:pt x="5346700" y="6057900"/>
                </a:cubicBezTo>
                <a:lnTo>
                  <a:pt x="5118100" y="4991100"/>
                </a:lnTo>
                <a:cubicBezTo>
                  <a:pt x="4632126" y="5156200"/>
                  <a:pt x="4120554" y="5270500"/>
                  <a:pt x="3391495" y="5270500"/>
                </a:cubicBezTo>
                <a:cubicBezTo>
                  <a:pt x="2393751" y="5270500"/>
                  <a:pt x="1511300" y="4787900"/>
                  <a:pt x="1511300" y="3670300"/>
                </a:cubicBezTo>
                <a:close/>
                <a:moveTo>
                  <a:pt x="1498600" y="2578100"/>
                </a:moveTo>
                <a:cubicBezTo>
                  <a:pt x="1561901" y="1943100"/>
                  <a:pt x="1966317" y="1066800"/>
                  <a:pt x="2926953" y="1066800"/>
                </a:cubicBezTo>
                <a:cubicBezTo>
                  <a:pt x="3963590" y="1066800"/>
                  <a:pt x="4216400" y="2006600"/>
                  <a:pt x="4216400" y="2578100"/>
                </a:cubicBezTo>
                <a:close/>
              </a:path>
            </a:pathLst>
          </a:custGeom>
          <a:solidFill>
            <a:srgbClr val="231F2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Rectangle 269"/>
          <p:cNvSpPr/>
          <p:nvPr/>
        </p:nvSpPr>
        <p:spPr>
          <a:xfrm>
            <a:off x="344335" y="4361432"/>
            <a:ext cx="1540806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889" dirty="0">
                <a:solidFill>
                  <a:srgbClr val="80FF00"/>
                </a:solidFill>
                <a:latin typeface="Calibri-Bold" pitchFamily="18" charset="0"/>
              </a:rPr>
              <a:t>O</a:t>
            </a:r>
            <a:r>
              <a:rPr lang="en - US" sz="889" spc="-10" dirty="0">
                <a:solidFill>
                  <a:srgbClr val="80FF00"/>
                </a:solidFill>
                <a:latin typeface="Calibri-Bold" pitchFamily="18" charset="0"/>
              </a:rPr>
              <a:t>h</a:t>
            </a:r>
            <a:r>
              <a:rPr lang="en - US" sz="889" dirty="0">
                <a:solidFill>
                  <a:srgbClr val="80FF00"/>
                </a:solidFill>
                <a:latin typeface="Calibri-Bold" pitchFamily="18" charset="0"/>
              </a:rPr>
              <a:t>jaushenkilöstön osaaminen</a:t>
            </a:r>
            <a:endParaRPr lang="en - US" sz="889" dirty="0"/>
          </a:p>
        </p:txBody>
      </p:sp>
      <p:sp>
        <p:nvSpPr>
          <p:cNvPr id="271" name="Rectangle 271"/>
          <p:cNvSpPr/>
          <p:nvPr/>
        </p:nvSpPr>
        <p:spPr>
          <a:xfrm>
            <a:off x="333685" y="4550923"/>
            <a:ext cx="9785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Ohjaushenkilö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tön ammatti</a:t>
            </a:r>
            <a:endParaRPr lang="en - US" sz="635" dirty="0"/>
          </a:p>
        </p:txBody>
      </p:sp>
      <p:sp>
        <p:nvSpPr>
          <p:cNvPr id="272" name="Rectangle 272"/>
          <p:cNvSpPr/>
          <p:nvPr/>
        </p:nvSpPr>
        <p:spPr>
          <a:xfrm>
            <a:off x="1257049" y="4550923"/>
            <a:ext cx="18973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 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aito</a:t>
            </a:r>
            <a:endParaRPr lang="en - US" sz="635" dirty="0"/>
          </a:p>
        </p:txBody>
      </p:sp>
      <p:sp>
        <p:nvSpPr>
          <p:cNvPr id="273" name="Rectangle 273"/>
          <p:cNvSpPr/>
          <p:nvPr/>
        </p:nvSpPr>
        <p:spPr>
          <a:xfrm>
            <a:off x="333685" y="4647696"/>
            <a:ext cx="170905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ansalai</a:t>
            </a:r>
            <a:r>
              <a:rPr lang="en - US" sz="635" spc="-6" dirty="0">
                <a:latin typeface="Calibri" pitchFamily="18" charset="0"/>
              </a:rPr>
              <a:t>st</a:t>
            </a:r>
            <a:r>
              <a:rPr lang="en - US" sz="635" dirty="0">
                <a:latin typeface="Calibri" pitchFamily="18" charset="0"/>
              </a:rPr>
              <a:t>en 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arpei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10" dirty="0">
                <a:latin typeface="Calibri" pitchFamily="18" charset="0"/>
              </a:rPr>
              <a:t>a</a:t>
            </a:r>
            <a:r>
              <a:rPr lang="en - US" sz="635" dirty="0">
                <a:latin typeface="Calibri" pitchFamily="18" charset="0"/>
              </a:rPr>
              <a:t>vien ohjauspalvelujen </a:t>
            </a:r>
            <a:endParaRPr lang="en - US" sz="635" dirty="0"/>
          </a:p>
        </p:txBody>
      </p:sp>
      <p:sp>
        <p:nvSpPr>
          <p:cNvPr id="274" name="Rectangle 274"/>
          <p:cNvSpPr/>
          <p:nvPr/>
        </p:nvSpPr>
        <p:spPr>
          <a:xfrm>
            <a:off x="402233" y="4744468"/>
            <a:ext cx="93557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saa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spc="-10" dirty="0">
                <a:latin typeface="Calibri" pitchFamily="18" charset="0"/>
              </a:rPr>
              <a:t>a</a:t>
            </a:r>
            <a:r>
              <a:rPr lang="en - US" sz="635" dirty="0">
                <a:latin typeface="Calibri" pitchFamily="18" charset="0"/>
              </a:rPr>
              <a:t>vuuden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armi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aminen</a:t>
            </a:r>
            <a:endParaRPr lang="en - US" sz="635" dirty="0"/>
          </a:p>
        </p:txBody>
      </p:sp>
      <p:sp>
        <p:nvSpPr>
          <p:cNvPr id="276" name="Rectangle 276"/>
          <p:cNvSpPr/>
          <p:nvPr/>
        </p:nvSpPr>
        <p:spPr>
          <a:xfrm>
            <a:off x="333686" y="4841241"/>
            <a:ext cx="125047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Ohjaushenkilö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tön jat</a:t>
            </a:r>
            <a:r>
              <a:rPr lang="en - US" sz="635" spc="-8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u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an ammati</a:t>
            </a:r>
            <a:endParaRPr lang="en - US" sz="635" dirty="0"/>
          </a:p>
        </p:txBody>
      </p:sp>
      <p:sp>
        <p:nvSpPr>
          <p:cNvPr id="277" name="Rectangle 277"/>
          <p:cNvSpPr/>
          <p:nvPr/>
        </p:nvSpPr>
        <p:spPr>
          <a:xfrm>
            <a:off x="1553141" y="4841241"/>
            <a:ext cx="20839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llisen </a:t>
            </a:r>
            <a:endParaRPr lang="en - US" sz="635" dirty="0"/>
          </a:p>
        </p:txBody>
      </p:sp>
      <p:sp>
        <p:nvSpPr>
          <p:cNvPr id="278" name="Rectangle 278"/>
          <p:cNvSpPr/>
          <p:nvPr/>
        </p:nvSpPr>
        <p:spPr>
          <a:xfrm>
            <a:off x="402152" y="4938013"/>
            <a:ext cx="400046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jat</a:t>
            </a:r>
            <a:r>
              <a:rPr lang="en - US" sz="635" spc="-22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oulutt</a:t>
            </a:r>
            <a:endParaRPr lang="en - US" sz="635" dirty="0"/>
          </a:p>
        </p:txBody>
      </p:sp>
      <p:sp>
        <p:nvSpPr>
          <p:cNvPr id="279" name="Rectangle 279"/>
          <p:cNvSpPr/>
          <p:nvPr/>
        </p:nvSpPr>
        <p:spPr>
          <a:xfrm>
            <a:off x="560061" y="4938014"/>
            <a:ext cx="1424301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7547"/>
            <a:r>
              <a:rPr lang="en - US" sz="635" dirty="0">
                <a:latin typeface="Calibri" pitchFamily="18" charset="0"/>
              </a:rPr>
              <a:t> autumisen/ 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ehit</a:t>
            </a:r>
            <a:r>
              <a:rPr lang="en - US" sz="635" spc="-201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 ymisen tu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eminen</a:t>
            </a:r>
            <a:endParaRPr lang="en - US" sz="635" dirty="0"/>
          </a:p>
          <a:p>
            <a:pPr>
              <a:lnSpc>
                <a:spcPts val="1388"/>
              </a:lnSpc>
            </a:pPr>
            <a:r>
              <a:rPr lang="en - US" sz="635" spc="-21" dirty="0">
                <a:solidFill>
                  <a:srgbClr val="80FF00"/>
                </a:solidFill>
                <a:latin typeface="Calibri-Bold" pitchFamily="18" charset="0"/>
              </a:rPr>
              <a:t>P</a:t>
            </a:r>
            <a:r>
              <a:rPr lang="en - US" sz="635" dirty="0">
                <a:solidFill>
                  <a:srgbClr val="80FF00"/>
                </a:solidFill>
                <a:latin typeface="Calibri-Bold" pitchFamily="18" charset="0"/>
              </a:rPr>
              <a:t>ÄÄKYSYMYKSE</a:t>
            </a:r>
            <a:r>
              <a:rPr lang="en - US" sz="635" spc="-41" dirty="0">
                <a:solidFill>
                  <a:srgbClr val="80FF00"/>
                </a:solidFill>
                <a:latin typeface="Calibri-Bold" pitchFamily="18" charset="0"/>
              </a:rPr>
              <a:t>T</a:t>
            </a:r>
            <a:r>
              <a:rPr lang="en - US" sz="635" dirty="0">
                <a:solidFill>
                  <a:srgbClr val="80FF00"/>
                </a:solidFill>
                <a:latin typeface="Calibri-Bold" pitchFamily="18" charset="0"/>
              </a:rPr>
              <a:t>:</a:t>
            </a:r>
            <a:endParaRPr lang="en - US" sz="635" dirty="0"/>
          </a:p>
        </p:txBody>
      </p:sp>
      <p:sp>
        <p:nvSpPr>
          <p:cNvPr id="280" name="Rectangle 280"/>
          <p:cNvSpPr/>
          <p:nvPr/>
        </p:nvSpPr>
        <p:spPr>
          <a:xfrm>
            <a:off x="560062" y="5193277"/>
            <a:ext cx="1753365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tutkimust</a:t>
            </a:r>
            <a:r>
              <a:rPr lang="en - US" sz="635" spc="-184" dirty="0">
                <a:latin typeface="Calibri Bold Italic" pitchFamily="18" charset="0"/>
              </a:rPr>
              <a:t>i</a:t>
            </a:r>
            <a:r>
              <a:rPr lang="en - US" sz="635" dirty="0">
                <a:latin typeface="Calibri Bold Italic" pitchFamily="18" charset="0"/>
              </a:rPr>
              <a:t> etoa</a:t>
            </a:r>
            <a:r>
              <a:rPr lang="en - US" sz="635" dirty="0">
                <a:latin typeface="Calibri Italic" pitchFamily="18" charset="0"/>
              </a:rPr>
              <a:t> on saa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avilla ohjaushenkilös</a:t>
            </a:r>
            <a:r>
              <a:rPr lang="en - US" sz="635" spc="-8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ön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osaamises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spc="-28" dirty="0">
                <a:latin typeface="Calibri-Italic" pitchFamily="18" charset="0"/>
              </a:rPr>
              <a:t>a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282" name="Rectangle 282"/>
          <p:cNvSpPr/>
          <p:nvPr/>
        </p:nvSpPr>
        <p:spPr>
          <a:xfrm>
            <a:off x="560062" y="5386822"/>
            <a:ext cx="128471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t</a:t>
            </a:r>
            <a:r>
              <a:rPr lang="en - US" sz="635" spc="-184" dirty="0">
                <a:latin typeface="Calibri Bold Italic" pitchFamily="18" charset="0"/>
              </a:rPr>
              <a:t>i</a:t>
            </a:r>
            <a:r>
              <a:rPr lang="en - US" sz="635" dirty="0">
                <a:latin typeface="Calibri Bold Italic" pitchFamily="18" charset="0"/>
              </a:rPr>
              <a:t> etoa</a:t>
            </a:r>
            <a:r>
              <a:rPr lang="en - US" sz="635" dirty="0">
                <a:latin typeface="Calibri Italic" pitchFamily="18" charset="0"/>
              </a:rPr>
              <a:t> on saa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avilla alan ammatti</a:t>
            </a:r>
            <a:endParaRPr lang="en - US" sz="635" dirty="0"/>
          </a:p>
        </p:txBody>
      </p:sp>
      <p:sp>
        <p:nvSpPr>
          <p:cNvPr id="283" name="Rectangle 283"/>
          <p:cNvSpPr/>
          <p:nvPr/>
        </p:nvSpPr>
        <p:spPr>
          <a:xfrm>
            <a:off x="1791057" y="5386822"/>
            <a:ext cx="7460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 lais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en 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oulutukses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 </a:t>
            </a:r>
            <a:endParaRPr lang="en - US" sz="635" dirty="0"/>
          </a:p>
        </p:txBody>
      </p:sp>
      <p:sp>
        <p:nvSpPr>
          <p:cNvPr id="284" name="Rectangle 284"/>
          <p:cNvSpPr/>
          <p:nvPr/>
        </p:nvSpPr>
        <p:spPr>
          <a:xfrm>
            <a:off x="560061" y="5483595"/>
            <a:ext cx="53251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-Italic" pitchFamily="18" charset="0"/>
              </a:rPr>
              <a:t>ja tutkinnois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spc="-28" dirty="0">
                <a:latin typeface="Calibri-Italic" pitchFamily="18" charset="0"/>
              </a:rPr>
              <a:t>a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285" name="Rectangle 285"/>
          <p:cNvSpPr/>
          <p:nvPr/>
        </p:nvSpPr>
        <p:spPr>
          <a:xfrm>
            <a:off x="560062" y="5580367"/>
            <a:ext cx="1252779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muuta</a:t>
            </a:r>
            <a:r>
              <a:rPr lang="en - US" sz="635" dirty="0">
                <a:latin typeface="Calibri Italic" pitchFamily="18" charset="0"/>
              </a:rPr>
              <a:t> tulisi </a:t>
            </a:r>
            <a:r>
              <a:rPr lang="en - US" sz="635" spc="-6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ehdä alan ammatti</a:t>
            </a:r>
            <a:endParaRPr lang="en - US" sz="635" dirty="0"/>
          </a:p>
        </p:txBody>
      </p:sp>
      <p:sp>
        <p:nvSpPr>
          <p:cNvPr id="286" name="Rectangle 286"/>
          <p:cNvSpPr/>
          <p:nvPr/>
        </p:nvSpPr>
        <p:spPr>
          <a:xfrm>
            <a:off x="1756800" y="5580367"/>
            <a:ext cx="41517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 maisuuden </a:t>
            </a:r>
            <a:endParaRPr lang="en - US" sz="635" dirty="0"/>
          </a:p>
        </p:txBody>
      </p:sp>
      <p:sp>
        <p:nvSpPr>
          <p:cNvPr id="287" name="Rectangle 287"/>
          <p:cNvSpPr/>
          <p:nvPr/>
        </p:nvSpPr>
        <p:spPr>
          <a:xfrm>
            <a:off x="560061" y="5677140"/>
            <a:ext cx="183390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-Italic" pitchFamily="18" charset="0"/>
              </a:rPr>
              <a:t>ja si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ä 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oskevan tutkimusperus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an vahvis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amiseks</a:t>
            </a:r>
            <a:r>
              <a:rPr lang="en - US" sz="635" spc="-10" dirty="0">
                <a:latin typeface="Calibri-Italic" pitchFamily="18" charset="0"/>
              </a:rPr>
              <a:t>i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288" name="Rectangle 288"/>
          <p:cNvSpPr/>
          <p:nvPr/>
        </p:nvSpPr>
        <p:spPr>
          <a:xfrm>
            <a:off x="344342" y="2415418"/>
            <a:ext cx="959750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247043" algn="l"/>
              </a:tabLst>
            </a:pPr>
            <a:r>
              <a:rPr lang="en - US" sz="889" dirty="0">
                <a:solidFill>
                  <a:srgbClr val="FF8000"/>
                </a:solidFill>
                <a:latin typeface="Calibri Bold" pitchFamily="18" charset="0"/>
              </a:rPr>
              <a:t>K</a:t>
            </a:r>
            <a:r>
              <a:rPr lang="en - US" sz="889" spc="-11" dirty="0">
                <a:solidFill>
                  <a:srgbClr val="FF8000"/>
                </a:solidFill>
                <a:latin typeface="Calibri Bold" pitchFamily="18" charset="0"/>
              </a:rPr>
              <a:t>ä</a:t>
            </a:r>
            <a:r>
              <a:rPr lang="en - US" sz="889" dirty="0">
                <a:solidFill>
                  <a:srgbClr val="FF8000"/>
                </a:solidFill>
                <a:latin typeface="Calibri Bold" pitchFamily="18" charset="0"/>
              </a:rPr>
              <a:t>yt</a:t>
            </a:r>
            <a:r>
              <a:rPr lang="en - US" sz="889" spc="-290" dirty="0">
                <a:solidFill>
                  <a:srgbClr val="FF8000"/>
                </a:solidFill>
                <a:latin typeface="Calibri Bold" pitchFamily="18" charset="0"/>
              </a:rPr>
              <a:t>t</a:t>
            </a:r>
            <a:r>
              <a:rPr lang="en - US" sz="889" dirty="0">
                <a:solidFill>
                  <a:srgbClr val="FF8000"/>
                </a:solidFill>
                <a:latin typeface="Calibri Bold" pitchFamily="18" charset="0"/>
              </a:rPr>
              <a:t> 	</a:t>
            </a:r>
            <a:r>
              <a:rPr lang="en - US" sz="889" spc="-11" dirty="0">
                <a:solidFill>
                  <a:srgbClr val="FF8000"/>
                </a:solidFill>
                <a:latin typeface="Calibri Bold" pitchFamily="18" charset="0"/>
              </a:rPr>
              <a:t>ä</a:t>
            </a:r>
            <a:r>
              <a:rPr lang="en - US" sz="889" dirty="0">
                <a:solidFill>
                  <a:srgbClr val="FF8000"/>
                </a:solidFill>
                <a:latin typeface="Calibri Bold" pitchFamily="18" charset="0"/>
              </a:rPr>
              <a:t>jien osallisuus</a:t>
            </a:r>
            <a:endParaRPr lang="en - US" sz="889" dirty="0"/>
          </a:p>
        </p:txBody>
      </p:sp>
      <p:sp>
        <p:nvSpPr>
          <p:cNvPr id="289" name="Rectangle 289"/>
          <p:cNvSpPr/>
          <p:nvPr/>
        </p:nvSpPr>
        <p:spPr>
          <a:xfrm>
            <a:off x="333686" y="2604908"/>
            <a:ext cx="611129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13" dirty="0">
                <a:latin typeface="Calibri" pitchFamily="18" charset="0"/>
              </a:rPr>
              <a:t>P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13" dirty="0">
                <a:latin typeface="Calibri" pitchFamily="18" charset="0"/>
              </a:rPr>
              <a:t>r</a:t>
            </a:r>
            <a:r>
              <a:rPr lang="en - US" sz="635" dirty="0">
                <a:latin typeface="Calibri" pitchFamily="18" charset="0"/>
              </a:rPr>
              <a:t>antunut </a:t>
            </a:r>
            <a:r>
              <a:rPr lang="en - US" sz="635" spc="-10" dirty="0">
                <a:latin typeface="Calibri" pitchFamily="18" charset="0"/>
              </a:rPr>
              <a:t>k</a:t>
            </a:r>
            <a:r>
              <a:rPr lang="en - US" sz="635" spc="-11" dirty="0">
                <a:latin typeface="Calibri" pitchFamily="18" charset="0"/>
              </a:rPr>
              <a:t>ä</a:t>
            </a:r>
            <a:r>
              <a:rPr lang="en - US" sz="635" dirty="0">
                <a:latin typeface="Calibri" pitchFamily="18" charset="0"/>
              </a:rPr>
              <a:t>ytt</a:t>
            </a:r>
            <a:endParaRPr lang="en - US" sz="635" dirty="0"/>
          </a:p>
        </p:txBody>
      </p:sp>
      <p:sp>
        <p:nvSpPr>
          <p:cNvPr id="290" name="Rectangle 290"/>
          <p:cNvSpPr/>
          <p:nvPr/>
        </p:nvSpPr>
        <p:spPr>
          <a:xfrm>
            <a:off x="919071" y="2604908"/>
            <a:ext cx="40671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äjä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emus</a:t>
            </a:r>
            <a:endParaRPr lang="en - US" sz="635" dirty="0"/>
          </a:p>
        </p:txBody>
      </p:sp>
      <p:sp>
        <p:nvSpPr>
          <p:cNvPr id="291" name="Rectangle 291"/>
          <p:cNvSpPr/>
          <p:nvPr/>
        </p:nvSpPr>
        <p:spPr>
          <a:xfrm>
            <a:off x="333685" y="2701681"/>
            <a:ext cx="145078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5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ehok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aiden ja toimivien palvelujen 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ehitt</a:t>
            </a:r>
            <a:endParaRPr lang="en - US" sz="635" dirty="0"/>
          </a:p>
        </p:txBody>
      </p:sp>
      <p:sp>
        <p:nvSpPr>
          <p:cNvPr id="292" name="Rectangle 292"/>
          <p:cNvSpPr/>
          <p:nvPr/>
        </p:nvSpPr>
        <p:spPr>
          <a:xfrm>
            <a:off x="1747710" y="2701681"/>
            <a:ext cx="26770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äminen</a:t>
            </a:r>
            <a:endParaRPr lang="en - US" sz="635" dirty="0"/>
          </a:p>
        </p:txBody>
      </p:sp>
      <p:sp>
        <p:nvSpPr>
          <p:cNvPr id="293" name="Rectangle 293"/>
          <p:cNvSpPr/>
          <p:nvPr/>
        </p:nvSpPr>
        <p:spPr>
          <a:xfrm>
            <a:off x="333685" y="2798453"/>
            <a:ext cx="108363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35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tuullisuuden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10" dirty="0">
                <a:latin typeface="Calibri" pitchFamily="18" charset="0"/>
              </a:rPr>
              <a:t>h</a:t>
            </a:r>
            <a:r>
              <a:rPr lang="en - US" sz="635" dirty="0">
                <a:latin typeface="Calibri" pitchFamily="18" charset="0"/>
              </a:rPr>
              <a:t>vi</a:t>
            </a:r>
            <a:r>
              <a:rPr lang="en - US" sz="635" spc="-6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aminen</a:t>
            </a:r>
            <a:endParaRPr lang="en - US" sz="635" dirty="0"/>
          </a:p>
        </p:txBody>
      </p:sp>
      <p:sp>
        <p:nvSpPr>
          <p:cNvPr id="294" name="Rectangle 294"/>
          <p:cNvSpPr/>
          <p:nvPr/>
        </p:nvSpPr>
        <p:spPr>
          <a:xfrm>
            <a:off x="333685" y="2895226"/>
            <a:ext cx="161980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Sosiaalisen oi</a:t>
            </a:r>
            <a:r>
              <a:rPr lang="en - US" sz="635" spc="-19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eudenmu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aisuuden edi</a:t>
            </a:r>
            <a:r>
              <a:rPr lang="en - US" sz="635" spc="-6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äminen</a:t>
            </a:r>
            <a:endParaRPr lang="en - US" sz="635" dirty="0"/>
          </a:p>
        </p:txBody>
      </p:sp>
      <p:sp>
        <p:nvSpPr>
          <p:cNvPr id="295" name="Rectangle 295"/>
          <p:cNvSpPr/>
          <p:nvPr/>
        </p:nvSpPr>
        <p:spPr>
          <a:xfrm>
            <a:off x="560061" y="3053718"/>
            <a:ext cx="73103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spc="-21" dirty="0">
                <a:solidFill>
                  <a:srgbClr val="FF8000"/>
                </a:solidFill>
                <a:latin typeface="Calibri-Bold" pitchFamily="18" charset="0"/>
              </a:rPr>
              <a:t>P</a:t>
            </a:r>
            <a:r>
              <a:rPr lang="en - US" sz="635" dirty="0">
                <a:solidFill>
                  <a:srgbClr val="FF8000"/>
                </a:solidFill>
                <a:latin typeface="Calibri-Bold" pitchFamily="18" charset="0"/>
              </a:rPr>
              <a:t>ÄÄKYSYMYKSE</a:t>
            </a:r>
            <a:r>
              <a:rPr lang="en - US" sz="635" spc="-41" dirty="0">
                <a:solidFill>
                  <a:srgbClr val="FF8000"/>
                </a:solidFill>
                <a:latin typeface="Calibri-Bold" pitchFamily="18" charset="0"/>
              </a:rPr>
              <a:t>T</a:t>
            </a:r>
            <a:r>
              <a:rPr lang="en - US" sz="635" dirty="0">
                <a:solidFill>
                  <a:srgbClr val="FF8000"/>
                </a:solidFill>
                <a:latin typeface="Calibri-Bold" pitchFamily="18" charset="0"/>
              </a:rPr>
              <a:t>:</a:t>
            </a:r>
            <a:endParaRPr lang="en - US" sz="635" dirty="0"/>
          </a:p>
        </p:txBody>
      </p:sp>
      <p:sp>
        <p:nvSpPr>
          <p:cNvPr id="296" name="Rectangle 296"/>
          <p:cNvSpPr/>
          <p:nvPr/>
        </p:nvSpPr>
        <p:spPr>
          <a:xfrm>
            <a:off x="560062" y="3150490"/>
            <a:ext cx="150720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strategioita </a:t>
            </a:r>
            <a:r>
              <a:rPr lang="en - US" sz="635" dirty="0">
                <a:latin typeface="Calibri-Italic" pitchFamily="18" charset="0"/>
              </a:rPr>
              <a:t>ja </a:t>
            </a:r>
            <a:r>
              <a:rPr lang="en - US" sz="635" spc="-8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oimin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apoja voidaan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äytt</a:t>
            </a:r>
            <a:endParaRPr lang="en - US" sz="635" dirty="0"/>
          </a:p>
        </p:txBody>
      </p:sp>
      <p:sp>
        <p:nvSpPr>
          <p:cNvPr id="297" name="Rectangle 297"/>
          <p:cNvSpPr/>
          <p:nvPr/>
        </p:nvSpPr>
        <p:spPr>
          <a:xfrm>
            <a:off x="700527" y="3247263"/>
            <a:ext cx="25487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ää, jott</a:t>
            </a:r>
            <a:endParaRPr lang="en - US" sz="635" dirty="0"/>
          </a:p>
        </p:txBody>
      </p:sp>
      <p:sp>
        <p:nvSpPr>
          <p:cNvPr id="298" name="Rectangle 298"/>
          <p:cNvSpPr/>
          <p:nvPr/>
        </p:nvSpPr>
        <p:spPr>
          <a:xfrm>
            <a:off x="933385" y="3247263"/>
            <a:ext cx="75264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a yhä useammat 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äytt</a:t>
            </a:r>
            <a:endParaRPr lang="en - US" sz="635" dirty="0"/>
          </a:p>
        </p:txBody>
      </p:sp>
      <p:sp>
        <p:nvSpPr>
          <p:cNvPr id="299" name="Rectangle 299"/>
          <p:cNvSpPr/>
          <p:nvPr/>
        </p:nvSpPr>
        <p:spPr>
          <a:xfrm>
            <a:off x="560061" y="3247263"/>
            <a:ext cx="160864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02603"/>
            <a:r>
              <a:rPr lang="en - US" sz="635" dirty="0">
                <a:latin typeface="Calibri Italic" pitchFamily="18" charset="0"/>
              </a:rPr>
              <a:t> äjät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osallistuisivat elini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äiseen ohjaukseen ja sen </a:t>
            </a:r>
            <a:endParaRPr lang="en - US" sz="635" dirty="0"/>
          </a:p>
        </p:txBody>
      </p:sp>
      <p:sp>
        <p:nvSpPr>
          <p:cNvPr id="300" name="Rectangle 300"/>
          <p:cNvSpPr/>
          <p:nvPr/>
        </p:nvSpPr>
        <p:spPr>
          <a:xfrm>
            <a:off x="560061" y="3440808"/>
            <a:ext cx="19075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kehitt</a:t>
            </a:r>
            <a:endParaRPr lang="en - US" sz="635" dirty="0"/>
          </a:p>
        </p:txBody>
      </p:sp>
      <p:sp>
        <p:nvSpPr>
          <p:cNvPr id="301" name="Rectangle 301"/>
          <p:cNvSpPr/>
          <p:nvPr/>
        </p:nvSpPr>
        <p:spPr>
          <a:xfrm>
            <a:off x="719656" y="3440808"/>
            <a:ext cx="327975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ämisee</a:t>
            </a:r>
            <a:r>
              <a:rPr lang="en - US" sz="635" spc="-30" dirty="0">
                <a:latin typeface="Calibri Italic" pitchFamily="18" charset="0"/>
              </a:rPr>
              <a:t>n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02" name="Rectangle 302"/>
          <p:cNvSpPr/>
          <p:nvPr/>
        </p:nvSpPr>
        <p:spPr>
          <a:xfrm>
            <a:off x="560061" y="3537580"/>
            <a:ext cx="145963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spc="-10" dirty="0">
                <a:latin typeface="Calibri Bold Italic" pitchFamily="18" charset="0"/>
              </a:rPr>
              <a:t>K</a:t>
            </a:r>
            <a:r>
              <a:rPr lang="en - US" sz="635" dirty="0">
                <a:latin typeface="Calibri Bold Italic" pitchFamily="18" charset="0"/>
              </a:rPr>
              <a:t>uinka julkishallinto</a:t>
            </a:r>
            <a:r>
              <a:rPr lang="en - US" sz="635" dirty="0">
                <a:latin typeface="Calibri-Italic" pitchFamily="18" charset="0"/>
              </a:rPr>
              <a:t> ja muut avain</a:t>
            </a:r>
            <a:r>
              <a:rPr lang="en - US" sz="635" spc="-8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oimijat </a:t>
            </a:r>
            <a:endParaRPr lang="en - US" sz="635" dirty="0"/>
          </a:p>
        </p:txBody>
      </p:sp>
      <p:sp>
        <p:nvSpPr>
          <p:cNvPr id="303" name="Rectangle 303"/>
          <p:cNvSpPr/>
          <p:nvPr/>
        </p:nvSpPr>
        <p:spPr>
          <a:xfrm>
            <a:off x="560062" y="3634353"/>
            <a:ext cx="125258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voivat edis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ää 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ansalais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en osallisuutt</a:t>
            </a:r>
            <a:endParaRPr lang="en - US" sz="635" dirty="0"/>
          </a:p>
        </p:txBody>
      </p:sp>
      <p:sp>
        <p:nvSpPr>
          <p:cNvPr id="304" name="Rectangle 304"/>
          <p:cNvSpPr/>
          <p:nvPr/>
        </p:nvSpPr>
        <p:spPr>
          <a:xfrm>
            <a:off x="1770597" y="3634353"/>
            <a:ext cx="7694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a </a:t>
            </a:r>
            <a:endParaRPr lang="en - US" sz="635" dirty="0"/>
          </a:p>
        </p:txBody>
      </p:sp>
      <p:sp>
        <p:nvSpPr>
          <p:cNvPr id="305" name="Rectangle 305"/>
          <p:cNvSpPr/>
          <p:nvPr/>
        </p:nvSpPr>
        <p:spPr>
          <a:xfrm>
            <a:off x="560062" y="3731126"/>
            <a:ext cx="96545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-Italic" pitchFamily="18" charset="0"/>
              </a:rPr>
              <a:t>elini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äisessä ohjauksess</a:t>
            </a:r>
            <a:r>
              <a:rPr lang="en - US" sz="635" spc="-28" dirty="0">
                <a:latin typeface="Calibri-Italic" pitchFamily="18" charset="0"/>
              </a:rPr>
              <a:t>a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306" name="Rectangle 306"/>
          <p:cNvSpPr/>
          <p:nvPr/>
        </p:nvSpPr>
        <p:spPr>
          <a:xfrm>
            <a:off x="560061" y="3827899"/>
            <a:ext cx="1509580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muuta</a:t>
            </a:r>
            <a:r>
              <a:rPr lang="en - US" sz="635" dirty="0">
                <a:latin typeface="Calibri-Italic" pitchFamily="18" charset="0"/>
              </a:rPr>
              <a:t> tulisi 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ehdä 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ansalais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en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Italic" pitchFamily="18" charset="0"/>
              </a:rPr>
              <a:t>osallisuuden edis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ämiseksi ohjauspolit</a:t>
            </a:r>
            <a:r>
              <a:rPr lang="en - US" sz="635" spc="-176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i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ass</a:t>
            </a:r>
            <a:r>
              <a:rPr lang="en - US" sz="635" spc="-28" dirty="0">
                <a:latin typeface="Calibri Italic" pitchFamily="18" charset="0"/>
              </a:rPr>
              <a:t>a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07" name="Rectangle 307"/>
          <p:cNvSpPr/>
          <p:nvPr/>
        </p:nvSpPr>
        <p:spPr>
          <a:xfrm>
            <a:off x="5611591" y="662948"/>
            <a:ext cx="1468351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101561" algn="l"/>
              </a:tabLst>
            </a:pPr>
            <a:r>
              <a:rPr lang="en - US" sz="889" spc="-7" dirty="0">
                <a:solidFill>
                  <a:srgbClr val="40EDFF"/>
                </a:solidFill>
                <a:latin typeface="Calibri Bold" pitchFamily="18" charset="0"/>
              </a:rPr>
              <a:t>P</a:t>
            </a:r>
            <a:r>
              <a:rPr lang="en - US" sz="889" dirty="0">
                <a:solidFill>
                  <a:srgbClr val="40EDFF"/>
                </a:solidFill>
                <a:latin typeface="Calibri Bold" pitchFamily="18" charset="0"/>
              </a:rPr>
              <a:t>al</a:t>
            </a:r>
            <a:r>
              <a:rPr lang="en - US" sz="889" spc="-8" dirty="0">
                <a:solidFill>
                  <a:srgbClr val="40EDFF"/>
                </a:solidFill>
                <a:latin typeface="Calibri Bold" pitchFamily="18" charset="0"/>
              </a:rPr>
              <a:t>v</a:t>
            </a:r>
            <a:r>
              <a:rPr lang="en - US" sz="889" dirty="0">
                <a:solidFill>
                  <a:srgbClr val="40EDFF"/>
                </a:solidFill>
                <a:latin typeface="Calibri Bold" pitchFamily="18" charset="0"/>
              </a:rPr>
              <a:t>elut ja niiden </a:t>
            </a:r>
            <a:r>
              <a:rPr lang="en - US" sz="889" spc="-14" dirty="0">
                <a:solidFill>
                  <a:srgbClr val="40EDFF"/>
                </a:solidFill>
                <a:latin typeface="Calibri Bold" pitchFamily="18" charset="0"/>
              </a:rPr>
              <a:t>k</a:t>
            </a:r>
            <a:r>
              <a:rPr lang="en - US" sz="889" dirty="0">
                <a:solidFill>
                  <a:srgbClr val="40EDFF"/>
                </a:solidFill>
                <a:latin typeface="Calibri Bold" pitchFamily="18" charset="0"/>
              </a:rPr>
              <a:t>ehit</a:t>
            </a:r>
            <a:r>
              <a:rPr lang="en - US" sz="889" spc="-290" dirty="0">
                <a:solidFill>
                  <a:srgbClr val="40EDFF"/>
                </a:solidFill>
                <a:latin typeface="Calibri Bold" pitchFamily="18" charset="0"/>
              </a:rPr>
              <a:t>t</a:t>
            </a:r>
            <a:r>
              <a:rPr lang="en - US" sz="889" dirty="0">
                <a:solidFill>
                  <a:srgbClr val="40EDFF"/>
                </a:solidFill>
                <a:latin typeface="Calibri Bold" pitchFamily="18" charset="0"/>
              </a:rPr>
              <a:t> 	äminen</a:t>
            </a:r>
            <a:endParaRPr lang="en - US" sz="889" dirty="0"/>
          </a:p>
        </p:txBody>
      </p:sp>
      <p:sp>
        <p:nvSpPr>
          <p:cNvPr id="308" name="Rectangle 308"/>
          <p:cNvSpPr/>
          <p:nvPr/>
        </p:nvSpPr>
        <p:spPr>
          <a:xfrm>
            <a:off x="5600933" y="852439"/>
            <a:ext cx="2144818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Laaduk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aan ohjauksen saa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spc="-10" dirty="0">
                <a:latin typeface="Calibri" pitchFamily="18" charset="0"/>
              </a:rPr>
              <a:t>a</a:t>
            </a:r>
            <a:r>
              <a:rPr lang="en - US" sz="635" dirty="0">
                <a:latin typeface="Calibri" pitchFamily="18" charset="0"/>
              </a:rPr>
              <a:t>vuus yleisenä ja yksityisenä </a:t>
            </a:r>
            <a:r>
              <a:rPr lang="en - US" sz="635" spc="-11" dirty="0">
                <a:latin typeface="Calibri" pitchFamily="18" charset="0"/>
              </a:rPr>
              <a:t>h</a:t>
            </a:r>
            <a:r>
              <a:rPr lang="en - US" sz="635" dirty="0">
                <a:latin typeface="Calibri" pitchFamily="18" charset="0"/>
              </a:rPr>
              <a:t>y</a:t>
            </a:r>
            <a:r>
              <a:rPr lang="en - US" sz="635" spc="-10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änä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5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oimin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apolit</a:t>
            </a:r>
            <a:r>
              <a:rPr lang="en - US" sz="635" spc="-175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i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an 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es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eiset lähtö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ohdat: u</a:t>
            </a:r>
            <a:r>
              <a:rPr lang="en - US" sz="635" spc="-13" dirty="0">
                <a:latin typeface="Calibri" pitchFamily="18" charset="0"/>
              </a:rPr>
              <a:t>r</a:t>
            </a:r>
            <a:r>
              <a:rPr lang="en - US" sz="635" dirty="0">
                <a:latin typeface="Calibri" pitchFamily="18" charset="0"/>
              </a:rPr>
              <a:t>asuunnitt</a:t>
            </a:r>
            <a:endParaRPr lang="en - US" sz="635" dirty="0"/>
          </a:p>
        </p:txBody>
      </p:sp>
      <p:sp>
        <p:nvSpPr>
          <p:cNvPr id="309" name="Rectangle 309"/>
          <p:cNvSpPr/>
          <p:nvPr/>
        </p:nvSpPr>
        <p:spPr>
          <a:xfrm>
            <a:off x="7369887" y="949212"/>
            <a:ext cx="58644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elu</a:t>
            </a:r>
            <a:r>
              <a:rPr lang="en - US" sz="635" spc="-7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aitojen 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ehitt</a:t>
            </a:r>
            <a:endParaRPr lang="en - US" sz="635" dirty="0"/>
          </a:p>
        </p:txBody>
      </p:sp>
      <p:sp>
        <p:nvSpPr>
          <p:cNvPr id="310" name="Rectangle 310"/>
          <p:cNvSpPr/>
          <p:nvPr/>
        </p:nvSpPr>
        <p:spPr>
          <a:xfrm>
            <a:off x="7928112" y="949212"/>
            <a:ext cx="722762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 ämisen edi</a:t>
            </a:r>
            <a:r>
              <a:rPr lang="en - US" sz="635" spc="-6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äminen, </a:t>
            </a:r>
            <a:endParaRPr lang="en - US" sz="635" dirty="0"/>
          </a:p>
        </p:txBody>
      </p:sp>
      <p:sp>
        <p:nvSpPr>
          <p:cNvPr id="311" name="Rectangle 311"/>
          <p:cNvSpPr/>
          <p:nvPr/>
        </p:nvSpPr>
        <p:spPr>
          <a:xfrm>
            <a:off x="5669399" y="1045984"/>
            <a:ext cx="186711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palvelumuotojen </a:t>
            </a:r>
            <a:r>
              <a:rPr lang="en - US" sz="635" spc="-7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arjonnan opt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moint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aamaan </a:t>
            </a:r>
            <a:r>
              <a:rPr lang="en - US" sz="635" spc="-11" dirty="0">
                <a:latin typeface="Calibri" pitchFamily="18" charset="0"/>
              </a:rPr>
              <a:t>kä</a:t>
            </a:r>
            <a:r>
              <a:rPr lang="en - US" sz="635" dirty="0">
                <a:latin typeface="Calibri" pitchFamily="18" charset="0"/>
              </a:rPr>
              <a:t>ytt</a:t>
            </a:r>
            <a:endParaRPr lang="en - US" sz="635" dirty="0"/>
          </a:p>
        </p:txBody>
      </p:sp>
      <p:sp>
        <p:nvSpPr>
          <p:cNvPr id="312" name="Rectangle 312"/>
          <p:cNvSpPr/>
          <p:nvPr/>
        </p:nvSpPr>
        <p:spPr>
          <a:xfrm>
            <a:off x="5668431" y="1045984"/>
            <a:ext cx="2967992" cy="405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817964"/>
            <a:r>
              <a:rPr lang="en - US" sz="635" dirty="0">
                <a:latin typeface="Calibri" pitchFamily="18" charset="0"/>
              </a:rPr>
              <a:t> äjien </a:t>
            </a:r>
            <a:r>
              <a:rPr lang="en - US" sz="635" spc="-7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arpei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 (ohjaus </a:t>
            </a:r>
            <a:r>
              <a:rPr lang="en - US" sz="635" spc="-1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</a:t>
            </a:r>
            <a:r>
              <a:rPr lang="en - US" sz="635" spc="-10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vok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ain, </a:t>
            </a:r>
            <a:endParaRPr lang="en - US" sz="635" dirty="0"/>
          </a:p>
          <a:p>
            <a:pPr marL="967"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palvelupis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eet, e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äpalvelut in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ernet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n, puhelimen, ja säh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öpo</a:t>
            </a:r>
            <a:r>
              <a:rPr lang="en - US" sz="635" spc="-6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n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älityksellä, sosiaalisen </a:t>
            </a:r>
            <a:endParaRPr lang="en - US" sz="635" dirty="0"/>
          </a:p>
          <a:p>
            <a:pPr marL="967"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median </a:t>
            </a:r>
            <a:r>
              <a:rPr lang="en - US" sz="635" spc="-1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an</a:t>
            </a:r>
            <a:r>
              <a:rPr lang="en - US" sz="635" spc="-10" dirty="0">
                <a:latin typeface="Calibri" pitchFamily="18" charset="0"/>
              </a:rPr>
              <a:t>a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at), osaamisp</a:t>
            </a:r>
            <a:r>
              <a:rPr lang="en - US" sz="635" spc="-10" dirty="0">
                <a:latin typeface="Calibri" pitchFamily="18" charset="0"/>
              </a:rPr>
              <a:t>r</a:t>
            </a:r>
            <a:r>
              <a:rPr lang="en - US" sz="635" dirty="0">
                <a:latin typeface="Calibri" pitchFamily="18" charset="0"/>
              </a:rPr>
              <a:t>of</a:t>
            </a:r>
            <a:r>
              <a:rPr lang="en - US" sz="635" spc="-16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loint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 ja 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eho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as t</a:t>
            </a:r>
            <a:r>
              <a:rPr lang="en - US" sz="635" spc="-7" dirty="0">
                <a:latin typeface="Calibri" pitchFamily="18" charset="0"/>
              </a:rPr>
              <a:t>y</a:t>
            </a:r>
            <a:r>
              <a:rPr lang="en - US" sz="635" dirty="0">
                <a:latin typeface="Calibri" pitchFamily="18" charset="0"/>
              </a:rPr>
              <a:t>övoiman ky</a:t>
            </a:r>
            <a:r>
              <a:rPr lang="en - US" sz="635" spc="-11" dirty="0">
                <a:latin typeface="Calibri" pitchFamily="18" charset="0"/>
              </a:rPr>
              <a:t>s</a:t>
            </a:r>
            <a:r>
              <a:rPr lang="en - US" sz="635" dirty="0">
                <a:latin typeface="Calibri" pitchFamily="18" charset="0"/>
              </a:rPr>
              <a:t>ynnän ja </a:t>
            </a:r>
            <a:r>
              <a:rPr lang="en - US" sz="635" spc="-7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arjonnan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yh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eensovitt</a:t>
            </a:r>
            <a:endParaRPr lang="en - US" sz="635" dirty="0"/>
          </a:p>
        </p:txBody>
      </p:sp>
      <p:sp>
        <p:nvSpPr>
          <p:cNvPr id="313" name="Rectangle 313"/>
          <p:cNvSpPr/>
          <p:nvPr/>
        </p:nvSpPr>
        <p:spPr>
          <a:xfrm>
            <a:off x="5827308" y="1336303"/>
            <a:ext cx="731034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1741"/>
            <a:r>
              <a:rPr lang="en - US" sz="635" dirty="0">
                <a:latin typeface="Calibri" pitchFamily="18" charset="0"/>
              </a:rPr>
              <a:t> aminen</a:t>
            </a:r>
            <a:endParaRPr lang="en - US" sz="635" dirty="0"/>
          </a:p>
          <a:p>
            <a:pPr>
              <a:lnSpc>
                <a:spcPts val="1388"/>
              </a:lnSpc>
            </a:pPr>
            <a:r>
              <a:rPr lang="en - US" sz="635" spc="-21" dirty="0">
                <a:solidFill>
                  <a:srgbClr val="40EDFF"/>
                </a:solidFill>
                <a:latin typeface="Calibri-Bold" pitchFamily="18" charset="0"/>
              </a:rPr>
              <a:t>P</a:t>
            </a:r>
            <a:r>
              <a:rPr lang="en - US" sz="635" dirty="0">
                <a:solidFill>
                  <a:srgbClr val="40EDFF"/>
                </a:solidFill>
                <a:latin typeface="Calibri-Bold" pitchFamily="18" charset="0"/>
              </a:rPr>
              <a:t>ÄÄKYSYMYKSE</a:t>
            </a:r>
            <a:r>
              <a:rPr lang="en - US" sz="635" spc="-41" dirty="0">
                <a:solidFill>
                  <a:srgbClr val="40EDFF"/>
                </a:solidFill>
                <a:latin typeface="Calibri-Bold" pitchFamily="18" charset="0"/>
              </a:rPr>
              <a:t>T</a:t>
            </a:r>
            <a:r>
              <a:rPr lang="en - US" sz="635" dirty="0">
                <a:solidFill>
                  <a:srgbClr val="40EDFF"/>
                </a:solidFill>
                <a:latin typeface="Calibri-Bold" pitchFamily="18" charset="0"/>
              </a:rPr>
              <a:t>:</a:t>
            </a:r>
            <a:endParaRPr lang="en - US" sz="635" dirty="0"/>
          </a:p>
        </p:txBody>
      </p:sp>
      <p:sp>
        <p:nvSpPr>
          <p:cNvPr id="314" name="Rectangle 314"/>
          <p:cNvSpPr/>
          <p:nvPr/>
        </p:nvSpPr>
        <p:spPr>
          <a:xfrm>
            <a:off x="5827309" y="1591566"/>
            <a:ext cx="194444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Miten varmistetaan</a:t>
            </a:r>
            <a:r>
              <a:rPr lang="en - US" sz="635" dirty="0">
                <a:latin typeface="Calibri Italic" pitchFamily="18" charset="0"/>
              </a:rPr>
              <a:t> ohjauspalvelujen laatu ja niiden kehitt</a:t>
            </a:r>
            <a:endParaRPr lang="en - US" sz="635" dirty="0"/>
          </a:p>
        </p:txBody>
      </p:sp>
      <p:sp>
        <p:nvSpPr>
          <p:cNvPr id="315" name="Rectangle 315"/>
          <p:cNvSpPr/>
          <p:nvPr/>
        </p:nvSpPr>
        <p:spPr>
          <a:xfrm>
            <a:off x="7733341" y="1591566"/>
            <a:ext cx="299121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ämine</a:t>
            </a:r>
            <a:r>
              <a:rPr lang="en - US" sz="635" spc="-30" dirty="0">
                <a:latin typeface="Calibri Italic" pitchFamily="18" charset="0"/>
              </a:rPr>
              <a:t>n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16" name="Rectangle 316"/>
          <p:cNvSpPr/>
          <p:nvPr/>
        </p:nvSpPr>
        <p:spPr>
          <a:xfrm>
            <a:off x="5827309" y="1688338"/>
            <a:ext cx="73129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spc="-10" dirty="0">
                <a:latin typeface="Calibri Bold Italic" pitchFamily="18" charset="0"/>
              </a:rPr>
              <a:t>K</a:t>
            </a:r>
            <a:r>
              <a:rPr lang="en - US" sz="635" dirty="0">
                <a:latin typeface="Calibri Bold Italic" pitchFamily="18" charset="0"/>
              </a:rPr>
              <a:t>uinka voidaan</a:t>
            </a:r>
            <a:r>
              <a:rPr lang="en - US" sz="635" dirty="0">
                <a:latin typeface="Calibri Italic" pitchFamily="18" charset="0"/>
              </a:rPr>
              <a:t> kehitt</a:t>
            </a:r>
            <a:endParaRPr lang="en - US" sz="635" dirty="0"/>
          </a:p>
        </p:txBody>
      </p:sp>
      <p:sp>
        <p:nvSpPr>
          <p:cNvPr id="317" name="Rectangle 317"/>
          <p:cNvSpPr/>
          <p:nvPr/>
        </p:nvSpPr>
        <p:spPr>
          <a:xfrm>
            <a:off x="6526934" y="1688338"/>
            <a:ext cx="146995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ää ohjauspalveluja ja arvioida niiden vaikutt</a:t>
            </a:r>
            <a:endParaRPr lang="en - US" sz="635" dirty="0"/>
          </a:p>
        </p:txBody>
      </p:sp>
      <p:sp>
        <p:nvSpPr>
          <p:cNvPr id="318" name="Rectangle 318"/>
          <p:cNvSpPr/>
          <p:nvPr/>
        </p:nvSpPr>
        <p:spPr>
          <a:xfrm>
            <a:off x="7968458" y="1688338"/>
            <a:ext cx="234038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avuutt</a:t>
            </a:r>
            <a:endParaRPr lang="en - US" sz="635" dirty="0"/>
          </a:p>
        </p:txBody>
      </p:sp>
      <p:sp>
        <p:nvSpPr>
          <p:cNvPr id="319" name="Rectangle 319"/>
          <p:cNvSpPr/>
          <p:nvPr/>
        </p:nvSpPr>
        <p:spPr>
          <a:xfrm>
            <a:off x="8179350" y="1688338"/>
            <a:ext cx="9419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</a:t>
            </a:r>
            <a:r>
              <a:rPr lang="en - US" sz="635" spc="-28" dirty="0">
                <a:latin typeface="Calibri Italic" pitchFamily="18" charset="0"/>
              </a:rPr>
              <a:t>a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20" name="Rectangle 320"/>
          <p:cNvSpPr/>
          <p:nvPr/>
        </p:nvSpPr>
        <p:spPr>
          <a:xfrm>
            <a:off x="5827309" y="1785111"/>
            <a:ext cx="1554080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muuta</a:t>
            </a:r>
            <a:r>
              <a:rPr lang="en - US" sz="635" dirty="0">
                <a:latin typeface="Calibri Italic" pitchFamily="18" charset="0"/>
              </a:rPr>
              <a:t> tulisi 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ehdä eri-i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äisille 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ohdennett</a:t>
            </a:r>
            <a:endParaRPr lang="en - US" sz="635" dirty="0"/>
          </a:p>
        </p:txBody>
      </p:sp>
      <p:sp>
        <p:nvSpPr>
          <p:cNvPr id="321" name="Rectangle 321"/>
          <p:cNvSpPr/>
          <p:nvPr/>
        </p:nvSpPr>
        <p:spPr>
          <a:xfrm>
            <a:off x="7344574" y="1785111"/>
            <a:ext cx="94096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ujen ohjauspalvelujen kehitt</a:t>
            </a:r>
            <a:endParaRPr lang="en - US" sz="635" dirty="0"/>
          </a:p>
        </p:txBody>
      </p:sp>
      <p:sp>
        <p:nvSpPr>
          <p:cNvPr id="322" name="Rectangle 322"/>
          <p:cNvSpPr/>
          <p:nvPr/>
        </p:nvSpPr>
        <p:spPr>
          <a:xfrm>
            <a:off x="8256937" y="1785111"/>
            <a:ext cx="33855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ämiseks</a:t>
            </a:r>
            <a:r>
              <a:rPr lang="en - US" sz="635" spc="-10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23" name="Rectangle 323"/>
          <p:cNvSpPr/>
          <p:nvPr/>
        </p:nvSpPr>
        <p:spPr>
          <a:xfrm>
            <a:off x="7083085" y="2221873"/>
            <a:ext cx="1534844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889" spc="-15" dirty="0">
                <a:solidFill>
                  <a:srgbClr val="A68000"/>
                </a:solidFill>
                <a:latin typeface="Calibri Bold" pitchFamily="18" charset="0"/>
              </a:rPr>
              <a:t>K</a:t>
            </a:r>
            <a:r>
              <a:rPr lang="en - US" sz="889" dirty="0">
                <a:solidFill>
                  <a:srgbClr val="A68000"/>
                </a:solidFill>
                <a:latin typeface="Calibri Bold" pitchFamily="18" charset="0"/>
              </a:rPr>
              <a:t>ustannus</a:t>
            </a:r>
            <a:r>
              <a:rPr lang="en - US" sz="889" spc="-12" dirty="0">
                <a:solidFill>
                  <a:srgbClr val="A68000"/>
                </a:solidFill>
                <a:latin typeface="Calibri Bold" pitchFamily="18" charset="0"/>
              </a:rPr>
              <a:t>h</a:t>
            </a:r>
            <a:r>
              <a:rPr lang="en - US" sz="889" spc="-9" dirty="0">
                <a:solidFill>
                  <a:srgbClr val="A68000"/>
                </a:solidFill>
                <a:latin typeface="Calibri Bold" pitchFamily="18" charset="0"/>
              </a:rPr>
              <a:t>y</a:t>
            </a:r>
            <a:r>
              <a:rPr lang="en - US" sz="889" dirty="0">
                <a:solidFill>
                  <a:srgbClr val="A68000"/>
                </a:solidFill>
                <a:latin typeface="Calibri Bold" pitchFamily="18" charset="0"/>
              </a:rPr>
              <a:t>ödyt yhteis</a:t>
            </a:r>
            <a:r>
              <a:rPr lang="en - US" sz="889" spc="-8" dirty="0">
                <a:solidFill>
                  <a:srgbClr val="A68000"/>
                </a:solidFill>
                <a:latin typeface="Calibri Bold" pitchFamily="18" charset="0"/>
              </a:rPr>
              <a:t>k</a:t>
            </a:r>
            <a:r>
              <a:rPr lang="en - US" sz="889" dirty="0">
                <a:solidFill>
                  <a:srgbClr val="A68000"/>
                </a:solidFill>
                <a:latin typeface="Calibri Bold" pitchFamily="18" charset="0"/>
              </a:rPr>
              <a:t>unnalle</a:t>
            </a:r>
            <a:endParaRPr lang="en - US" sz="889" dirty="0"/>
          </a:p>
        </p:txBody>
      </p:sp>
      <p:sp>
        <p:nvSpPr>
          <p:cNvPr id="324" name="Rectangle 324"/>
          <p:cNvSpPr/>
          <p:nvPr/>
        </p:nvSpPr>
        <p:spPr>
          <a:xfrm>
            <a:off x="7072428" y="2411363"/>
            <a:ext cx="1679370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13" dirty="0">
                <a:latin typeface="Calibri" pitchFamily="18" charset="0"/>
              </a:rPr>
              <a:t>P</a:t>
            </a:r>
            <a:r>
              <a:rPr lang="en - US" sz="635" dirty="0">
                <a:latin typeface="Calibri" pitchFamily="18" charset="0"/>
              </a:rPr>
              <a:t>eru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eet ohjaukseen </a:t>
            </a:r>
            <a:r>
              <a:rPr lang="en - US" sz="635" spc="-22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ohdennetuille </a:t>
            </a:r>
            <a:r>
              <a:rPr lang="en - US" sz="635" spc="-8" dirty="0">
                <a:latin typeface="Calibri" pitchFamily="18" charset="0"/>
              </a:rPr>
              <a:t>r</a:t>
            </a:r>
            <a:r>
              <a:rPr lang="en - US" sz="635" dirty="0">
                <a:latin typeface="Calibri" pitchFamily="18" charset="0"/>
              </a:rPr>
              <a:t>esu</a:t>
            </a:r>
            <a:r>
              <a:rPr lang="en - US" sz="635" spc="-11" dirty="0">
                <a:latin typeface="Calibri" pitchFamily="18" charset="0"/>
              </a:rPr>
              <a:t>r</a:t>
            </a:r>
            <a:r>
              <a:rPr lang="en - US" sz="635" dirty="0">
                <a:latin typeface="Calibri" pitchFamily="18" charset="0"/>
              </a:rPr>
              <a:t>sseille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• </a:t>
            </a:r>
            <a:r>
              <a:rPr lang="en - US" sz="635" spc="-49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ar</a:t>
            </a:r>
            <a:r>
              <a:rPr lang="en - US" sz="635" spc="-6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e analysoida ly</a:t>
            </a:r>
            <a:r>
              <a:rPr lang="en - US" sz="635" spc="-11" dirty="0">
                <a:latin typeface="Calibri" pitchFamily="18" charset="0"/>
              </a:rPr>
              <a:t>h</a:t>
            </a:r>
            <a:r>
              <a:rPr lang="en - US" sz="635" spc="-8" dirty="0">
                <a:latin typeface="Calibri" pitchFamily="18" charset="0"/>
              </a:rPr>
              <a:t>y</a:t>
            </a:r>
            <a:r>
              <a:rPr lang="en - US" sz="635" dirty="0">
                <a:latin typeface="Calibri" pitchFamily="18" charset="0"/>
              </a:rPr>
              <a:t>en, 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eskipit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än ja pit</a:t>
            </a:r>
            <a:r>
              <a:rPr lang="en - US" sz="635" spc="-1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än </a:t>
            </a:r>
            <a:endParaRPr lang="en - US" sz="635" dirty="0"/>
          </a:p>
        </p:txBody>
      </p:sp>
      <p:sp>
        <p:nvSpPr>
          <p:cNvPr id="325" name="Rectangle 325"/>
          <p:cNvSpPr/>
          <p:nvPr/>
        </p:nvSpPr>
        <p:spPr>
          <a:xfrm>
            <a:off x="7140572" y="2604908"/>
            <a:ext cx="120885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ai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spc="-10" dirty="0">
                <a:latin typeface="Calibri" pitchFamily="18" charset="0"/>
              </a:rPr>
              <a:t>av</a:t>
            </a:r>
            <a:r>
              <a:rPr lang="en - US" sz="635" dirty="0">
                <a:latin typeface="Calibri" pitchFamily="18" charset="0"/>
              </a:rPr>
              <a:t>älin las</a:t>
            </a:r>
            <a:r>
              <a:rPr lang="en - US" sz="635" spc="-19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ennallisia säästöjä se</a:t>
            </a:r>
            <a:r>
              <a:rPr lang="en - US" sz="635" spc="-1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ä </a:t>
            </a:r>
            <a:endParaRPr lang="en - US" sz="635" dirty="0"/>
          </a:p>
          <a:p>
            <a:pPr marL="322">
              <a:lnSpc>
                <a:spcPts val="762"/>
              </a:lnSpc>
            </a:pP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aloudellises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 ett</a:t>
            </a:r>
            <a:endParaRPr lang="en - US" sz="635" dirty="0"/>
          </a:p>
        </p:txBody>
      </p:sp>
      <p:sp>
        <p:nvSpPr>
          <p:cNvPr id="326" name="Rectangle 326"/>
          <p:cNvSpPr/>
          <p:nvPr/>
        </p:nvSpPr>
        <p:spPr>
          <a:xfrm>
            <a:off x="7298804" y="2701681"/>
            <a:ext cx="1362104" cy="27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8135"/>
            <a:r>
              <a:rPr lang="en - US" sz="635" dirty="0">
                <a:latin typeface="Calibri" pitchFamily="18" charset="0"/>
              </a:rPr>
              <a:t> ä sosiaalises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 nä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ö</a:t>
            </a:r>
            <a:r>
              <a:rPr lang="en - US" sz="635" spc="-8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ulma</a:t>
            </a:r>
            <a:r>
              <a:rPr lang="en - US" sz="635" spc="-6" dirty="0">
                <a:latin typeface="Calibri" pitchFamily="18" charset="0"/>
              </a:rPr>
              <a:t>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</a:t>
            </a:r>
            <a:endParaRPr lang="en - US" sz="635" dirty="0"/>
          </a:p>
          <a:p>
            <a:pPr>
              <a:lnSpc>
                <a:spcPts val="1388"/>
              </a:lnSpc>
            </a:pPr>
            <a:r>
              <a:rPr lang="en - US" sz="635" spc="-21" dirty="0">
                <a:solidFill>
                  <a:srgbClr val="A68000"/>
                </a:solidFill>
                <a:latin typeface="Calibri-Bold" pitchFamily="18" charset="0"/>
              </a:rPr>
              <a:t>P</a:t>
            </a:r>
            <a:r>
              <a:rPr lang="en - US" sz="635" dirty="0">
                <a:solidFill>
                  <a:srgbClr val="A68000"/>
                </a:solidFill>
                <a:latin typeface="Calibri-Bold" pitchFamily="18" charset="0"/>
              </a:rPr>
              <a:t>ÄÄKYSYMYKSE</a:t>
            </a:r>
            <a:r>
              <a:rPr lang="en - US" sz="635" spc="-41" dirty="0">
                <a:solidFill>
                  <a:srgbClr val="A68000"/>
                </a:solidFill>
                <a:latin typeface="Calibri-Bold" pitchFamily="18" charset="0"/>
              </a:rPr>
              <a:t>T</a:t>
            </a:r>
            <a:r>
              <a:rPr lang="en - US" sz="635" dirty="0">
                <a:solidFill>
                  <a:srgbClr val="A68000"/>
                </a:solidFill>
                <a:latin typeface="Calibri-Bold" pitchFamily="18" charset="0"/>
              </a:rPr>
              <a:t>:</a:t>
            </a:r>
            <a:endParaRPr lang="en - US" sz="635" dirty="0"/>
          </a:p>
        </p:txBody>
      </p:sp>
      <p:sp>
        <p:nvSpPr>
          <p:cNvPr id="327" name="Rectangle 327"/>
          <p:cNvSpPr/>
          <p:nvPr/>
        </p:nvSpPr>
        <p:spPr>
          <a:xfrm>
            <a:off x="7298804" y="2956945"/>
            <a:ext cx="1389035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lisäarvoa</a:t>
            </a:r>
            <a:r>
              <a:rPr lang="en - US" sz="635" dirty="0">
                <a:latin typeface="Calibri-Italic" pitchFamily="18" charset="0"/>
              </a:rPr>
              <a:t> elini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äiseen ohjaukseen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Italic" pitchFamily="18" charset="0"/>
              </a:rPr>
              <a:t>inves</a:t>
            </a:r>
            <a:r>
              <a:rPr lang="en - US" sz="635" spc="-8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oinnis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 on valt</a:t>
            </a:r>
            <a:r>
              <a:rPr lang="en - US" sz="635" spc="-176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onhallinnoll</a:t>
            </a:r>
            <a:r>
              <a:rPr lang="en - US" sz="635" spc="-32" dirty="0">
                <a:latin typeface="Calibri Italic" pitchFamily="18" charset="0"/>
              </a:rPr>
              <a:t>e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28" name="Rectangle 328"/>
          <p:cNvSpPr/>
          <p:nvPr/>
        </p:nvSpPr>
        <p:spPr>
          <a:xfrm>
            <a:off x="7298804" y="3150490"/>
            <a:ext cx="114845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485466" algn="l"/>
              </a:tabLst>
            </a:pPr>
            <a:r>
              <a:rPr lang="en - US" sz="635" spc="-10" dirty="0">
                <a:latin typeface="Calibri Bold Italic" pitchFamily="18" charset="0"/>
              </a:rPr>
              <a:t>K</a:t>
            </a:r>
            <a:r>
              <a:rPr lang="en - US" sz="635" dirty="0">
                <a:latin typeface="Calibri Bold Italic" pitchFamily="18" charset="0"/>
              </a:rPr>
              <a:t>uinka vaikut</a:t>
            </a:r>
            <a:r>
              <a:rPr lang="en - US" sz="635" spc="-205" dirty="0">
                <a:latin typeface="Calibri Bold Italic" pitchFamily="18" charset="0"/>
              </a:rPr>
              <a:t>t</a:t>
            </a:r>
            <a:r>
              <a:rPr lang="en - US" sz="635" dirty="0">
                <a:latin typeface="Calibri Bold Italic" pitchFamily="18" charset="0"/>
              </a:rPr>
              <a:t> 	avuusarviont</a:t>
            </a:r>
            <a:r>
              <a:rPr lang="en - US" sz="635" spc="-185" dirty="0">
                <a:latin typeface="Calibri Bold Italic" pitchFamily="18" charset="0"/>
              </a:rPr>
              <a:t>i</a:t>
            </a:r>
            <a:r>
              <a:rPr lang="en - US" sz="635" dirty="0">
                <a:latin typeface="Calibri Bold Italic" pitchFamily="18" charset="0"/>
              </a:rPr>
              <a:t> </a:t>
            </a:r>
            <a:r>
              <a:rPr lang="en - US" sz="635" dirty="0">
                <a:latin typeface="Calibri-Italic" pitchFamily="18" charset="0"/>
              </a:rPr>
              <a:t> ja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Italic" pitchFamily="18" charset="0"/>
              </a:rPr>
              <a:t>kus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annushyötyjen arvioint</a:t>
            </a:r>
            <a:r>
              <a:rPr lang="en - US" sz="635" spc="-177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 voivat </a:t>
            </a:r>
            <a:endParaRPr lang="en - US" sz="635" dirty="0"/>
          </a:p>
        </p:txBody>
      </p:sp>
      <p:sp>
        <p:nvSpPr>
          <p:cNvPr id="329" name="Rectangle 329"/>
          <p:cNvSpPr/>
          <p:nvPr/>
        </p:nvSpPr>
        <p:spPr>
          <a:xfrm>
            <a:off x="7298804" y="3344035"/>
            <a:ext cx="1408655" cy="405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-Italic" pitchFamily="18" charset="0"/>
              </a:rPr>
              <a:t>joh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aa 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ehok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aaseen ja </a:t>
            </a:r>
            <a:r>
              <a:rPr lang="en - US" sz="635" spc="-8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oimivaan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laadunvarmistukseen se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Italic" pitchFamily="18" charset="0"/>
              </a:rPr>
              <a:t>tutkimusperus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aiseen </a:t>
            </a:r>
            <a:r>
              <a:rPr lang="en - US" sz="635" spc="-8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oimin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apolit</a:t>
            </a:r>
            <a:r>
              <a:rPr lang="en - US" sz="635" spc="-175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ik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aan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ja palvelujärjes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elyihi</a:t>
            </a:r>
            <a:r>
              <a:rPr lang="en - US" sz="635" spc="-30" dirty="0">
                <a:latin typeface="Calibri-Italic" pitchFamily="18" charset="0"/>
              </a:rPr>
              <a:t>n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330" name="Rectangle 330"/>
          <p:cNvSpPr/>
          <p:nvPr/>
        </p:nvSpPr>
        <p:spPr>
          <a:xfrm>
            <a:off x="7298804" y="3731126"/>
            <a:ext cx="1452321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Mitkä toimintapolit</a:t>
            </a:r>
            <a:r>
              <a:rPr lang="en - US" sz="635" spc="-182" dirty="0">
                <a:latin typeface="Calibri Bold Italic" pitchFamily="18" charset="0"/>
              </a:rPr>
              <a:t>i</a:t>
            </a:r>
            <a:r>
              <a:rPr lang="en - US" sz="635" dirty="0">
                <a:latin typeface="Calibri Bold Italic" pitchFamily="18" charset="0"/>
              </a:rPr>
              <a:t> ikan haasteet</a:t>
            </a:r>
            <a:r>
              <a:rPr lang="en - US" sz="635" dirty="0">
                <a:latin typeface="Calibri-Italic" pitchFamily="18" charset="0"/>
              </a:rPr>
              <a:t> ja muut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spc="-8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odennä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öiset haas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eet vaati</a:t>
            </a:r>
            <a:endParaRPr lang="en - US" sz="635" dirty="0"/>
          </a:p>
        </p:txBody>
      </p:sp>
      <p:sp>
        <p:nvSpPr>
          <p:cNvPr id="331" name="Rectangle 331"/>
          <p:cNvSpPr/>
          <p:nvPr/>
        </p:nvSpPr>
        <p:spPr>
          <a:xfrm>
            <a:off x="7298804" y="3827899"/>
            <a:ext cx="159761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29345"/>
            <a:r>
              <a:rPr lang="en - US" sz="635" dirty="0">
                <a:latin typeface="Calibri Italic" pitchFamily="18" charset="0"/>
              </a:rPr>
              <a:t> vat uudenlaisia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apoja arvioida ohjauksen kus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annushyötyj</a:t>
            </a:r>
            <a:r>
              <a:rPr lang="en - US" sz="635" spc="-28" dirty="0">
                <a:latin typeface="Calibri-Italic" pitchFamily="18" charset="0"/>
              </a:rPr>
              <a:t>ä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332" name="Rectangle 332"/>
          <p:cNvSpPr/>
          <p:nvPr/>
        </p:nvSpPr>
        <p:spPr>
          <a:xfrm>
            <a:off x="6558743" y="4361432"/>
            <a:ext cx="1442126" cy="136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889" spc="-15" dirty="0">
                <a:solidFill>
                  <a:srgbClr val="CC4DFF"/>
                </a:solidFill>
                <a:latin typeface="Calibri Bold" pitchFamily="18" charset="0"/>
              </a:rPr>
              <a:t>K</a:t>
            </a:r>
            <a:r>
              <a:rPr lang="en - US" sz="889" dirty="0">
                <a:solidFill>
                  <a:srgbClr val="CC4DFF"/>
                </a:solidFill>
                <a:latin typeface="Calibri Bold" pitchFamily="18" charset="0"/>
              </a:rPr>
              <a:t>ustannus</a:t>
            </a:r>
            <a:r>
              <a:rPr lang="en - US" sz="889" spc="-12" dirty="0">
                <a:solidFill>
                  <a:srgbClr val="CC4DFF"/>
                </a:solidFill>
                <a:latin typeface="Calibri Bold" pitchFamily="18" charset="0"/>
              </a:rPr>
              <a:t>h</a:t>
            </a:r>
            <a:r>
              <a:rPr lang="en - US" sz="889" spc="-9" dirty="0">
                <a:solidFill>
                  <a:srgbClr val="CC4DFF"/>
                </a:solidFill>
                <a:latin typeface="Calibri Bold" pitchFamily="18" charset="0"/>
              </a:rPr>
              <a:t>y</a:t>
            </a:r>
            <a:r>
              <a:rPr lang="en - US" sz="889" dirty="0">
                <a:solidFill>
                  <a:srgbClr val="CC4DFF"/>
                </a:solidFill>
                <a:latin typeface="Calibri Bold" pitchFamily="18" charset="0"/>
              </a:rPr>
              <a:t>ödyt kansal</a:t>
            </a:r>
            <a:r>
              <a:rPr lang="en - US" sz="889" spc="-6" dirty="0">
                <a:solidFill>
                  <a:srgbClr val="CC4DFF"/>
                </a:solidFill>
                <a:latin typeface="Calibri Bold" pitchFamily="18" charset="0"/>
              </a:rPr>
              <a:t>a</a:t>
            </a:r>
            <a:r>
              <a:rPr lang="en - US" sz="889" dirty="0">
                <a:solidFill>
                  <a:srgbClr val="CC4DFF"/>
                </a:solidFill>
                <a:latin typeface="Calibri Bold" pitchFamily="18" charset="0"/>
              </a:rPr>
              <a:t>iselle</a:t>
            </a:r>
            <a:endParaRPr lang="en - US" sz="889" dirty="0"/>
          </a:p>
        </p:txBody>
      </p:sp>
      <p:sp>
        <p:nvSpPr>
          <p:cNvPr id="333" name="Rectangle 333"/>
          <p:cNvSpPr/>
          <p:nvPr/>
        </p:nvSpPr>
        <p:spPr>
          <a:xfrm>
            <a:off x="6548085" y="4550923"/>
            <a:ext cx="2010422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• Jouhe</a:t>
            </a:r>
            <a:r>
              <a:rPr lang="en - US" sz="635" spc="-10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at siirtymät t</a:t>
            </a:r>
            <a:r>
              <a:rPr lang="en - US" sz="635" spc="-8" dirty="0">
                <a:latin typeface="Calibri" pitchFamily="18" charset="0"/>
              </a:rPr>
              <a:t>y</a:t>
            </a:r>
            <a:r>
              <a:rPr lang="en - US" sz="635" dirty="0">
                <a:latin typeface="Calibri" pitchFamily="18" charset="0"/>
              </a:rPr>
              <a:t>öelämän ja 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oulutuksen nivel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aiheissa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• Henkilö</a:t>
            </a:r>
            <a:r>
              <a:rPr lang="en - US" sz="635" spc="-21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oh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ai</a:t>
            </a:r>
            <a:r>
              <a:rPr lang="en - US" sz="635" spc="-7" dirty="0">
                <a:latin typeface="Calibri" pitchFamily="18" charset="0"/>
              </a:rPr>
              <a:t>s</a:t>
            </a:r>
            <a:r>
              <a:rPr lang="en - US" sz="635" spc="-6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en toiveiden ja </a:t>
            </a:r>
            <a:r>
              <a:rPr lang="en - US" sz="635" spc="-20" dirty="0">
                <a:latin typeface="Calibri" pitchFamily="18" charset="0"/>
              </a:rPr>
              <a:t>k</a:t>
            </a:r>
            <a:r>
              <a:rPr lang="en - US" sz="635" dirty="0">
                <a:latin typeface="Calibri" pitchFamily="18" charset="0"/>
              </a:rPr>
              <a:t>ehityssuunnitelmien </a:t>
            </a:r>
            <a:endParaRPr lang="en - US" sz="635" dirty="0"/>
          </a:p>
        </p:txBody>
      </p:sp>
      <p:sp>
        <p:nvSpPr>
          <p:cNvPr id="334" name="Rectangle 334"/>
          <p:cNvSpPr/>
          <p:nvPr/>
        </p:nvSpPr>
        <p:spPr>
          <a:xfrm>
            <a:off x="6616632" y="4744468"/>
            <a:ext cx="2004203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" pitchFamily="18" charset="0"/>
              </a:rPr>
              <a:t>samansuun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aisuudes</a:t>
            </a:r>
            <a:r>
              <a:rPr lang="en - US" sz="635" spc="-8" dirty="0">
                <a:latin typeface="Calibri" pitchFamily="18" charset="0"/>
              </a:rPr>
              <a:t>t</a:t>
            </a:r>
            <a:r>
              <a:rPr lang="en - US" sz="635" dirty="0">
                <a:latin typeface="Calibri" pitchFamily="18" charset="0"/>
              </a:rPr>
              <a:t>a juontu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 sitoutuminen ja mot</a:t>
            </a:r>
            <a:r>
              <a:rPr lang="en - US" sz="635" spc="-175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</a:t>
            </a:r>
            <a:r>
              <a:rPr lang="en - US" sz="635" spc="-9" dirty="0">
                <a:latin typeface="Calibri" pitchFamily="18" charset="0"/>
              </a:rPr>
              <a:t>v</a:t>
            </a:r>
            <a:r>
              <a:rPr lang="en - US" sz="635" dirty="0">
                <a:latin typeface="Calibri" pitchFamily="18" charset="0"/>
              </a:rPr>
              <a:t>aat</a:t>
            </a:r>
            <a:r>
              <a:rPr lang="en - US" sz="635" spc="-177" dirty="0">
                <a:latin typeface="Calibri" pitchFamily="18" charset="0"/>
              </a:rPr>
              <a:t>i</a:t>
            </a:r>
            <a:r>
              <a:rPr lang="en - US" sz="635" dirty="0">
                <a:latin typeface="Calibri" pitchFamily="18" charset="0"/>
              </a:rPr>
              <a:t> o </a:t>
            </a:r>
            <a:endParaRPr lang="en - US" sz="635" dirty="0"/>
          </a:p>
          <a:p>
            <a:pPr marL="645">
              <a:lnSpc>
                <a:spcPts val="762"/>
              </a:lnSpc>
            </a:pPr>
            <a:r>
              <a:rPr lang="en - US" sz="635" dirty="0">
                <a:latin typeface="Calibri" pitchFamily="18" charset="0"/>
              </a:rPr>
              <a:t>oppimiseen ja t</a:t>
            </a:r>
            <a:r>
              <a:rPr lang="en - US" sz="635" spc="-6" dirty="0">
                <a:latin typeface="Calibri" pitchFamily="18" charset="0"/>
              </a:rPr>
              <a:t>y</a:t>
            </a:r>
            <a:r>
              <a:rPr lang="en - US" sz="635" dirty="0">
                <a:latin typeface="Calibri" pitchFamily="18" charset="0"/>
              </a:rPr>
              <a:t>öhön</a:t>
            </a:r>
            <a:endParaRPr lang="en - US" sz="635" dirty="0"/>
          </a:p>
        </p:txBody>
      </p:sp>
      <p:sp>
        <p:nvSpPr>
          <p:cNvPr id="335" name="Rectangle 335"/>
          <p:cNvSpPr/>
          <p:nvPr/>
        </p:nvSpPr>
        <p:spPr>
          <a:xfrm>
            <a:off x="6774460" y="4999732"/>
            <a:ext cx="731034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spc="-21" dirty="0">
                <a:solidFill>
                  <a:srgbClr val="CC4DFF"/>
                </a:solidFill>
                <a:latin typeface="Calibri-Bold" pitchFamily="18" charset="0"/>
              </a:rPr>
              <a:t>P</a:t>
            </a:r>
            <a:r>
              <a:rPr lang="en - US" sz="635" dirty="0">
                <a:solidFill>
                  <a:srgbClr val="CC4DFF"/>
                </a:solidFill>
                <a:latin typeface="Calibri-Bold" pitchFamily="18" charset="0"/>
              </a:rPr>
              <a:t>ÄÄKYSYMYKSE</a:t>
            </a:r>
            <a:r>
              <a:rPr lang="en - US" sz="635" spc="-41" dirty="0">
                <a:solidFill>
                  <a:srgbClr val="CC4DFF"/>
                </a:solidFill>
                <a:latin typeface="Calibri-Bold" pitchFamily="18" charset="0"/>
              </a:rPr>
              <a:t>T</a:t>
            </a:r>
            <a:r>
              <a:rPr lang="en - US" sz="635" dirty="0">
                <a:solidFill>
                  <a:srgbClr val="CC4DFF"/>
                </a:solidFill>
                <a:latin typeface="Calibri-Bold" pitchFamily="18" charset="0"/>
              </a:rPr>
              <a:t>:</a:t>
            </a:r>
            <a:endParaRPr lang="en - US" sz="635" dirty="0"/>
          </a:p>
        </p:txBody>
      </p:sp>
      <p:sp>
        <p:nvSpPr>
          <p:cNvPr id="336" name="Rectangle 336"/>
          <p:cNvSpPr/>
          <p:nvPr/>
        </p:nvSpPr>
        <p:spPr>
          <a:xfrm>
            <a:off x="6774461" y="5096505"/>
            <a:ext cx="1896866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Bold Italic" pitchFamily="18" charset="0"/>
              </a:rPr>
              <a:t>Mitä lisäarvoa</a:t>
            </a:r>
            <a:r>
              <a:rPr lang="en - US" sz="635" dirty="0">
                <a:latin typeface="Calibri-Italic" pitchFamily="18" charset="0"/>
              </a:rPr>
              <a:t> inves</a:t>
            </a:r>
            <a:r>
              <a:rPr lang="en - US" sz="635" spc="-8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oinnis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 elini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äiseen ohjaukseen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on yksilöll</a:t>
            </a:r>
            <a:r>
              <a:rPr lang="en - US" sz="635" spc="-31" dirty="0">
                <a:latin typeface="Calibri-Italic" pitchFamily="18" charset="0"/>
              </a:rPr>
              <a:t>e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</p:txBody>
      </p:sp>
      <p:sp>
        <p:nvSpPr>
          <p:cNvPr id="337" name="Rectangle 337"/>
          <p:cNvSpPr/>
          <p:nvPr/>
        </p:nvSpPr>
        <p:spPr>
          <a:xfrm>
            <a:off x="6774461" y="5290050"/>
            <a:ext cx="1732847" cy="2003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431693" algn="l"/>
              </a:tabLst>
            </a:pPr>
            <a:r>
              <a:rPr lang="en - US" sz="635" spc="-10" dirty="0">
                <a:latin typeface="Calibri Bold Italic" pitchFamily="18" charset="0"/>
              </a:rPr>
              <a:t>K</a:t>
            </a:r>
            <a:r>
              <a:rPr lang="en - US" sz="635" dirty="0">
                <a:latin typeface="Calibri Bold Italic" pitchFamily="18" charset="0"/>
              </a:rPr>
              <a:t>uinka päät</a:t>
            </a:r>
            <a:r>
              <a:rPr lang="en - US" sz="635" spc="-205" dirty="0">
                <a:latin typeface="Calibri Bold Italic" pitchFamily="18" charset="0"/>
              </a:rPr>
              <a:t>t</a:t>
            </a:r>
            <a:r>
              <a:rPr lang="en - US" sz="635" dirty="0">
                <a:latin typeface="Calibri Bold Italic" pitchFamily="18" charset="0"/>
              </a:rPr>
              <a:t> 	äjät</a:t>
            </a:r>
            <a:r>
              <a:rPr lang="en - US" sz="635" dirty="0">
                <a:latin typeface="Calibri Italic" pitchFamily="18" charset="0"/>
              </a:rPr>
              <a:t> ja organisaat</a:t>
            </a:r>
            <a:r>
              <a:rPr lang="en - US" sz="635" spc="-176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ot, joissa ohjausalan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Italic" pitchFamily="18" charset="0"/>
              </a:rPr>
              <a:t>ammatti</a:t>
            </a:r>
            <a:endParaRPr lang="en - US" sz="635" dirty="0"/>
          </a:p>
        </p:txBody>
      </p:sp>
      <p:sp>
        <p:nvSpPr>
          <p:cNvPr id="338" name="Rectangle 338"/>
          <p:cNvSpPr/>
          <p:nvPr/>
        </p:nvSpPr>
        <p:spPr>
          <a:xfrm>
            <a:off x="6774461" y="5386822"/>
            <a:ext cx="2032416" cy="30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660"/>
            <a:r>
              <a:rPr lang="en - US" sz="635" dirty="0">
                <a:latin typeface="Calibri Italic" pitchFamily="18" charset="0"/>
              </a:rPr>
              <a:t>  laiset työsken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elevät voivat parhai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en viest</a:t>
            </a:r>
            <a:r>
              <a:rPr lang="en - US" sz="635" spc="-176" dirty="0">
                <a:latin typeface="Calibri Italic" pitchFamily="18" charset="0"/>
              </a:rPr>
              <a:t>i</a:t>
            </a:r>
            <a:r>
              <a:rPr lang="en - US" sz="635" dirty="0">
                <a:latin typeface="Calibri Italic" pitchFamily="18" charset="0"/>
              </a:rPr>
              <a:t> ä 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-Italic" pitchFamily="18" charset="0"/>
              </a:rPr>
              <a:t>elini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äisen ohjauksen tuoman lisäarvon </a:t>
            </a:r>
            <a:r>
              <a:rPr lang="en - US" sz="635" spc="-6" dirty="0">
                <a:latin typeface="Calibri-Italic" pitchFamily="18" charset="0"/>
              </a:rPr>
              <a:t>k</a:t>
            </a:r>
            <a:r>
              <a:rPr lang="en - US" sz="635" dirty="0">
                <a:latin typeface="Calibri-Italic" pitchFamily="18" charset="0"/>
              </a:rPr>
              <a:t>ansalaisell</a:t>
            </a:r>
            <a:r>
              <a:rPr lang="en - US" sz="635" spc="-31" dirty="0">
                <a:latin typeface="Calibri-Italic" pitchFamily="18" charset="0"/>
              </a:rPr>
              <a:t>e</a:t>
            </a:r>
            <a:r>
              <a:rPr lang="en - US" sz="635" dirty="0">
                <a:latin typeface="Calibri-Italic" pitchFamily="18" charset="0"/>
              </a:rPr>
              <a:t>?</a:t>
            </a:r>
            <a:endParaRPr lang="en - US" sz="635" dirty="0"/>
          </a:p>
          <a:p>
            <a:pPr>
              <a:lnSpc>
                <a:spcPts val="762"/>
              </a:lnSpc>
            </a:pPr>
            <a:r>
              <a:rPr lang="en - US" sz="635" dirty="0">
                <a:latin typeface="Calibri Bold Italic" pitchFamily="18" charset="0"/>
              </a:rPr>
              <a:t>Mitä muuta</a:t>
            </a:r>
            <a:r>
              <a:rPr lang="en - US" sz="635" dirty="0">
                <a:latin typeface="Calibri-Italic" pitchFamily="18" charset="0"/>
              </a:rPr>
              <a:t> voidaan 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ehdä ohjauksen kus</a:t>
            </a:r>
            <a:r>
              <a:rPr lang="en - US" sz="635" spc="-7" dirty="0">
                <a:latin typeface="Calibri-Italic" pitchFamily="18" charset="0"/>
              </a:rPr>
              <a:t>t</a:t>
            </a:r>
            <a:r>
              <a:rPr lang="en - US" sz="635" dirty="0">
                <a:latin typeface="Calibri-Italic" pitchFamily="18" charset="0"/>
              </a:rPr>
              <a:t>annushyötyjen </a:t>
            </a:r>
            <a:endParaRPr lang="en - US" sz="635" dirty="0"/>
          </a:p>
        </p:txBody>
      </p:sp>
      <p:sp>
        <p:nvSpPr>
          <p:cNvPr id="339" name="Rectangle 339"/>
          <p:cNvSpPr/>
          <p:nvPr/>
        </p:nvSpPr>
        <p:spPr>
          <a:xfrm>
            <a:off x="6774461" y="5677140"/>
            <a:ext cx="588303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ja lisäarvon kehitt</a:t>
            </a:r>
            <a:endParaRPr lang="en - US" sz="635" dirty="0"/>
          </a:p>
        </p:txBody>
      </p:sp>
      <p:sp>
        <p:nvSpPr>
          <p:cNvPr id="340" name="Rectangle 340"/>
          <p:cNvSpPr/>
          <p:nvPr/>
        </p:nvSpPr>
        <p:spPr>
          <a:xfrm>
            <a:off x="7331460" y="5677140"/>
            <a:ext cx="1355307" cy="977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635" dirty="0">
                <a:latin typeface="Calibri Italic" pitchFamily="18" charset="0"/>
              </a:rPr>
              <a:t> ämiseksi ja paran</a:t>
            </a:r>
            <a:r>
              <a:rPr lang="en - US" sz="635" spc="-7" dirty="0">
                <a:latin typeface="Calibri Italic" pitchFamily="18" charset="0"/>
              </a:rPr>
              <a:t>t</a:t>
            </a:r>
            <a:r>
              <a:rPr lang="en - US" sz="635" dirty="0">
                <a:latin typeface="Calibri Italic" pitchFamily="18" charset="0"/>
              </a:rPr>
              <a:t>amiseksi </a:t>
            </a:r>
            <a:r>
              <a:rPr lang="en - US" sz="635" spc="-6" dirty="0">
                <a:latin typeface="Calibri Italic" pitchFamily="18" charset="0"/>
              </a:rPr>
              <a:t>k</a:t>
            </a:r>
            <a:r>
              <a:rPr lang="en - US" sz="635" dirty="0">
                <a:latin typeface="Calibri Italic" pitchFamily="18" charset="0"/>
              </a:rPr>
              <a:t>ansalaisill</a:t>
            </a:r>
            <a:r>
              <a:rPr lang="en - US" sz="635" spc="-31" dirty="0">
                <a:latin typeface="Calibri Italic" pitchFamily="18" charset="0"/>
              </a:rPr>
              <a:t>e</a:t>
            </a:r>
            <a:r>
              <a:rPr lang="en - US" sz="635" dirty="0">
                <a:latin typeface="Calibri Italic" pitchFamily="18" charset="0"/>
              </a:rPr>
              <a:t>?</a:t>
            </a:r>
            <a:endParaRPr lang="en - US" sz="635" dirty="0"/>
          </a:p>
        </p:txBody>
      </p:sp>
      <p:sp>
        <p:nvSpPr>
          <p:cNvPr id="341" name="Rectangle 341"/>
          <p:cNvSpPr/>
          <p:nvPr/>
        </p:nvSpPr>
        <p:spPr>
          <a:xfrm>
            <a:off x="345040" y="6087137"/>
            <a:ext cx="6021841" cy="105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95792" algn="l"/>
                <a:tab pos="186477" algn="l"/>
                <a:tab pos="263378" algn="l"/>
                <a:tab pos="374334" algn="l"/>
                <a:tab pos="451235" algn="l"/>
                <a:tab pos="554662" algn="l"/>
                <a:tab pos="661059" algn="l"/>
                <a:tab pos="738351" algn="l"/>
                <a:tab pos="833318" algn="l"/>
                <a:tab pos="929110" algn="l"/>
                <a:tab pos="1039737" algn="l"/>
                <a:tab pos="1110828" algn="l"/>
                <a:tab pos="1223374" algn="l"/>
                <a:tab pos="1332350" algn="l"/>
                <a:tab pos="1413785" algn="l"/>
                <a:tab pos="1518254" algn="l"/>
                <a:tab pos="1628577" algn="l"/>
                <a:tab pos="1730900" algn="l"/>
                <a:tab pos="1825859" algn="l"/>
                <a:tab pos="1921659" algn="l"/>
                <a:tab pos="2032277" algn="l"/>
                <a:tab pos="2103368" algn="l"/>
                <a:tab pos="2199230" algn="l"/>
                <a:tab pos="2311776" algn="l"/>
                <a:tab pos="2388677" algn="l"/>
                <a:tab pos="2518351" algn="l"/>
                <a:tab pos="2595252" algn="l"/>
                <a:tab pos="2706435" algn="l"/>
                <a:tab pos="2798327" algn="l"/>
                <a:tab pos="2904724" algn="l"/>
                <a:tab pos="3004859" algn="l"/>
                <a:tab pos="3117414" algn="l"/>
              </a:tabLst>
            </a:pPr>
            <a:r>
              <a:rPr lang="en - US" sz="684" dirty="0">
                <a:solidFill>
                  <a:srgbClr val="FFFFFF"/>
                </a:solidFill>
                <a:latin typeface="Calibri-Bold" pitchFamily="18" charset="0"/>
              </a:rPr>
              <a:t>E	L	I	N	I	K	Ä	I	S	E	N	 	O	H	J	A	U	K	S	E	N	 	T	O	I	M	I	N	T	A	P	O	LITIIKAN LAADUN JA TUTKIMUSPERUSTAISUUDEN VAHVISTAMINEN</a:t>
            </a:r>
            <a:endParaRPr lang="en - US" sz="684" dirty="0"/>
          </a:p>
        </p:txBody>
      </p:sp>
      <p:sp>
        <p:nvSpPr>
          <p:cNvPr id="342" name="Rectangle 342"/>
          <p:cNvSpPr/>
          <p:nvPr/>
        </p:nvSpPr>
        <p:spPr>
          <a:xfrm>
            <a:off x="2648864" y="665392"/>
            <a:ext cx="1153649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Näid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n 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v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iid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n laa</a:t>
            </a:r>
            <a:r>
              <a:rPr lang="en - US" sz="794" spc="-10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u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l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spc="-6" dirty="0">
                <a:solidFill>
                  <a:srgbClr val="808080"/>
                </a:solidFill>
                <a:latin typeface="Calibri Italic" pitchFamily="18" charset="0"/>
              </a:rPr>
              <a:t>m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spc="-10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ti</a:t>
            </a:r>
            <a:endParaRPr lang="en - US" sz="794" dirty="0"/>
          </a:p>
        </p:txBody>
      </p:sp>
      <p:sp>
        <p:nvSpPr>
          <p:cNvPr id="343" name="Rectangle 343"/>
          <p:cNvSpPr/>
          <p:nvPr/>
        </p:nvSpPr>
        <p:spPr>
          <a:xfrm>
            <a:off x="2648863" y="665391"/>
            <a:ext cx="1484124" cy="378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02699"/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 n a</a:t>
            </a:r>
            <a:r>
              <a:rPr lang="en - US" sz="794" spc="-12" dirty="0">
                <a:solidFill>
                  <a:srgbClr val="808080"/>
                </a:solidFill>
                <a:latin typeface="Calibri Italic" pitchFamily="18" charset="0"/>
              </a:rPr>
              <a:t>v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ulla </a:t>
            </a:r>
            <a:endParaRPr lang="en - US" sz="794" dirty="0"/>
          </a:p>
          <a:p>
            <a:pPr>
              <a:lnSpc>
                <a:spcPts val="953"/>
              </a:lnSpc>
            </a:pPr>
            <a:r>
              <a:rPr lang="en - US" sz="794" spc="-8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oidaan määri</a:t>
            </a:r>
            <a:r>
              <a:rPr lang="en - US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llä </a:t>
            </a:r>
            <a:r>
              <a:rPr lang="en - US" sz="794" spc="-8" dirty="0">
                <a:solidFill>
                  <a:srgbClr val="808080"/>
                </a:solidFill>
                <a:latin typeface="Calibri-Italic" pitchFamily="18" charset="0"/>
              </a:rPr>
              <a:t>y</a:t>
            </a:r>
            <a:r>
              <a:rPr lang="en - US" sz="794" spc="-12" dirty="0">
                <a:solidFill>
                  <a:srgbClr val="808080"/>
                </a:solidFill>
                <a:latin typeface="Calibri-Italic" pitchFamily="18" charset="0"/>
              </a:rPr>
              <a:t>h</a:t>
            </a:r>
            <a:r>
              <a:rPr lang="en - US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in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n </a:t>
            </a:r>
            <a:r>
              <a:rPr lang="en - US" sz="794" spc="-8" dirty="0">
                <a:solidFill>
                  <a:srgbClr val="808080"/>
                </a:solidFill>
                <a:latin typeface="Calibri-Italic" pitchFamily="18" charset="0"/>
              </a:rPr>
              <a:t>k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i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li </a:t>
            </a:r>
            <a:endParaRPr lang="en - US" sz="794" dirty="0"/>
          </a:p>
          <a:p>
            <a:pPr>
              <a:lnSpc>
                <a:spcPts val="953"/>
              </a:lnSpc>
            </a:pP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li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i</a:t>
            </a:r>
            <a:r>
              <a:rPr lang="en - US" sz="794" spc="-15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ä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is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n o</a:t>
            </a:r>
            <a:r>
              <a:rPr lang="en - US" sz="794" spc="-11" dirty="0">
                <a:solidFill>
                  <a:srgbClr val="808080"/>
                </a:solidFill>
                <a:latin typeface="Calibri Italic" pitchFamily="18" charset="0"/>
              </a:rPr>
              <a:t>h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j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a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uk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s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n </a:t>
            </a:r>
            <a:r>
              <a:rPr lang="en - US" sz="794" spc="-16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oi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m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i</a:t>
            </a:r>
            <a:r>
              <a:rPr lang="en - US" sz="794" spc="-12" dirty="0">
                <a:solidFill>
                  <a:srgbClr val="808080"/>
                </a:solidFill>
                <a:latin typeface="Calibri Italic" pitchFamily="18" charset="0"/>
              </a:rPr>
              <a:t>n</a:t>
            </a:r>
            <a:r>
              <a:rPr lang="en - US" sz="794" spc="-15" dirty="0">
                <a:solidFill>
                  <a:srgbClr val="808080"/>
                </a:solidFill>
                <a:latin typeface="Calibri Italic" pitchFamily="18" charset="0"/>
              </a:rPr>
              <a:t>t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apoliti</a:t>
            </a:r>
            <a:endParaRPr lang="en - US" sz="794" dirty="0"/>
          </a:p>
        </p:txBody>
      </p:sp>
      <p:sp>
        <p:nvSpPr>
          <p:cNvPr id="344" name="Rectangle 344"/>
          <p:cNvSpPr/>
          <p:nvPr/>
        </p:nvSpPr>
        <p:spPr>
          <a:xfrm>
            <a:off x="4040302" y="907323"/>
            <a:ext cx="219291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 i</a:t>
            </a:r>
            <a:r>
              <a:rPr lang="en - US" sz="794" spc="-15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an </a:t>
            </a:r>
            <a:endParaRPr lang="en - US" sz="794" dirty="0"/>
          </a:p>
        </p:txBody>
      </p:sp>
      <p:sp>
        <p:nvSpPr>
          <p:cNvPr id="345" name="Rectangle 345"/>
          <p:cNvSpPr/>
          <p:nvPr/>
        </p:nvSpPr>
        <p:spPr>
          <a:xfrm>
            <a:off x="2648864" y="1028289"/>
            <a:ext cx="1426737" cy="25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ja pal</a:t>
            </a:r>
            <a:r>
              <a:rPr lang="en - US" sz="794" spc="-11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spc="-7" dirty="0">
                <a:solidFill>
                  <a:srgbClr val="808080"/>
                </a:solidFill>
                <a:latin typeface="Calibri-Italic" pitchFamily="18" charset="0"/>
              </a:rPr>
              <a:t>l</a:t>
            </a:r>
            <a:r>
              <a:rPr lang="en - US" sz="794" spc="-8" dirty="0">
                <a:solidFill>
                  <a:srgbClr val="808080"/>
                </a:solidFill>
                <a:latin typeface="Calibri-Italic" pitchFamily="18" charset="0"/>
              </a:rPr>
              <a:t>u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jä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r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j</a:t>
            </a:r>
            <a:r>
              <a:rPr lang="en - US" sz="794" spc="-10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s</a:t>
            </a:r>
            <a:r>
              <a:rPr lang="en - US" sz="794" spc="-15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l</a:t>
            </a:r>
            <a:r>
              <a:rPr lang="en - US" sz="794" spc="-13" dirty="0">
                <a:solidFill>
                  <a:srgbClr val="808080"/>
                </a:solidFill>
                <a:latin typeface="Calibri-Italic" pitchFamily="18" charset="0"/>
              </a:rPr>
              <a:t>y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j</a:t>
            </a:r>
            <a:r>
              <a:rPr lang="en - US" sz="794" spc="-9" dirty="0">
                <a:solidFill>
                  <a:srgbClr val="808080"/>
                </a:solidFill>
                <a:latin typeface="Calibri-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n ja</a:t>
            </a:r>
            <a:r>
              <a:rPr lang="en - US" sz="794" spc="-11" dirty="0">
                <a:solidFill>
                  <a:srgbClr val="808080"/>
                </a:solidFill>
                <a:latin typeface="Calibri-Italic" pitchFamily="18" charset="0"/>
              </a:rPr>
              <a:t>t</a:t>
            </a:r>
            <a:r>
              <a:rPr lang="en - US" sz="794" spc="-12" dirty="0">
                <a:solidFill>
                  <a:srgbClr val="808080"/>
                </a:solidFill>
                <a:latin typeface="Calibri-Italic" pitchFamily="18" charset="0"/>
              </a:rPr>
              <a:t>k</a:t>
            </a:r>
            <a:r>
              <a:rPr lang="en - US" sz="794" spc="-6" dirty="0">
                <a:solidFill>
                  <a:srgbClr val="808080"/>
                </a:solidFill>
                <a:latin typeface="Calibri-Italic" pitchFamily="18" charset="0"/>
              </a:rPr>
              <a:t>u</a:t>
            </a:r>
            <a:r>
              <a:rPr lang="en - US" sz="794" spc="-8" dirty="0">
                <a:solidFill>
                  <a:srgbClr val="808080"/>
                </a:solidFill>
                <a:latin typeface="Calibri-Italic" pitchFamily="18" charset="0"/>
              </a:rPr>
              <a:t>v</a:t>
            </a:r>
            <a:r>
              <a:rPr lang="en - US" sz="794" dirty="0">
                <a:solidFill>
                  <a:srgbClr val="808080"/>
                </a:solidFill>
                <a:latin typeface="Calibri-Italic" pitchFamily="18" charset="0"/>
              </a:rPr>
              <a:t>alle </a:t>
            </a:r>
            <a:endParaRPr lang="en - US" sz="794" dirty="0"/>
          </a:p>
          <a:p>
            <a:pPr>
              <a:lnSpc>
                <a:spcPts val="953"/>
              </a:lnSpc>
            </a:pPr>
            <a:r>
              <a:rPr lang="en - US" sz="794" spc="-14" dirty="0">
                <a:solidFill>
                  <a:srgbClr val="808080"/>
                </a:solidFill>
                <a:latin typeface="Calibri Italic" pitchFamily="18" charset="0"/>
              </a:rPr>
              <a:t>k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h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itt</a:t>
            </a:r>
            <a:endParaRPr lang="en - US" sz="794" dirty="0"/>
          </a:p>
        </p:txBody>
      </p:sp>
      <p:sp>
        <p:nvSpPr>
          <p:cNvPr id="346" name="Rectangle 346"/>
          <p:cNvSpPr/>
          <p:nvPr/>
        </p:nvSpPr>
        <p:spPr>
          <a:xfrm>
            <a:off x="2844656" y="1149254"/>
            <a:ext cx="369268" cy="122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31512" algn="l"/>
              </a:tabLst>
            </a:pP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 	ä</a:t>
            </a:r>
            <a:r>
              <a:rPr lang="en - US" sz="794" spc="-8" dirty="0">
                <a:solidFill>
                  <a:srgbClr val="808080"/>
                </a:solidFill>
                <a:latin typeface="Calibri Italic" pitchFamily="18" charset="0"/>
              </a:rPr>
              <a:t>mis</a:t>
            </a:r>
            <a:r>
              <a:rPr lang="en - US" sz="794" spc="-9" dirty="0">
                <a:solidFill>
                  <a:srgbClr val="808080"/>
                </a:solidFill>
                <a:latin typeface="Calibri Italic" pitchFamily="18" charset="0"/>
              </a:rPr>
              <a:t>e</a:t>
            </a:r>
            <a:r>
              <a:rPr lang="en - US" sz="794" dirty="0">
                <a:solidFill>
                  <a:srgbClr val="808080"/>
                </a:solidFill>
                <a:latin typeface="Calibri Italic" pitchFamily="18" charset="0"/>
              </a:rPr>
              <a:t>lle</a:t>
            </a:r>
            <a:endParaRPr lang="en - US" sz="794" dirty="0"/>
          </a:p>
        </p:txBody>
      </p:sp>
      <p:sp>
        <p:nvSpPr>
          <p:cNvPr id="347" name="TextBox 346"/>
          <p:cNvSpPr txBox="1"/>
          <p:nvPr/>
        </p:nvSpPr>
        <p:spPr>
          <a:xfrm>
            <a:off x="107504" y="107340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ELGPN </a:t>
            </a:r>
            <a:r>
              <a:rPr lang="fi-FI" b="1" dirty="0" err="1" smtClean="0"/>
              <a:t>Tool</a:t>
            </a:r>
            <a:r>
              <a:rPr lang="fi-FI" b="1" dirty="0" smtClean="0"/>
              <a:t> No. 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94274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0256" r="3240" b="8278"/>
          <a:stretch/>
        </p:blipFill>
        <p:spPr>
          <a:xfrm>
            <a:off x="1167406" y="1431827"/>
            <a:ext cx="7581058" cy="516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5042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Canadian </a:t>
            </a:r>
            <a:r>
              <a:rPr lang="fi-FI" b="1" dirty="0" err="1" smtClean="0">
                <a:solidFill>
                  <a:schemeClr val="accent2"/>
                </a:solidFill>
              </a:rPr>
              <a:t>Research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Working</a:t>
            </a:r>
            <a:r>
              <a:rPr lang="fi-FI" b="1" dirty="0" smtClean="0">
                <a:solidFill>
                  <a:schemeClr val="accent2"/>
                </a:solidFill>
              </a:rPr>
              <a:t> Group </a:t>
            </a:r>
          </a:p>
          <a:p>
            <a:r>
              <a:rPr lang="fi-FI" b="1" dirty="0" smtClean="0">
                <a:solidFill>
                  <a:schemeClr val="accent2"/>
                </a:solidFill>
              </a:rPr>
              <a:t>on </a:t>
            </a:r>
            <a:r>
              <a:rPr lang="fi-FI" b="1" dirty="0" err="1" smtClean="0">
                <a:solidFill>
                  <a:schemeClr val="accent2"/>
                </a:solidFill>
              </a:rPr>
              <a:t>Evidence-based</a:t>
            </a:r>
            <a:r>
              <a:rPr lang="fi-FI" b="1" dirty="0" smtClean="0">
                <a:solidFill>
                  <a:schemeClr val="accent2"/>
                </a:solidFill>
              </a:rPr>
              <a:t> </a:t>
            </a:r>
            <a:r>
              <a:rPr lang="fi-FI" b="1" dirty="0" err="1" smtClean="0">
                <a:solidFill>
                  <a:schemeClr val="accent2"/>
                </a:solidFill>
              </a:rPr>
              <a:t>Practice</a:t>
            </a:r>
            <a:r>
              <a:rPr lang="fi-FI" b="1" dirty="0" smtClean="0">
                <a:solidFill>
                  <a:schemeClr val="accent2"/>
                </a:solidFill>
              </a:rPr>
              <a:t> for </a:t>
            </a:r>
            <a:r>
              <a:rPr lang="fi-FI" b="1" dirty="0" err="1" smtClean="0">
                <a:solidFill>
                  <a:schemeClr val="accent2"/>
                </a:solidFill>
              </a:rPr>
              <a:t>Career</a:t>
            </a:r>
            <a:r>
              <a:rPr lang="fi-FI" b="1" dirty="0" smtClean="0">
                <a:solidFill>
                  <a:schemeClr val="accent2"/>
                </a:solidFill>
              </a:rPr>
              <a:t>  </a:t>
            </a:r>
            <a:r>
              <a:rPr lang="fi-FI" b="1" dirty="0" err="1" smtClean="0">
                <a:solidFill>
                  <a:schemeClr val="accent2"/>
                </a:solidFill>
              </a:rPr>
              <a:t>Development</a:t>
            </a:r>
            <a:r>
              <a:rPr lang="fi-FI" b="1" dirty="0" smtClean="0">
                <a:solidFill>
                  <a:schemeClr val="accent2"/>
                </a:solidFill>
              </a:rPr>
              <a:t> 2015:</a:t>
            </a:r>
            <a:endParaRPr lang="fi-FI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4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88519"/>
              </p:ext>
            </p:extLst>
          </p:nvPr>
        </p:nvGraphicFramePr>
        <p:xfrm>
          <a:off x="1043607" y="878554"/>
          <a:ext cx="7560841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510191">
                  <a:extLst>
                    <a:ext uri="{9D8B030D-6E8A-4147-A177-3AD203B41FA5}">
                      <a16:colId xmlns:a16="http://schemas.microsoft.com/office/drawing/2014/main" val="3182268851"/>
                    </a:ext>
                  </a:extLst>
                </a:gridCol>
                <a:gridCol w="1519254">
                  <a:extLst>
                    <a:ext uri="{9D8B030D-6E8A-4147-A177-3AD203B41FA5}">
                      <a16:colId xmlns:a16="http://schemas.microsoft.com/office/drawing/2014/main" val="2547318116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val="1352153874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val="3060460957"/>
                    </a:ext>
                  </a:extLst>
                </a:gridCol>
                <a:gridCol w="1511014">
                  <a:extLst>
                    <a:ext uri="{9D8B030D-6E8A-4147-A177-3AD203B41FA5}">
                      <a16:colId xmlns:a16="http://schemas.microsoft.com/office/drawing/2014/main" val="2191966416"/>
                    </a:ext>
                  </a:extLst>
                </a:gridCol>
              </a:tblGrid>
              <a:tr h="854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Ulottuvuus\vaihe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(voimavarat)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Prosessit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(palvelut)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(muutos)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Vaikuttavuus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i-FI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yhteiskunnalli-sesti</a:t>
                      </a: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pysyvät tulokset)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35509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Julkinen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päätöksenteko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lainsäädäntö,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määrärahat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päätösten implementointi ja seuranta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valittujen poliittisten tavoitteiden saavuttaminen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yhteiskunnan arvoperusteisten tavoitteiden saavuttaminen: hyvinvoinnin parantuminen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223370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järjestelyt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organisaation resurssipäätökset,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työn- ja vastuunjako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toiminnan organisointi, arviointi ja kehittäminen, palveluiden tuottamisen tavat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sovitut palvelut toteutuvat, palveluja on tarjolla niitä tarvitseville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palvelujen piiriin valikoituu yhä paremmin asiakkaita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(kohtaanto)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3934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Asiakkaalle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näkyvät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ammattilaisten osaaminen, menetelmien kehittäminen, asiakkaan elämäntilanne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ohjausinterven-tiot ja ohjelmat, mitattu asiakastyytyväi-syys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valintojen selkeytyminen, koulutukseen hakeutuminen, työllistyminen,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identiteetin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Selkiytyminen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henkilökohtaisen </a:t>
                      </a: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hyvinvoinnin ja </a:t>
                      </a: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onnellisuuden pitkäkestoinen lisääntyminen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9804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2438" y="143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1115616" y="40466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accent2"/>
                </a:solidFill>
              </a:rPr>
              <a:t>Kehittämistyön ulottuvuudet</a:t>
            </a:r>
            <a:endParaRPr lang="fi-FI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8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710977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Aikataulu 2016</a:t>
            </a:r>
            <a:endParaRPr lang="fi-FI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58569"/>
              </p:ext>
            </p:extLst>
          </p:nvPr>
        </p:nvGraphicFramePr>
        <p:xfrm>
          <a:off x="971601" y="1397000"/>
          <a:ext cx="7992888" cy="5227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414758455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2983344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006410163"/>
                    </a:ext>
                  </a:extLst>
                </a:gridCol>
              </a:tblGrid>
              <a:tr h="414696">
                <a:tc>
                  <a:txBody>
                    <a:bodyPr/>
                    <a:lstStyle/>
                    <a:p>
                      <a:r>
                        <a:rPr lang="fi-FI" dirty="0" smtClean="0"/>
                        <a:t>Työvaihe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Toimenpiteet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44942"/>
                  </a:ext>
                </a:extLst>
              </a:tr>
              <a:tr h="226715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i-FI" sz="1600" dirty="0" smtClean="0"/>
                        <a:t>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yhteenveto kansallisista ja kansainvälisistä ohjauksen laatukehikoista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OPH:n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julkaisemiin hyvän ohjauksen kriteereihin ja uusin opetussuunnitelmien perusteisiin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TE-toimistojen ohjauksen laatukriteereihin (TEM 2013)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koonta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eri toimijoiden arviointitiedon tarpeista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käytössä oleviin kansainvälisiin arviointityövälineisiin ja elinikäisen ohjauksen eurooppalaisiin puitteisiin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Kesä-elokuu</a:t>
                      </a:r>
                      <a:r>
                        <a:rPr lang="fi-FI" sz="1600" baseline="0" dirty="0" smtClean="0"/>
                        <a:t> 2016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6849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2. </a:t>
                      </a:r>
                      <a:r>
                        <a:rPr lang="fi-FI" baseline="0" dirty="0" smtClean="0"/>
                        <a:t>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kartoitus ohjaukselta odotettavista tuloksista ja olemassa olevista indikaattoreista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yhteissuunnittelu laatukehikoksi valtakunnallisten toimijoiden kanssa (Ministeriöt/OPH/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Kohtaamo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-hanke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Syys-lokakuu 2016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14175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3.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- Saadun palautteen perusteella esitys kehikon</a:t>
                      </a:r>
                      <a:r>
                        <a:rPr lang="fi-FI" sz="1100" baseline="0" dirty="0" smtClean="0"/>
                        <a:t> toteutuksesta ja testaamisesta 2017-20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Marras-joulukuu 2017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6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1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62332" y="4244894"/>
            <a:ext cx="6181876" cy="1920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Perus-koulu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1840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  xx..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1800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1760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Lukio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76056" y="4941168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LAOL xx..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16016" y="465313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AOL  B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55976" y="4293096"/>
            <a:ext cx="108012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AOL 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886" y="6248345"/>
            <a:ext cx="5343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Tiedon kokoaminen sähköisillä lomakkeilla, metatietona oppilaitoksen taustatiedot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79712" y="4221088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79912" y="5805264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36096" y="5805264"/>
            <a:ext cx="0" cy="29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4410978"/>
            <a:ext cx="2580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Lomakkeiden rakenteessa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otetaan huomioon: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OPS:n</a:t>
            </a: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perusteet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Hyvän ohjauksen kriteerit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Aiemmat lomakkeet  OPH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KARVI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Kansallinen laatukehikko OKM/TEM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Eurooppalaiset metakriteerit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Pysyvä tietokannan ylläpito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tietojen säilytys</a:t>
            </a:r>
            <a:endParaRPr kumimoji="0" lang="fi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2204864"/>
            <a:ext cx="244746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oppilaitoksille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 oppilaitoksen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profiili sovittujen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muuttujien osalta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Itsearviointi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pitkäjänteiseen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kumuloituvaan tietoon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Vertailumahdollisuus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samantyyppisten koulujen kanssa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(kouluaste,  koko, sijainti jne.)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1219" y="1340768"/>
            <a:ext cx="291342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ylläpitäjille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Oman kunnan profiili sovittujen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muuttujien osalta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 Tietoa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resurssoinnin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perustaksi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pitkäjänteiseen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kumuloituvaan tietoon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Vertailumahdollisuus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samantyyppisten kuntien  kanssa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(koko, sijainti, haja-asutus/kaupunki jne. 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9530" y="836712"/>
            <a:ext cx="210467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ELO-ryhmille</a:t>
            </a:r>
            <a:endParaRPr kumimoji="0" lang="fi-FI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 alueen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kokonaistilanteesta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täydennyskoulutuksen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kohdentamiseksi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882" y="81206"/>
            <a:ext cx="259962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OPH:lle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OKM:lle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ja </a:t>
            </a:r>
            <a:r>
              <a:rPr kumimoji="0" 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TEM:lle</a:t>
            </a: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referenssitieto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Mahdollisuus  jatkuvaan seurantaan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tai valtakunnallisiin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tila-arviointeihin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sovittuina ajankohtina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Tietoa resurssien kohdentamiseksi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Anturit laadun kehittämiseksi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Anturit päätöksenteon pohjaksi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Yhteensopivuus valtakunnalliseen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Palautejärjestelmään  2017 -&gt;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9275" y="2322746"/>
            <a:ext cx="184119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alan tutkimukselle ja kehittämiselle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referenssitieto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pitkittäistutkimuksiin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Madollisia  uusia      tutkimuskohteita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Materiaalia alan perus- ja täydennyskoulutukseen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116632"/>
            <a:ext cx="4320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dirty="0" smtClean="0">
                <a:solidFill>
                  <a:schemeClr val="tx2"/>
                </a:solidFill>
                <a:latin typeface="Calibri"/>
                <a:cs typeface="+mn-cs"/>
              </a:rPr>
              <a:t>AVOINNA OLEVA KYSYMYS?</a:t>
            </a:r>
            <a:endParaRPr kumimoji="0" lang="fi-FI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6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Pysyvä valtakunnallinen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ohjauksen 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palautejärjestelmä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perusopetukseen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toisen asteen </a:t>
            </a: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koulutukseen/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luonnos RV 4.12.2015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7704" y="5816297"/>
            <a:ext cx="318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Ohjauksen tuloksellisuuden arviointi jatkumona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8075" y="1479550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fi-FI" sz="2000" dirty="0" err="1" smtClean="0"/>
              <a:t>Kiitos</a:t>
            </a:r>
            <a:r>
              <a:rPr lang="en-GB" altLang="fi-FI" sz="2000" dirty="0" smtClean="0"/>
              <a:t>!</a:t>
            </a:r>
            <a:endParaRPr lang="en-GB" altLang="fi-FI" sz="2000" dirty="0"/>
          </a:p>
          <a:p>
            <a:pPr>
              <a:spcBef>
                <a:spcPct val="50000"/>
              </a:spcBef>
            </a:pPr>
            <a:r>
              <a:rPr lang="en-GB" altLang="fi-FI" dirty="0" err="1" smtClean="0"/>
              <a:t>Lisätietoja</a:t>
            </a:r>
            <a:r>
              <a:rPr lang="en-GB" altLang="fi-FI" dirty="0" smtClean="0"/>
              <a:t>:</a:t>
            </a:r>
            <a:endParaRPr lang="en-GB" altLang="fi-FI" dirty="0"/>
          </a:p>
          <a:p>
            <a:pPr>
              <a:spcBef>
                <a:spcPct val="50000"/>
              </a:spcBef>
            </a:pPr>
            <a:endParaRPr lang="en-GB" altLang="fi-FI" dirty="0"/>
          </a:p>
          <a:p>
            <a:r>
              <a:rPr lang="en-GB" altLang="fi-FI" dirty="0"/>
              <a:t>Raimo </a:t>
            </a:r>
            <a:r>
              <a:rPr lang="en-GB" altLang="fi-FI" dirty="0" smtClean="0"/>
              <a:t>Vuorinen, KT</a:t>
            </a:r>
            <a:endParaRPr lang="en-GB" altLang="fi-FI" dirty="0"/>
          </a:p>
          <a:p>
            <a:r>
              <a:rPr lang="en-GB" altLang="fi-FI" dirty="0" err="1" smtClean="0"/>
              <a:t>Koulutuksen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tutkimuslaitos</a:t>
            </a:r>
            <a:endParaRPr lang="en-GB" altLang="fi-FI" b="1" dirty="0"/>
          </a:p>
          <a:p>
            <a:r>
              <a:rPr lang="en-GB" altLang="fi-FI" dirty="0" smtClean="0"/>
              <a:t>PL 35</a:t>
            </a:r>
            <a:endParaRPr lang="en-GB" altLang="fi-FI" dirty="0"/>
          </a:p>
          <a:p>
            <a:r>
              <a:rPr lang="en-GB" altLang="fi-FI" dirty="0" smtClean="0"/>
              <a:t>40014 Jyväskylän yliopisto</a:t>
            </a:r>
            <a:endParaRPr lang="en-GB" altLang="fi-FI" dirty="0"/>
          </a:p>
          <a:p>
            <a:r>
              <a:rPr lang="en-GB" altLang="fi-FI" dirty="0" err="1" smtClean="0"/>
              <a:t>Puh</a:t>
            </a:r>
            <a:r>
              <a:rPr lang="en-GB" altLang="fi-FI" dirty="0" smtClean="0"/>
              <a:t>. </a:t>
            </a:r>
            <a:r>
              <a:rPr lang="en-GB" altLang="fi-FI" dirty="0"/>
              <a:t>+358-50-3611909</a:t>
            </a:r>
          </a:p>
          <a:p>
            <a:r>
              <a:rPr lang="en-GB" altLang="fi-FI" dirty="0"/>
              <a:t>Fax +358-14-617418</a:t>
            </a:r>
          </a:p>
          <a:p>
            <a:r>
              <a:rPr lang="en-GB" altLang="fi-FI" dirty="0"/>
              <a:t>email: </a:t>
            </a:r>
            <a:r>
              <a:rPr lang="en-GB" altLang="fi-FI" dirty="0">
                <a:hlinkClick r:id="rId2"/>
              </a:rPr>
              <a:t>raimo.vuorinen@jyu.fi</a:t>
            </a:r>
            <a:endParaRPr lang="en-GB" altLang="fi-FI" dirty="0"/>
          </a:p>
          <a:p>
            <a:endParaRPr lang="fi-FI" dirty="0" smtClean="0"/>
          </a:p>
          <a:p>
            <a:r>
              <a:rPr lang="fi-FI" dirty="0" err="1" smtClean="0"/>
              <a:t>LinkedIn</a:t>
            </a:r>
            <a:r>
              <a:rPr lang="fi-FI" dirty="0"/>
              <a:t>: </a:t>
            </a:r>
            <a:r>
              <a:rPr lang="fi-FI" u="sng" dirty="0">
                <a:hlinkClick r:id="rId3"/>
              </a:rPr>
              <a:t>https://fi.linkedin.com/in/raimovuorinen</a:t>
            </a:r>
            <a:endParaRPr lang="fi-FI" sz="2000" dirty="0"/>
          </a:p>
          <a:p>
            <a:r>
              <a:rPr lang="en-GB" altLang="fi-FI" dirty="0" smtClean="0"/>
              <a:t>Skype</a:t>
            </a:r>
            <a:r>
              <a:rPr lang="en-GB" altLang="fi-FI" dirty="0"/>
              <a:t>: </a:t>
            </a:r>
            <a:r>
              <a:rPr lang="en-GB" altLang="fi-FI" dirty="0" err="1"/>
              <a:t>vuorai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5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sz="2400" b="1" dirty="0" smtClean="0">
                <a:solidFill>
                  <a:schemeClr val="accent2"/>
                </a:solidFill>
              </a:rPr>
              <a:t>VTV, Tarkastuskertomus </a:t>
            </a:r>
            <a:r>
              <a:rPr lang="fi-FI" sz="2400" b="1" dirty="0">
                <a:solidFill>
                  <a:schemeClr val="accent2"/>
                </a:solidFill>
              </a:rPr>
              <a:t>5/2015 </a:t>
            </a:r>
            <a:r>
              <a:rPr lang="fi-FI" sz="2400" b="1" dirty="0" smtClean="0">
                <a:solidFill>
                  <a:schemeClr val="accent2"/>
                </a:solidFill>
              </a:rPr>
              <a:t/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Yhteistyö </a:t>
            </a:r>
            <a:r>
              <a:rPr lang="fi-FI" sz="2400" b="1" dirty="0">
                <a:solidFill>
                  <a:schemeClr val="accent2"/>
                </a:solidFill>
              </a:rPr>
              <a:t>opintojen ohjauksessa ja </a:t>
            </a:r>
            <a:r>
              <a:rPr lang="fi-FI" sz="2400" b="1" dirty="0" smtClean="0">
                <a:solidFill>
                  <a:schemeClr val="accent2"/>
                </a:solidFill>
              </a:rPr>
              <a:t>uraohjauksessa</a:t>
            </a:r>
            <a:r>
              <a:rPr lang="fi-FI" sz="2400" dirty="0" smtClean="0"/>
              <a:t>: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1916832"/>
            <a:ext cx="7643192" cy="4752528"/>
          </a:xfrm>
        </p:spPr>
        <p:txBody>
          <a:bodyPr/>
          <a:lstStyle/>
          <a:p>
            <a:pPr lvl="0"/>
            <a:r>
              <a:rPr lang="fi-FI" sz="2200" dirty="0"/>
              <a:t>O</a:t>
            </a:r>
            <a:r>
              <a:rPr lang="fi-FI" sz="2200" dirty="0" smtClean="0"/>
              <a:t>hjauksesta </a:t>
            </a:r>
            <a:r>
              <a:rPr lang="fi-FI" sz="2200" dirty="0"/>
              <a:t>puuttuu kokonaisvaltainen laatu- ja arviointijärjestelmä, jonka avulla olisi mahdollista saada systemaattisesti kerättyä tietoa elinikäisen ohjauksen toteutumisesta. </a:t>
            </a:r>
            <a:endParaRPr lang="fi-FI" sz="2200" dirty="0" smtClean="0"/>
          </a:p>
          <a:p>
            <a:pPr lvl="0"/>
            <a:r>
              <a:rPr lang="fi-FI" sz="2200" dirty="0" smtClean="0"/>
              <a:t>Tieto-</a:t>
            </a:r>
            <a:r>
              <a:rPr lang="fi-FI" sz="2200" dirty="0"/>
              <a:t>, neuvonta- ja ohjauspalveluiden järjestämistä tulisi arvioida kokonaisvaltaisesti siten, että otetaan huomioon kaikki palvelujen tuottamiseen vaikuttavat mekanismit. </a:t>
            </a:r>
            <a:endParaRPr lang="fi-FI" sz="2200" dirty="0" smtClean="0"/>
          </a:p>
          <a:p>
            <a:pPr lvl="0"/>
            <a:r>
              <a:rPr lang="fi-FI" sz="2200" dirty="0" smtClean="0"/>
              <a:t>Suomeen </a:t>
            </a:r>
            <a:r>
              <a:rPr lang="fi-FI" sz="2200" dirty="0"/>
              <a:t>tulisi valmistella elinikäisen ohjauksen laadunhallinnan menettelyt sekä </a:t>
            </a:r>
            <a:r>
              <a:rPr lang="fi-FI" sz="2200" dirty="0" smtClean="0"/>
              <a:t>työvälineet </a:t>
            </a:r>
            <a:r>
              <a:rPr lang="fi-FI" sz="2200" dirty="0"/>
              <a:t>itsearviointia ja palautteen keräämistä varten. </a:t>
            </a:r>
            <a:endParaRPr lang="fi-FI" sz="2200" dirty="0" smtClean="0"/>
          </a:p>
          <a:p>
            <a:pPr lvl="0"/>
            <a:r>
              <a:rPr lang="fi-FI" sz="2200" dirty="0" smtClean="0"/>
              <a:t>Lisäksi </a:t>
            </a:r>
            <a:r>
              <a:rPr lang="fi-FI" sz="2200" dirty="0"/>
              <a:t>tulisi huolehtia siitä, että ohjaustyössä toimivilla on käytettävissään tehtävien edellyttämä tilasto- ja seurantatieto. </a:t>
            </a:r>
          </a:p>
        </p:txBody>
      </p:sp>
    </p:spTree>
    <p:extLst>
      <p:ext uri="{BB962C8B-B14F-4D97-AF65-F5344CB8AC3E}">
        <p14:creationId xmlns:p14="http://schemas.microsoft.com/office/powerpoint/2010/main" val="3585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Koettuja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hankaluuksia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</a:rPr>
              <a:t>tuloksellisuuden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400" b="1" dirty="0" err="1" smtClean="0">
                <a:solidFill>
                  <a:schemeClr val="accent2"/>
                </a:solidFill>
              </a:rPr>
              <a:t>arvioinnissa</a:t>
            </a:r>
            <a:r>
              <a:rPr lang="en-US" sz="2400" b="1" dirty="0" smtClean="0">
                <a:solidFill>
                  <a:schemeClr val="accent2"/>
                </a:solidFill>
              </a:rPr>
              <a:t>…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1200" dirty="0" smtClean="0">
                <a:solidFill>
                  <a:schemeClr val="accent2"/>
                </a:solidFill>
              </a:rPr>
              <a:t>(Sampson 2015)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Epätarkoituksenmukaiset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arviointivälineet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Epätarkoituksenmukainen</a:t>
            </a:r>
            <a:r>
              <a:rPr lang="en-US" sz="2400" dirty="0" smtClean="0"/>
              <a:t>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Vaikeudet</a:t>
            </a:r>
            <a:r>
              <a:rPr lang="en-US" sz="2400" dirty="0" smtClean="0"/>
              <a:t> </a:t>
            </a:r>
            <a:r>
              <a:rPr lang="en-US" sz="2400" dirty="0" err="1" smtClean="0"/>
              <a:t>yhdistää</a:t>
            </a:r>
            <a:r>
              <a:rPr lang="en-US" sz="2400" dirty="0" smtClean="0"/>
              <a:t> </a:t>
            </a:r>
            <a:r>
              <a:rPr lang="en-US" sz="2400" dirty="0" err="1" smtClean="0"/>
              <a:t>ohjaustapahtumia</a:t>
            </a:r>
            <a:r>
              <a:rPr lang="en-US" sz="2400" dirty="0" smtClean="0"/>
              <a:t> </a:t>
            </a:r>
            <a:r>
              <a:rPr lang="en-US" sz="2400" dirty="0" err="1" smtClean="0"/>
              <a:t>koettuihin</a:t>
            </a:r>
            <a:r>
              <a:rPr lang="en-US" sz="2400" dirty="0" smtClean="0"/>
              <a:t> </a:t>
            </a:r>
            <a:r>
              <a:rPr lang="en-US" sz="2400" dirty="0" err="1" smtClean="0"/>
              <a:t>tuloksiin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Useita</a:t>
            </a:r>
            <a:r>
              <a:rPr lang="en-US" sz="2000" dirty="0" smtClean="0"/>
              <a:t> </a:t>
            </a:r>
            <a:r>
              <a:rPr lang="en-US" sz="2000" dirty="0" err="1" smtClean="0"/>
              <a:t>rinnakkaisia</a:t>
            </a:r>
            <a:r>
              <a:rPr lang="en-US" sz="2000" dirty="0" smtClean="0"/>
              <a:t> </a:t>
            </a:r>
            <a:r>
              <a:rPr lang="en-US" sz="2000" dirty="0" err="1" smtClean="0"/>
              <a:t>taustatekijöitä</a:t>
            </a:r>
            <a:r>
              <a:rPr lang="en-US" sz="2000" dirty="0" smtClean="0"/>
              <a:t>, </a:t>
            </a:r>
            <a:r>
              <a:rPr lang="en-US" sz="2000" dirty="0" err="1" smtClean="0"/>
              <a:t>useita</a:t>
            </a:r>
            <a:r>
              <a:rPr lang="en-US" sz="2000" dirty="0" smtClean="0"/>
              <a:t> </a:t>
            </a:r>
            <a:r>
              <a:rPr lang="en-US" sz="2000" dirty="0" err="1" smtClean="0"/>
              <a:t>palvelun</a:t>
            </a:r>
            <a:r>
              <a:rPr lang="en-US" sz="2000" dirty="0" smtClean="0"/>
              <a:t> </a:t>
            </a:r>
            <a:r>
              <a:rPr lang="en-US" sz="2000" dirty="0" err="1" smtClean="0"/>
              <a:t>tuottajia</a:t>
            </a:r>
            <a:r>
              <a:rPr lang="en-US" sz="2000" dirty="0" smtClean="0"/>
              <a:t>, </a:t>
            </a:r>
            <a:r>
              <a:rPr lang="en-US" sz="2000" dirty="0" err="1" smtClean="0"/>
              <a:t>muutoksia</a:t>
            </a:r>
            <a:r>
              <a:rPr lang="en-US" sz="2000" dirty="0" smtClean="0"/>
              <a:t> </a:t>
            </a:r>
            <a:r>
              <a:rPr lang="en-US" sz="2000" dirty="0" err="1" smtClean="0"/>
              <a:t>kansallisissa</a:t>
            </a:r>
            <a:r>
              <a:rPr lang="en-US" sz="2000" dirty="0" smtClean="0"/>
              <a:t> </a:t>
            </a:r>
            <a:r>
              <a:rPr lang="en-US" sz="2000" dirty="0" err="1" smtClean="0"/>
              <a:t>linjauksissa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Ohjaustapahtumien</a:t>
            </a:r>
            <a:r>
              <a:rPr lang="en-US" sz="2400" dirty="0" smtClean="0"/>
              <a:t> </a:t>
            </a:r>
            <a:r>
              <a:rPr lang="en-US" sz="2400" dirty="0" err="1" smtClean="0"/>
              <a:t>kirjavuus</a:t>
            </a:r>
            <a:endParaRPr lang="en-US" sz="2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Kaikki</a:t>
            </a:r>
            <a:r>
              <a:rPr lang="en-US" sz="2000" dirty="0" smtClean="0"/>
              <a:t> </a:t>
            </a:r>
            <a:r>
              <a:rPr lang="en-US" sz="2000" dirty="0" err="1" smtClean="0"/>
              <a:t>eivät</a:t>
            </a:r>
            <a:r>
              <a:rPr lang="en-US" sz="2000" dirty="0" smtClean="0"/>
              <a:t> </a:t>
            </a:r>
            <a:r>
              <a:rPr lang="en-US" sz="2000" dirty="0" err="1" smtClean="0"/>
              <a:t>käy</a:t>
            </a:r>
            <a:r>
              <a:rPr lang="en-US" sz="2000" dirty="0" smtClean="0"/>
              <a:t> </a:t>
            </a:r>
            <a:r>
              <a:rPr lang="en-US" sz="2000" dirty="0" err="1" smtClean="0"/>
              <a:t>ohjausprosessia</a:t>
            </a:r>
            <a:r>
              <a:rPr lang="en-US" sz="2000" dirty="0" smtClean="0"/>
              <a:t> </a:t>
            </a:r>
            <a:r>
              <a:rPr lang="en-US" sz="2000" dirty="0" err="1" smtClean="0"/>
              <a:t>loppuun</a:t>
            </a:r>
            <a:r>
              <a:rPr lang="en-US" sz="2000" dirty="0" smtClean="0"/>
              <a:t>, </a:t>
            </a:r>
            <a:r>
              <a:rPr lang="en-US" sz="2000" dirty="0" err="1" smtClean="0"/>
              <a:t>henkilöstön</a:t>
            </a:r>
            <a:r>
              <a:rPr lang="en-US" sz="2000" dirty="0" smtClean="0"/>
              <a:t> </a:t>
            </a:r>
            <a:r>
              <a:rPr lang="en-US" sz="2000" dirty="0" err="1" smtClean="0"/>
              <a:t>kirjava</a:t>
            </a:r>
            <a:r>
              <a:rPr lang="en-US" sz="2000" dirty="0" smtClean="0"/>
              <a:t> </a:t>
            </a:r>
            <a:r>
              <a:rPr lang="en-US" sz="2000" dirty="0" err="1" smtClean="0"/>
              <a:t>ammattitaito</a:t>
            </a:r>
            <a:r>
              <a:rPr lang="en-US" sz="2000" dirty="0" smtClean="0"/>
              <a:t>, </a:t>
            </a:r>
            <a:r>
              <a:rPr lang="en-US" sz="2000" dirty="0" err="1" smtClean="0"/>
              <a:t>työmuotojen</a:t>
            </a:r>
            <a:r>
              <a:rPr lang="en-US" sz="2000" dirty="0" smtClean="0"/>
              <a:t> </a:t>
            </a:r>
            <a:r>
              <a:rPr lang="en-US" sz="2000" dirty="0" err="1" smtClean="0"/>
              <a:t>epätarkoituksenmukainen</a:t>
            </a:r>
            <a:r>
              <a:rPr lang="en-US" sz="2000" dirty="0" smtClean="0"/>
              <a:t> </a:t>
            </a:r>
            <a:r>
              <a:rPr lang="en-US" sz="2000" dirty="0" err="1" smtClean="0"/>
              <a:t>toteutus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Riittämättömät</a:t>
            </a:r>
            <a:r>
              <a:rPr lang="en-US" sz="2400" dirty="0" smtClean="0"/>
              <a:t> </a:t>
            </a:r>
            <a:r>
              <a:rPr lang="en-US" sz="2400" dirty="0" err="1" smtClean="0"/>
              <a:t>resurssit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arvioinnin</a:t>
            </a:r>
            <a:r>
              <a:rPr lang="en-US" sz="2400" dirty="0" smtClean="0"/>
              <a:t> </a:t>
            </a:r>
            <a:r>
              <a:rPr lang="en-US" sz="2400" dirty="0" err="1" smtClean="0"/>
              <a:t>toteuttamiseen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err="1" smtClean="0"/>
              <a:t>Olemassa</a:t>
            </a:r>
            <a:r>
              <a:rPr lang="en-US" sz="2400" dirty="0" smtClean="0"/>
              <a:t> </a:t>
            </a:r>
            <a:r>
              <a:rPr lang="en-US" sz="2400" dirty="0" err="1" smtClean="0"/>
              <a:t>olevan</a:t>
            </a:r>
            <a:r>
              <a:rPr lang="en-US" sz="2400" dirty="0" smtClean="0"/>
              <a:t> </a:t>
            </a:r>
            <a:r>
              <a:rPr lang="en-US" sz="2400" dirty="0" err="1" smtClean="0"/>
              <a:t>arviointitiedon</a:t>
            </a:r>
            <a:r>
              <a:rPr lang="en-US" sz="2400" dirty="0" smtClean="0"/>
              <a:t> </a:t>
            </a:r>
            <a:r>
              <a:rPr lang="en-US" sz="2400" dirty="0" err="1" smtClean="0"/>
              <a:t>hajanainen</a:t>
            </a:r>
            <a:r>
              <a:rPr lang="en-US" sz="2400" dirty="0" smtClean="0"/>
              <a:t> </a:t>
            </a:r>
            <a:r>
              <a:rPr lang="en-US" sz="2400" dirty="0" err="1" smtClean="0"/>
              <a:t>käyttö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4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115615" y="1556792"/>
            <a:ext cx="2346917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Muut tutkimusyksiköt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600" y="116632"/>
            <a:ext cx="748883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Yhteydet valtakunnalliseen rinnakkaiseen </a:t>
            </a:r>
            <a:r>
              <a:rPr kumimoji="0" lang="fi-FI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ELO-toimintaan</a:t>
            </a: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OKM, TEM, STM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Valtakunnallinen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ELO-ryhmä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592" y="3068960"/>
            <a:ext cx="1008112" cy="3384376"/>
            <a:chOff x="2771800" y="1844824"/>
            <a:chExt cx="1008112" cy="3384376"/>
          </a:xfrm>
        </p:grpSpPr>
        <p:sp>
          <p:nvSpPr>
            <p:cNvPr id="9" name="Rounded Rectangle 8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15916" y="1124744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KOHTAAMO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2240" y="1197397"/>
            <a:ext cx="1800200" cy="10794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KEHA/TEM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ELO-ryhmää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19872" y="3221360"/>
            <a:ext cx="1008112" cy="3384376"/>
            <a:chOff x="2771800" y="1844824"/>
            <a:chExt cx="1008112" cy="3384376"/>
          </a:xfrm>
        </p:grpSpPr>
        <p:sp>
          <p:nvSpPr>
            <p:cNvPr id="16" name="Rounded Rectangle 15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3373760"/>
            <a:ext cx="1008112" cy="3384376"/>
            <a:chOff x="2755032" y="1844824"/>
            <a:chExt cx="1008112" cy="3384376"/>
          </a:xfrm>
        </p:grpSpPr>
        <p:sp>
          <p:nvSpPr>
            <p:cNvPr id="24" name="Rounded Rectangle 23"/>
            <p:cNvSpPr/>
            <p:nvPr/>
          </p:nvSpPr>
          <p:spPr>
            <a:xfrm>
              <a:off x="2755032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3808" y="2071881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Työalusta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Ohjaamo A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8224" y="2420888"/>
            <a:ext cx="1008112" cy="3384376"/>
            <a:chOff x="2771800" y="1844824"/>
            <a:chExt cx="1008112" cy="3384376"/>
          </a:xfrm>
        </p:grpSpPr>
        <p:sp>
          <p:nvSpPr>
            <p:cNvPr id="32" name="Rounded Rectangle 31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80139" y="2060848"/>
              <a:ext cx="655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K-S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48264" y="2852936"/>
            <a:ext cx="1008112" cy="3384376"/>
            <a:chOff x="2771800" y="1844824"/>
            <a:chExt cx="1008112" cy="3384376"/>
          </a:xfrm>
        </p:grpSpPr>
        <p:sp>
          <p:nvSpPr>
            <p:cNvPr id="40" name="Rounded Rectangle 39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43808" y="2071881"/>
              <a:ext cx="665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P-K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52320" y="3284984"/>
            <a:ext cx="1008112" cy="3384376"/>
            <a:chOff x="2771800" y="1844824"/>
            <a:chExt cx="1008112" cy="3384376"/>
          </a:xfrm>
        </p:grpSpPr>
        <p:sp>
          <p:nvSpPr>
            <p:cNvPr id="48" name="Rounded Rectangle 47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….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43808" y="2071881"/>
              <a:ext cx="650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E-S ELO</a:t>
              </a:r>
              <a:endPara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83568" y="1198042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JY/KTL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1561" y="91975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Toimeksiantona ELO laatu &amp;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547664" y="681663"/>
            <a:ext cx="252028" cy="2990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433357" y="1700809"/>
            <a:ext cx="689104" cy="14801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7904" y="1700809"/>
            <a:ext cx="55347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122461" y="1772816"/>
            <a:ext cx="25139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078160" y="2074216"/>
            <a:ext cx="97115" cy="14023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724128" y="404664"/>
            <a:ext cx="1008112" cy="21699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5808471" y="400454"/>
            <a:ext cx="1315970" cy="266850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5876528" y="332656"/>
            <a:ext cx="1863824" cy="316835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334156" y="663972"/>
            <a:ext cx="0" cy="4183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804792" y="39330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373853" y="663972"/>
            <a:ext cx="18127" cy="40818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724128" y="1412776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1556792"/>
            <a:ext cx="211307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Tuki ohjaamoille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Strateginen kehittämisprosessi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Vaiheistus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Laatutyö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Ohjaamomallin elementit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Oppiminen (osuva ohjaus)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Työalusta, kommunikaatio,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Työn dokumentaatio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Lisäarvo </a:t>
            </a:r>
            <a:r>
              <a:rPr kumimoji="0" lang="fi-FI" sz="1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kohtaamolle</a:t>
            </a:r>
            <a:endParaRPr kumimoji="0" lang="fi-FI" sz="11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Koko projektin 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Yhteismitallinen tieto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Tutkimusdata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Arviointidata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33395" y="3944089"/>
            <a:ext cx="154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Rajapinnat alueellisiin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ELO-ryhmiin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203848" y="4005064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176228" y="5301209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32040" y="4941168"/>
            <a:ext cx="185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Vertaisoppiminen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Benchlearning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Hyvien käytäntöjen jako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sisällön jalostaminen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erkossa olevaan pysyvään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tukeen ohjausalan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ammattilaisille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64160" y="3181003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64160" y="4592161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83768" y="5816297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201X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1520" y="2084655"/>
            <a:ext cx="2988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Monihallinnollisen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TNO-toiminnan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laadun metakehikko kansallisena yhteistyönä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 konteksteihin:  perusopetus, lukio,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ammatillinen koulutus, korkea-aste,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aikuiskoulutus, 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TE-konteksti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nuoriso, jne. 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83568" y="3284984"/>
            <a:ext cx="0" cy="301504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44352" y="40854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44352" y="537321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627784" y="1340768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650730" y="620688"/>
            <a:ext cx="136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Tulossopimukseen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sisältyvä rajapinta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40424" y="6495727"/>
            <a:ext cx="78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68816" y="6453336"/>
            <a:ext cx="67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Jne</a:t>
            </a: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28939" y="3872081"/>
            <a:ext cx="145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Tutkimus- 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kehittämistyhteistyö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4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62068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chemeClr val="accent2"/>
                </a:solidFill>
              </a:rPr>
              <a:t>Ohjauksen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tulos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ja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lisäarvo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eri</a:t>
            </a:r>
            <a:r>
              <a:rPr lang="en-GB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</a:rPr>
              <a:t>tahoille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r>
              <a:rPr lang="en-GB" sz="1600" dirty="0" smtClean="0">
                <a:solidFill>
                  <a:schemeClr val="accent2"/>
                </a:solidFill>
              </a:rPr>
              <a:t>(Hooley 2014; </a:t>
            </a:r>
            <a:r>
              <a:rPr lang="en-GB" sz="1600" dirty="0" err="1" smtClean="0">
                <a:solidFill>
                  <a:schemeClr val="accent2"/>
                </a:solidFill>
              </a:rPr>
              <a:t>Borbely-Pecze</a:t>
            </a:r>
            <a:r>
              <a:rPr lang="en-GB" sz="1600" dirty="0" smtClean="0">
                <a:solidFill>
                  <a:schemeClr val="accent2"/>
                </a:solidFill>
              </a:rPr>
              <a:t> 2011, Nykänen </a:t>
            </a:r>
            <a:r>
              <a:rPr lang="en-GB" sz="1600" dirty="0" err="1" smtClean="0">
                <a:solidFill>
                  <a:schemeClr val="accent2"/>
                </a:solidFill>
              </a:rPr>
              <a:t>ym</a:t>
            </a:r>
            <a:r>
              <a:rPr lang="en-GB" sz="1600" dirty="0" smtClean="0">
                <a:solidFill>
                  <a:schemeClr val="accent2"/>
                </a:solidFill>
              </a:rPr>
              <a:t>. 2007)</a:t>
            </a:r>
            <a:endParaRPr lang="fi-FI" sz="1600" dirty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5616" y="1526535"/>
            <a:ext cx="7272808" cy="5286841"/>
            <a:chOff x="467544" y="836712"/>
            <a:chExt cx="7272808" cy="5286841"/>
          </a:xfrm>
        </p:grpSpPr>
        <p:pic>
          <p:nvPicPr>
            <p:cNvPr id="4" name="Picture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836712"/>
              <a:ext cx="6912768" cy="5286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kstiruutu 1"/>
            <p:cNvSpPr txBox="1"/>
            <p:nvPr/>
          </p:nvSpPr>
          <p:spPr>
            <a:xfrm>
              <a:off x="2987824" y="2370367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Euroopan unioni </a:t>
              </a:r>
              <a:endParaRPr lang="fi-FI" sz="1400" dirty="0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2987824" y="2833191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Jäsenmaa</a:t>
              </a:r>
              <a:endParaRPr lang="fi-FI" sz="1400" dirty="0"/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2987824" y="3337247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Lähiyhteisö</a:t>
              </a:r>
              <a:endParaRPr lang="fi-FI" sz="1400" dirty="0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2977197" y="4293096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Kansalainen</a:t>
              </a:r>
              <a:endParaRPr lang="fi-FI" sz="1400" dirty="0"/>
            </a:p>
          </p:txBody>
        </p:sp>
        <p:sp>
          <p:nvSpPr>
            <p:cNvPr id="9" name="Tekstiruutu 8"/>
            <p:cNvSpPr txBox="1"/>
            <p:nvPr/>
          </p:nvSpPr>
          <p:spPr>
            <a:xfrm>
              <a:off x="2987824" y="3841303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 smtClean="0"/>
                <a:t>Organisaatio</a:t>
              </a:r>
              <a:endParaRPr lang="fi-FI" sz="1400" dirty="0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2771800" y="5497487"/>
              <a:ext cx="25118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Tuloksen luonne</a:t>
              </a:r>
              <a:endParaRPr lang="fi-FI" dirty="0"/>
            </a:p>
          </p:txBody>
        </p:sp>
        <p:sp>
          <p:nvSpPr>
            <p:cNvPr id="11" name="Tekstiruutu 10"/>
            <p:cNvSpPr txBox="1"/>
            <p:nvPr/>
          </p:nvSpPr>
          <p:spPr>
            <a:xfrm rot="16200000">
              <a:off x="-652645" y="3367444"/>
              <a:ext cx="33628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Lisäarvo eri toimijoille</a:t>
              </a:r>
              <a:endParaRPr lang="fi-FI" sz="2400" dirty="0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4580384" y="1105580"/>
              <a:ext cx="3159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 smtClean="0"/>
                <a:t>Konteksti, esim. koulut, ammatillinen koulutus, </a:t>
              </a:r>
              <a:r>
                <a:rPr lang="fi-FI" sz="1400" dirty="0" err="1" smtClean="0"/>
                <a:t>työssäolevat</a:t>
              </a:r>
              <a:endParaRPr lang="fi-FI" sz="1400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1979712" y="4725144"/>
              <a:ext cx="100811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Oppimis</a:t>
              </a:r>
              <a:r>
                <a:rPr lang="fi-FI" sz="1400" dirty="0" smtClean="0"/>
                <a:t>-</a:t>
              </a:r>
            </a:p>
            <a:p>
              <a:r>
                <a:rPr lang="fi-FI" sz="1400" dirty="0" smtClean="0"/>
                <a:t>tulokset</a:t>
              </a:r>
              <a:endParaRPr lang="fi-FI" sz="1400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3203848" y="4736757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 smtClean="0"/>
                <a:t>Taloudelliset</a:t>
              </a:r>
            </a:p>
            <a:p>
              <a:pPr algn="ctr"/>
              <a:r>
                <a:rPr lang="fi-FI" sz="1200" dirty="0" smtClean="0"/>
                <a:t>tulokset</a:t>
              </a:r>
              <a:endParaRPr lang="fi-FI" sz="1200" dirty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4508376" y="4653136"/>
              <a:ext cx="999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dirty="0" err="1" smtClean="0"/>
                <a:t>Yhteiskun</a:t>
              </a:r>
              <a:r>
                <a:rPr lang="fi-FI" sz="1200" dirty="0" smtClean="0"/>
                <a:t>-nalliset</a:t>
              </a:r>
            </a:p>
            <a:p>
              <a:pPr algn="ctr"/>
              <a:r>
                <a:rPr lang="fi-FI" sz="1200" dirty="0" smtClean="0"/>
                <a:t>tulokset</a:t>
              </a:r>
              <a:endParaRPr lang="fi-FI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5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38279" r="2636"/>
          <a:stretch/>
        </p:blipFill>
        <p:spPr>
          <a:xfrm>
            <a:off x="-36512" y="1484784"/>
            <a:ext cx="9189488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1906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</a:rPr>
              <a:t>Vaikuttava elinikäinen ohjaus (ELGPN 2014)</a:t>
            </a:r>
            <a:endParaRPr lang="fi-FI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632849" cy="1143000"/>
          </a:xfrm>
        </p:spPr>
        <p:txBody>
          <a:bodyPr/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Vaikuttavimmat ja tuloksellisimmat </a:t>
            </a:r>
            <a:br>
              <a:rPr lang="fi-FI" sz="2800" b="1" dirty="0" smtClean="0">
                <a:solidFill>
                  <a:schemeClr val="accent2"/>
                </a:solidFill>
              </a:rPr>
            </a:br>
            <a:r>
              <a:rPr lang="fi-FI" sz="2800" b="1" dirty="0" err="1" smtClean="0">
                <a:solidFill>
                  <a:schemeClr val="accent2"/>
                </a:solidFill>
              </a:rPr>
              <a:t>TNO-palvelut</a:t>
            </a:r>
            <a:r>
              <a:rPr lang="fi-FI" sz="2800" b="1" dirty="0" smtClean="0">
                <a:solidFill>
                  <a:schemeClr val="accent2"/>
                </a:solidFill>
              </a:rPr>
              <a:t> </a:t>
            </a:r>
            <a:r>
              <a:rPr lang="fi-FI" sz="1600" dirty="0" smtClean="0">
                <a:solidFill>
                  <a:schemeClr val="accent2"/>
                </a:solidFill>
              </a:rPr>
              <a:t>(ELGPN 2014)</a:t>
            </a:r>
            <a:endParaRPr lang="fi-FI" sz="1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4785395"/>
          </a:xfrm>
        </p:spPr>
        <p:txBody>
          <a:bodyPr/>
          <a:lstStyle/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Kansalaisnäkökulma:</a:t>
            </a:r>
          </a:p>
          <a:p>
            <a:pPr lvl="1"/>
            <a:r>
              <a:rPr lang="fi-FI" sz="1600" dirty="0" smtClean="0"/>
              <a:t>Ovat </a:t>
            </a:r>
            <a:r>
              <a:rPr lang="fi-FI" sz="1600" dirty="0"/>
              <a:t>aidosti saatavilla jatkumona kaikissa elämänvaiheissa.</a:t>
            </a:r>
          </a:p>
          <a:p>
            <a:pPr lvl="1"/>
            <a:r>
              <a:rPr lang="fi-FI" sz="1600" dirty="0"/>
              <a:t>Yhdistyvät merkityksellisesti kansalaisen koko elämänpiirin kokemuksiin.</a:t>
            </a:r>
          </a:p>
          <a:p>
            <a:pPr lvl="1"/>
            <a:r>
              <a:rPr lang="fi-FI" sz="1600" dirty="0"/>
              <a:t>Ottavat huomioon yksilölliset lähtökohdat ja vastaavat kansalaisten valmiuksia ja tarpeita</a:t>
            </a:r>
            <a:r>
              <a:rPr lang="fi-FI" sz="1600" dirty="0" smtClean="0"/>
              <a:t>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Tuki oppimiselle ja urasuunnittelutaitojen kehittymiselle:</a:t>
            </a:r>
            <a:endParaRPr lang="fi-FI" sz="1800" i="1" dirty="0">
              <a:solidFill>
                <a:schemeClr val="tx2"/>
              </a:solidFill>
            </a:endParaRPr>
          </a:p>
          <a:p>
            <a:pPr lvl="1"/>
            <a:r>
              <a:rPr lang="fi-FI" sz="1600" dirty="0"/>
              <a:t>Yhdistävät erilaisia työmuotoja, kuten henkilökohtaisia keskusteluja ja verkkopalveluita.</a:t>
            </a:r>
          </a:p>
          <a:p>
            <a:pPr lvl="1"/>
            <a:r>
              <a:rPr lang="fi-FI" sz="1600" dirty="0"/>
              <a:t>Edistävät urasuunnittelutaitojen oppimista ja syventämistä.</a:t>
            </a:r>
          </a:p>
          <a:p>
            <a:pPr lvl="1"/>
            <a:r>
              <a:rPr lang="fi-FI" sz="1600" dirty="0"/>
              <a:t>Tarkastelevat kansalaisen kysymyksiä kokonaisuutena </a:t>
            </a:r>
            <a:r>
              <a:rPr lang="fi-FI" sz="1600" dirty="0" err="1"/>
              <a:t>moniammatillisessa</a:t>
            </a:r>
            <a:r>
              <a:rPr lang="fi-FI" sz="1600" dirty="0"/>
              <a:t> palveluverkostossa.</a:t>
            </a:r>
          </a:p>
          <a:p>
            <a:pPr lvl="1"/>
            <a:r>
              <a:rPr lang="fi-FI" sz="1600" dirty="0"/>
              <a:t>Mahdollistavat </a:t>
            </a:r>
            <a:r>
              <a:rPr lang="fi-FI" sz="1600" dirty="0" err="1"/>
              <a:t>työssäoppimiskokemuksia</a:t>
            </a:r>
            <a:r>
              <a:rPr lang="fi-FI" sz="1600" dirty="0"/>
              <a:t> yhteistyössä yritysten kanssa.</a:t>
            </a:r>
          </a:p>
          <a:p>
            <a:pPr marL="0" indent="0">
              <a:buNone/>
            </a:pPr>
            <a:r>
              <a:rPr lang="fi-FI" sz="1800" i="1" dirty="0" smtClean="0">
                <a:solidFill>
                  <a:schemeClr val="tx2"/>
                </a:solidFill>
              </a:rPr>
              <a:t>Laadun varmistus:</a:t>
            </a:r>
          </a:p>
          <a:p>
            <a:pPr lvl="1"/>
            <a:r>
              <a:rPr lang="fi-FI" sz="1600" dirty="0" smtClean="0"/>
              <a:t>Perustuvat </a:t>
            </a:r>
            <a:r>
              <a:rPr lang="fi-FI" sz="1600" dirty="0"/>
              <a:t>ajantasaiseen koulutus- ja työmarkkinatietoon</a:t>
            </a:r>
          </a:p>
          <a:p>
            <a:pPr lvl="1"/>
            <a:r>
              <a:rPr lang="fi-FI" sz="1600" dirty="0"/>
              <a:t>Perustuvat koulutettujen ohjausammattilaisten osaamiseen.</a:t>
            </a:r>
          </a:p>
          <a:p>
            <a:pPr lvl="1"/>
            <a:r>
              <a:rPr lang="fi-FI" sz="1600" dirty="0"/>
              <a:t>Perustuvat pysyvään </a:t>
            </a:r>
            <a:r>
              <a:rPr lang="fi-FI" sz="1600" dirty="0" err="1" smtClean="0"/>
              <a:t>arviontiin</a:t>
            </a:r>
            <a:r>
              <a:rPr lang="fi-FI" sz="1600" dirty="0" smtClean="0"/>
              <a:t> </a:t>
            </a:r>
            <a:r>
              <a:rPr lang="fi-FI" sz="1600" dirty="0"/>
              <a:t>ja laadun kehittämiseen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98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2"/>
                </a:solidFill>
              </a:rPr>
              <a:t>ELGPN: Yhteiset tavoitteet ja </a:t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periaatteet elinikäiselle ohjaukselle 2015</a:t>
            </a:r>
            <a:endParaRPr lang="fi-FI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Hallinnonalojen yhteiset </a:t>
            </a:r>
            <a:r>
              <a:rPr lang="fi-FI" sz="2400" b="1" dirty="0" smtClean="0"/>
              <a:t>suuntaviivat </a:t>
            </a:r>
            <a:r>
              <a:rPr lang="fi-FI" sz="2400" b="1" dirty="0"/>
              <a:t>(9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2000" dirty="0"/>
              <a:t>1. Urasuunnittelutaidot</a:t>
            </a:r>
          </a:p>
          <a:p>
            <a:pPr marL="400050" lvl="1" indent="0">
              <a:buNone/>
            </a:pPr>
            <a:r>
              <a:rPr lang="fi-FI" sz="2000" dirty="0"/>
              <a:t>2. Elinikäisen ohjauksen saatavuus</a:t>
            </a:r>
          </a:p>
          <a:p>
            <a:pPr marL="400050" lvl="1" indent="0">
              <a:buNone/>
            </a:pPr>
            <a:r>
              <a:rPr lang="fi-FI" sz="2000" dirty="0"/>
              <a:t>3. Elinikäisen ohjauksen laatu</a:t>
            </a:r>
          </a:p>
          <a:p>
            <a:pPr marL="400050" lvl="1" indent="0">
              <a:buNone/>
            </a:pPr>
            <a:r>
              <a:rPr lang="fi-FI" sz="2000" dirty="0"/>
              <a:t>4. Elinikäisen ohjauksen vaikuttavuus</a:t>
            </a:r>
          </a:p>
          <a:p>
            <a:pPr marL="400050" lvl="1" indent="0">
              <a:buNone/>
            </a:pPr>
            <a:r>
              <a:rPr lang="fi-FI" sz="2000" dirty="0"/>
              <a:t>5. Strateginen johtaminen: koordinointi ja yhteistoiminta</a:t>
            </a:r>
          </a:p>
          <a:p>
            <a:pPr marL="400050" lvl="1" indent="0">
              <a:buNone/>
            </a:pPr>
            <a:r>
              <a:rPr lang="fi-FI" sz="2000" dirty="0"/>
              <a:t>6. Koulutus- ja työmarkkinatiedon kehittäminen</a:t>
            </a:r>
          </a:p>
          <a:p>
            <a:pPr marL="400050" lvl="1" indent="0">
              <a:buNone/>
            </a:pPr>
            <a:r>
              <a:rPr lang="fi-FI" sz="2000" dirty="0"/>
              <a:t>7. Alan ammattilaisten koulutus ja kelpoisuudet</a:t>
            </a:r>
          </a:p>
          <a:p>
            <a:pPr marL="400050" lvl="1" indent="0">
              <a:buNone/>
            </a:pPr>
            <a:r>
              <a:rPr lang="fi-FI" sz="2000" dirty="0"/>
              <a:t>8. Elinikäisen ohjauksen rahoitus</a:t>
            </a:r>
          </a:p>
          <a:p>
            <a:pPr marL="400050" lvl="1" indent="0">
              <a:buNone/>
            </a:pPr>
            <a:r>
              <a:rPr lang="fi-FI" sz="2000" dirty="0"/>
              <a:t>9. Tieto- ja viestintäteknologia elinikäisessä</a:t>
            </a:r>
          </a:p>
          <a:p>
            <a:pPr marL="400050" lvl="1" indent="0">
              <a:buNone/>
            </a:pPr>
            <a:r>
              <a:rPr lang="fi-FI" sz="2000" dirty="0"/>
              <a:t>ohjauksessa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8534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chemeClr val="accent2"/>
                </a:solidFill>
              </a:rPr>
              <a:t>ELGPN: Yhteiset </a:t>
            </a:r>
            <a:r>
              <a:rPr lang="fi-FI" sz="2400" b="1" dirty="0">
                <a:solidFill>
                  <a:schemeClr val="accent2"/>
                </a:solidFill>
              </a:rPr>
              <a:t>tavoitteet </a:t>
            </a:r>
            <a:r>
              <a:rPr lang="fi-FI" sz="2400" b="1" dirty="0" smtClean="0">
                <a:solidFill>
                  <a:schemeClr val="accent2"/>
                </a:solidFill>
              </a:rPr>
              <a:t>ja </a:t>
            </a:r>
            <a:br>
              <a:rPr lang="fi-FI" sz="2400" b="1" dirty="0" smtClean="0">
                <a:solidFill>
                  <a:schemeClr val="accent2"/>
                </a:solidFill>
              </a:rPr>
            </a:br>
            <a:r>
              <a:rPr lang="fi-FI" sz="2400" b="1" dirty="0" smtClean="0">
                <a:solidFill>
                  <a:schemeClr val="accent2"/>
                </a:solidFill>
              </a:rPr>
              <a:t>periaatteet elinikäiselle </a:t>
            </a:r>
            <a:r>
              <a:rPr lang="fi-FI" sz="2400" b="1" dirty="0">
                <a:solidFill>
                  <a:schemeClr val="accent2"/>
                </a:solidFill>
              </a:rPr>
              <a:t>ohjaukselle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Opetus- ja kulttuurihallinnon ala (4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10. Ohjaus perusopetuksessa</a:t>
            </a:r>
          </a:p>
          <a:p>
            <a:pPr marL="400050" lvl="1" indent="0">
              <a:buNone/>
            </a:pPr>
            <a:r>
              <a:rPr lang="fi-FI" sz="1800" dirty="0"/>
              <a:t>11. Ohjaus ammatillisessa koulutuksessa</a:t>
            </a:r>
          </a:p>
          <a:p>
            <a:pPr marL="400050" lvl="1" indent="0">
              <a:buNone/>
            </a:pPr>
            <a:r>
              <a:rPr lang="fi-FI" sz="1800" dirty="0"/>
              <a:t>12. Ohjaus korkea-asteella</a:t>
            </a:r>
          </a:p>
          <a:p>
            <a:pPr marL="400050" lvl="1" indent="0">
              <a:buNone/>
            </a:pPr>
            <a:r>
              <a:rPr lang="fi-FI" sz="1800" dirty="0"/>
              <a:t>13. Ohjaus aikuiskoulutuksessa</a:t>
            </a:r>
          </a:p>
          <a:p>
            <a:pPr marL="0" indent="0">
              <a:buNone/>
            </a:pPr>
            <a:r>
              <a:rPr lang="fi-FI" sz="2400" b="1" dirty="0"/>
              <a:t>Työ- ja elinkeinohallinnon ala (3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14. </a:t>
            </a:r>
            <a:r>
              <a:rPr lang="fi-FI" sz="1800" dirty="0" err="1"/>
              <a:t>TNO-palvelut</a:t>
            </a:r>
            <a:r>
              <a:rPr lang="fi-FI" sz="1800" dirty="0"/>
              <a:t> työssä oleville</a:t>
            </a:r>
          </a:p>
          <a:p>
            <a:pPr marL="400050" lvl="1" indent="0">
              <a:buNone/>
            </a:pPr>
            <a:r>
              <a:rPr lang="fi-FI" sz="1800" dirty="0"/>
              <a:t>15. </a:t>
            </a:r>
            <a:r>
              <a:rPr lang="fi-FI" sz="1800" dirty="0" err="1"/>
              <a:t>TNO-palvelut</a:t>
            </a:r>
            <a:r>
              <a:rPr lang="fi-FI" sz="1800" dirty="0"/>
              <a:t> työttömille</a:t>
            </a:r>
          </a:p>
          <a:p>
            <a:pPr marL="400050" lvl="1" indent="0">
              <a:buNone/>
            </a:pPr>
            <a:r>
              <a:rPr lang="fi-FI" sz="1800" dirty="0"/>
              <a:t>16. </a:t>
            </a:r>
            <a:r>
              <a:rPr lang="fi-FI" sz="1800" dirty="0" err="1"/>
              <a:t>TNO-palvelut</a:t>
            </a:r>
            <a:r>
              <a:rPr lang="fi-FI" sz="1800" dirty="0"/>
              <a:t> ikääntyville</a:t>
            </a:r>
          </a:p>
          <a:p>
            <a:pPr marL="0" indent="0">
              <a:buNone/>
            </a:pPr>
            <a:r>
              <a:rPr lang="fi-FI" sz="2400" b="1" dirty="0"/>
              <a:t>Sosiaalinen osallisuus (2 suuntaviivaa)</a:t>
            </a:r>
            <a:endParaRPr lang="fi-FI" sz="2400" dirty="0"/>
          </a:p>
          <a:p>
            <a:pPr marL="400050" lvl="1" indent="0">
              <a:buNone/>
            </a:pPr>
            <a:r>
              <a:rPr lang="fi-FI" sz="1800" dirty="0"/>
              <a:t>17. </a:t>
            </a:r>
            <a:r>
              <a:rPr lang="fi-FI" sz="1800" dirty="0" err="1"/>
              <a:t>TNO-palvelut</a:t>
            </a:r>
            <a:r>
              <a:rPr lang="fi-FI" sz="1800" dirty="0"/>
              <a:t> nuorille</a:t>
            </a:r>
          </a:p>
          <a:p>
            <a:pPr marL="400050" lvl="1" indent="0">
              <a:buNone/>
            </a:pPr>
            <a:r>
              <a:rPr lang="fi-FI" sz="1800" dirty="0"/>
              <a:t>18. </a:t>
            </a:r>
            <a:r>
              <a:rPr lang="fi-FI" sz="1800" dirty="0" err="1"/>
              <a:t>TNO-palvelut</a:t>
            </a:r>
            <a:r>
              <a:rPr lang="fi-FI" sz="1800" dirty="0"/>
              <a:t> erityistä tukea tarvitseville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63775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8983</TotalTime>
  <Words>1408</Words>
  <Application>Microsoft Office PowerPoint</Application>
  <PresentationFormat>On-screen Show (4:3)</PresentationFormat>
  <Paragraphs>388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Bold</vt:lpstr>
      <vt:lpstr>Calibri Bold Italic</vt:lpstr>
      <vt:lpstr>Calibri Italic</vt:lpstr>
      <vt:lpstr>Calibri-Bold</vt:lpstr>
      <vt:lpstr>Calibri-Italic</vt:lpstr>
      <vt:lpstr>Helvetica</vt:lpstr>
      <vt:lpstr>Palatino</vt:lpstr>
      <vt:lpstr>Times New Roman</vt:lpstr>
      <vt:lpstr>Wingdings</vt:lpstr>
      <vt:lpstr>Default Design</vt:lpstr>
      <vt:lpstr>17_Mukautettu suunnittelumalli</vt:lpstr>
      <vt:lpstr>Office Theme</vt:lpstr>
      <vt:lpstr>Elinikäisen ohjauksen laadunhallinnan kehittäminen, VOKES tilannekatsaus </vt:lpstr>
      <vt:lpstr>VTV, Tarkastuskertomus 5/2015  Yhteistyö opintojen ohjauksessa ja uraohjauksessa:</vt:lpstr>
      <vt:lpstr>Koettuja hankaluuksia tuloksellisuuden  arvioinnissa… (Sampson 2015)</vt:lpstr>
      <vt:lpstr>PowerPoint Presentation</vt:lpstr>
      <vt:lpstr>PowerPoint Presentation</vt:lpstr>
      <vt:lpstr>PowerPoint Presentation</vt:lpstr>
      <vt:lpstr>Vaikuttavimmat ja tuloksellisimmat  TNO-palvelut (ELGPN 2014)</vt:lpstr>
      <vt:lpstr>ELGPN: Yhteiset tavoitteet ja  periaatteet elinikäiselle ohjaukselle 2015</vt:lpstr>
      <vt:lpstr>ELGPN: Yhteiset tavoitteet ja  periaatteet elinikäiselle ohjaukselle 2015</vt:lpstr>
      <vt:lpstr>PowerPoint Presentation</vt:lpstr>
      <vt:lpstr>PowerPoint Presentation</vt:lpstr>
      <vt:lpstr>PowerPoint Presentation</vt:lpstr>
      <vt:lpstr>Aikataulu 2016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Lamberg, Päivi Kaarina</dc:creator>
  <cp:lastModifiedBy>Vuorinen, Raimo</cp:lastModifiedBy>
  <cp:revision>364</cp:revision>
  <dcterms:created xsi:type="dcterms:W3CDTF">2014-05-26T07:01:32Z</dcterms:created>
  <dcterms:modified xsi:type="dcterms:W3CDTF">2016-05-31T08:49:26Z</dcterms:modified>
</cp:coreProperties>
</file>