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598" y="0"/>
            <a:ext cx="846667" cy="68580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20080" y="1916832"/>
            <a:ext cx="7772400" cy="1470025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43980" y="3672607"/>
            <a:ext cx="6400800" cy="1752600"/>
          </a:xfrm>
        </p:spPr>
        <p:txBody>
          <a:bodyPr>
            <a:normAutofit/>
          </a:bodyPr>
          <a:lstStyle>
            <a:lvl1pPr marL="0" indent="0" algn="ctr">
              <a:buFont typeface="Wingdings" pitchFamily="2" charset="2"/>
              <a:buNone/>
              <a:defRPr sz="2800">
                <a:solidFill>
                  <a:schemeClr val="bg2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1096888" y="6453188"/>
            <a:ext cx="2421632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fld id="{DB734254-7610-4466-A8D2-8F0E67CE609A}" type="datetime1">
              <a:rPr lang="fi-FI" smtClean="0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662536" y="6453188"/>
            <a:ext cx="3038475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30888" y="6453188"/>
            <a:ext cx="2133600" cy="476250"/>
          </a:xfrm>
        </p:spPr>
        <p:txBody>
          <a:bodyPr/>
          <a:lstStyle>
            <a:lvl1pPr>
              <a:defRPr>
                <a:latin typeface="Palatino" pitchFamily="18" charset="0"/>
              </a:defRPr>
            </a:lvl1pPr>
          </a:lstStyle>
          <a:p>
            <a:fld id="{2514E6BF-C00E-4818-8DEC-5D8AD366FFD6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-29268" y="0"/>
            <a:ext cx="9173267" cy="6856412"/>
          </a:xfrm>
          <a:prstGeom prst="rect">
            <a:avLst/>
          </a:prstGeom>
          <a:noFill/>
          <a:ln w="12700">
            <a:solidFill>
              <a:srgbClr val="0000C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035" y="5616000"/>
            <a:ext cx="533400" cy="1088136"/>
          </a:xfrm>
          <a:prstGeom prst="rect">
            <a:avLst/>
          </a:prstGeom>
        </p:spPr>
      </p:pic>
      <p:sp>
        <p:nvSpPr>
          <p:cNvPr id="13" name="Text Box 7"/>
          <p:cNvSpPr txBox="1">
            <a:spLocks noChangeArrowheads="1"/>
          </p:cNvSpPr>
          <p:nvPr userDrawn="1"/>
        </p:nvSpPr>
        <p:spPr bwMode="auto">
          <a:xfrm>
            <a:off x="539553" y="60487"/>
            <a:ext cx="3312368" cy="555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2510" tIns="46254" rIns="92510" bIns="46254">
            <a:spAutoFit/>
          </a:bodyPr>
          <a:lstStyle/>
          <a:p>
            <a:pPr defTabSz="9271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fi-FI" sz="1600" dirty="0">
                <a:solidFill>
                  <a:srgbClr val="000099"/>
                </a:solidFill>
              </a:rPr>
              <a:t>      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UNIVERSITY OF</a:t>
            </a:r>
            <a:r>
              <a:rPr lang="fi-FI" sz="1400" spc="3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 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JYVÄSK</a:t>
            </a:r>
            <a:r>
              <a:rPr lang="fi-FI" sz="1400" spc="4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Y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LÄ</a:t>
            </a:r>
          </a:p>
          <a:p>
            <a:pPr defTabSz="927100"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 sz="1400" dirty="0">
              <a:solidFill>
                <a:srgbClr val="808080">
                  <a:lumMod val="50000"/>
                </a:srgbClr>
              </a:solidFill>
              <a:latin typeface="Palatino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281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3E0591B-BE62-4296-BF5E-F39674F93F1F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34632-4269-4CB8-B768-E2F4455C10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7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775450" y="485775"/>
            <a:ext cx="1982788" cy="5751513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27088" y="485775"/>
            <a:ext cx="5795962" cy="575151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3BC3CF-75EF-49EE-A9D4-9A3E86467160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2FB4E-A1E7-4FB3-86FD-FE526B77C1F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49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dirty="0" smtClean="0"/>
              <a:t>Kliknite, če želite urediti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992F4-9E28-44B0-915B-997DEF6DEEC8}" type="slidenum">
              <a:rPr lang="fi-FI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fi-FI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6836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3220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ACAC0F-4ED4-4B9D-B6F2-E040EBAD2C74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39CD2-6DAE-4FF3-A212-C677906F8B4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198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04056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04056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852793-AA9B-4356-8F4F-CDCD05171DC2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CFB9C-13AD-4FB0-96B5-2AB215FA3F1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27088" y="1773238"/>
            <a:ext cx="38893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868863" y="1773238"/>
            <a:ext cx="3889375" cy="446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DC61E9-8790-44A4-98F2-22772E7CCB50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948794-F2EE-46CD-BB93-536AC76B0D7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254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880" y="476672"/>
            <a:ext cx="8229600" cy="1080120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75828" y="1700808"/>
            <a:ext cx="4040188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75828" y="2924944"/>
            <a:ext cx="4040188" cy="33123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850705" y="1700808"/>
            <a:ext cx="4041775" cy="112213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850705" y="2924944"/>
            <a:ext cx="4041775" cy="33123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611D26-FC5E-4B7C-8591-7455BC730DD6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A51BDE-012F-4114-8808-85713FEC054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17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8A2681-E095-45BC-9863-EC9FFBD04152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3B9CA-66AD-4242-939B-0520471BAAD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60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15A12F9-756E-4432-ADCC-04B027074EA7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BC541-2753-4BC4-B18B-FF313FA445E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89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7583" y="620688"/>
            <a:ext cx="3008313" cy="92556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780730" y="620688"/>
            <a:ext cx="5111750" cy="5616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27583" y="1546249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795BAE-6052-4251-9645-B78FB0C59A9F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3BFAFD-D0C7-44CD-B280-FEA3B8F367E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9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B137BD-6CF3-443F-9E96-4FF9A37B5A81}" type="datetime1">
              <a:rPr lang="fi-FI">
                <a:solidFill>
                  <a:srgbClr val="000000"/>
                </a:solidFill>
              </a:rPr>
              <a:pPr/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22706-1431-4AA4-91C6-33E36359634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711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46667" cy="6858000"/>
          </a:xfrm>
          <a:prstGeom prst="rect">
            <a:avLst/>
          </a:prstGeom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623" y="485775"/>
            <a:ext cx="7632849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7624" y="1773238"/>
            <a:ext cx="763284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6232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D1250E0-F4AE-4608-B32A-51CDBF330907}" type="datetime1">
              <a:rPr lang="fi-FI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20.12.2016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8738"/>
            <a:ext cx="3167063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02450" y="640873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DAD421-BC1A-463B-9A39-82815BDB7429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584721" y="60487"/>
            <a:ext cx="3051175" cy="33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510" tIns="46254" rIns="92510" bIns="46254">
            <a:spAutoFit/>
          </a:bodyPr>
          <a:lstStyle/>
          <a:p>
            <a:pPr defTabSz="9271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99"/>
                </a:solidFill>
              </a:rPr>
              <a:t>      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UNIVERSITY OF</a:t>
            </a:r>
            <a:r>
              <a:rPr lang="fi-FI" sz="1400" spc="3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 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JYVÄSK</a:t>
            </a:r>
            <a:r>
              <a:rPr lang="fi-FI" sz="1400" spc="4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Y</a:t>
            </a:r>
            <a:r>
              <a:rPr lang="fi-FI" sz="1400" dirty="0">
                <a:solidFill>
                  <a:srgbClr val="808080">
                    <a:lumMod val="50000"/>
                  </a:srgbClr>
                </a:solidFill>
                <a:latin typeface="Palatino" pitchFamily="18" charset="0"/>
              </a:rPr>
              <a:t>LÄ</a:t>
            </a:r>
            <a:endParaRPr lang="fi-FI" sz="1400" dirty="0">
              <a:solidFill>
                <a:srgbClr val="808080">
                  <a:lumMod val="50000"/>
                </a:srgbClr>
              </a:solidFill>
              <a:latin typeface="Palatino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588"/>
            <a:ext cx="9144000" cy="6856412"/>
          </a:xfrm>
          <a:prstGeom prst="rect">
            <a:avLst/>
          </a:prstGeom>
          <a:noFill/>
          <a:ln w="12700">
            <a:solidFill>
              <a:srgbClr val="02409C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i-FI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33" y="5616000"/>
            <a:ext cx="533400" cy="1088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65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3600" b="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0099"/>
          </a:solidFill>
          <a:latin typeface="Helvetica" pitchFamily="34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D64E18"/>
        </a:buClr>
        <a:buSzPct val="8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vokes.fi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ccdpp2017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Otsikko 3"/>
          <p:cNvSpPr>
            <a:spLocks noGrp="1"/>
          </p:cNvSpPr>
          <p:nvPr>
            <p:ph type="ctrTitle"/>
          </p:nvPr>
        </p:nvSpPr>
        <p:spPr>
          <a:xfrm>
            <a:off x="971600" y="1700808"/>
            <a:ext cx="7704088" cy="1470025"/>
          </a:xfrm>
        </p:spPr>
        <p:txBody>
          <a:bodyPr>
            <a:normAutofit/>
          </a:bodyPr>
          <a:lstStyle/>
          <a:p>
            <a:pPr lvl="0"/>
            <a:r>
              <a:rPr lang="fi-FI" sz="2800" b="1" dirty="0" err="1">
                <a:solidFill>
                  <a:srgbClr val="0B2C6F"/>
                </a:solidFill>
              </a:rPr>
              <a:t>ELGPN:n</a:t>
            </a:r>
            <a:r>
              <a:rPr lang="fi-FI" sz="2800" b="1" dirty="0">
                <a:solidFill>
                  <a:srgbClr val="0B2C6F"/>
                </a:solidFill>
              </a:rPr>
              <a:t> toiminnan tulosten ja työkalujen levittäminen ja hyödyntäminen Suomen elinikäisen ohjauksen </a:t>
            </a:r>
            <a:r>
              <a:rPr lang="fi-FI" sz="2800" b="1" dirty="0" smtClean="0">
                <a:solidFill>
                  <a:srgbClr val="0B2C6F"/>
                </a:solidFill>
              </a:rPr>
              <a:t>kehittämisessä</a:t>
            </a:r>
            <a:endParaRPr lang="fi-FI" sz="2800" dirty="0">
              <a:solidFill>
                <a:srgbClr val="0B2C6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51720" y="3803556"/>
            <a:ext cx="604867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600" dirty="0">
                <a:solidFill>
                  <a:srgbClr val="000000"/>
                </a:solidFill>
                <a:latin typeface="Arial" charset="0"/>
              </a:rPr>
              <a:t>Raimo </a:t>
            </a:r>
            <a:r>
              <a:rPr lang="fi-FI" altLang="fi-FI" sz="1600" dirty="0">
                <a:solidFill>
                  <a:srgbClr val="000000"/>
                </a:solidFill>
                <a:latin typeface="Arial" charset="0"/>
              </a:rPr>
              <a:t>Vuorinen &amp; Jaana Kettunen </a:t>
            </a:r>
            <a:endParaRPr lang="fi-FI" altLang="fi-FI" sz="1600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altLang="fi-FI" sz="1600" dirty="0">
                <a:solidFill>
                  <a:srgbClr val="000000"/>
                </a:solidFill>
                <a:latin typeface="Arial" charset="0"/>
              </a:rPr>
              <a:t>Jyväskylän yliopisto, Koulutuksen tutkimuslaitos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altLang="fi-FI" sz="1600" dirty="0">
              <a:solidFill>
                <a:srgbClr val="000000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00"/>
                </a:solidFill>
                <a:latin typeface="Arial" charset="0"/>
              </a:rPr>
              <a:t>ELO-ryhmän kokous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i-FI" sz="1600" dirty="0">
                <a:solidFill>
                  <a:srgbClr val="000000"/>
                </a:solidFill>
                <a:latin typeface="Arial" charset="0"/>
              </a:rPr>
              <a:t>1.12.2016 Helsinki </a:t>
            </a:r>
            <a:endParaRPr lang="fi-FI" altLang="fi-FI" sz="1600" dirty="0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9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404664"/>
            <a:ext cx="7632849" cy="1143000"/>
          </a:xfrm>
        </p:spPr>
        <p:txBody>
          <a:bodyPr>
            <a:normAutofit/>
          </a:bodyPr>
          <a:lstStyle/>
          <a:p>
            <a:r>
              <a:rPr lang="fi-FI" sz="2800" b="1" dirty="0">
                <a:solidFill>
                  <a:schemeClr val="accent2"/>
                </a:solidFill>
              </a:rPr>
              <a:t>ELGPN: Yhteiset tavoitteet ja </a:t>
            </a:r>
            <a:br>
              <a:rPr lang="fi-FI" sz="2800" b="1" dirty="0">
                <a:solidFill>
                  <a:schemeClr val="accent2"/>
                </a:solidFill>
              </a:rPr>
            </a:br>
            <a:r>
              <a:rPr lang="fi-FI" sz="2800" b="1" dirty="0">
                <a:solidFill>
                  <a:schemeClr val="accent2"/>
                </a:solidFill>
              </a:rPr>
              <a:t>periaatteet elinikäiselle ohjaukselle 2015</a:t>
            </a:r>
            <a:endParaRPr lang="fi-FI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fi-FI" altLang="fi-FI" b="1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b="1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eVOKES</a:t>
            </a:r>
            <a:r>
              <a:rPr lang="fi-FI" altLang="fi-FI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webinaari</a:t>
            </a:r>
            <a:r>
              <a:rPr lang="fi-FI" altLang="fi-FI" b="1" dirty="0">
                <a:ea typeface="Calibri" panose="020F0502020204030204" pitchFamily="34" charset="0"/>
                <a:cs typeface="Times New Roman" panose="02020603050405020304" pitchFamily="18" charset="0"/>
              </a:rPr>
              <a:t> 27.9.2016 klo 12:30 – 13:30: </a:t>
            </a:r>
            <a:endParaRPr lang="fi-FI" altLang="fi-FI" sz="800" dirty="0"/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fi-FI" altLang="fi-FI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Suuntaviivojen </a:t>
            </a:r>
            <a:r>
              <a:rPr lang="fi-FI" altLang="fi-FI" dirty="0">
                <a:ea typeface="Calibri" panose="020F0502020204030204" pitchFamily="34" charset="0"/>
                <a:cs typeface="Times New Roman" panose="02020603050405020304" pitchFamily="18" charset="0"/>
              </a:rPr>
              <a:t>taustalla olevat lähtökohdat ja periaatteet sekä suuntaviivojen keskeisimmät sisällöt suomalaisten palvelujärjestelyjen näkökulmasta. </a:t>
            </a:r>
            <a:endParaRPr lang="fi-FI" altLang="fi-FI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Webinaarin</a:t>
            </a: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dirty="0">
                <a:ea typeface="Calibri" panose="020F0502020204030204" pitchFamily="34" charset="0"/>
                <a:cs typeface="Times New Roman" panose="02020603050405020304" pitchFamily="18" charset="0"/>
              </a:rPr>
              <a:t>tallenne on nähtävissä </a:t>
            </a:r>
            <a:r>
              <a:rPr lang="fi-FI" altLang="fi-FI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VOKESin</a:t>
            </a: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altLang="fi-FI" dirty="0">
                <a:ea typeface="Calibri" panose="020F0502020204030204" pitchFamily="34" charset="0"/>
                <a:cs typeface="Times New Roman" panose="02020603050405020304" pitchFamily="18" charset="0"/>
              </a:rPr>
              <a:t>sivuilla </a:t>
            </a:r>
            <a:r>
              <a:rPr lang="fi-FI" altLang="fi-FI" dirty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www.evokes.fi</a:t>
            </a: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fi-FI" altLang="fi-FI" dirty="0" smtClean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fi-FI" altLang="fi-FI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Loput suomenkieliset julkaisut jaossa valtakunnallisilla OPO-päivillä 2-4.2.2017</a:t>
            </a:r>
          </a:p>
          <a:p>
            <a:pPr lvl="0" eaLnBrk="0" hangingPunct="0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fi-FI" altLang="fi-FI" sz="36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7446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5616" y="2130425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8th International Symposium on </a:t>
            </a:r>
            <a:r>
              <a:rPr lang="fi-FI" dirty="0" err="1" smtClean="0"/>
              <a:t>Career</a:t>
            </a:r>
            <a:r>
              <a:rPr lang="fi-FI" dirty="0" smtClean="0"/>
              <a:t> </a:t>
            </a:r>
            <a:r>
              <a:rPr lang="fi-FI" dirty="0" err="1" smtClean="0"/>
              <a:t>Development</a:t>
            </a:r>
            <a:r>
              <a:rPr lang="fi-FI" dirty="0" smtClean="0"/>
              <a:t> and Public </a:t>
            </a:r>
            <a:r>
              <a:rPr lang="fi-FI" dirty="0" err="1" smtClean="0"/>
              <a:t>Policy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5616" y="3886200"/>
            <a:ext cx="6400800" cy="1752600"/>
          </a:xfrm>
        </p:spPr>
        <p:txBody>
          <a:bodyPr/>
          <a:lstStyle/>
          <a:p>
            <a:r>
              <a:rPr lang="fi-FI" dirty="0" smtClean="0"/>
              <a:t>18. – 21.6.2017</a:t>
            </a:r>
          </a:p>
          <a:p>
            <a:r>
              <a:rPr lang="fi-FI" dirty="0" smtClean="0"/>
              <a:t>Soul, Etelä-Korea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59166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IS 2017 teemat</a:t>
            </a:r>
            <a:endParaRPr lang="fi-FI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Miten </a:t>
            </a:r>
            <a:r>
              <a:rPr lang="fi-FI" dirty="0"/>
              <a:t>olemassa olevat tieto-, neuvonta- ja ohjauspalvelut </a:t>
            </a:r>
            <a:r>
              <a:rPr lang="fi-FI" dirty="0" smtClean="0"/>
              <a:t>vastaavat meneillään olevia muutoksia työmarkkinoilla?</a:t>
            </a:r>
          </a:p>
          <a:p>
            <a:r>
              <a:rPr lang="fi-FI" dirty="0" smtClean="0"/>
              <a:t>Miten ennakointitietoa hyödynnetään TNO-palveluissa? </a:t>
            </a:r>
          </a:p>
          <a:p>
            <a:r>
              <a:rPr lang="fi-FI" dirty="0" smtClean="0"/>
              <a:t>Miten </a:t>
            </a:r>
            <a:r>
              <a:rPr lang="fi-FI" dirty="0"/>
              <a:t>alan ammattilaisten koulutus vastaa muuttuneita </a:t>
            </a:r>
            <a:r>
              <a:rPr lang="fi-FI" dirty="0" smtClean="0"/>
              <a:t>konteksteja? </a:t>
            </a:r>
          </a:p>
          <a:p>
            <a:r>
              <a:rPr lang="fi-FI" dirty="0" smtClean="0"/>
              <a:t>Miten </a:t>
            </a:r>
            <a:r>
              <a:rPr lang="fi-FI" dirty="0"/>
              <a:t>urasuunnittelutaitojen oppiminen voidaan integroida ohjaukseen valintoja koskevien ratkaisujen </a:t>
            </a:r>
            <a:r>
              <a:rPr lang="fi-FI" dirty="0" smtClean="0"/>
              <a:t>rinnalla?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3124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3" y="485775"/>
            <a:ext cx="7632849" cy="782985"/>
          </a:xfrm>
        </p:spPr>
        <p:txBody>
          <a:bodyPr/>
          <a:lstStyle/>
          <a:p>
            <a:r>
              <a:rPr lang="fi-FI" dirty="0" smtClean="0"/>
              <a:t>IS 2017 valmistelu: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13222"/>
            <a:ext cx="7632848" cy="4464050"/>
          </a:xfrm>
        </p:spPr>
        <p:txBody>
          <a:bodyPr>
            <a:normAutofit fontScale="92500" lnSpcReduction="10000"/>
          </a:bodyPr>
          <a:lstStyle/>
          <a:p>
            <a:r>
              <a:rPr lang="fi-FI" dirty="0" smtClean="0">
                <a:hlinkClick r:id="rId2"/>
              </a:rPr>
              <a:t>http://iccdpp2017.org</a:t>
            </a:r>
            <a:r>
              <a:rPr lang="fi-FI" dirty="0" smtClean="0"/>
              <a:t> </a:t>
            </a:r>
          </a:p>
          <a:p>
            <a:r>
              <a:rPr lang="fi-FI" dirty="0" smtClean="0"/>
              <a:t>23.11.2017 TEM ilmoittanut Suomen tiimin järjestäjille</a:t>
            </a:r>
          </a:p>
          <a:p>
            <a:r>
              <a:rPr lang="fi-FI" dirty="0" smtClean="0"/>
              <a:t>31 Tammikuuta 2017: Maaraportti symposiumin teemoista</a:t>
            </a:r>
          </a:p>
          <a:p>
            <a:pPr lvl="1"/>
            <a:r>
              <a:rPr lang="fi-FI" dirty="0" smtClean="0"/>
              <a:t>Kuvaus kansallisesta tilanteesta</a:t>
            </a:r>
          </a:p>
          <a:p>
            <a:pPr lvl="1"/>
            <a:r>
              <a:rPr lang="fi-FI" dirty="0" smtClean="0"/>
              <a:t>Mahdolliset kansalliset linjaukset</a:t>
            </a:r>
          </a:p>
          <a:p>
            <a:pPr lvl="1"/>
            <a:r>
              <a:rPr lang="fi-FI" dirty="0" smtClean="0"/>
              <a:t>Kuvaus mahdollisista tuloksista ja miten niitä seurataan</a:t>
            </a:r>
          </a:p>
          <a:p>
            <a:pPr lvl="1"/>
            <a:r>
              <a:rPr lang="fi-FI" dirty="0" smtClean="0"/>
              <a:t>Kuvauksia lupaavista työmuodoista</a:t>
            </a:r>
          </a:p>
          <a:p>
            <a:r>
              <a:rPr lang="fi-FI" dirty="0" smtClean="0"/>
              <a:t>Toukokuu 2017: Yhteenveto maaraporteista osallistujille + symposiumissa työstettävät kysymykset</a:t>
            </a:r>
          </a:p>
          <a:p>
            <a:r>
              <a:rPr lang="fi-FI" dirty="0" smtClean="0"/>
              <a:t>18.-21.6.2017: Symposiumin työkokoukset</a:t>
            </a:r>
          </a:p>
          <a:p>
            <a:r>
              <a:rPr lang="fi-FI" dirty="0" smtClean="0"/>
              <a:t>21.6.2017: Yhteenveto tuloksista</a:t>
            </a:r>
          </a:p>
          <a:p>
            <a:pPr lvl="1"/>
            <a:endParaRPr lang="fi-FI" dirty="0"/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192261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Helvetica"/>
        <a:ea typeface=""/>
        <a:cs typeface="Arial"/>
      </a:majorFont>
      <a:minorFont>
        <a:latin typeface="Helvetic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182</Words>
  <Application>Microsoft Office PowerPoint</Application>
  <PresentationFormat>Näytössä katseltava diaesitys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Default Design</vt:lpstr>
      <vt:lpstr>ELGPN:n toiminnan tulosten ja työkalujen levittäminen ja hyödyntäminen Suomen elinikäisen ohjauksen kehittämisessä</vt:lpstr>
      <vt:lpstr>ELGPN: Yhteiset tavoitteet ja  periaatteet elinikäiselle ohjaukselle 2015</vt:lpstr>
      <vt:lpstr>8th International Symposium on Career Development and Public Policy</vt:lpstr>
      <vt:lpstr>IS 2017 teemat</vt:lpstr>
      <vt:lpstr>IS 2017 valmistelu:</vt:lpstr>
    </vt:vector>
  </TitlesOfParts>
  <Company>VIP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ELGPN:n toiminnan tulosten ja työkalujen levittäminen ja hyödyntäminen Suomen elinikäisen ohjauksen kehittämisessä</dc:title>
  <dc:creator>Leminen Ari-Pekka TEM</dc:creator>
  <cp:lastModifiedBy>Leminen Ari-Pekka TEM</cp:lastModifiedBy>
  <cp:revision>1</cp:revision>
  <dcterms:created xsi:type="dcterms:W3CDTF">2016-12-20T13:56:48Z</dcterms:created>
  <dcterms:modified xsi:type="dcterms:W3CDTF">2016-12-20T13:58:07Z</dcterms:modified>
</cp:coreProperties>
</file>