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31" r:id="rId2"/>
    <p:sldId id="347" r:id="rId3"/>
    <p:sldId id="344" r:id="rId4"/>
    <p:sldId id="325" r:id="rId5"/>
    <p:sldId id="343" r:id="rId6"/>
    <p:sldId id="338" r:id="rId7"/>
    <p:sldId id="345" r:id="rId8"/>
    <p:sldId id="332" r:id="rId9"/>
    <p:sldId id="333" r:id="rId10"/>
    <p:sldId id="329" r:id="rId11"/>
    <p:sldId id="330" r:id="rId12"/>
    <p:sldId id="334" r:id="rId13"/>
    <p:sldId id="348" r:id="rId14"/>
    <p:sldId id="335" r:id="rId15"/>
    <p:sldId id="349" r:id="rId16"/>
    <p:sldId id="336" r:id="rId17"/>
    <p:sldId id="339" r:id="rId18"/>
    <p:sldId id="340" r:id="rId19"/>
    <p:sldId id="341" r:id="rId20"/>
    <p:sldId id="342" r:id="rId21"/>
  </p:sldIdLst>
  <p:sldSz cx="9144000" cy="6858000" type="screen4x3"/>
  <p:notesSz cx="6805613" cy="99393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77" autoAdjust="0"/>
  </p:normalViewPr>
  <p:slideViewPr>
    <p:cSldViewPr>
      <p:cViewPr>
        <p:scale>
          <a:sx n="80" d="100"/>
          <a:sy n="80" d="100"/>
        </p:scale>
        <p:origin x="-2514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F1E68-17E7-4D2E-BA28-E3EA738FA47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495F682-19CE-4926-A29F-98A6B6051274}">
      <dgm:prSet phldrT="[Teksti]" custT="1"/>
      <dgm:spPr/>
      <dgm:t>
        <a:bodyPr/>
        <a:lstStyle/>
        <a:p>
          <a:r>
            <a:rPr lang="fi-FI" sz="20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ELINIKÄISEN OHJAUKSEN </a:t>
          </a:r>
        </a:p>
        <a:p>
          <a:r>
            <a:rPr lang="fi-FI" sz="20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TOIMINTAMALLI</a:t>
          </a:r>
        </a:p>
        <a:p>
          <a:r>
            <a:rPr lang="fi-FI" sz="2000" dirty="0" smtClean="0">
              <a:latin typeface="Arial" pitchFamily="34" charset="0"/>
              <a:cs typeface="Arial" pitchFamily="34" charset="0"/>
            </a:rPr>
            <a:t>ydinsisällöt, roolit, vastuut, työvälineet</a:t>
          </a:r>
          <a:endParaRPr lang="fi-FI" sz="2000" dirty="0">
            <a:latin typeface="Arial" pitchFamily="34" charset="0"/>
            <a:cs typeface="Arial" pitchFamily="34" charset="0"/>
          </a:endParaRPr>
        </a:p>
      </dgm:t>
    </dgm:pt>
    <dgm:pt modelId="{B0837A95-9875-4049-B1A7-D38D6A2B3BEF}" type="parTrans" cxnId="{0D23F6C1-8B21-4A12-B450-3D6A94F86681}">
      <dgm:prSet/>
      <dgm:spPr/>
      <dgm:t>
        <a:bodyPr/>
        <a:lstStyle/>
        <a:p>
          <a:endParaRPr lang="fi-FI"/>
        </a:p>
      </dgm:t>
    </dgm:pt>
    <dgm:pt modelId="{96A11AAD-21A0-4379-9AE6-3CE1A4B864F9}" type="sibTrans" cxnId="{0D23F6C1-8B21-4A12-B450-3D6A94F86681}">
      <dgm:prSet/>
      <dgm:spPr/>
      <dgm:t>
        <a:bodyPr/>
        <a:lstStyle/>
        <a:p>
          <a:endParaRPr lang="fi-FI"/>
        </a:p>
      </dgm:t>
    </dgm:pt>
    <dgm:pt modelId="{C8D7A9AE-4B64-434D-B642-CE71781A90CA}">
      <dgm:prSet phldrT="[Teksti]" custT="1"/>
      <dgm:spPr/>
      <dgm:t>
        <a:bodyPr/>
        <a:lstStyle/>
        <a:p>
          <a:pPr algn="l">
            <a:spcAft>
              <a:spcPct val="35000"/>
            </a:spcAft>
          </a:pPr>
          <a:endParaRPr lang="fi-FI" sz="1800" b="1" dirty="0" smtClean="0"/>
        </a:p>
        <a:p>
          <a:pPr algn="l">
            <a:spcAft>
              <a:spcPct val="35000"/>
            </a:spcAft>
          </a:pPr>
          <a:endParaRPr lang="fi-FI" sz="1800" b="1" dirty="0" smtClean="0"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VALTAKUNNALLI-SESTI</a:t>
          </a:r>
        </a:p>
        <a:p>
          <a:pPr algn="l">
            <a:spcAft>
              <a:spcPct val="35000"/>
            </a:spcAft>
          </a:pPr>
          <a:endParaRPr lang="fi-FI" sz="1200" b="1" dirty="0" smtClean="0"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Strategialinjaukset: </a:t>
          </a:r>
          <a:r>
            <a:rPr lang="fi-FI" sz="1400" b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TEM, OKM, STM</a:t>
          </a: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ts val="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Hallinnolliset linja-</a:t>
          </a:r>
        </a:p>
        <a:p>
          <a:pPr algn="l">
            <a:spcAft>
              <a:spcPts val="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ukset: </a:t>
          </a:r>
          <a:r>
            <a:rPr lang="fi-FI" sz="1400" b="1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</a:t>
          </a:r>
          <a:r>
            <a:rPr lang="fi-FI" sz="1400" b="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allitusohjel-ma</a:t>
          </a:r>
          <a:r>
            <a:rPr lang="fi-FI" sz="1400" b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, KESU, TUJO, </a:t>
          </a:r>
          <a:r>
            <a:rPr lang="fi-FI" sz="1400" b="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ELO-ryhmä</a:t>
          </a:r>
          <a:endParaRPr lang="fi-FI" sz="1400" b="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Alueellisen </a:t>
          </a:r>
          <a:r>
            <a:rPr lang="fi-FI" sz="1400" b="1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ELO-toiminnan</a:t>
          </a: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linjaukset</a:t>
          </a: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600" b="0" dirty="0" smtClean="0"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600" b="1" dirty="0" smtClean="0"/>
        </a:p>
        <a:p>
          <a:pPr algn="l">
            <a:spcAft>
              <a:spcPct val="35000"/>
            </a:spcAft>
          </a:pPr>
          <a:endParaRPr lang="fi-FI" sz="1800" b="1" dirty="0" smtClean="0"/>
        </a:p>
        <a:p>
          <a:pPr algn="l">
            <a:spcAft>
              <a:spcPct val="35000"/>
            </a:spcAft>
          </a:pPr>
          <a:endParaRPr lang="fi-FI" sz="1800" b="1" dirty="0" smtClean="0"/>
        </a:p>
        <a:p>
          <a:pPr algn="l">
            <a:spcAft>
              <a:spcPct val="35000"/>
            </a:spcAft>
          </a:pPr>
          <a:endParaRPr lang="fi-FI" sz="2000" b="1" dirty="0"/>
        </a:p>
      </dgm:t>
    </dgm:pt>
    <dgm:pt modelId="{4CADD7C1-9E0B-4AC7-A961-F5142FDDAABF}" type="parTrans" cxnId="{5F5D169A-FAFB-4661-91DA-63BD327E7C28}">
      <dgm:prSet/>
      <dgm:spPr/>
      <dgm:t>
        <a:bodyPr/>
        <a:lstStyle/>
        <a:p>
          <a:endParaRPr lang="fi-FI"/>
        </a:p>
      </dgm:t>
    </dgm:pt>
    <dgm:pt modelId="{B7697A23-0739-474B-BFE0-315345F5EE0D}" type="sibTrans" cxnId="{5F5D169A-FAFB-4661-91DA-63BD327E7C28}">
      <dgm:prSet/>
      <dgm:spPr/>
      <dgm:t>
        <a:bodyPr/>
        <a:lstStyle/>
        <a:p>
          <a:endParaRPr lang="fi-FI"/>
        </a:p>
      </dgm:t>
    </dgm:pt>
    <dgm:pt modelId="{32A4D837-EAA3-4CAD-AC5C-65A2A8DA0666}">
      <dgm:prSet phldrT="[Teksti]" custT="1"/>
      <dgm:spPr/>
      <dgm:t>
        <a:bodyPr/>
        <a:lstStyle/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2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ts val="0"/>
            </a:spcAft>
          </a:pPr>
          <a:r>
            <a:rPr lang="fi-FI" sz="1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TUKI ELO-RYHMILLE JA ELO-TOIMINNALLE</a:t>
          </a:r>
        </a:p>
        <a:p>
          <a:pPr algn="l">
            <a:spcAft>
              <a:spcPts val="0"/>
            </a:spcAft>
          </a:pPr>
          <a:r>
            <a:rPr lang="fi-FI" sz="11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(ministeriöt, </a:t>
          </a:r>
          <a:r>
            <a:rPr lang="fi-FI" sz="1100" b="1" dirty="0" err="1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RR-hankkeet</a:t>
          </a:r>
          <a:r>
            <a:rPr lang="fi-FI" sz="11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)</a:t>
          </a: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konsultaatiot</a:t>
          </a: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koulutus</a:t>
          </a: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vertaisohjaus</a:t>
          </a:r>
          <a:endParaRPr lang="fi-FI" sz="12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TUTKIMUKSELLINEN</a:t>
          </a:r>
        </a:p>
        <a:p>
          <a:pPr algn="l">
            <a:spcAft>
              <a:spcPct val="35000"/>
            </a:spcAft>
          </a:pPr>
          <a:r>
            <a:rPr lang="fi-FI" sz="1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TUKI</a:t>
          </a: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fi-FI" sz="1400" b="1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VOKES-alustat</a:t>
          </a: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ELGPN </a:t>
          </a:r>
          <a:r>
            <a:rPr lang="fi-FI" sz="1400" b="1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Toolkit</a:t>
          </a: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fi-FI" sz="1400" b="1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VOP-malli</a:t>
          </a: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fi-FI" sz="1400" b="1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Itsearviointivälineet</a:t>
          </a: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ts val="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Laatu / arviointityö-</a:t>
          </a:r>
        </a:p>
        <a:p>
          <a:pPr algn="l">
            <a:spcAft>
              <a:spcPts val="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kalut</a:t>
          </a: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610C197-8D0F-42D3-9D6F-4A933BC41AFF}" type="parTrans" cxnId="{AF01D22E-58BB-4FF7-BCD2-C100D29A402A}">
      <dgm:prSet/>
      <dgm:spPr/>
      <dgm:t>
        <a:bodyPr/>
        <a:lstStyle/>
        <a:p>
          <a:endParaRPr lang="fi-FI"/>
        </a:p>
      </dgm:t>
    </dgm:pt>
    <dgm:pt modelId="{AD150EF7-DAA1-4A38-9407-025F2290688E}" type="sibTrans" cxnId="{AF01D22E-58BB-4FF7-BCD2-C100D29A402A}">
      <dgm:prSet/>
      <dgm:spPr/>
      <dgm:t>
        <a:bodyPr/>
        <a:lstStyle/>
        <a:p>
          <a:endParaRPr lang="fi-FI"/>
        </a:p>
      </dgm:t>
    </dgm:pt>
    <dgm:pt modelId="{922E4D61-4A46-48DA-A8A3-B8887A10B330}">
      <dgm:prSet custT="1"/>
      <dgm:spPr/>
      <dgm:t>
        <a:bodyPr/>
        <a:lstStyle/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2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-FI" sz="1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KEHITTÄMISEN JA ALUEELLISEN 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-FI" sz="1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ERIKOISTUMISEN 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-FI" sz="1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TEEMOJA, esim.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i-FI" sz="12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Ohjausosaaminen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Työelämäyhteistyö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Laatujärjestelmät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Ohjauspalvelujen monikanavaisuus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i-FI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Ohjaamo-malli</a:t>
          </a: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0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0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0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i-FI" sz="1400" b="0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dirty="0" smtClean="0">
            <a:latin typeface="Arial" pitchFamily="34" charset="0"/>
            <a:cs typeface="Arial" pitchFamily="34" charset="0"/>
          </a:endParaRP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dirty="0">
            <a:latin typeface="Arial" pitchFamily="34" charset="0"/>
            <a:cs typeface="Arial" pitchFamily="34" charset="0"/>
          </a:endParaRPr>
        </a:p>
      </dgm:t>
    </dgm:pt>
    <dgm:pt modelId="{603B90F1-623D-4D40-BA88-6030CF0F1303}" type="parTrans" cxnId="{6CB65515-4EBA-47CD-A503-5B1379DE78C2}">
      <dgm:prSet/>
      <dgm:spPr/>
      <dgm:t>
        <a:bodyPr/>
        <a:lstStyle/>
        <a:p>
          <a:endParaRPr lang="fi-FI"/>
        </a:p>
      </dgm:t>
    </dgm:pt>
    <dgm:pt modelId="{D604EC7D-ADE7-4713-978F-09C3EDA13189}" type="sibTrans" cxnId="{6CB65515-4EBA-47CD-A503-5B1379DE78C2}">
      <dgm:prSet/>
      <dgm:spPr/>
      <dgm:t>
        <a:bodyPr/>
        <a:lstStyle/>
        <a:p>
          <a:endParaRPr lang="fi-FI"/>
        </a:p>
      </dgm:t>
    </dgm:pt>
    <dgm:pt modelId="{B28EBAC0-0FF3-4644-B095-125D963CE184}">
      <dgm:prSet phldrT="[Teksti]" custT="1"/>
      <dgm:spPr/>
      <dgm:t>
        <a:bodyPr/>
        <a:lstStyle/>
        <a:p>
          <a:pPr algn="l">
            <a:spcAft>
              <a:spcPct val="35000"/>
            </a:spcAft>
          </a:pPr>
          <a:endParaRPr lang="fi-FI" sz="1400" b="1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dirty="0" smtClean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ts val="0"/>
            </a:spcAft>
          </a:pPr>
          <a:r>
            <a:rPr lang="fi-FI" sz="1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ALUEELLISESTI </a:t>
          </a:r>
        </a:p>
        <a:p>
          <a:pPr algn="l">
            <a:spcAft>
              <a:spcPts val="0"/>
            </a:spcAft>
          </a:pPr>
          <a:r>
            <a:rPr lang="fi-FI" sz="1400" b="1" i="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strategiat ja toiminta-suunnitelmat</a:t>
          </a:r>
        </a:p>
        <a:p>
          <a:pPr algn="l">
            <a:spcAft>
              <a:spcPts val="0"/>
            </a:spcAft>
          </a:pPr>
          <a:endParaRPr lang="fi-FI" sz="1400" b="1" i="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fi-FI" sz="1400" b="1" i="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ELO-toiminnan</a:t>
          </a: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tavoitteet</a:t>
          </a:r>
        </a:p>
        <a:p>
          <a:pPr algn="l">
            <a:spcAft>
              <a:spcPct val="35000"/>
            </a:spcAft>
          </a:pPr>
          <a:endParaRPr lang="fi-FI" sz="1400" b="1" i="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 </a:t>
          </a:r>
          <a:r>
            <a:rPr lang="fi-FI" sz="1400" b="1" i="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ELO-toiminnan</a:t>
          </a: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organisointi </a:t>
          </a:r>
        </a:p>
        <a:p>
          <a:pPr algn="l">
            <a:spcAft>
              <a:spcPct val="35000"/>
            </a:spcAft>
          </a:pPr>
          <a:endParaRPr lang="fi-FI" sz="1400" b="1" i="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ts val="0"/>
            </a:spcAft>
          </a:pP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 </a:t>
          </a:r>
          <a:r>
            <a:rPr lang="fi-FI" sz="1400" b="1" i="0" dirty="0" err="1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ELO-toiminnan</a:t>
          </a: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algn="l">
            <a:spcAft>
              <a:spcPts val="0"/>
            </a:spcAft>
          </a:pP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tehtävät ja menettely-</a:t>
          </a:r>
        </a:p>
        <a:p>
          <a:pPr algn="l">
            <a:spcAft>
              <a:spcPts val="0"/>
            </a:spcAft>
          </a:pPr>
          <a:r>
            <a:rPr lang="fi-FI" sz="1400" b="1" i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tavat</a:t>
          </a:r>
        </a:p>
        <a:p>
          <a:pPr algn="l">
            <a:spcAft>
              <a:spcPts val="0"/>
            </a:spcAft>
          </a:pPr>
          <a:endParaRPr lang="fi-FI" sz="1400" b="1" i="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i="0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1" i="0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algn="l">
            <a:spcAft>
              <a:spcPct val="35000"/>
            </a:spcAft>
          </a:pPr>
          <a:endParaRPr lang="fi-FI" sz="1400" b="0" i="0" dirty="0" smtClean="0">
            <a:latin typeface="Arial" pitchFamily="34" charset="0"/>
            <a:cs typeface="Arial" pitchFamily="34" charset="0"/>
          </a:endParaRPr>
        </a:p>
      </dgm:t>
    </dgm:pt>
    <dgm:pt modelId="{4F8A171C-658D-44E9-8969-74805886511C}" type="sibTrans" cxnId="{5EE151E7-C06D-4AB7-B17D-AB64003A2BDC}">
      <dgm:prSet/>
      <dgm:spPr/>
      <dgm:t>
        <a:bodyPr/>
        <a:lstStyle/>
        <a:p>
          <a:endParaRPr lang="fi-FI"/>
        </a:p>
      </dgm:t>
    </dgm:pt>
    <dgm:pt modelId="{227461D0-832E-4426-BF8A-3F28CD42A785}" type="parTrans" cxnId="{5EE151E7-C06D-4AB7-B17D-AB64003A2BDC}">
      <dgm:prSet/>
      <dgm:spPr/>
      <dgm:t>
        <a:bodyPr/>
        <a:lstStyle/>
        <a:p>
          <a:endParaRPr lang="fi-FI"/>
        </a:p>
      </dgm:t>
    </dgm:pt>
    <dgm:pt modelId="{2C7CFB9F-30B3-4796-9209-D876A4B1A301}" type="pres">
      <dgm:prSet presAssocID="{706F1E68-17E7-4D2E-BA28-E3EA738FA4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E44A969F-1333-4ECD-A3AD-1A7D9B9E2F9B}" type="pres">
      <dgm:prSet presAssocID="{4495F682-19CE-4926-A29F-98A6B6051274}" presName="roof" presStyleLbl="dkBgShp" presStyleIdx="0" presStyleCnt="2"/>
      <dgm:spPr/>
      <dgm:t>
        <a:bodyPr/>
        <a:lstStyle/>
        <a:p>
          <a:endParaRPr lang="fi-FI"/>
        </a:p>
      </dgm:t>
    </dgm:pt>
    <dgm:pt modelId="{6DAFF8CB-E06D-4753-B619-48679C1A237C}" type="pres">
      <dgm:prSet presAssocID="{4495F682-19CE-4926-A29F-98A6B6051274}" presName="pillars" presStyleCnt="0"/>
      <dgm:spPr/>
    </dgm:pt>
    <dgm:pt modelId="{34180898-4890-4CF9-A0F0-0241B9BDFB11}" type="pres">
      <dgm:prSet presAssocID="{4495F682-19CE-4926-A29F-98A6B6051274}" presName="pillar1" presStyleLbl="node1" presStyleIdx="0" presStyleCnt="4" custScaleY="104123" custLinFactNeighborY="391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7C3B1FD-15A8-49BD-90FF-B4537E339E72}" type="pres">
      <dgm:prSet presAssocID="{B28EBAC0-0FF3-4644-B095-125D963CE184}" presName="pillarX" presStyleLbl="node1" presStyleIdx="1" presStyleCnt="4" custScaleY="100000" custLinFactNeighborY="185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3F0E839-7A01-4DFF-B442-581F9CDE2AD0}" type="pres">
      <dgm:prSet presAssocID="{922E4D61-4A46-48DA-A8A3-B8887A10B330}" presName="pillarX" presStyleLbl="node1" presStyleIdx="2" presStyleCnt="4" custScaleY="102020" custLinFactNeighborY="286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9321A51-D4B0-4439-A2C1-354E62B2E40B}" type="pres">
      <dgm:prSet presAssocID="{32A4D837-EAA3-4CAD-AC5C-65A2A8DA0666}" presName="pillarX" presStyleLbl="node1" presStyleIdx="3" presStyleCnt="4" custLinFactNeighborY="185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4FD657C-1D54-44F1-80EC-8D131D6E69EC}" type="pres">
      <dgm:prSet presAssocID="{4495F682-19CE-4926-A29F-98A6B6051274}" presName="base" presStyleLbl="dkBgShp" presStyleIdx="1" presStyleCnt="2"/>
      <dgm:spPr/>
    </dgm:pt>
  </dgm:ptLst>
  <dgm:cxnLst>
    <dgm:cxn modelId="{6CB65515-4EBA-47CD-A503-5B1379DE78C2}" srcId="{4495F682-19CE-4926-A29F-98A6B6051274}" destId="{922E4D61-4A46-48DA-A8A3-B8887A10B330}" srcOrd="2" destOrd="0" parTransId="{603B90F1-623D-4D40-BA88-6030CF0F1303}" sibTransId="{D604EC7D-ADE7-4713-978F-09C3EDA13189}"/>
    <dgm:cxn modelId="{5EE151E7-C06D-4AB7-B17D-AB64003A2BDC}" srcId="{4495F682-19CE-4926-A29F-98A6B6051274}" destId="{B28EBAC0-0FF3-4644-B095-125D963CE184}" srcOrd="1" destOrd="0" parTransId="{227461D0-832E-4426-BF8A-3F28CD42A785}" sibTransId="{4F8A171C-658D-44E9-8969-74805886511C}"/>
    <dgm:cxn modelId="{52360ADB-2A35-4E40-9384-8F61EC3A932A}" type="presOf" srcId="{706F1E68-17E7-4D2E-BA28-E3EA738FA475}" destId="{2C7CFB9F-30B3-4796-9209-D876A4B1A301}" srcOrd="0" destOrd="0" presId="urn:microsoft.com/office/officeart/2005/8/layout/hList3"/>
    <dgm:cxn modelId="{AF01D22E-58BB-4FF7-BCD2-C100D29A402A}" srcId="{4495F682-19CE-4926-A29F-98A6B6051274}" destId="{32A4D837-EAA3-4CAD-AC5C-65A2A8DA0666}" srcOrd="3" destOrd="0" parTransId="{B610C197-8D0F-42D3-9D6F-4A933BC41AFF}" sibTransId="{AD150EF7-DAA1-4A38-9407-025F2290688E}"/>
    <dgm:cxn modelId="{0B04FC9E-80A9-4538-B589-E8138BD8B282}" type="presOf" srcId="{4495F682-19CE-4926-A29F-98A6B6051274}" destId="{E44A969F-1333-4ECD-A3AD-1A7D9B9E2F9B}" srcOrd="0" destOrd="0" presId="urn:microsoft.com/office/officeart/2005/8/layout/hList3"/>
    <dgm:cxn modelId="{65C63AB0-AEDB-402A-8420-FC4D2D51B28F}" type="presOf" srcId="{32A4D837-EAA3-4CAD-AC5C-65A2A8DA0666}" destId="{59321A51-D4B0-4439-A2C1-354E62B2E40B}" srcOrd="0" destOrd="0" presId="urn:microsoft.com/office/officeart/2005/8/layout/hList3"/>
    <dgm:cxn modelId="{0D23F6C1-8B21-4A12-B450-3D6A94F86681}" srcId="{706F1E68-17E7-4D2E-BA28-E3EA738FA475}" destId="{4495F682-19CE-4926-A29F-98A6B6051274}" srcOrd="0" destOrd="0" parTransId="{B0837A95-9875-4049-B1A7-D38D6A2B3BEF}" sibTransId="{96A11AAD-21A0-4379-9AE6-3CE1A4B864F9}"/>
    <dgm:cxn modelId="{5F5D169A-FAFB-4661-91DA-63BD327E7C28}" srcId="{4495F682-19CE-4926-A29F-98A6B6051274}" destId="{C8D7A9AE-4B64-434D-B642-CE71781A90CA}" srcOrd="0" destOrd="0" parTransId="{4CADD7C1-9E0B-4AC7-A961-F5142FDDAABF}" sibTransId="{B7697A23-0739-474B-BFE0-315345F5EE0D}"/>
    <dgm:cxn modelId="{F621BD60-0C58-4048-9FDD-47F72563AEB9}" type="presOf" srcId="{922E4D61-4A46-48DA-A8A3-B8887A10B330}" destId="{63F0E839-7A01-4DFF-B442-581F9CDE2AD0}" srcOrd="0" destOrd="0" presId="urn:microsoft.com/office/officeart/2005/8/layout/hList3"/>
    <dgm:cxn modelId="{5342EEEC-6A73-4BBA-823A-0202CEB06BD7}" type="presOf" srcId="{C8D7A9AE-4B64-434D-B642-CE71781A90CA}" destId="{34180898-4890-4CF9-A0F0-0241B9BDFB11}" srcOrd="0" destOrd="0" presId="urn:microsoft.com/office/officeart/2005/8/layout/hList3"/>
    <dgm:cxn modelId="{0CED6292-29E9-4FB2-A0CC-6D956646C46D}" type="presOf" srcId="{B28EBAC0-0FF3-4644-B095-125D963CE184}" destId="{97C3B1FD-15A8-49BD-90FF-B4537E339E72}" srcOrd="0" destOrd="0" presId="urn:microsoft.com/office/officeart/2005/8/layout/hList3"/>
    <dgm:cxn modelId="{F0D2085E-0746-4CC4-9130-76BDDAA1F828}" type="presParOf" srcId="{2C7CFB9F-30B3-4796-9209-D876A4B1A301}" destId="{E44A969F-1333-4ECD-A3AD-1A7D9B9E2F9B}" srcOrd="0" destOrd="0" presId="urn:microsoft.com/office/officeart/2005/8/layout/hList3"/>
    <dgm:cxn modelId="{1934578E-D6BB-46E6-A894-E935D145B9F4}" type="presParOf" srcId="{2C7CFB9F-30B3-4796-9209-D876A4B1A301}" destId="{6DAFF8CB-E06D-4753-B619-48679C1A237C}" srcOrd="1" destOrd="0" presId="urn:microsoft.com/office/officeart/2005/8/layout/hList3"/>
    <dgm:cxn modelId="{CB947709-C4FF-4F50-8A4C-1B2C341F4E50}" type="presParOf" srcId="{6DAFF8CB-E06D-4753-B619-48679C1A237C}" destId="{34180898-4890-4CF9-A0F0-0241B9BDFB11}" srcOrd="0" destOrd="0" presId="urn:microsoft.com/office/officeart/2005/8/layout/hList3"/>
    <dgm:cxn modelId="{3CAE272F-8E0D-46CA-A436-CE8AAFE258F9}" type="presParOf" srcId="{6DAFF8CB-E06D-4753-B619-48679C1A237C}" destId="{97C3B1FD-15A8-49BD-90FF-B4537E339E72}" srcOrd="1" destOrd="0" presId="urn:microsoft.com/office/officeart/2005/8/layout/hList3"/>
    <dgm:cxn modelId="{5E400520-CEDE-49F3-B1D5-89356AC32BA3}" type="presParOf" srcId="{6DAFF8CB-E06D-4753-B619-48679C1A237C}" destId="{63F0E839-7A01-4DFF-B442-581F9CDE2AD0}" srcOrd="2" destOrd="0" presId="urn:microsoft.com/office/officeart/2005/8/layout/hList3"/>
    <dgm:cxn modelId="{BB8E7C5D-4B49-4884-9E89-2B54EE6C57C9}" type="presParOf" srcId="{6DAFF8CB-E06D-4753-B619-48679C1A237C}" destId="{59321A51-D4B0-4439-A2C1-354E62B2E40B}" srcOrd="3" destOrd="0" presId="urn:microsoft.com/office/officeart/2005/8/layout/hList3"/>
    <dgm:cxn modelId="{D182A52B-261F-47E6-9937-F9162F2F2556}" type="presParOf" srcId="{2C7CFB9F-30B3-4796-9209-D876A4B1A301}" destId="{04FD657C-1D54-44F1-80EC-8D131D6E69E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61D84D-BAD6-4EF0-8CDA-8D69CF35FF1B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FDD3DF-DD33-412B-B280-C4F8E1A6DFF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EBBCD-0BE0-4D46-8D83-6FB174CD69A1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2C09D-3041-4649-9F17-01EDB1C27B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976CA-7E15-4D49-90F1-8C367C3D4A60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287A-6FE5-44B7-A1DA-96AD251F9C4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B1553-4017-4E76-83DD-8937408C2F4A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4B046-2031-4349-A231-9B846C95C6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F006A-E4F4-4D43-A497-21454CDEBD8D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D3280-8B80-41F9-BA59-AC3DC4A04D6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D4002-3870-4436-982C-23AC80FCC577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DAA7-EAF8-4E15-B330-964A57D412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0F078-B8F5-4614-A883-A3BA86F5461F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6F744-3F10-4591-89E3-0EDB6CEEB85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D4FB5-F75E-41E3-A249-0123EF1F68C7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C1DC-41D4-4E1A-91FA-44DA10B721B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14F1B-A8FF-4B54-BC13-0F17C60838E7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4B9E-D23E-40EF-8661-4A3457FCCCF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9F00-BD14-4E73-8BCD-8B1E97D893CA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716AB-A423-40CD-8071-AABC914C1C5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C9FAF-6826-4A31-BDDC-12BB8D395356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D0481-FA68-4E5B-93CB-54890EA7D3F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24875-D4DC-4523-949A-F18F09D83CBC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7D5B5-F705-4708-A7E5-06B9FDF54AD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78A8E-522B-4C4B-A63B-717E3BE5417E}" type="datetimeFigureOut">
              <a:rPr lang="fi-FI"/>
              <a:pPr>
                <a:defRPr/>
              </a:pPr>
              <a:t>11.8.2014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0E867B-D815-406D-AEF9-F7E43CD5F48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kehys 3"/>
          <p:cNvSpPr txBox="1"/>
          <p:nvPr/>
        </p:nvSpPr>
        <p:spPr>
          <a:xfrm>
            <a:off x="1979712" y="1052736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dirty="0" smtClean="0"/>
              <a:t>Kohti elinikäisen ohjauksen toimintamallia</a:t>
            </a:r>
            <a:endParaRPr lang="fi-FI" sz="3600" dirty="0"/>
          </a:p>
        </p:txBody>
      </p:sp>
      <p:sp>
        <p:nvSpPr>
          <p:cNvPr id="5" name="Tekstikehys 4"/>
          <p:cNvSpPr txBox="1"/>
          <p:nvPr/>
        </p:nvSpPr>
        <p:spPr>
          <a:xfrm>
            <a:off x="1547664" y="2852936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err="1" smtClean="0"/>
              <a:t>LAITURI-projekti</a:t>
            </a:r>
            <a:r>
              <a:rPr lang="fi-FI" dirty="0" smtClean="0"/>
              <a:t> 2014</a:t>
            </a:r>
          </a:p>
          <a:p>
            <a:pPr algn="ctr"/>
            <a:endParaRPr lang="fi-FI" dirty="0" smtClean="0"/>
          </a:p>
          <a:p>
            <a:pPr algn="ctr"/>
            <a:r>
              <a:rPr lang="fi-FI" dirty="0" smtClean="0"/>
              <a:t>TEM, OKM, Koulutus- ja kehittämiskeskus Salmia, Jyväskylän yliopisto/VOKES, JAMK/AOKK Aikuisohjauksen koordinaatioprojekti, Pohjois-Savon </a:t>
            </a:r>
            <a:r>
              <a:rPr lang="fi-FI" dirty="0" err="1" smtClean="0"/>
              <a:t>ELY-keskus</a:t>
            </a:r>
            <a:r>
              <a:rPr lang="fi-FI" dirty="0" smtClean="0"/>
              <a:t>, Pirkanmaan </a:t>
            </a:r>
            <a:r>
              <a:rPr lang="fi-FI" dirty="0" err="1" smtClean="0"/>
              <a:t>ELY-keskus</a:t>
            </a:r>
            <a:r>
              <a:rPr lang="fi-FI" dirty="0" smtClean="0"/>
              <a:t>, Koordinaatti, Savon koulutuskuntayhtymä</a:t>
            </a:r>
            <a:endParaRPr lang="fi-FI" dirty="0"/>
          </a:p>
        </p:txBody>
      </p:sp>
      <p:grpSp>
        <p:nvGrpSpPr>
          <p:cNvPr id="12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13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14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15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16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Elinikäinen ohjaus valtakunnallisesti (1): linjaukset</a:t>
            </a:r>
            <a:endParaRPr lang="fi-FI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24536"/>
          </a:xfrm>
        </p:spPr>
        <p:txBody>
          <a:bodyPr/>
          <a:lstStyle/>
          <a:p>
            <a:pPr>
              <a:buNone/>
            </a:pPr>
            <a:r>
              <a:rPr lang="fi-FI" sz="1400" dirty="0" smtClean="0"/>
              <a:t> </a:t>
            </a:r>
          </a:p>
          <a:p>
            <a:pPr>
              <a:buNone/>
            </a:pP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Strategiset linjaukset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fi-FI" sz="1800" dirty="0" smtClean="0"/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Valtioneuvoston linjaukset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Työ- ja elinkeinoministeriön, opetus- ja kulttuuriministeriön sekä sosiaali- ja terveysministeriön linjaukset ja ohjausroolit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Elinikäisen oppimisen neuvoston toiminta ja linjaukset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Ohjauspalveluiden monikanavaisuus - sähköiset palvelut ja niiden rooli</a:t>
            </a: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ELGPN:n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toiminta ja linjaukset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Vähintään suositukset alueellisten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ELO-ryhmien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kokoonpanosta ja ryhmän kokoamisen periaatteista sekä koordinointityön rajat ja mandaatit, ml. keskeisten ohjaustoimijoiden määrittäminen</a:t>
            </a: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Resurssointi</a:t>
            </a: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Valtakunnallisen ja alueellisen toiminnan rajakohtien selkeyttäminen – myös EU</a:t>
            </a:r>
          </a:p>
          <a:p>
            <a:pPr>
              <a:buNone/>
            </a:pPr>
            <a:endParaRPr lang="fi-FI" sz="1800" dirty="0" smtClean="0"/>
          </a:p>
          <a:p>
            <a:endParaRPr lang="fi-FI" sz="14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Elinikäinen ohjaus valtakunnallisesti (2): hallinnollinen ohjaus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37112"/>
          </a:xfrm>
        </p:spPr>
        <p:txBody>
          <a:bodyPr/>
          <a:lstStyle/>
          <a:p>
            <a:pPr>
              <a:buNone/>
            </a:pP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Hallinnollisen ohjauksen muodot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Hallitusohjelma </a:t>
            </a: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KESU-suunnitelma</a:t>
            </a: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TUJO (ELY)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Rakennepoliittiset toimet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Alueellisen ELO–toiminnan seuranta ja arviointi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ESR – hankekokonaisuus ja kuntakokeilun laajennus</a:t>
            </a:r>
          </a:p>
          <a:p>
            <a:pPr>
              <a:buNone/>
            </a:pPr>
            <a:endParaRPr lang="fi-FI" sz="1800" dirty="0" smtClean="0"/>
          </a:p>
          <a:p>
            <a:pPr>
              <a:buNone/>
            </a:pP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Alueellisen </a:t>
            </a:r>
            <a:r>
              <a:rPr lang="fi-FI" sz="1800" b="1" dirty="0" err="1" smtClean="0">
                <a:latin typeface="Arial" pitchFamily="34" charset="0"/>
                <a:cs typeface="Arial" pitchFamily="34" charset="0"/>
              </a:rPr>
              <a:t>ELO-toiminnan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 linjaukset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Johtaminen, koordinointi ja rahoitus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Organisointi ja infrastruktuuri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Ohjaustoimijoiden osaamisen kehittäminen</a:t>
            </a:r>
          </a:p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Toiminnan jatkuva arviointi ja tutkimusperustainen kehittäminen </a:t>
            </a:r>
            <a:endParaRPr lang="fi-FI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Elinikäinen ohjaus alueellisesti (1): tavoitteet ja organisointi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857403"/>
          </a:xfrm>
        </p:spPr>
        <p:txBody>
          <a:bodyPr/>
          <a:lstStyle/>
          <a:p>
            <a:pPr>
              <a:buNone/>
            </a:pPr>
            <a:endParaRPr lang="fi-FI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i-FI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i-FI" sz="1800" b="1" dirty="0" err="1" smtClean="0">
                <a:latin typeface="Arial" pitchFamily="34" charset="0"/>
                <a:cs typeface="Arial" pitchFamily="34" charset="0"/>
              </a:rPr>
              <a:t>ELO-toiminnan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 tavoitteet</a:t>
            </a:r>
          </a:p>
          <a:p>
            <a:pPr>
              <a:buNone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Yhteisesti sovittu elinikäisen ohjauksen määritelmä ja toiminta-alue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Koordinoinnin luonne ja sisältö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ulottuvuuden ääripäät: ’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yhteensaattamisvelvollisuudesta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’ palvelujen yhteiseen organisointiin ja työnjakoon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Fokusointi ja valinnat, ml. asiakaskohderyhmät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Seuranta ja jatkuva kehittäminen, laadunhallinta</a:t>
            </a:r>
          </a:p>
          <a:p>
            <a:pPr>
              <a:buNone/>
            </a:pPr>
            <a:endParaRPr lang="fi-FI" sz="1400" dirty="0" smtClean="0">
              <a:latin typeface="Arial" pitchFamily="34" charset="0"/>
              <a:cs typeface="Arial" pitchFamily="34" charset="0"/>
            </a:endParaRPr>
          </a:p>
          <a:p>
            <a:endParaRPr lang="fi-FI" sz="14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Elinikäinen ohjaus alueellisesti (2): tavoitteet ja organisointi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i-FI" sz="1800" b="1" dirty="0" err="1" smtClean="0">
                <a:latin typeface="Arial" pitchFamily="34" charset="0"/>
                <a:cs typeface="Arial" pitchFamily="34" charset="0"/>
              </a:rPr>
              <a:t>ELO-toiminnan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 organisointi</a:t>
            </a:r>
          </a:p>
          <a:p>
            <a:pPr>
              <a:buNone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ELYn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asiantuntijoiden rooli - 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ELO-ryhmän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rooli koordinointitoiminnassa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Mahdollinen jäsennys 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Johtoryhmä (ensisijaisesti mukaan tulevien organisaatioiden johto)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Ohjausryhmä (mikäli katsotaan tarpeelliseksi eriyttää edellisestä)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Avaintoimijat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Ohjausverkostot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Puheenjohtajuus,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sihteeriys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sovitusti ja yhteisvastuullisesti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Yhteistyön käytännön toimintamuodot, kokouskäytännöt ym.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Alatyöryhmät</a:t>
            </a:r>
          </a:p>
          <a:p>
            <a:pPr lvl="1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ad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hoc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(vain erityistarpeeseen)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pysyvät (ennakoinnin periaatteella näitä suositaan)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Ohjauksen toimijajoukon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osallistaminen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(koulutukset, seminaarit, virtuaaliset tapaamiset jne.)</a:t>
            </a: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Resurssointi</a:t>
            </a: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endParaRPr lang="fi-FI" sz="18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Elinikäinen ohjaus alueellisesti (3): tehtävät ja menettelyt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968552"/>
          </a:xfrm>
        </p:spPr>
        <p:txBody>
          <a:bodyPr/>
          <a:lstStyle/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Suunnittelu ja dokumentaatio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alueellinen ohjauksen suunnitelma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mukana olevien organisaatioiden ohjauksen suunnitelmat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Sopimukset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Alueellisen ennakointityön hyödyntäminen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Kannanottoja eri teemoihin: 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Palvelujen laatu, minimistandardit tai vastaavat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Arviointitiedon keräämisen tavoista sopiminen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Muut selvitykset 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Verkostokartan ylläpito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Toimijoiden valmennus ja osaamisen kehittäminen, yhteinen verkostomainen toimintakulttuuri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Suhde ja yhteys muuhun aluekehittämiseen</a:t>
            </a:r>
          </a:p>
          <a:p>
            <a:pPr lvl="1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ELO-ryhmän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valmennus</a:t>
            </a:r>
          </a:p>
          <a:p>
            <a:endParaRPr lang="fi-FI" sz="1200" dirty="0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6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7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8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9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Elinikäinen ohjaus alueellisesti (4): tehtävät ja menettelyt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Päättymässä olevan rakennerahastokauden hyvien käytäntöjen hyödyntäminen ja levittäminen ( Opinovi, Studio, Erkkeri,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TE-Erkkeri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Nuove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ELO – toiminnan ja verkoston liittyminen ja yhteistyö muiden verkostojen kanssa (Nuorisolain mukaiset kuntakohtaiset yhteistyöryhmät ym.)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Toiminnan raportointi valtakunnalliselle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ELO-ryhmälle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ja ministeriöille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Tiedotus ja viestintä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sisäinen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ulkoinen</a:t>
            </a:r>
          </a:p>
          <a:p>
            <a:endParaRPr lang="fi-FI" sz="18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i-FI" sz="2400" dirty="0" err="1" smtClean="0">
                <a:latin typeface="Arial" pitchFamily="34" charset="0"/>
                <a:cs typeface="Arial" pitchFamily="34" charset="0"/>
              </a:rPr>
              <a:t>ELYjen</a:t>
            </a:r>
            <a:r>
              <a:rPr lang="fi-FI" sz="2400" dirty="0" smtClean="0">
                <a:latin typeface="Arial" pitchFamily="34" charset="0"/>
                <a:cs typeface="Arial" pitchFamily="34" charset="0"/>
              </a:rPr>
              <a:t> yhteiset kehittämisryhmät / esitys</a:t>
            </a:r>
            <a:r>
              <a:rPr lang="fi-FI" sz="2400" b="1" dirty="0" smtClean="0"/>
              <a:t/>
            </a:r>
            <a:br>
              <a:rPr lang="fi-FI" sz="2400" b="1" dirty="0" smtClean="0"/>
            </a:b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256584"/>
          </a:xfrm>
        </p:spPr>
        <p:txBody>
          <a:bodyPr/>
          <a:lstStyle/>
          <a:p>
            <a:r>
              <a:rPr lang="fi-FI" sz="1600" dirty="0" smtClean="0">
                <a:latin typeface="Arial" pitchFamily="34" charset="0"/>
                <a:cs typeface="Arial" pitchFamily="34" charset="0"/>
              </a:rPr>
              <a:t>Perustetaan 4-6 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ELY-keskuksen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muodostamaa kehittämisryhmää, joiden avulla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ELO-toiminnan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laatua voidaan kehittää, ja toisaalta hallita paremmin monimuotoinen ohjauksen kokonaisuus </a:t>
            </a:r>
          </a:p>
          <a:p>
            <a:r>
              <a:rPr lang="fi-FI" sz="1600" dirty="0" smtClean="0">
                <a:latin typeface="Arial" pitchFamily="34" charset="0"/>
                <a:cs typeface="Arial" pitchFamily="34" charset="0"/>
              </a:rPr>
              <a:t>Kehittämisryhmät muodostetaan sisällöllisen kiinnostuksen ja/tai osaamisen pohjalta niin, että kussakin ryhmässä olisi 2-4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Elyä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alueelllisten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ELO-ryhmien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puheenjohtajat ja sihteerit)</a:t>
            </a:r>
          </a:p>
          <a:p>
            <a:r>
              <a:rPr lang="fi-FI" sz="1600" dirty="0" smtClean="0">
                <a:latin typeface="Arial" pitchFamily="34" charset="0"/>
                <a:cs typeface="Arial" pitchFamily="34" charset="0"/>
              </a:rPr>
              <a:t>Ryhmät kokoontuvat tilanteen ja tarpeen mukaan niin, että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ELYille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tulossopimuksessa määriteltyjä tehtäviä käsitellään organisoidusti ja aikatauluttaen </a:t>
            </a:r>
          </a:p>
          <a:p>
            <a:endParaRPr lang="fi-FI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ELY-kehittämisryhmien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toiminta voi keskittyä esimerkiksi seuraaviin aihealueisiin: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ELYjen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tulosohjaus ja sen kehittäminen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ELO-toiminnan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osalta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Ohjausosaamisen kehittäminen 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ELO-palvelujen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laadun parantaminen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Nuorisotakuu ja elinikäinen ohjaus 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Uudet avaukset: senioriväestön ohjaustarpeet tms. 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OHJAAMO -mallin levittäminen 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Alueellinen ja valtakunnallinen ennakointi vs. elinikäinen ohjaus 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Verkostojohtaminen </a:t>
            </a:r>
          </a:p>
          <a:p>
            <a:pPr indent="266700">
              <a:buFont typeface="Wingdings" pitchFamily="2" charset="2"/>
              <a:buChar char="§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Alueellisten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ELO-ryhmien</a:t>
            </a:r>
            <a:r>
              <a:rPr lang="fi-FI" sz="1600" dirty="0" smtClean="0">
                <a:latin typeface="Arial" pitchFamily="34" charset="0"/>
                <a:cs typeface="Arial" pitchFamily="34" charset="0"/>
              </a:rPr>
              <a:t> valmennus jne.</a:t>
            </a: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259632" y="6309320"/>
            <a:ext cx="6107113" cy="548680"/>
            <a:chOff x="710" y="12074"/>
            <a:chExt cx="9618" cy="1132"/>
          </a:xfrm>
        </p:grpSpPr>
        <p:pic>
          <p:nvPicPr>
            <p:cNvPr id="6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7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8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9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Osaamisen kehittämistarpeita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Koulutus- ja uravalintaan tarvittava koulutusosaaminen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Koulutus- ja uravalintaan tarvittava informaatio- ja arviointiosaaminen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Uraohjausosaaminen 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Ohjauspalvelujen järjestämisosaaminen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Yhteistyö- ja verkosto-osaaminen </a:t>
            </a:r>
          </a:p>
          <a:p>
            <a:pPr algn="ctr">
              <a:buNone/>
            </a:pPr>
            <a:endParaRPr lang="fi-FI" sz="2400" dirty="0" smtClean="0"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fi-FI" sz="2400" dirty="0" smtClean="0">
                <a:latin typeface="Arial" pitchFamily="34" charset="0"/>
                <a:ea typeface="+mj-ea"/>
                <a:cs typeface="Arial" pitchFamily="34" charset="0"/>
              </a:rPr>
              <a:t>Eri asiakkuuksiin liittyvä </a:t>
            </a:r>
            <a:r>
              <a:rPr lang="fi-FI" sz="2400" dirty="0" err="1" smtClean="0">
                <a:latin typeface="Arial" pitchFamily="34" charset="0"/>
                <a:ea typeface="+mj-ea"/>
                <a:cs typeface="Arial" pitchFamily="34" charset="0"/>
              </a:rPr>
              <a:t>TNO-palvelujen</a:t>
            </a:r>
            <a:r>
              <a:rPr lang="fi-FI" sz="2400" dirty="0" smtClean="0">
                <a:latin typeface="Arial" pitchFamily="34" charset="0"/>
                <a:ea typeface="+mj-ea"/>
                <a:cs typeface="Arial" pitchFamily="34" charset="0"/>
              </a:rPr>
              <a:t> koordinointi</a:t>
            </a:r>
          </a:p>
          <a:p>
            <a:pPr lvl="1">
              <a:buFont typeface="Arial" pitchFamily="34" charset="0"/>
              <a:buChar char="•"/>
            </a:pPr>
            <a:endParaRPr lang="fi-FI" sz="16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Työtä hakevat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Työtä vailla olevat 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Ilman koulutusta olevat / koulutukseen hakeutuvat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Jatko-opintoihin hakeutuvat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Koulutukseen osallistuvat 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Uramuutosta </a:t>
            </a:r>
            <a:r>
              <a:rPr lang="fi-FI" sz="1600" dirty="0" err="1" smtClean="0">
                <a:latin typeface="Arial" pitchFamily="34" charset="0"/>
                <a:cs typeface="Arial" pitchFamily="34" charset="0"/>
              </a:rPr>
              <a:t>sunnittelevat</a:t>
            </a:r>
            <a:endParaRPr lang="fi-FI" sz="16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Työ- / koulutusuralle palaavat, kuntoutujat</a:t>
            </a:r>
          </a:p>
          <a:p>
            <a:pPr lvl="1">
              <a:buFont typeface="Arial" pitchFamily="34" charset="0"/>
              <a:buChar char="•"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Yrittäjille kohdennetut palvelut</a:t>
            </a:r>
          </a:p>
          <a:p>
            <a:pPr lvl="1"/>
            <a:endParaRPr lang="fi-FI" sz="1400" dirty="0" smtClean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Tuki </a:t>
            </a:r>
            <a:r>
              <a:rPr lang="fi-FI" sz="2400" dirty="0" err="1" smtClean="0">
                <a:latin typeface="Arial" pitchFamily="34" charset="0"/>
                <a:cs typeface="Arial" pitchFamily="34" charset="0"/>
              </a:rPr>
              <a:t>ELO-ryhmille</a:t>
            </a:r>
            <a:r>
              <a:rPr lang="fi-FI" sz="2400" dirty="0" smtClean="0">
                <a:latin typeface="Arial" pitchFamily="34" charset="0"/>
                <a:cs typeface="Arial" pitchFamily="34" charset="0"/>
              </a:rPr>
              <a:t> ja –toiminnalle </a:t>
            </a:r>
            <a:br>
              <a:rPr lang="fi-FI" sz="2400" dirty="0" smtClean="0">
                <a:latin typeface="Arial" pitchFamily="34" charset="0"/>
                <a:cs typeface="Arial" pitchFamily="34" charset="0"/>
              </a:rPr>
            </a:br>
            <a:r>
              <a:rPr lang="fi-FI" sz="2400" dirty="0" smtClean="0">
                <a:latin typeface="Arial" pitchFamily="34" charset="0"/>
                <a:cs typeface="Arial" pitchFamily="34" charset="0"/>
              </a:rPr>
              <a:t>sekä tutkimuksellinen tuki ja seuranta (1)</a:t>
            </a:r>
            <a:r>
              <a:rPr lang="fi-FI" b="1" dirty="0" smtClean="0"/>
              <a:t/>
            </a:r>
            <a:br>
              <a:rPr lang="fi-FI" b="1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Käynnistysvaihe 2013 - 2014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Valtakunnallinen ELO,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LAITURI-projekti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Salmia, VOKES, Aikuisohjauksen koordinaatioprojekti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Toiminnan ohjaus, konsultaatio, koulutus, vertaistyöskentely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Alueiden tarpeiden mukaan myös muut tutkimusorganisaatiot mukaan</a:t>
            </a:r>
          </a:p>
          <a:p>
            <a:pPr>
              <a:buNone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Pysyvästi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Valtakunnallinen ELO, Salmia/uusi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KEHA-yksikkö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VOKES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Ministeriöiden (TEM,OKM,STM) järjestämät työkokoukset ja koulutukset</a:t>
            </a:r>
          </a:p>
          <a:p>
            <a:pPr lvl="1">
              <a:buFont typeface="Arial" pitchFamily="34" charset="0"/>
              <a:buChar char="•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Yhteistyö alueiden korkeakoulujen kanssa</a:t>
            </a:r>
          </a:p>
          <a:p>
            <a:pPr>
              <a:buNone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Rr-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ja muiden hankkeiden tuki  </a:t>
            </a:r>
          </a:p>
          <a:p>
            <a:endParaRPr lang="fi-FI" dirty="0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6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7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8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9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Tuki </a:t>
            </a:r>
            <a:r>
              <a:rPr lang="fi-FI" sz="2400" dirty="0" err="1" smtClean="0">
                <a:latin typeface="Arial" pitchFamily="34" charset="0"/>
                <a:cs typeface="Arial" pitchFamily="34" charset="0"/>
              </a:rPr>
              <a:t>ELO-ryhmille</a:t>
            </a:r>
            <a:r>
              <a:rPr lang="fi-FI" sz="2400" dirty="0" smtClean="0">
                <a:latin typeface="Arial" pitchFamily="34" charset="0"/>
                <a:cs typeface="Arial" pitchFamily="34" charset="0"/>
              </a:rPr>
              <a:t> ja –toiminnalle </a:t>
            </a:r>
            <a:br>
              <a:rPr lang="fi-FI" sz="2400" dirty="0" smtClean="0">
                <a:latin typeface="Arial" pitchFamily="34" charset="0"/>
                <a:cs typeface="Arial" pitchFamily="34" charset="0"/>
              </a:rPr>
            </a:br>
            <a:r>
              <a:rPr lang="fi-FI" sz="2400" dirty="0" smtClean="0">
                <a:latin typeface="Arial" pitchFamily="34" charset="0"/>
                <a:cs typeface="Arial" pitchFamily="34" charset="0"/>
              </a:rPr>
              <a:t>sekä tutkimuksellinen tuki ja seuranta (2): Työvälineitä</a:t>
            </a:r>
            <a:br>
              <a:rPr lang="fi-FI" sz="2400" dirty="0" smtClean="0">
                <a:latin typeface="Arial" pitchFamily="34" charset="0"/>
                <a:cs typeface="Arial" pitchFamily="34" charset="0"/>
              </a:rPr>
            </a:br>
            <a:endParaRPr lang="fi-FI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Verkkoalusta(t)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Valtakunnallinen ohjausalan osaamiskeskus VOKES tuottaa ja ylläpitää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Peda.net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–palvelua edellä kuvattuihin tarpeisiin siten, kuin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aluiden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kanssa yhteisesti sovitaan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Myös kunkin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ELO-ryhmän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omaan yhteydenpitoon (sopimukset, kokousdokumentaatio ym.)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Seurantaan ja tutkimukselliseen käyttöön </a:t>
            </a:r>
          </a:p>
          <a:p>
            <a:pPr lvl="1"/>
            <a:r>
              <a:rPr lang="fi-FI" sz="1800" dirty="0" smtClean="0">
                <a:latin typeface="Arial" pitchFamily="34" charset="0"/>
                <a:cs typeface="Arial" pitchFamily="34" charset="0"/>
              </a:rPr>
              <a:t>Toimijataso, alueelliset omat käytännöt lisänä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ELGPN TOOLKIT</a:t>
            </a: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VOP-malli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(luo rungon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VOKESin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arvionnille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ja seurannalle)</a:t>
            </a:r>
          </a:p>
          <a:p>
            <a:pPr lvl="0"/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Itsearviointivälineitä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mm. tilannearvio-matriisi, alueiden omat mittarit ketterään tiedontuotantoon </a:t>
            </a:r>
          </a:p>
          <a:p>
            <a:pPr lvl="0"/>
            <a:r>
              <a:rPr lang="fi-FI" sz="1800" dirty="0" smtClean="0">
                <a:latin typeface="Arial" pitchFamily="34" charset="0"/>
                <a:cs typeface="Arial" pitchFamily="34" charset="0"/>
              </a:rPr>
              <a:t>laatu/arviointityökalut (esim. Pohjois-Savo ja Pohjois-Pohjanmaa)</a:t>
            </a:r>
          </a:p>
          <a:p>
            <a:endParaRPr lang="fi-FI" sz="14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Elinikäisen ohjauksen toimintamallin kehittäminen</a:t>
            </a:r>
            <a:br>
              <a:rPr lang="fi-FI" sz="2400" dirty="0" smtClean="0">
                <a:latin typeface="Arial" pitchFamily="34" charset="0"/>
                <a:cs typeface="Arial" pitchFamily="34" charset="0"/>
              </a:rPr>
            </a:br>
            <a:r>
              <a:rPr lang="fi-FI" sz="2400" dirty="0" smtClean="0">
                <a:latin typeface="Arial" pitchFamily="34" charset="0"/>
                <a:cs typeface="Arial" pitchFamily="34" charset="0"/>
              </a:rPr>
              <a:t>osana </a:t>
            </a:r>
            <a:r>
              <a:rPr lang="fi-FI" sz="2400" dirty="0" err="1" smtClean="0">
                <a:latin typeface="Arial" pitchFamily="34" charset="0"/>
                <a:cs typeface="Arial" pitchFamily="34" charset="0"/>
              </a:rPr>
              <a:t>LAITURI-projektin</a:t>
            </a:r>
            <a:r>
              <a:rPr lang="fi-FI" sz="2400" dirty="0" smtClean="0">
                <a:latin typeface="Arial" pitchFamily="34" charset="0"/>
                <a:cs typeface="Arial" pitchFamily="34" charset="0"/>
              </a:rPr>
              <a:t> toimintaa</a:t>
            </a:r>
            <a:endParaRPr lang="fi-FI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Opin ovi –hankeperheeseen kuuluva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LAITURI-projekti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tukee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ELY-keskusten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toimintaa elinikäisen ohjauksen kehittämisessä vuosina 2010 – 2014</a:t>
            </a:r>
          </a:p>
          <a:p>
            <a:pPr>
              <a:buNone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Tukea tarjotaan alueellisten yhteistyöryhmien (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ELO-ryhmät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) käynnistämisvaiheeseen konsultaatioiden avulla</a:t>
            </a:r>
          </a:p>
          <a:p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Nuorisotakuun toteutumista tuetaan vertaisfoorumien avulla; ohjauksellisia käytäntöjä kootaan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ELO-ryhmien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työn tueksi</a:t>
            </a:r>
          </a:p>
          <a:p>
            <a:pPr>
              <a:buNone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ELO-ryhmien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toiminnan päämääränä on laadukkaasti ja koordinoidusti toimiva alueellinen palvelukokonaisuus</a:t>
            </a:r>
          </a:p>
          <a:p>
            <a:endParaRPr lang="fi-FI" sz="16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431032" y="476672"/>
          <a:ext cx="8712968" cy="5631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337"/>
                <a:gridCol w="2434982"/>
                <a:gridCol w="2493683"/>
                <a:gridCol w="2494966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Ohjauksen </a:t>
                      </a:r>
                      <a:r>
                        <a:rPr lang="fi-FI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voimavarojen hajanaisuus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Koordinoitumisen käynnistyminen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2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Ohjaus</a:t>
                      </a:r>
                      <a:r>
                        <a:rPr lang="fi-FI" sz="1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alueellisena kokonaisvoimavarana,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”yhteiset asiakkaat”</a:t>
                      </a:r>
                      <a:endParaRPr lang="fi-FI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Yleistilanne</a:t>
                      </a:r>
                      <a:endParaRPr lang="fi-FI" sz="14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Ohjausvoimavarat hajallaan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Ei tunneta toisia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Tahtotila  puuttuu</a:t>
                      </a:r>
                      <a:r>
                        <a:rPr lang="fi-FI" sz="1400" b="0" dirty="0">
                          <a:latin typeface="Arial"/>
                          <a:ea typeface="Calibri"/>
                          <a:cs typeface="Times New Roman"/>
                        </a:rPr>
                        <a:t>/ heikko</a:t>
                      </a:r>
                      <a:endParaRPr lang="fi-FI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Uuden yhteistyön tarve tunnistettu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Alustavaa verkottumista ja tutustumista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Palvelujen kartoituksia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Keskinäinen tunnettuus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Työnjako, tarpeet ja yhteistyönäkymät  kartoitettu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Yhteistyön taso ja muodot vakiinnutettu</a:t>
                      </a:r>
                      <a:endParaRPr lang="fi-FI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5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Ohjauksen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määrittely</a:t>
                      </a:r>
                      <a:r>
                        <a:rPr lang="fi-FI" sz="1400" b="1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ja</a:t>
                      </a: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”konsepti”</a:t>
                      </a:r>
                    </a:p>
                    <a:p>
                      <a:endParaRPr lang="fi-FI" dirty="0"/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Ei yhteistä peruspäämäärää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eikä konseptia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0" kern="1200" dirty="0">
                        <a:solidFill>
                          <a:schemeClr val="l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Yhteisten suunnitelmien tarve tunnistettu,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työ käynnistetty</a:t>
                      </a: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Ohjaustyöllä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yhdistävä konsepti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5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Alueelliset toiminta-mallit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2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Ei yhteisiä ohjaustyön toimintamalleja</a:t>
                      </a:r>
                      <a:r>
                        <a:rPr lang="fi-FI" sz="1400" b="0" baseline="0" dirty="0" smtClean="0">
                          <a:latin typeface="Arial"/>
                          <a:ea typeface="Calibri"/>
                          <a:cs typeface="Times New Roman"/>
                        </a:rPr>
                        <a:t> tai </a:t>
                      </a: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strategioita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Yhteisten suunnitelmien tarve tunnistettu, työ käynnistetty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Yhdessä laaditut ohjaustyön strategiat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Foorumit</a:t>
                      </a:r>
                      <a:r>
                        <a:rPr lang="fi-FI" sz="12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työryhmät</a:t>
                      </a:r>
                      <a:endParaRPr lang="fi-FI" sz="14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>
                          <a:latin typeface="Arial"/>
                          <a:ea typeface="Calibri"/>
                          <a:cs typeface="Times New Roman"/>
                        </a:rPr>
                        <a:t>Ei yhteisiä </a:t>
                      </a: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foorumeita / ei nähdä mielekkäinä</a:t>
                      </a:r>
                      <a:endParaRPr lang="fi-FI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Yhteistyöfoorumien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tarve tunnistettu</a:t>
                      </a: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Työskentely vakiintunutta</a:t>
                      </a:r>
                      <a:r>
                        <a:rPr lang="fi-FI" sz="1400" b="0" baseline="0" dirty="0" smtClean="0">
                          <a:latin typeface="Arial"/>
                          <a:ea typeface="Calibri"/>
                          <a:cs typeface="Times New Roman"/>
                        </a:rPr>
                        <a:t> ja kehittyvää</a:t>
                      </a:r>
                      <a:endParaRPr lang="fi-FI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Vaikuttavuus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 </a:t>
                      </a:r>
                      <a:r>
                        <a:rPr lang="fi-FI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tehokkuus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400" b="0" dirty="0">
                          <a:latin typeface="Arial"/>
                          <a:ea typeface="Calibri"/>
                          <a:cs typeface="Times New Roman"/>
                        </a:rPr>
                        <a:t>Kokonaisuuden synergiat heikkoja</a:t>
                      </a:r>
                      <a:endParaRPr lang="fi-FI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Parantunutta vaikuttavuutta yhteistyön kehittyessä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Vaikuttavuus </a:t>
                      </a:r>
                      <a:r>
                        <a:rPr lang="fi-FI" sz="1400" b="0" dirty="0" err="1" smtClean="0">
                          <a:latin typeface="Arial"/>
                          <a:ea typeface="Calibri"/>
                          <a:cs typeface="Times New Roman"/>
                        </a:rPr>
                        <a:t>kokonai-</a:t>
                      </a:r>
                      <a:endParaRPr lang="fi-FI" sz="1400" b="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dirty="0" err="1" smtClean="0">
                          <a:latin typeface="Arial"/>
                          <a:ea typeface="Calibri"/>
                          <a:cs typeface="Times New Roman"/>
                        </a:rPr>
                        <a:t>suuden</a:t>
                      </a:r>
                      <a:r>
                        <a:rPr lang="fi-FI" sz="1400" b="0" dirty="0" smtClean="0">
                          <a:latin typeface="Arial"/>
                          <a:ea typeface="Calibri"/>
                          <a:cs typeface="Times New Roman"/>
                        </a:rPr>
                        <a:t> hallinnan</a:t>
                      </a:r>
                      <a:r>
                        <a:rPr lang="fi-FI" sz="1400" b="0" baseline="0" dirty="0" smtClean="0">
                          <a:latin typeface="Arial"/>
                          <a:ea typeface="Calibri"/>
                          <a:cs typeface="Times New Roman"/>
                        </a:rPr>
                        <a:t> myötä</a:t>
                      </a:r>
                      <a:endParaRPr lang="fi-FI" sz="14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i-FI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Nuoli oikealle 5"/>
          <p:cNvSpPr/>
          <p:nvPr/>
        </p:nvSpPr>
        <p:spPr>
          <a:xfrm>
            <a:off x="3779912" y="1052736"/>
            <a:ext cx="432048" cy="216024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Nuoli oikealle 7"/>
          <p:cNvSpPr/>
          <p:nvPr/>
        </p:nvSpPr>
        <p:spPr>
          <a:xfrm>
            <a:off x="6012160" y="1052736"/>
            <a:ext cx="432048" cy="216024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>
          <a:xfrm>
            <a:off x="7199784" y="6237312"/>
            <a:ext cx="1944216" cy="437133"/>
          </a:xfrm>
        </p:spPr>
        <p:txBody>
          <a:bodyPr/>
          <a:lstStyle/>
          <a:p>
            <a:pPr>
              <a:defRPr/>
            </a:pPr>
            <a:r>
              <a:rPr lang="fi-FI" i="1" dirty="0" smtClean="0">
                <a:solidFill>
                  <a:srgbClr val="000000"/>
                </a:solidFill>
              </a:rPr>
              <a:t>   </a:t>
            </a:r>
            <a:r>
              <a:rPr lang="fi-FI" i="1" dirty="0" err="1" smtClean="0">
                <a:solidFill>
                  <a:srgbClr val="000000"/>
                </a:solidFill>
              </a:rPr>
              <a:t>Spangar</a:t>
            </a:r>
            <a:r>
              <a:rPr lang="fi-FI" i="1" dirty="0" smtClean="0">
                <a:solidFill>
                  <a:srgbClr val="000000"/>
                </a:solidFill>
              </a:rPr>
              <a:t>,   </a:t>
            </a:r>
          </a:p>
          <a:p>
            <a:pPr>
              <a:defRPr/>
            </a:pPr>
            <a:r>
              <a:rPr lang="fi-FI" i="1" dirty="0" err="1" smtClean="0">
                <a:solidFill>
                  <a:srgbClr val="000000"/>
                </a:solidFill>
              </a:rPr>
              <a:t>Arnkil</a:t>
            </a:r>
            <a:r>
              <a:rPr lang="fi-FI" i="1" dirty="0" smtClean="0">
                <a:solidFill>
                  <a:srgbClr val="000000"/>
                </a:solidFill>
              </a:rPr>
              <a:t>, Vuorinen 2008, </a:t>
            </a:r>
            <a:r>
              <a:rPr lang="fi-FI" i="1" dirty="0" err="1" smtClean="0">
                <a:solidFill>
                  <a:srgbClr val="000000"/>
                </a:solidFill>
              </a:rPr>
              <a:t>muk</a:t>
            </a:r>
            <a:r>
              <a:rPr lang="fi-FI" i="1" dirty="0" smtClean="0">
                <a:solidFill>
                  <a:srgbClr val="000000"/>
                </a:solidFill>
              </a:rPr>
              <a:t>.</a:t>
            </a:r>
            <a:endParaRPr lang="fi-FI" i="1" dirty="0">
              <a:solidFill>
                <a:srgbClr val="000000"/>
              </a:solidFill>
            </a:endParaRPr>
          </a:p>
        </p:txBody>
      </p:sp>
      <p:sp>
        <p:nvSpPr>
          <p:cNvPr id="12" name="Tekstikehys 11"/>
          <p:cNvSpPr txBox="1"/>
          <p:nvPr/>
        </p:nvSpPr>
        <p:spPr>
          <a:xfrm>
            <a:off x="1259632" y="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err="1" smtClean="0"/>
              <a:t>Itsearviointia</a:t>
            </a:r>
            <a:r>
              <a:rPr lang="fi-FI" sz="2400" dirty="0" smtClean="0"/>
              <a:t> alueellisen yhteistyön vaiheesta</a:t>
            </a:r>
            <a:endParaRPr lang="fi-FI" sz="2400" dirty="0"/>
          </a:p>
        </p:txBody>
      </p:sp>
      <p:grpSp>
        <p:nvGrpSpPr>
          <p:cNvPr id="19" name="Group 1"/>
          <p:cNvGrpSpPr>
            <a:grpSpLocks/>
          </p:cNvGrpSpPr>
          <p:nvPr/>
        </p:nvGrpSpPr>
        <p:grpSpPr bwMode="auto">
          <a:xfrm>
            <a:off x="899592" y="6165304"/>
            <a:ext cx="6107113" cy="692696"/>
            <a:chOff x="710" y="12074"/>
            <a:chExt cx="9618" cy="1132"/>
          </a:xfrm>
        </p:grpSpPr>
        <p:pic>
          <p:nvPicPr>
            <p:cNvPr id="20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21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22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23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827584" y="889844"/>
            <a:ext cx="71287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fi-FI" i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i-FI" dirty="0" err="1" smtClean="0"/>
              <a:t>LAITURI-projekti</a:t>
            </a:r>
            <a:r>
              <a:rPr lang="fi-FI" dirty="0" smtClean="0"/>
              <a:t> käynnisti vuonna 2013 asiantuntijaryhmätyöskentelyn </a:t>
            </a:r>
            <a:r>
              <a:rPr lang="fi-FI" dirty="0" err="1" smtClean="0"/>
              <a:t>TNO-palvelujen</a:t>
            </a:r>
            <a:r>
              <a:rPr lang="fi-FI" dirty="0" smtClean="0"/>
              <a:t> kehittämistyön tueksi, osana elinikäistä ohjausta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fi-FI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i-FI" dirty="0" smtClean="0"/>
              <a:t>Ryhmässä ovat edustettuina: TEM, OKM, Pohjois-Savon ELY, Pirkanmaan ELY, Jyväskylän yliopisto KTL / Valtakunnallinen ohjausalan osaamiskeskus VOKES, Koulutus- ja kehittämiskeskus Salmia, Koordinaatti, JAMK/AOKK, Aikuisohjauksen koordinaatioprojekti</a:t>
            </a:r>
          </a:p>
          <a:p>
            <a:pPr marL="342900" lvl="1" indent="-342900"/>
            <a:endParaRPr lang="fi-FI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i-FI" dirty="0" smtClean="0"/>
              <a:t>Tavoitteena on jäsentää elinikäisen ohjauksen kokonaisuutta palvelemaan </a:t>
            </a:r>
            <a:r>
              <a:rPr lang="fi-FI" dirty="0" err="1" smtClean="0"/>
              <a:t>ELY-keskuksille</a:t>
            </a:r>
            <a:r>
              <a:rPr lang="fi-FI" dirty="0" smtClean="0"/>
              <a:t> annettua koordinaatiotehtävää</a:t>
            </a:r>
          </a:p>
          <a:p>
            <a:pPr marL="342900" lvl="1" indent="-342900"/>
            <a:endParaRPr lang="fi-FI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i-FI" dirty="0" smtClean="0"/>
              <a:t>Toimintamalli palvelee elinikäisen ohjauksen valtakunnallisia linjauksia, </a:t>
            </a:r>
            <a:r>
              <a:rPr lang="fi-FI" dirty="0" err="1" smtClean="0"/>
              <a:t>TNO-palvelujen</a:t>
            </a:r>
            <a:r>
              <a:rPr lang="fi-FI" dirty="0" smtClean="0"/>
              <a:t> alueellista kehittämistä ja </a:t>
            </a:r>
            <a:r>
              <a:rPr lang="fi-FI" dirty="0" err="1" smtClean="0"/>
              <a:t>itsearviointia</a:t>
            </a:r>
            <a:r>
              <a:rPr lang="fi-FI" dirty="0" smtClean="0"/>
              <a:t> sekä laatu- ja strategiatyötä </a:t>
            </a:r>
            <a:r>
              <a:rPr lang="fi-FI" dirty="0" err="1" smtClean="0"/>
              <a:t>ELY-keskusalueilla</a:t>
            </a:r>
            <a:r>
              <a:rPr lang="fi-FI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fi-FI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fi-FI" dirty="0" smtClean="0"/>
          </a:p>
          <a:p>
            <a:pPr marL="342900" lvl="1" indent="-342900"/>
            <a:endParaRPr lang="fi-FI" dirty="0" smtClean="0"/>
          </a:p>
          <a:p>
            <a:pPr marL="342900" lvl="1" indent="-342900"/>
            <a:endParaRPr lang="fi-FI" dirty="0" smtClean="0"/>
          </a:p>
        </p:txBody>
      </p:sp>
      <p:sp>
        <p:nvSpPr>
          <p:cNvPr id="3" name="Tekstikehys 2"/>
          <p:cNvSpPr txBox="1"/>
          <p:nvPr/>
        </p:nvSpPr>
        <p:spPr>
          <a:xfrm>
            <a:off x="827584" y="116632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/>
              <a:t>Tieto-, neuvonta- ja ohjauspalvelujen</a:t>
            </a:r>
          </a:p>
          <a:p>
            <a:pPr algn="ctr"/>
            <a:r>
              <a:rPr lang="fi-FI" sz="2400" dirty="0" smtClean="0"/>
              <a:t> toimintamallin kehittäminen</a:t>
            </a:r>
            <a:endParaRPr lang="fi-FI" sz="24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i-FI" sz="2400" dirty="0" smtClean="0">
                <a:latin typeface="Arial" pitchFamily="34" charset="0"/>
                <a:cs typeface="Arial" pitchFamily="34" charset="0"/>
              </a:rPr>
              <a:t>Elinikäisen ohjauksen kehittämisen strategiset tavoitteet</a:t>
            </a:r>
            <a:endParaRPr lang="fi-FI" sz="2400" dirty="0" smtClean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  (OKM työryhmämuistioita 2011:15)</a:t>
            </a:r>
          </a:p>
          <a:p>
            <a:pPr marL="457200" indent="-457200">
              <a:buFont typeface="+mj-lt"/>
              <a:buAutoNum type="arabicPeriod"/>
            </a:pPr>
            <a:endParaRPr lang="fi-FI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Ohjauspalveluja on tasapuolisesti saatavissa ja ne vastaavat yksilön tarpeita</a:t>
            </a:r>
          </a:p>
          <a:p>
            <a:pPr marL="457200" indent="-457200">
              <a:buFont typeface="+mj-lt"/>
              <a:buAutoNum type="arabicPeriod"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Yksilölliset uranhallintataidot vahvistuvat</a:t>
            </a:r>
          </a:p>
          <a:p>
            <a:pPr marL="457200" indent="-457200">
              <a:buFont typeface="+mj-lt"/>
              <a:buAutoNum type="arabicPeriod"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Ohjaustyötä tekevillä on tehtävien edellyttämä osaaminen</a:t>
            </a:r>
          </a:p>
          <a:p>
            <a:pPr marL="457200" indent="-457200">
              <a:buFont typeface="+mj-lt"/>
              <a:buAutoNum type="arabicPeriod"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Ohjauksen laatujärjestelmiä kehitetään</a:t>
            </a:r>
          </a:p>
          <a:p>
            <a:pPr marL="457200" indent="-457200">
              <a:buFont typeface="+mj-lt"/>
              <a:buAutoNum type="arabicPeriod"/>
            </a:pPr>
            <a:endParaRPr lang="fi-FI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Ohjaus toimii koordinoituna kokonaisuutena</a:t>
            </a:r>
          </a:p>
          <a:p>
            <a:pPr>
              <a:buFontTx/>
              <a:buNone/>
            </a:pPr>
            <a:endParaRPr lang="fi-FI" sz="1600" b="1" dirty="0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i-FI" sz="1600" b="1" dirty="0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i-FI" sz="1600" b="1" dirty="0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i-FI" sz="1600" dirty="0" smtClean="0"/>
          </a:p>
          <a:p>
            <a:pPr>
              <a:buFontTx/>
              <a:buNone/>
            </a:pPr>
            <a:r>
              <a:rPr lang="fi-FI" sz="1600" dirty="0" smtClean="0"/>
              <a:t> </a:t>
            </a:r>
            <a:endParaRPr lang="fi-FI" sz="1600" b="1" dirty="0" smtClean="0"/>
          </a:p>
          <a:p>
            <a:pPr>
              <a:buFontTx/>
              <a:buNone/>
            </a:pPr>
            <a:endParaRPr lang="fi-FI" sz="1600" dirty="0" smtClean="0"/>
          </a:p>
          <a:p>
            <a:pPr>
              <a:buFontTx/>
              <a:buNone/>
            </a:pPr>
            <a:endParaRPr lang="fi-FI" sz="1600" dirty="0" smtClean="0"/>
          </a:p>
          <a:p>
            <a:pPr>
              <a:buFontTx/>
              <a:buNone/>
            </a:pPr>
            <a:endParaRPr lang="fi-FI" sz="1600" dirty="0" smtClean="0"/>
          </a:p>
          <a:p>
            <a:pPr>
              <a:buFontTx/>
              <a:buNone/>
            </a:pPr>
            <a:endParaRPr lang="fi-FI" sz="1600" dirty="0" smtClean="0"/>
          </a:p>
        </p:txBody>
      </p: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8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9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10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11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67544" y="476672"/>
            <a:ext cx="8064896" cy="534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2400" dirty="0" err="1" smtClean="0">
                <a:ea typeface="+mj-ea"/>
              </a:rPr>
              <a:t>Ely-keskusten</a:t>
            </a:r>
            <a:r>
              <a:rPr lang="fi-FI" sz="2400" dirty="0" smtClean="0">
                <a:ea typeface="+mj-ea"/>
              </a:rPr>
              <a:t> ja ministeriöiden toiminnallinen tulossopimus vuodelle 2014 </a:t>
            </a:r>
          </a:p>
          <a:p>
            <a:endParaRPr lang="fi-FI" b="1" dirty="0" smtClean="0">
              <a:solidFill>
                <a:schemeClr val="tx2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1600" dirty="0" smtClean="0"/>
              <a:t>ELY kehittää alueellaan elinikäiseen ohjaukseen liittyviä tieto-, neuvonta- ja ohjauspalveluja. </a:t>
            </a:r>
            <a:r>
              <a:rPr lang="fi-FI" sz="1600" dirty="0" err="1" smtClean="0"/>
              <a:t>ELO-toiminnan</a:t>
            </a:r>
            <a:r>
              <a:rPr lang="fi-FI" sz="1600" dirty="0" smtClean="0"/>
              <a:t> tavoitteena on tukea valtakunnallisen, riittävän yhtenäisen ja tasapuolisesti saatavilla olevan sekä tarvelähtöisen monikanavaisen ohjauspalvelukokonaisuuden kehittämistä.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1600" dirty="0" smtClean="0"/>
              <a:t>Erityisenä kehittämistavoitteena on valtakunnallisen ohjauspalvelujen verkostoyhteistyömallin eli Ohjaamon luominen sekä nuorille että aikuisille.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1600" dirty="0" err="1" smtClean="0"/>
              <a:t>ELYn</a:t>
            </a:r>
            <a:r>
              <a:rPr lang="fi-FI" sz="1600" dirty="0" smtClean="0"/>
              <a:t> vastuulla olevan alueellisen </a:t>
            </a:r>
            <a:r>
              <a:rPr lang="fi-FI" sz="1600" dirty="0" err="1" smtClean="0"/>
              <a:t>ELO-ryhmän</a:t>
            </a:r>
            <a:r>
              <a:rPr lang="fi-FI" sz="1600" dirty="0" smtClean="0"/>
              <a:t> tavoitteena on edistää nuorten ja aikuisten ohjauspalveluiden saatavuutta ja laatua alueella sekä parantaa ohjaukseen liittyvää osaamista.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1600" dirty="0" smtClean="0"/>
              <a:t>Ohjausosaamisen kehittämisessä on tärkeää hyödyntää eri hallinnonalojen ja toimijoiden piirissä syntynyttä osaamisperinnettä/-kertymää ja samalla huolehtia jatkuvasta uusiutumisesta yhdessä oppimalla ja tekemällä.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1600" dirty="0" smtClean="0"/>
              <a:t>Alueellisissa ESR - toiminnassa painotetaan Ohjaamo-mallin toteuttamista. 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1600" dirty="0" smtClean="0"/>
              <a:t>ELY raportoi </a:t>
            </a:r>
            <a:r>
              <a:rPr lang="fi-FI" sz="1600" dirty="0" err="1" smtClean="0"/>
              <a:t>TEM:n</a:t>
            </a:r>
            <a:r>
              <a:rPr lang="fi-FI" sz="1600" dirty="0" smtClean="0"/>
              <a:t> 2.7.2012 mukaisen ohjekirjeen edellyttämän toimintasuunnitelman toimeenpanosta </a:t>
            </a:r>
            <a:r>
              <a:rPr lang="fi-FI" sz="1600" dirty="0" err="1" smtClean="0"/>
              <a:t>TEM:n</a:t>
            </a:r>
            <a:r>
              <a:rPr lang="fi-FI" sz="1600" dirty="0" smtClean="0"/>
              <a:t> ja </a:t>
            </a:r>
            <a:r>
              <a:rPr lang="fi-FI" sz="1600" dirty="0" err="1" smtClean="0"/>
              <a:t>OKM:n</a:t>
            </a:r>
            <a:r>
              <a:rPr lang="fi-FI" sz="1600" dirty="0" smtClean="0"/>
              <a:t> yhdessä koordinoimalle ELO - yhteistyöryhmälle 31.12.2014 mennessä. </a:t>
            </a: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4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5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6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7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2400" dirty="0" smtClean="0">
                <a:latin typeface="Arial" pitchFamily="34" charset="0"/>
                <a:ea typeface="+mn-ea"/>
                <a:cs typeface="Arial" pitchFamily="34" charset="0"/>
              </a:rPr>
              <a:t>Elinikäisen ohjauksen haasteita aluetasolla</a:t>
            </a:r>
            <a:br>
              <a:rPr lang="fi-FI" sz="2400" dirty="0" smtClean="0">
                <a:latin typeface="Arial" pitchFamily="34" charset="0"/>
                <a:ea typeface="+mn-ea"/>
                <a:cs typeface="Arial" pitchFamily="34" charset="0"/>
              </a:rPr>
            </a:br>
            <a:r>
              <a:rPr lang="fi-FI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/>
            </a:r>
            <a:br>
              <a:rPr lang="fi-FI" sz="26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endParaRPr lang="fi-FI" sz="2000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25658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2000" dirty="0" smtClean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i-FI" sz="24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Elinikäisen ohjauksen 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rajaus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/ kattavuudesta huolehtiminen /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	 tarve ns. minimipalvelujen määrittelyyn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Ohjaustoimijoiden ja -organisaatioiden erilaisten tulokulmien yhteensovittaminen: 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yhteiset asiakkaat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prosessinäkökulma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Ohjauksellisen toimintatavan 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kirkastaminen ja alueen ohjauspalvelukokonaisuuden hahmottaminen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Osaamisen kehittäminen </a:t>
            </a:r>
            <a:r>
              <a:rPr lang="fi-FI" sz="1800" b="1" dirty="0" err="1" smtClean="0">
                <a:latin typeface="Arial" pitchFamily="34" charset="0"/>
                <a:cs typeface="Arial" pitchFamily="34" charset="0"/>
              </a:rPr>
              <a:t>monihallinnollisesti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toteutettuna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sz="1800" dirty="0" smtClean="0">
                <a:latin typeface="Arial" pitchFamily="34" charset="0"/>
                <a:cs typeface="Arial" pitchFamily="34" charset="0"/>
              </a:rPr>
              <a:t>Alueen olemassa olevan 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ohjausasiantuntemuksen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sz="1800" b="1" dirty="0" smtClean="0">
                <a:latin typeface="Arial" pitchFamily="34" charset="0"/>
                <a:cs typeface="Arial" pitchFamily="34" charset="0"/>
              </a:rPr>
              <a:t>näkeminen verkoston tasolla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kokonaisvoimavarana, ei yksittäisten toimijoiden ja organisaatioiden tasolla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i-FI" sz="2200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i-FI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 sz="2000" dirty="0"/>
          </a:p>
        </p:txBody>
      </p:sp>
      <p:sp>
        <p:nvSpPr>
          <p:cNvPr id="11268" name="Tekstikehys 3"/>
          <p:cNvSpPr txBox="1">
            <a:spLocks noChangeArrowheads="1"/>
          </p:cNvSpPr>
          <p:nvPr/>
        </p:nvSpPr>
        <p:spPr bwMode="auto">
          <a:xfrm>
            <a:off x="755576" y="908720"/>
            <a:ext cx="7344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i-FI" sz="1600" dirty="0" smtClean="0"/>
              <a:t>(</a:t>
            </a:r>
            <a:r>
              <a:rPr lang="fi-FI" sz="1600" dirty="0" err="1" smtClean="0"/>
              <a:t>LAITURI-projektin</a:t>
            </a:r>
            <a:r>
              <a:rPr lang="fi-FI" sz="1600" dirty="0" smtClean="0"/>
              <a:t> kokoama tilannekatsaus </a:t>
            </a:r>
            <a:r>
              <a:rPr lang="fi-FI" sz="1600" dirty="0"/>
              <a:t>helmikuu 2013,  kaikki </a:t>
            </a:r>
            <a:r>
              <a:rPr lang="fi-FI" sz="1600" dirty="0" err="1" smtClean="0"/>
              <a:t>ELY-alueet</a:t>
            </a:r>
            <a:r>
              <a:rPr lang="fi-FI" sz="1600" dirty="0" smtClean="0"/>
              <a:t>)</a:t>
            </a:r>
            <a:endParaRPr lang="fi-FI" sz="1600" dirty="0"/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10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11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12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13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76672"/>
          </a:xfrm>
        </p:spPr>
        <p:txBody>
          <a:bodyPr/>
          <a:lstStyle/>
          <a:p>
            <a:r>
              <a:rPr lang="fi-FI" sz="2000" dirty="0" smtClean="0">
                <a:latin typeface="Arial" pitchFamily="34" charset="0"/>
                <a:cs typeface="Arial" pitchFamily="34" charset="0"/>
              </a:rPr>
              <a:t>Elinikäisestä oppimisesta elinikäiseen ohjaukseen </a:t>
            </a:r>
            <a:endParaRPr lang="fi-FI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5184576" cy="504056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fi-FI" sz="1500" dirty="0" smtClean="0"/>
              <a:t>Opin elämän eri vaiheissa uutta ja saan siihen kannustusta niin, että tunnen vahvuuteni ja kehittämiskohteeni. Voin valita ja päättää sen mukaan eri vaihtoehdoista ratkaisuja tulevaisuuteeni. </a:t>
            </a:r>
          </a:p>
          <a:p>
            <a:pPr>
              <a:buNone/>
            </a:pPr>
            <a:endParaRPr lang="fi-FI" sz="800" dirty="0" smtClean="0"/>
          </a:p>
          <a:p>
            <a:pPr>
              <a:buNone/>
            </a:pPr>
            <a:r>
              <a:rPr lang="fi-FI" sz="1500" dirty="0" smtClean="0"/>
              <a:t>Oivallan itsenäisesti sen, mikä on minulle parasta. Voin saada apua ja kannustusta vaihtoehtojen punnintaan silloin, kun tarvitsen, ja siinä muodossa, kuin haluan. </a:t>
            </a:r>
          </a:p>
          <a:p>
            <a:pPr>
              <a:buNone/>
            </a:pPr>
            <a:endParaRPr lang="fi-FI" sz="800" dirty="0" smtClean="0"/>
          </a:p>
          <a:p>
            <a:pPr>
              <a:buNone/>
            </a:pPr>
            <a:r>
              <a:rPr lang="fi-FI" sz="1500" dirty="0" smtClean="0"/>
              <a:t>Onnistun valinnoissani, koska saan tukea ja kannustusta myönteisistä kokemuksista. Minulla on myös mahdollisuus muuttaa suunnitelmiani ja päätyä uuteen ratkaisuun, kun olen kokeillut uutta. </a:t>
            </a:r>
          </a:p>
          <a:p>
            <a:pPr>
              <a:buNone/>
            </a:pPr>
            <a:endParaRPr lang="fi-FI" sz="800" dirty="0" smtClean="0"/>
          </a:p>
          <a:p>
            <a:pPr>
              <a:buNone/>
            </a:pPr>
            <a:r>
              <a:rPr lang="fi-FI" sz="1500" dirty="0" smtClean="0"/>
              <a:t>Yhdessä voin onnistua, sillä kaikki pääsevät mukaan. Saan hyviä kokemuksia, kun voin jakaa niitä ja hyödyntää muiden onnistumisia. </a:t>
            </a:r>
          </a:p>
          <a:p>
            <a:endParaRPr lang="fi-FI" sz="800" dirty="0" smtClean="0"/>
          </a:p>
          <a:p>
            <a:pPr>
              <a:buNone/>
            </a:pPr>
            <a:r>
              <a:rPr lang="fi-FI" sz="1400" dirty="0" smtClean="0"/>
              <a:t> </a:t>
            </a:r>
            <a:r>
              <a:rPr lang="fi-FI" sz="1500" dirty="0" smtClean="0"/>
              <a:t>Yrittäen onnistun usein vielä paremmin, kun osaan myös ottaa vastuuta omista valinnoistani. Ymmärrän niiden vaikutukset ja seuraukset myös muiden elämään ja valintoihin. </a:t>
            </a:r>
          </a:p>
          <a:p>
            <a:pPr>
              <a:buNone/>
            </a:pPr>
            <a:r>
              <a:rPr lang="fi-FI" sz="800" b="1" i="1" dirty="0" smtClean="0"/>
              <a:t>                            (</a:t>
            </a:r>
            <a:r>
              <a:rPr lang="fi-FI" sz="1400" i="1" dirty="0" smtClean="0"/>
              <a:t>Elinikäisen oppimisen tavoitteet Etelä-Savossa 2014 – 2016) </a:t>
            </a:r>
            <a:endParaRPr lang="fi-FI" sz="1400" dirty="0" smtClean="0"/>
          </a:p>
          <a:p>
            <a:endParaRPr lang="fi-FI" sz="12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>
          <a:xfrm>
            <a:off x="6300192" y="1052736"/>
            <a:ext cx="2376264" cy="504056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algn="ctr" eaLnBrk="1" hangingPunct="1">
              <a:buNone/>
            </a:pPr>
            <a:endParaRPr lang="fi-FI" sz="1600" b="1" dirty="0" smtClean="0">
              <a:solidFill>
                <a:schemeClr val="bg1"/>
              </a:solidFill>
            </a:endParaRPr>
          </a:p>
          <a:p>
            <a:pPr marL="0" algn="ctr" eaLnBrk="1" hangingPunct="1">
              <a:buNone/>
            </a:pPr>
            <a:r>
              <a:rPr lang="fi-FI" sz="1600" b="1" dirty="0" smtClean="0">
                <a:solidFill>
                  <a:schemeClr val="bg1"/>
                </a:solidFill>
              </a:rPr>
              <a:t>1. </a:t>
            </a:r>
            <a:r>
              <a:rPr lang="fi-FI" sz="1400" b="1" dirty="0" smtClean="0">
                <a:solidFill>
                  <a:schemeClr val="bg1"/>
                </a:solidFill>
              </a:rPr>
              <a:t>Millaisia ”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ohjaustekoja</a:t>
            </a:r>
            <a:r>
              <a:rPr lang="fi-FI" sz="1400" b="1" dirty="0" smtClean="0">
                <a:solidFill>
                  <a:schemeClr val="bg1"/>
                </a:solidFill>
              </a:rPr>
              <a:t>” tarvitaan?</a:t>
            </a:r>
          </a:p>
          <a:p>
            <a:pPr algn="ctr">
              <a:buNone/>
            </a:pPr>
            <a:endParaRPr lang="fi-FI" sz="1400" dirty="0" smtClean="0">
              <a:solidFill>
                <a:schemeClr val="bg1"/>
              </a:solidFill>
            </a:endParaRPr>
          </a:p>
          <a:p>
            <a:pPr marL="0" algn="ctr" eaLnBrk="1" hangingPunct="1">
              <a:buNone/>
            </a:pPr>
            <a:r>
              <a:rPr lang="fi-FI" sz="1400" b="1" dirty="0" smtClean="0">
                <a:solidFill>
                  <a:schemeClr val="bg1"/>
                </a:solidFill>
              </a:rPr>
              <a:t>2. Millaista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yhteistyötä</a:t>
            </a:r>
            <a:r>
              <a:rPr lang="fi-FI" sz="1400" b="1" dirty="0" smtClean="0">
                <a:solidFill>
                  <a:schemeClr val="bg1"/>
                </a:solidFill>
              </a:rPr>
              <a:t> ne edellyttävät?</a:t>
            </a:r>
          </a:p>
          <a:p>
            <a:pPr algn="ctr">
              <a:buNone/>
            </a:pPr>
            <a:endParaRPr lang="fi-FI" sz="1400" b="1" dirty="0" smtClean="0">
              <a:solidFill>
                <a:schemeClr val="bg1"/>
              </a:solidFill>
            </a:endParaRPr>
          </a:p>
          <a:p>
            <a:pPr marL="0" algn="ctr" eaLnBrk="1" hangingPunct="1">
              <a:buNone/>
            </a:pPr>
            <a:r>
              <a:rPr lang="fi-FI" sz="1400" b="1" dirty="0" smtClean="0">
                <a:solidFill>
                  <a:schemeClr val="bg1"/>
                </a:solidFill>
              </a:rPr>
              <a:t>3. Millaista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organisoitumista, koordinointia </a:t>
            </a:r>
            <a:r>
              <a:rPr lang="fi-FI" sz="1400" b="1" dirty="0" smtClean="0">
                <a:solidFill>
                  <a:schemeClr val="bg1"/>
                </a:solidFill>
              </a:rPr>
              <a:t>ja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päätöksiä</a:t>
            </a:r>
            <a:r>
              <a:rPr lang="fi-FI" sz="1400" b="1" dirty="0" smtClean="0">
                <a:solidFill>
                  <a:schemeClr val="bg1"/>
                </a:solidFill>
              </a:rPr>
              <a:t> tarvitaan?</a:t>
            </a:r>
          </a:p>
          <a:p>
            <a:pPr algn="ctr">
              <a:buNone/>
            </a:pPr>
            <a:endParaRPr lang="fi-FI" sz="1400" b="1" dirty="0" smtClean="0">
              <a:solidFill>
                <a:schemeClr val="bg1"/>
              </a:solidFill>
            </a:endParaRPr>
          </a:p>
          <a:p>
            <a:pPr marL="0" algn="ctr" eaLnBrk="1" hangingPunct="1">
              <a:buNone/>
            </a:pPr>
            <a:r>
              <a:rPr lang="fi-FI" sz="1400" b="1" dirty="0" smtClean="0">
                <a:solidFill>
                  <a:schemeClr val="bg1"/>
                </a:solidFill>
              </a:rPr>
              <a:t>4. Millaista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uutta osaamista </a:t>
            </a:r>
            <a:r>
              <a:rPr lang="fi-FI" sz="1400" b="1" dirty="0" smtClean="0">
                <a:solidFill>
                  <a:schemeClr val="bg1"/>
                </a:solidFill>
              </a:rPr>
              <a:t>eri tasoilla tarvitaan (myös </a:t>
            </a:r>
            <a:r>
              <a:rPr lang="fi-FI" sz="1400" b="1" dirty="0" err="1" smtClean="0">
                <a:solidFill>
                  <a:schemeClr val="bg1"/>
                </a:solidFill>
              </a:rPr>
              <a:t>ELO-ryhmät</a:t>
            </a:r>
            <a:r>
              <a:rPr lang="fi-FI" sz="1400" b="1" dirty="0" smtClean="0">
                <a:solidFill>
                  <a:schemeClr val="bg1"/>
                </a:solidFill>
              </a:rPr>
              <a:t>)?</a:t>
            </a:r>
          </a:p>
          <a:p>
            <a:pPr marL="0" algn="ctr" eaLnBrk="1" hangingPunct="1">
              <a:buNone/>
            </a:pPr>
            <a:r>
              <a:rPr lang="fi-FI" sz="1400" b="1" dirty="0" smtClean="0">
                <a:solidFill>
                  <a:schemeClr val="bg1"/>
                </a:solidFill>
              </a:rPr>
              <a:t/>
            </a:r>
            <a:br>
              <a:rPr lang="fi-FI" sz="1400" b="1" dirty="0" smtClean="0">
                <a:solidFill>
                  <a:schemeClr val="bg1"/>
                </a:solidFill>
              </a:rPr>
            </a:br>
            <a:r>
              <a:rPr lang="fi-FI" sz="1400" b="1" dirty="0" smtClean="0">
                <a:solidFill>
                  <a:schemeClr val="bg1"/>
                </a:solidFill>
              </a:rPr>
              <a:t>5. Mitä  uutta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toimijoiden</a:t>
            </a:r>
            <a:r>
              <a:rPr lang="fi-FI" sz="1400" b="1" dirty="0" smtClean="0">
                <a:solidFill>
                  <a:schemeClr val="bg1"/>
                </a:solidFill>
              </a:rPr>
              <a:t> tulisi oppia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yhdessä</a:t>
            </a:r>
            <a:r>
              <a:rPr lang="fi-FI" sz="1400" b="1" dirty="0" smtClean="0">
                <a:solidFill>
                  <a:schemeClr val="bg1"/>
                </a:solidFill>
              </a:rPr>
              <a:t>?</a:t>
            </a:r>
          </a:p>
          <a:p>
            <a:pPr marL="0" algn="ctr" eaLnBrk="1" hangingPunct="1">
              <a:buNone/>
            </a:pPr>
            <a:endParaRPr lang="fi-FI" sz="1400" b="1" dirty="0" smtClean="0">
              <a:solidFill>
                <a:schemeClr val="bg1"/>
              </a:solidFill>
            </a:endParaRPr>
          </a:p>
          <a:p>
            <a:pPr marL="0" algn="ctr" eaLnBrk="1" hangingPunct="1">
              <a:buNone/>
            </a:pPr>
            <a:r>
              <a:rPr lang="fi-FI" sz="1400" b="1" dirty="0" smtClean="0">
                <a:solidFill>
                  <a:schemeClr val="bg1"/>
                </a:solidFill>
              </a:rPr>
              <a:t>6. Millaista </a:t>
            </a:r>
            <a:r>
              <a:rPr lang="fi-FI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tukea</a:t>
            </a:r>
            <a:r>
              <a:rPr lang="fi-FI" sz="1400" b="1" dirty="0" smtClean="0">
                <a:solidFill>
                  <a:schemeClr val="bg1"/>
                </a:solidFill>
              </a:rPr>
              <a:t> uuteen toimintatapaan alueilla tarvitaan?</a:t>
            </a:r>
          </a:p>
          <a:p>
            <a:endParaRPr lang="fi-FI" sz="1400" dirty="0"/>
          </a:p>
        </p:txBody>
      </p:sp>
      <p:sp>
        <p:nvSpPr>
          <p:cNvPr id="7" name="Alanuoli 6"/>
          <p:cNvSpPr/>
          <p:nvPr/>
        </p:nvSpPr>
        <p:spPr>
          <a:xfrm>
            <a:off x="7380312" y="2132856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Alanuoli 7"/>
          <p:cNvSpPr/>
          <p:nvPr/>
        </p:nvSpPr>
        <p:spPr>
          <a:xfrm>
            <a:off x="7380312" y="2852936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Alanuoli 8"/>
          <p:cNvSpPr/>
          <p:nvPr/>
        </p:nvSpPr>
        <p:spPr>
          <a:xfrm>
            <a:off x="7380312" y="3789040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Alanuoli 9"/>
          <p:cNvSpPr/>
          <p:nvPr/>
        </p:nvSpPr>
        <p:spPr>
          <a:xfrm>
            <a:off x="7380312" y="472514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Alanuoli 10"/>
          <p:cNvSpPr/>
          <p:nvPr/>
        </p:nvSpPr>
        <p:spPr>
          <a:xfrm>
            <a:off x="7380312" y="5373216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Nuoli oikealle 11"/>
          <p:cNvSpPr/>
          <p:nvPr/>
        </p:nvSpPr>
        <p:spPr>
          <a:xfrm>
            <a:off x="5508104" y="2924944"/>
            <a:ext cx="648072" cy="115212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Tekstikehys 15"/>
          <p:cNvSpPr txBox="1"/>
          <p:nvPr/>
        </p:nvSpPr>
        <p:spPr>
          <a:xfrm>
            <a:off x="251520" y="476672"/>
            <a:ext cx="5184576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i-FI" sz="1600" i="1" dirty="0" smtClean="0">
                <a:latin typeface="+mn-lt"/>
              </a:rPr>
              <a:t>Jotta ohjauksen tuloksena opitaan…</a:t>
            </a:r>
          </a:p>
          <a:p>
            <a:pPr>
              <a:buNone/>
            </a:pPr>
            <a:endParaRPr lang="fi-FI" i="1" dirty="0" smtClean="0">
              <a:latin typeface="+mn-lt"/>
            </a:endParaRPr>
          </a:p>
        </p:txBody>
      </p:sp>
      <p:sp>
        <p:nvSpPr>
          <p:cNvPr id="17" name="Tekstikehys 16"/>
          <p:cNvSpPr txBox="1"/>
          <p:nvPr/>
        </p:nvSpPr>
        <p:spPr>
          <a:xfrm>
            <a:off x="6300192" y="476672"/>
            <a:ext cx="237626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600" i="1" dirty="0" smtClean="0">
                <a:latin typeface="+mj-lt"/>
              </a:rPr>
              <a:t>… mitä ohjaukselta</a:t>
            </a:r>
          </a:p>
          <a:p>
            <a:r>
              <a:rPr lang="fi-FI" sz="1600" i="1" dirty="0" smtClean="0">
                <a:latin typeface="+mj-lt"/>
              </a:rPr>
              <a:t>    kysytään?</a:t>
            </a:r>
            <a:endParaRPr lang="fi-FI" sz="1600" i="1" dirty="0">
              <a:latin typeface="+mj-lt"/>
            </a:endParaRPr>
          </a:p>
        </p:txBody>
      </p:sp>
      <p:grpSp>
        <p:nvGrpSpPr>
          <p:cNvPr id="25" name="Group 1"/>
          <p:cNvGrpSpPr>
            <a:grpSpLocks/>
          </p:cNvGrpSpPr>
          <p:nvPr/>
        </p:nvGrpSpPr>
        <p:grpSpPr bwMode="auto">
          <a:xfrm>
            <a:off x="1259632" y="6165304"/>
            <a:ext cx="6107113" cy="692696"/>
            <a:chOff x="710" y="12074"/>
            <a:chExt cx="9618" cy="1132"/>
          </a:xfrm>
        </p:grpSpPr>
        <p:pic>
          <p:nvPicPr>
            <p:cNvPr id="26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27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28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29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err="1" smtClean="0">
                <a:latin typeface="Arial" pitchFamily="34" charset="0"/>
                <a:ea typeface="+mn-ea"/>
                <a:cs typeface="Arial" pitchFamily="34" charset="0"/>
              </a:rPr>
              <a:t>Elniikäisen</a:t>
            </a:r>
            <a:r>
              <a:rPr lang="fi-FI" sz="2400" dirty="0" smtClean="0">
                <a:latin typeface="Arial" pitchFamily="34" charset="0"/>
                <a:ea typeface="+mn-ea"/>
                <a:cs typeface="Arial" pitchFamily="34" charset="0"/>
              </a:rPr>
              <a:t> ohjauksen toimintamallin elementit</a:t>
            </a:r>
            <a:r>
              <a:rPr lang="fi-FI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i-FI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fi-FI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Malliin on koottu elinikäisen ohjauksen suunnittelun valtakunnallisia ja alueellisia elementtejä</a:t>
            </a:r>
          </a:p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Malli sisältää jäsennyksen  toiminnan ydinsisällöistä sekä rooleista ja vastuista</a:t>
            </a:r>
          </a:p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Mallissa esitetään alueellisesti täsmennettäviksi tavoitteet ja toimintatavat niiden saavuttamiseksi (strategia, </a:t>
            </a:r>
            <a:r>
              <a:rPr lang="fi-FI" sz="1800" dirty="0" err="1" smtClean="0">
                <a:latin typeface="Arial" pitchFamily="34" charset="0"/>
                <a:cs typeface="Arial" pitchFamily="34" charset="0"/>
              </a:rPr>
              <a:t>ELO-toimintasuunnitelma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, laadunhallinta) </a:t>
            </a:r>
          </a:p>
          <a:p>
            <a:r>
              <a:rPr lang="fi-FI" sz="1800" dirty="0" smtClean="0">
                <a:latin typeface="Arial" pitchFamily="34" charset="0"/>
                <a:cs typeface="Arial" pitchFamily="34" charset="0"/>
              </a:rPr>
              <a:t>Lisäksi yhteisesti alueella sovittaviksi esitetään mm. elinikäisen ohjauksen toiminnallinen määrittely ja rajaukset sekä yhteistyön käytännön toimintamuodot</a:t>
            </a:r>
          </a:p>
          <a:p>
            <a:pPr>
              <a:buNone/>
            </a:pPr>
            <a:r>
              <a:rPr lang="fi-FI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fi-FI" sz="1600" b="1" dirty="0" smtClean="0">
              <a:latin typeface="Arial" pitchFamily="34" charset="0"/>
              <a:cs typeface="Arial" pitchFamily="34" charset="0"/>
            </a:endParaRPr>
          </a:p>
          <a:p>
            <a:endParaRPr lang="fi-FI" sz="1600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59632" y="6140450"/>
            <a:ext cx="6107113" cy="717550"/>
            <a:chOff x="710" y="12074"/>
            <a:chExt cx="9618" cy="1132"/>
          </a:xfrm>
        </p:grpSpPr>
        <p:pic>
          <p:nvPicPr>
            <p:cNvPr id="5" name="Picture 2" descr="sosiaal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6" name="Picture 3" descr="salmia_logo_vaaka_tekstillä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7" name="Picture 4" descr="m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8" name="Picture 5" descr="vipuvoimaa_väri_f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/>
        </p:nvGraphicFramePr>
        <p:xfrm>
          <a:off x="755576" y="692696"/>
          <a:ext cx="79208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kehys 4"/>
          <p:cNvSpPr txBox="1"/>
          <p:nvPr/>
        </p:nvSpPr>
        <p:spPr>
          <a:xfrm>
            <a:off x="755650" y="5732463"/>
            <a:ext cx="7920038" cy="4302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100" b="1" u="sng" dirty="0">
                <a:solidFill>
                  <a:srgbClr val="FFC000"/>
                </a:solidFill>
                <a:latin typeface="+mn-lt"/>
                <a:cs typeface="+mn-cs"/>
              </a:rPr>
              <a:t>Asiantuntijatyöryhmä</a:t>
            </a:r>
            <a:r>
              <a:rPr lang="fi-FI" sz="1100" b="1" dirty="0">
                <a:solidFill>
                  <a:srgbClr val="FFC000"/>
                </a:solidFill>
                <a:latin typeface="+mn-lt"/>
                <a:cs typeface="+mn-cs"/>
              </a:rPr>
              <a:t>: TEM, OKM, </a:t>
            </a:r>
            <a:r>
              <a:rPr lang="fi-FI" sz="1100" b="1" dirty="0" err="1">
                <a:solidFill>
                  <a:srgbClr val="FFC000"/>
                </a:solidFill>
                <a:latin typeface="+mn-lt"/>
                <a:cs typeface="+mn-cs"/>
              </a:rPr>
              <a:t>LAITURI-projekti</a:t>
            </a:r>
            <a:r>
              <a:rPr lang="fi-FI" sz="1100" b="1" dirty="0">
                <a:solidFill>
                  <a:srgbClr val="FFC000"/>
                </a:solidFill>
                <a:latin typeface="+mn-lt"/>
                <a:cs typeface="+mn-cs"/>
              </a:rPr>
              <a:t>, Salmia, Jyväskylän yliopisto KTL/VOKES, Aikuisohjauksen koordinaatioprojekti, Pohjois-Savon </a:t>
            </a:r>
            <a:r>
              <a:rPr lang="fi-FI" sz="1100" b="1" dirty="0" err="1">
                <a:solidFill>
                  <a:srgbClr val="FFC000"/>
                </a:solidFill>
                <a:latin typeface="+mn-lt"/>
                <a:cs typeface="+mn-cs"/>
              </a:rPr>
              <a:t>ELY-keskus</a:t>
            </a:r>
            <a:r>
              <a:rPr lang="fi-FI" sz="1100" b="1" dirty="0">
                <a:solidFill>
                  <a:srgbClr val="FFC000"/>
                </a:solidFill>
                <a:latin typeface="+mn-lt"/>
                <a:cs typeface="+mn-cs"/>
              </a:rPr>
              <a:t>, Pirkanmaan </a:t>
            </a:r>
            <a:r>
              <a:rPr lang="fi-FI" sz="1100" b="1" dirty="0" err="1">
                <a:solidFill>
                  <a:srgbClr val="FFC000"/>
                </a:solidFill>
                <a:latin typeface="+mn-lt"/>
                <a:cs typeface="+mn-cs"/>
              </a:rPr>
              <a:t>ELY-keskus</a:t>
            </a:r>
            <a:r>
              <a:rPr lang="fi-FI" sz="1100" b="1" dirty="0">
                <a:solidFill>
                  <a:srgbClr val="FFC000"/>
                </a:solidFill>
                <a:latin typeface="+mn-lt"/>
                <a:cs typeface="+mn-cs"/>
              </a:rPr>
              <a:t>, Koordinaatti, Savon koulutuskuntayhtymä                                                            2014</a:t>
            </a:r>
          </a:p>
        </p:txBody>
      </p:sp>
      <p:sp>
        <p:nvSpPr>
          <p:cNvPr id="2052" name="Tekstikehys 5"/>
          <p:cNvSpPr txBox="1">
            <a:spLocks noChangeArrowheads="1"/>
          </p:cNvSpPr>
          <p:nvPr/>
        </p:nvSpPr>
        <p:spPr bwMode="auto">
          <a:xfrm>
            <a:off x="971550" y="188913"/>
            <a:ext cx="7345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2400" b="1"/>
              <a:t> </a:t>
            </a: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1259633" y="6309320"/>
            <a:ext cx="6048672" cy="548680"/>
            <a:chOff x="710" y="12074"/>
            <a:chExt cx="9618" cy="1132"/>
          </a:xfrm>
        </p:grpSpPr>
        <p:pic>
          <p:nvPicPr>
            <p:cNvPr id="10" name="Picture 2" descr="sosiaali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860" y="12074"/>
              <a:ext cx="1468" cy="953"/>
            </a:xfrm>
            <a:prstGeom prst="rect">
              <a:avLst/>
            </a:prstGeom>
            <a:noFill/>
          </p:spPr>
        </p:pic>
        <p:pic>
          <p:nvPicPr>
            <p:cNvPr id="11" name="Picture 3" descr="salmia_logo_vaaka_tekstillä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10" y="12074"/>
              <a:ext cx="2260" cy="1132"/>
            </a:xfrm>
            <a:prstGeom prst="rect">
              <a:avLst/>
            </a:prstGeom>
            <a:noFill/>
          </p:spPr>
        </p:pic>
        <p:pic>
          <p:nvPicPr>
            <p:cNvPr id="12" name="Picture 4" descr="media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506" y="12384"/>
              <a:ext cx="1514" cy="524"/>
            </a:xfrm>
            <a:prstGeom prst="rect">
              <a:avLst/>
            </a:prstGeom>
            <a:noFill/>
          </p:spPr>
        </p:pic>
        <p:pic>
          <p:nvPicPr>
            <p:cNvPr id="13" name="Picture 5" descr="vipuvoimaa_väri_fi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020" y="12218"/>
              <a:ext cx="1790" cy="690"/>
            </a:xfrm>
            <a:prstGeom prst="rect">
              <a:avLst/>
            </a:prstGeom>
            <a:noFill/>
          </p:spPr>
        </p:pic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3059" y="12435"/>
              <a:ext cx="2230" cy="4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i-FI" sz="1400" b="1" i="0" u="none" strike="noStrike" cap="none" normalizeH="0" baseline="0" dirty="0" err="1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LAITURI-projekti</a:t>
              </a:r>
              <a:endPara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ekstikehys 14"/>
          <p:cNvSpPr txBox="1"/>
          <p:nvPr/>
        </p:nvSpPr>
        <p:spPr>
          <a:xfrm>
            <a:off x="827584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/>
              <a:t>Elinikäisen ohjauksen kokonaisuus</a:t>
            </a:r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47033</TotalTime>
  <Words>1475</Words>
  <Application>Microsoft Office PowerPoint</Application>
  <PresentationFormat>Näytössä katseltava diaesitys (4:3)</PresentationFormat>
  <Paragraphs>383</Paragraphs>
  <Slides>20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1" baseType="lpstr">
      <vt:lpstr>Office-teema</vt:lpstr>
      <vt:lpstr>Dia 1</vt:lpstr>
      <vt:lpstr>Elinikäisen ohjauksen toimintamallin kehittäminen osana LAITURI-projektin toimintaa</vt:lpstr>
      <vt:lpstr>Dia 3</vt:lpstr>
      <vt:lpstr>Elinikäisen ohjauksen kehittämisen strategiset tavoitteet</vt:lpstr>
      <vt:lpstr>Dia 5</vt:lpstr>
      <vt:lpstr>Elinikäisen ohjauksen haasteita aluetasolla  </vt:lpstr>
      <vt:lpstr>Elinikäisestä oppimisesta elinikäiseen ohjaukseen </vt:lpstr>
      <vt:lpstr>Elniikäisen ohjauksen toimintamallin elementit </vt:lpstr>
      <vt:lpstr>Dia 9</vt:lpstr>
      <vt:lpstr>Elinikäinen ohjaus valtakunnallisesti (1): linjaukset</vt:lpstr>
      <vt:lpstr>Elinikäinen ohjaus valtakunnallisesti (2): hallinnollinen ohjaus </vt:lpstr>
      <vt:lpstr>Elinikäinen ohjaus alueellisesti (1): tavoitteet ja organisointi</vt:lpstr>
      <vt:lpstr>Elinikäinen ohjaus alueellisesti (2): tavoitteet ja organisointi</vt:lpstr>
      <vt:lpstr>Elinikäinen ohjaus alueellisesti (3): tehtävät ja menettelyt</vt:lpstr>
      <vt:lpstr>Elinikäinen ohjaus alueellisesti (4): tehtävät ja menettelyt</vt:lpstr>
      <vt:lpstr>ELYjen yhteiset kehittämisryhmät / esitys </vt:lpstr>
      <vt:lpstr>Osaamisen kehittämistarpeita</vt:lpstr>
      <vt:lpstr>Tuki ELO-ryhmille ja –toiminnalle  sekä tutkimuksellinen tuki ja seuranta (1) </vt:lpstr>
      <vt:lpstr>Tuki ELO-ryhmille ja –toiminnalle  sekä tutkimuksellinen tuki ja seuranta (2): Työvälineitä </vt:lpstr>
      <vt:lpstr>Dia 20</vt:lpstr>
    </vt:vector>
  </TitlesOfParts>
  <Company>Aluehallinto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Verkoston oppimisen periaatteita</dc:title>
  <dc:creator>Antti Laitinen</dc:creator>
  <cp:lastModifiedBy>temleminar1</cp:lastModifiedBy>
  <cp:revision>2969</cp:revision>
  <dcterms:created xsi:type="dcterms:W3CDTF">2013-09-10T12:19:48Z</dcterms:created>
  <dcterms:modified xsi:type="dcterms:W3CDTF">2014-08-11T09:17:16Z</dcterms:modified>
</cp:coreProperties>
</file>