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65" r:id="rId9"/>
    <p:sldId id="266" r:id="rId10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794295"/>
            <a:ext cx="6815669" cy="1592370"/>
          </a:xfrm>
        </p:spPr>
        <p:txBody>
          <a:bodyPr/>
          <a:lstStyle/>
          <a:p>
            <a:r>
              <a:rPr lang="fi-FI" sz="2000" b="1" dirty="0"/>
              <a:t>KESKI-SUOMEN ELINIKÄISEN OHJAUKSEN STRATEGISET PAINOPISTEET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b="1" dirty="0"/>
              <a:t>VUOSILLE 2015 - </a:t>
            </a:r>
            <a:r>
              <a:rPr lang="fi-FI" sz="2000" b="1" dirty="0" smtClean="0"/>
              <a:t>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Elinikäisen ohjauksen kehittämisen koordinointitehtävä</a:t>
            </a:r>
          </a:p>
          <a:p>
            <a:r>
              <a:rPr lang="fi-FI" dirty="0" smtClean="0"/>
              <a:t>Keski-Suomen Elinikäisen ohjauksen kehittämisryhmällä ja Keski-Suomen ELY-keskuksella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8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1</a:t>
            </a:r>
            <a:r>
              <a:rPr lang="fi-FI" sz="2400" dirty="0">
                <a:solidFill>
                  <a:srgbClr val="00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. </a:t>
            </a:r>
            <a:r>
              <a:rPr lang="fi-FI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Opiskelu- ja työkuntoisuuden </a:t>
            </a:r>
            <a:r>
              <a:rPr lang="fi-FI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turvaaminen</a:t>
            </a:r>
            <a:br>
              <a:rPr lang="fi-FI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 smtClean="0"/>
              <a:t>Jatketaan </a:t>
            </a:r>
            <a:r>
              <a:rPr lang="fi-FI" sz="1800" dirty="0"/>
              <a:t>viime vuonna aloitettua työtä</a:t>
            </a:r>
            <a:br>
              <a:rPr lang="fi-FI" sz="1800" dirty="0"/>
            </a:br>
            <a:r>
              <a:rPr lang="fi-FI" sz="1800" dirty="0"/>
              <a:t>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1800" b="1" dirty="0" smtClean="0"/>
              <a:t>Kaikilla </a:t>
            </a:r>
            <a:r>
              <a:rPr lang="fi-FI" sz="1800" b="1" dirty="0" smtClean="0"/>
              <a:t>kouluasteilla</a:t>
            </a:r>
          </a:p>
          <a:p>
            <a:r>
              <a:rPr lang="fi-FI" sz="1800" b="1" dirty="0"/>
              <a:t>Oppilaitoksen yhteistyö perhe- nuoriso- ja sosiaalityön kanssa tarpeen </a:t>
            </a:r>
          </a:p>
          <a:p>
            <a:r>
              <a:rPr lang="fi-FI" sz="1800" b="1" dirty="0" smtClean="0"/>
              <a:t>Jokainen </a:t>
            </a:r>
            <a:r>
              <a:rPr lang="fi-FI" sz="1800" b="1" dirty="0" smtClean="0"/>
              <a:t>toimija on osa elinikäistä ohjausta, jolloin myös tulosten arviointi </a:t>
            </a:r>
            <a:r>
              <a:rPr lang="fi-FI" sz="1800" b="1" dirty="0" smtClean="0"/>
              <a:t>on tehtävä muiden </a:t>
            </a:r>
            <a:r>
              <a:rPr lang="fi-FI" sz="1800" b="1" dirty="0" smtClean="0"/>
              <a:t>elinikäisen ohjauksen toimijoiden </a:t>
            </a:r>
            <a:r>
              <a:rPr lang="fi-FI" sz="1800" b="1" dirty="0" smtClean="0"/>
              <a:t>näkökulmasta</a:t>
            </a:r>
          </a:p>
          <a:p>
            <a:r>
              <a:rPr lang="fi-FI" sz="1800" b="1" dirty="0" smtClean="0"/>
              <a:t>Oppilaiden </a:t>
            </a:r>
            <a:r>
              <a:rPr lang="fi-FI" sz="1800" b="1" dirty="0"/>
              <a:t>ja opiskelijoiden hyvinvointipalvelujen riittävyys </a:t>
            </a:r>
            <a:r>
              <a:rPr lang="fi-FI" sz="1800" b="1" dirty="0" smtClean="0"/>
              <a:t>?</a:t>
            </a:r>
            <a:endParaRPr lang="fi-FI" sz="1800" b="1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Oppimisvaikeuksiin apua mahdollisimman varhain </a:t>
            </a:r>
          </a:p>
          <a:p>
            <a:r>
              <a:rPr lang="fi-FI" sz="1800" dirty="0" err="1"/>
              <a:t>Päide</a:t>
            </a:r>
            <a:r>
              <a:rPr lang="fi-FI" sz="1800" dirty="0"/>
              <a:t>- ja peliriippuvuuksiin apua</a:t>
            </a:r>
          </a:p>
          <a:p>
            <a:pPr lvl="0">
              <a:buClr>
                <a:srgbClr val="83992A"/>
              </a:buClr>
            </a:pPr>
            <a:r>
              <a:rPr lang="fi-FI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Päättöluokan </a:t>
            </a:r>
            <a:r>
              <a:rPr lang="fi-FI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arvosanat  vastattava osaamista</a:t>
            </a:r>
          </a:p>
          <a:p>
            <a:pPr lvl="0">
              <a:buClr>
                <a:srgbClr val="83992A"/>
              </a:buClr>
            </a:pPr>
            <a:r>
              <a:rPr lang="fi-FI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Jatko-opintovalmiuksien varmistaminen</a:t>
            </a:r>
          </a:p>
          <a:p>
            <a:pPr lvl="0">
              <a:buClr>
                <a:srgbClr val="83992A"/>
              </a:buClr>
            </a:pPr>
            <a:r>
              <a:rPr lang="fi-FI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Työelämävalmiuksien varmistaminen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7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Perusteltuihin </a:t>
            </a:r>
            <a:r>
              <a:rPr lang="fi-FI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mielekkäisiin valintoihin </a:t>
            </a:r>
            <a:r>
              <a:rPr lang="fi-FI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ohjauksen toimijoiden </a:t>
            </a:r>
            <a:r>
              <a:rPr lang="fi-FI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ohjausotetta </a:t>
            </a:r>
            <a:r>
              <a:rPr lang="fi-FI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vahvistamalla</a:t>
            </a:r>
            <a:br>
              <a:rPr lang="fi-FI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Monimutkaistuminen ja sirpalemaisuus tekee valinnoista monimutkaisia joskin avaa mahdollisuuksia</a:t>
            </a:r>
          </a:p>
          <a:p>
            <a:r>
              <a:rPr lang="fi-FI" dirty="0" smtClean="0"/>
              <a:t>Kiristyvät opiskelupaikan valintaa ja opintojen suorittamista koskevat normit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Yksilötasolla tarvitaan itsetuntemusta, uskoa omiin mahdollisuuksiin, omien toiveiden </a:t>
            </a:r>
            <a:r>
              <a:rPr lang="fi-FI" dirty="0" smtClean="0"/>
              <a:t>tiedostamista</a:t>
            </a:r>
          </a:p>
          <a:p>
            <a:r>
              <a:rPr lang="fi-FI" dirty="0" smtClean="0"/>
              <a:t>Valintoja tehdään tulevaisuuteen, tiedostetaanko se?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84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Hanketoimijoiden </a:t>
            </a:r>
            <a:r>
              <a:rPr lang="fi-FI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verkottaminen synergiaetujen lisäämiseksi ohjauksessa</a:t>
            </a:r>
            <a:r>
              <a:rPr lang="fi-FI" sz="1600" dirty="0"/>
              <a:t/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Asiakaslähtöisessä toiminnassa palvelujen tulisi linkittyä toisiinsa</a:t>
            </a:r>
          </a:p>
          <a:p>
            <a:r>
              <a:rPr lang="fi-FI" dirty="0" smtClean="0"/>
              <a:t>Hankehenkilöstöllä tulisi myös olla ohjausosaamista </a:t>
            </a:r>
          </a:p>
          <a:p>
            <a:r>
              <a:rPr lang="fi-FI" dirty="0" smtClean="0"/>
              <a:t>Olemassa olevien verkostojen hyödyntäminen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Voisiko luovuudella ja siviilirohkeudella saada aikaan olemassa olevien ”turhien esteiden” ylittämistä ja lisää positiivisia esimerkkejä ennaltaehkäisevän työn vaikuttavuudesta</a:t>
            </a:r>
          </a:p>
        </p:txBody>
      </p:sp>
    </p:spTree>
    <p:extLst>
      <p:ext uri="{BB962C8B-B14F-4D97-AF65-F5344CB8AC3E}">
        <p14:creationId xmlns:p14="http://schemas.microsoft.com/office/powerpoint/2010/main" val="1112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Keski-Suomen Elinikäisen ohjauksen kehittämisen koordinoinnin lähtökohtia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fi-FI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Elinikäisen ohjauksen yhteistyöryhmän väliraportti maaliskuu 2011 (Opetus- ja kulttuuriministeriön työryhmämuistioita ja selvityksiä 2011:15) </a:t>
            </a:r>
            <a:endParaRPr lang="fi-FI" sz="20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spcAft>
                <a:spcPts val="0"/>
              </a:spcAft>
            </a:pPr>
            <a:r>
              <a:rPr lang="fi-FI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i-FI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Valtakunnallisen Elinikäisen ohjauksen </a:t>
            </a:r>
            <a:r>
              <a:rPr lang="fi-FI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yhteistyöryhmän asettamat </a:t>
            </a:r>
            <a:r>
              <a:rPr lang="fi-FI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painopisteet 2015-2020 </a:t>
            </a:r>
            <a:endParaRPr lang="fi-FI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fi-FI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Eurooppa 2020 –strategian kansallinen toimeenpano-ohjelma</a:t>
            </a:r>
          </a:p>
          <a:p>
            <a:pPr lvl="0">
              <a:spcAft>
                <a:spcPts val="0"/>
              </a:spcAft>
            </a:pP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”Arjen askelista” –lähestymistapa, </a:t>
            </a: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jossa </a:t>
            </a: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vaikutetaan ohjauksen pulmakohtiin </a:t>
            </a:r>
            <a:endParaRPr lang="fi-FI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Avoimen </a:t>
            </a: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verkottumisen kautta moniammatillisen ja monihallinnollisen ohjauksen edistäminen</a:t>
            </a:r>
          </a:p>
          <a:p>
            <a:pPr lvl="0">
              <a:spcAft>
                <a:spcPts val="0"/>
              </a:spcAft>
            </a:pPr>
            <a:r>
              <a:rPr lang="fi-FI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Ennakointityön ja ohjaustyön yhteyden syventäminen</a:t>
            </a:r>
            <a:endParaRPr lang="fi-FI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1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48000" y="612845"/>
            <a:ext cx="6682596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800" b="1" dirty="0">
                <a:latin typeface="Arial" panose="020B0604020202020204" pitchFamily="34" charset="0"/>
              </a:rPr>
              <a:t>Elinikäisen ohjauksen toteutuminen edellyttää seuraavien kansallisten strategisten tavoitteiden </a:t>
            </a:r>
            <a:r>
              <a:rPr lang="fi-FI" sz="2800" b="1" dirty="0" smtClean="0">
                <a:latin typeface="Arial" panose="020B0604020202020204" pitchFamily="34" charset="0"/>
              </a:rPr>
              <a:t>toteutumista</a:t>
            </a:r>
          </a:p>
          <a:p>
            <a:r>
              <a:rPr lang="fi-FI" sz="2800" b="1" dirty="0" smtClean="0">
                <a:latin typeface="Arial" panose="020B0604020202020204" pitchFamily="34" charset="0"/>
              </a:rPr>
              <a:t> </a:t>
            </a:r>
            <a:endParaRPr lang="fi-FI" sz="2800" dirty="0">
              <a:latin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</a:rPr>
              <a:t>1.Ohjauspalveluja on tasapuolisesti saatavissa ja ne vastaavat yksilön tarpeita </a:t>
            </a:r>
          </a:p>
          <a:p>
            <a:r>
              <a:rPr lang="fi-FI" sz="2000" dirty="0">
                <a:latin typeface="Arial" panose="020B0604020202020204" pitchFamily="34" charset="0"/>
              </a:rPr>
              <a:t>2.Yksilölliset uranhallintataidot vahvistuvat </a:t>
            </a:r>
          </a:p>
          <a:p>
            <a:r>
              <a:rPr lang="fi-FI" sz="2000" dirty="0">
                <a:latin typeface="Arial" panose="020B0604020202020204" pitchFamily="34" charset="0"/>
              </a:rPr>
              <a:t>3.Ohjaustyötä tekevillä on tehtävien edellyttämä osaaminen </a:t>
            </a:r>
          </a:p>
          <a:p>
            <a:r>
              <a:rPr lang="fi-FI" sz="2000" dirty="0">
                <a:latin typeface="Arial" panose="020B0604020202020204" pitchFamily="34" charset="0"/>
              </a:rPr>
              <a:t>4.Ohjauksen laatujärjestelmiä kehitetään </a:t>
            </a:r>
          </a:p>
          <a:p>
            <a:r>
              <a:rPr lang="fi-FI" sz="2000" dirty="0">
                <a:latin typeface="Arial" panose="020B0604020202020204" pitchFamily="34" charset="0"/>
              </a:rPr>
              <a:t>5.Ohjaus toimii koordinoituna kokonaisuutena </a:t>
            </a:r>
          </a:p>
          <a:p>
            <a:endParaRPr lang="fi-FI" sz="2000" dirty="0">
              <a:latin typeface="Arial" panose="020B0604020202020204" pitchFamily="34" charset="0"/>
            </a:endParaRPr>
          </a:p>
          <a:p>
            <a:r>
              <a:rPr lang="fi-FI" sz="1600" dirty="0">
                <a:latin typeface="Arial" panose="020B0604020202020204" pitchFamily="34" charset="0"/>
              </a:rPr>
              <a:t>Elinikäisen ohjauksen yhteistyöryhmän väliraportti maaliskuu 2011 (Opetus- ja kulttuuriministeriön työryhmämuistioita ja selvityksiä 2011:15)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68416" y="768728"/>
            <a:ext cx="8143334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400" b="1" dirty="0" smtClean="0">
                <a:latin typeface="Arial" panose="020B0604020202020204" pitchFamily="34" charset="0"/>
              </a:rPr>
              <a:t>Valtakunnallisen Elinikäisen </a:t>
            </a:r>
            <a:r>
              <a:rPr lang="fi-FI" sz="2400" b="1" dirty="0">
                <a:latin typeface="Arial" panose="020B0604020202020204" pitchFamily="34" charset="0"/>
              </a:rPr>
              <a:t>ohjauksen </a:t>
            </a:r>
            <a:r>
              <a:rPr lang="fi-FI" sz="2400" b="1" dirty="0" smtClean="0">
                <a:latin typeface="Arial" panose="020B0604020202020204" pitchFamily="34" charset="0"/>
              </a:rPr>
              <a:t>yhteistyöryhmän </a:t>
            </a:r>
            <a:r>
              <a:rPr lang="fi-FI" sz="1400" b="1" dirty="0">
                <a:latin typeface="Arial" panose="020B0604020202020204" pitchFamily="34" charset="0"/>
              </a:rPr>
              <a:t>painopisteet 2015-2020 </a:t>
            </a:r>
            <a:endParaRPr lang="fi-FI" sz="1400" b="1" dirty="0" smtClean="0">
              <a:latin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</a:rPr>
              <a:t>Jokaiselle kansalaiselle uranhallintataidot </a:t>
            </a:r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</a:rPr>
              <a:t>-Kansalaisten koulutus- ja työelämäratkaisujen osuvuutta edistävien uranhallintataitojen kehittyminen otetaan strategiseksi tavoitteeksi eri hallinnonaloilla </a:t>
            </a:r>
          </a:p>
          <a:p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</a:rPr>
              <a:t>Ohjauksen resurssit ja saatavuus </a:t>
            </a:r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</a:rPr>
              <a:t>-Ohjauksen riittävä saatavuus varmistetaan jatkamalla poikkihallinnollisen, monialaisen yhteistyön kehittämistä, yhteistyön laajentamista </a:t>
            </a:r>
            <a:r>
              <a:rPr lang="fi-FI" sz="1400" dirty="0" err="1">
                <a:latin typeface="Arial" panose="020B0604020202020204" pitchFamily="34" charset="0"/>
              </a:rPr>
              <a:t>sosiaali</a:t>
            </a:r>
            <a:r>
              <a:rPr lang="fi-FI" sz="1400" dirty="0">
                <a:latin typeface="Arial" panose="020B0604020202020204" pitchFamily="34" charset="0"/>
              </a:rPr>
              <a:t>- ja terveyspalvelujen suuntaan ja hyödyntämällä monikanavaisuuden täysmääräisesti </a:t>
            </a:r>
          </a:p>
          <a:p>
            <a:r>
              <a:rPr lang="fi-FI" sz="1400" dirty="0">
                <a:latin typeface="Arial" panose="020B0604020202020204" pitchFamily="34" charset="0"/>
              </a:rPr>
              <a:t>-Eri toimijoiden monialaiset, yhteiset tieto- neuvonta- ja ohjauspalvelut kaiken ikäisille (Ohjaamo-palvelujen kehittäminen nuorten lisäksi myös aikuisille) </a:t>
            </a:r>
          </a:p>
          <a:p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</a:rPr>
              <a:t>Digitaalisuus ja ohjaus </a:t>
            </a:r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</a:rPr>
              <a:t>-Eri toimijoiden yhteinen verkko-ohjaus, digitaalisuuden (paikasta riippumattomuus, 24/7, vuorovaikutteisuus) kehittäminen muiden tieto-, neuvonta ja ohjauspalvelujen palvelukanavien rinnalla </a:t>
            </a:r>
          </a:p>
          <a:p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</a:rPr>
              <a:t>Ohjauksen laatu </a:t>
            </a:r>
            <a:endParaRPr lang="fi-FI" sz="1400" dirty="0">
              <a:latin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</a:rPr>
              <a:t>- systemaattinen palaute- ja laadunvarmentamisen järjestelmä </a:t>
            </a:r>
          </a:p>
          <a:p>
            <a:r>
              <a:rPr lang="fi-FI" sz="1400" dirty="0">
                <a:latin typeface="Arial" panose="020B0604020202020204" pitchFamily="34" charset="0"/>
              </a:rPr>
              <a:t>- ohjaushenkilöstön osaamisen varmistaminen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134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fi-FI" sz="2400" dirty="0">
                <a:latin typeface="Arial" panose="020B0604020202020204" pitchFamily="34" charset="0"/>
              </a:rPr>
              <a:t>Eurooppa 2020 –strategian kansallinen </a:t>
            </a:r>
            <a:r>
              <a:rPr lang="fi-FI" sz="2400" dirty="0" smtClean="0">
                <a:latin typeface="Arial" panose="020B0604020202020204" pitchFamily="34" charset="0"/>
              </a:rPr>
              <a:t>toimeenpano-ohjelma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Suomi on sitoutunut </a:t>
            </a:r>
          </a:p>
          <a:p>
            <a:r>
              <a:rPr lang="fi-FI" dirty="0" smtClean="0"/>
              <a:t>nostamaan 20-64 vuotiaiden työllisyysastetta, </a:t>
            </a:r>
          </a:p>
          <a:p>
            <a:r>
              <a:rPr lang="fi-FI" dirty="0" smtClean="0"/>
              <a:t>nostamaan nuorten koulutustasoa, </a:t>
            </a:r>
          </a:p>
          <a:p>
            <a:r>
              <a:rPr lang="fi-FI" dirty="0" smtClean="0"/>
              <a:t>pienentämään 18-24-vuotiaiden koulupudokkaiden osuutta sekä </a:t>
            </a:r>
          </a:p>
          <a:p>
            <a:r>
              <a:rPr lang="fi-FI" dirty="0" smtClean="0"/>
              <a:t>vähentämään köyhyyttä ja syrjäytymistä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1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Tavoite: asiakkaasta lähtevä ja asiakkaan kanssa tehtävä ehyt prosessi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Jokaisella toimijalla on oma erityistehtävänsä, mutta myös tietoisuus toistensa tehtävistä, jolloin yhdessä tehtävä työ on mahdollista.</a:t>
            </a:r>
          </a:p>
          <a:p>
            <a:endParaRPr lang="fi-FI" dirty="0"/>
          </a:p>
          <a:p>
            <a:r>
              <a:rPr lang="fi-FI" dirty="0" smtClean="0"/>
              <a:t> </a:t>
            </a:r>
          </a:p>
          <a:p>
            <a:r>
              <a:rPr lang="fi-FI" sz="1000" dirty="0"/>
              <a:t>Vastaavan kuvion voi piirtää nuorisotyöstä, työelämästä kuntoutuksesta lähtien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443</Words>
  <Application>Microsoft Office PowerPoint</Application>
  <PresentationFormat>Laajakuva</PresentationFormat>
  <Paragraphs>67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Symbol</vt:lpstr>
      <vt:lpstr>Times New Roman</vt:lpstr>
      <vt:lpstr>Orgaaninen</vt:lpstr>
      <vt:lpstr>KESKI-SUOMEN ELINIKÄISEN OHJAUKSEN STRATEGISET PAINOPISTEET VUOSILLE 2015 - 2016</vt:lpstr>
      <vt:lpstr>1. Opiskelu- ja työkuntoisuuden turvaaminen Jatketaan viime vuonna aloitettua työtä  </vt:lpstr>
      <vt:lpstr>2. Perusteltuihin ja mielekkäisiin valintoihin ohjauksen toimijoiden ohjausotetta vahvistamalla </vt:lpstr>
      <vt:lpstr>3. Hanketoimijoiden verkottaminen synergiaetujen lisäämiseksi ohjauksessa </vt:lpstr>
      <vt:lpstr>Keski-Suomen Elinikäisen ohjauksen kehittämisen koordinoinnin lähtökohtia</vt:lpstr>
      <vt:lpstr>PowerPoint-esitys</vt:lpstr>
      <vt:lpstr>PowerPoint-esitys</vt:lpstr>
      <vt:lpstr>Eurooppa 2020 –strategian kansallinen toimeenpano-ohjelma</vt:lpstr>
      <vt:lpstr>Tavoite: asiakkaasta lähtevä ja asiakkaan kanssa tehtävä ehyt prosessi </vt:lpstr>
    </vt:vector>
  </TitlesOfParts>
  <Company>Suomen valtio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KESKI-SUOMEN ELINIKÄISEN OHJAUKSEN STRATEGISET PAINOPISTEET VUOSILLE 2015 - 2016</dc:title>
  <dc:creator>Goyal Lea</dc:creator>
  <cp:lastModifiedBy>Goyal Lea</cp:lastModifiedBy>
  <cp:revision>14</cp:revision>
  <cp:lastPrinted>2015-06-12T09:17:10Z</cp:lastPrinted>
  <dcterms:created xsi:type="dcterms:W3CDTF">2015-04-30T11:13:20Z</dcterms:created>
  <dcterms:modified xsi:type="dcterms:W3CDTF">2015-07-28T07:30:40Z</dcterms:modified>
</cp:coreProperties>
</file>