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32" r:id="rId2"/>
    <p:sldId id="442" r:id="rId3"/>
    <p:sldId id="459" r:id="rId4"/>
    <p:sldId id="470" r:id="rId5"/>
    <p:sldId id="460" r:id="rId6"/>
    <p:sldId id="462" r:id="rId7"/>
    <p:sldId id="463" r:id="rId8"/>
    <p:sldId id="464" r:id="rId9"/>
    <p:sldId id="465" r:id="rId10"/>
    <p:sldId id="466" r:id="rId11"/>
    <p:sldId id="467" r:id="rId12"/>
    <p:sldId id="469" r:id="rId13"/>
    <p:sldId id="468" r:id="rId14"/>
    <p:sldId id="457" r:id="rId15"/>
    <p:sldId id="447" r:id="rId16"/>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76C8"/>
    <a:srgbClr val="7991D3"/>
    <a:srgbClr val="BCC8E9"/>
    <a:srgbClr val="365ABD"/>
    <a:srgbClr val="D7DEF2"/>
    <a:srgbClr val="AFBDE5"/>
    <a:srgbClr val="000000"/>
    <a:srgbClr val="2699D6"/>
    <a:srgbClr val="2594CB"/>
    <a:srgbClr val="D4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42" autoAdjust="0"/>
  </p:normalViewPr>
  <p:slideViewPr>
    <p:cSldViewPr showGuides="1">
      <p:cViewPr>
        <p:scale>
          <a:sx n="125" d="100"/>
          <a:sy n="125" d="100"/>
        </p:scale>
        <p:origin x="254" y="-216"/>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14.6.2023</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14.6.2023</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grpSp>
        <p:nvGrpSpPr>
          <p:cNvPr id="60" name="Group 59"/>
          <p:cNvGrpSpPr/>
          <p:nvPr userDrawn="1"/>
        </p:nvGrpSpPr>
        <p:grpSpPr>
          <a:xfrm>
            <a:off x="-2768" y="0"/>
            <a:ext cx="9146768" cy="5143502"/>
            <a:chOff x="-2768" y="0"/>
            <a:chExt cx="9146768" cy="5143502"/>
          </a:xfrm>
        </p:grpSpPr>
        <p:sp>
          <p:nvSpPr>
            <p:cNvPr id="58" name="Rectangle 57"/>
            <p:cNvSpPr/>
            <p:nvPr userDrawn="1"/>
          </p:nvSpPr>
          <p:spPr>
            <a:xfrm>
              <a:off x="-2768" y="0"/>
              <a:ext cx="914676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Freeform 5"/>
            <p:cNvSpPr>
              <a:spLocks/>
            </p:cNvSpPr>
            <p:nvPr userDrawn="1"/>
          </p:nvSpPr>
          <p:spPr bwMode="auto">
            <a:xfrm>
              <a:off x="6715127" y="3640139"/>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6"/>
            <p:cNvSpPr>
              <a:spLocks/>
            </p:cNvSpPr>
            <p:nvPr userDrawn="1"/>
          </p:nvSpPr>
          <p:spPr bwMode="auto">
            <a:xfrm>
              <a:off x="7686677" y="2641601"/>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7"/>
            <p:cNvSpPr>
              <a:spLocks/>
            </p:cNvSpPr>
            <p:nvPr userDrawn="1"/>
          </p:nvSpPr>
          <p:spPr bwMode="auto">
            <a:xfrm>
              <a:off x="5970589" y="0"/>
              <a:ext cx="2543176" cy="3640139"/>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9"/>
            <p:cNvSpPr>
              <a:spLocks/>
            </p:cNvSpPr>
            <p:nvPr userDrawn="1"/>
          </p:nvSpPr>
          <p:spPr bwMode="auto">
            <a:xfrm>
              <a:off x="7686677" y="0"/>
              <a:ext cx="1452563" cy="3640139"/>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0"/>
            <p:cNvSpPr>
              <a:spLocks/>
            </p:cNvSpPr>
            <p:nvPr userDrawn="1"/>
          </p:nvSpPr>
          <p:spPr bwMode="auto">
            <a:xfrm>
              <a:off x="7686677" y="3640139"/>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1"/>
            <p:cNvSpPr>
              <a:spLocks/>
            </p:cNvSpPr>
            <p:nvPr userDrawn="1"/>
          </p:nvSpPr>
          <p:spPr bwMode="auto">
            <a:xfrm>
              <a:off x="4775201" y="0"/>
              <a:ext cx="2911476" cy="3640139"/>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6081714" y="3640139"/>
              <a:ext cx="1604963"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pysty">
    <p:spTree>
      <p:nvGrpSpPr>
        <p:cNvPr id="1" name=""/>
        <p:cNvGrpSpPr/>
        <p:nvPr/>
      </p:nvGrpSpPr>
      <p:grpSpPr>
        <a:xfrm>
          <a:off x="0" y="0"/>
          <a:ext cx="0" cy="0"/>
          <a:chOff x="0" y="0"/>
          <a:chExt cx="0" cy="0"/>
        </a:xfrm>
      </p:grpSpPr>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
        <p:nvSpPr>
          <p:cNvPr id="6" name="Content Placeholder"/>
          <p:cNvSpPr>
            <a:spLocks noGrp="1"/>
          </p:cNvSpPr>
          <p:nvPr>
            <p:ph idx="14"/>
          </p:nvPr>
        </p:nvSpPr>
        <p:spPr>
          <a:xfrm>
            <a:off x="251521" y="1739485"/>
            <a:ext cx="2160240" cy="3240360"/>
          </a:xfrm>
        </p:spPr>
        <p:txBody>
          <a:bodyPr>
            <a:normAutofit/>
          </a:bodyPr>
          <a:lstStyle/>
          <a:p>
            <a:pPr lvl="0"/>
            <a:r>
              <a:rPr lang="en-US" sz="1400" smtClean="0"/>
              <a:t>Edit Master text styles</a:t>
            </a:r>
          </a:p>
        </p:txBody>
      </p:sp>
      <p:sp>
        <p:nvSpPr>
          <p:cNvPr id="3" name="Sisällön paikkamerkki"/>
          <p:cNvSpPr>
            <a:spLocks noGrp="1"/>
          </p:cNvSpPr>
          <p:nvPr>
            <p:ph idx="1"/>
          </p:nvPr>
        </p:nvSpPr>
        <p:spPr>
          <a:xfrm>
            <a:off x="2771800" y="0"/>
            <a:ext cx="6378176" cy="5143500"/>
          </a:xfrm>
        </p:spPr>
        <p:txBody>
          <a:bodyPr/>
          <a:lstStyle/>
          <a:p>
            <a:pPr lvl="0"/>
            <a:r>
              <a:rPr lang="en-US" smtClean="0"/>
              <a:t>Edit Master text styles</a:t>
            </a:r>
          </a:p>
        </p:txBody>
      </p:sp>
      <p:sp>
        <p:nvSpPr>
          <p:cNvPr id="8" name="Otsikko"/>
          <p:cNvSpPr>
            <a:spLocks noGrp="1"/>
          </p:cNvSpPr>
          <p:nvPr>
            <p:ph type="title"/>
          </p:nvPr>
        </p:nvSpPr>
        <p:spPr>
          <a:xfrm>
            <a:off x="251521" y="207920"/>
            <a:ext cx="2160240" cy="1427726"/>
          </a:xfrm>
        </p:spPr>
        <p:txBody>
          <a:bodyPr/>
          <a:lstStyle>
            <a:lvl1pPr>
              <a:defRPr sz="2800">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597611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2_Lopetus">
    <p:spTree>
      <p:nvGrpSpPr>
        <p:cNvPr id="1" name=""/>
        <p:cNvGrpSpPr/>
        <p:nvPr/>
      </p:nvGrpSpPr>
      <p:grpSpPr>
        <a:xfrm>
          <a:off x="0" y="0"/>
          <a:ext cx="0" cy="0"/>
          <a:chOff x="0" y="0"/>
          <a:chExt cx="0" cy="0"/>
        </a:xfrm>
      </p:grpSpPr>
      <p:grpSp>
        <p:nvGrpSpPr>
          <p:cNvPr id="13" name="Group 12"/>
          <p:cNvGrpSpPr/>
          <p:nvPr userDrawn="1"/>
        </p:nvGrpSpPr>
        <p:grpSpPr>
          <a:xfrm>
            <a:off x="0" y="0"/>
            <a:ext cx="9144000" cy="5143501"/>
            <a:chOff x="0" y="0"/>
            <a:chExt cx="9144000" cy="5143501"/>
          </a:xfrm>
        </p:grpSpPr>
        <p:sp>
          <p:nvSpPr>
            <p:cNvPr id="2" name="Rectangle 1"/>
            <p:cNvSpPr/>
            <p:nvPr userDrawn="1"/>
          </p:nvSpPr>
          <p:spPr>
            <a:xfrm>
              <a:off x="0" y="0"/>
              <a:ext cx="9144000" cy="51435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Freeform 5"/>
            <p:cNvSpPr>
              <a:spLocks/>
            </p:cNvSpPr>
            <p:nvPr userDrawn="1"/>
          </p:nvSpPr>
          <p:spPr bwMode="auto">
            <a:xfrm flipH="1">
              <a:off x="0" y="3640138"/>
              <a:ext cx="2425376"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p:cNvSpPr>
            <p:nvPr userDrawn="1"/>
          </p:nvSpPr>
          <p:spPr bwMode="auto">
            <a:xfrm flipH="1">
              <a:off x="0" y="2641600"/>
              <a:ext cx="1453319"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flipH="1">
              <a:off x="625801" y="0"/>
              <a:ext cx="2544500" cy="3640138"/>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flipH="1">
              <a:off x="0" y="0"/>
              <a:ext cx="1453319"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0"/>
            <p:cNvSpPr>
              <a:spLocks/>
            </p:cNvSpPr>
            <p:nvPr userDrawn="1"/>
          </p:nvSpPr>
          <p:spPr bwMode="auto">
            <a:xfrm flipH="1">
              <a:off x="0" y="3640138"/>
              <a:ext cx="1453319"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1"/>
            <p:cNvSpPr>
              <a:spLocks/>
            </p:cNvSpPr>
            <p:nvPr userDrawn="1"/>
          </p:nvSpPr>
          <p:spPr bwMode="auto">
            <a:xfrm flipH="1">
              <a:off x="1453319" y="0"/>
              <a:ext cx="2912992" cy="3640138"/>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2"/>
            <p:cNvSpPr>
              <a:spLocks/>
            </p:cNvSpPr>
            <p:nvPr userDrawn="1"/>
          </p:nvSpPr>
          <p:spPr bwMode="auto">
            <a:xfrm flipH="1">
              <a:off x="1453319" y="3640138"/>
              <a:ext cx="1605799"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51" name="Group 50"/>
          <p:cNvGrpSpPr/>
          <p:nvPr userDrawn="1"/>
        </p:nvGrpSpPr>
        <p:grpSpPr>
          <a:xfrm>
            <a:off x="325260" y="4430942"/>
            <a:ext cx="1542966" cy="450629"/>
            <a:chOff x="5743821" y="366879"/>
            <a:chExt cx="3076574" cy="898527"/>
          </a:xfrm>
        </p:grpSpPr>
        <p:sp>
          <p:nvSpPr>
            <p:cNvPr id="52" name="Freeform 5"/>
            <p:cNvSpPr>
              <a:spLocks/>
            </p:cNvSpPr>
            <p:nvPr userDrawn="1"/>
          </p:nvSpPr>
          <p:spPr bwMode="auto">
            <a:xfrm>
              <a:off x="6569320" y="633580"/>
              <a:ext cx="160338" cy="141289"/>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11"/>
            <p:cNvSpPr>
              <a:spLocks/>
            </p:cNvSpPr>
            <p:nvPr userDrawn="1"/>
          </p:nvSpPr>
          <p:spPr bwMode="auto">
            <a:xfrm>
              <a:off x="7488484" y="633580"/>
              <a:ext cx="155575" cy="141289"/>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13"/>
            <p:cNvSpPr>
              <a:spLocks/>
            </p:cNvSpPr>
            <p:nvPr userDrawn="1"/>
          </p:nvSpPr>
          <p:spPr bwMode="auto">
            <a:xfrm>
              <a:off x="7839321" y="633580"/>
              <a:ext cx="152400" cy="141289"/>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14"/>
            <p:cNvSpPr>
              <a:spLocks/>
            </p:cNvSpPr>
            <p:nvPr userDrawn="1"/>
          </p:nvSpPr>
          <p:spPr bwMode="auto">
            <a:xfrm>
              <a:off x="8002834" y="633580"/>
              <a:ext cx="160338" cy="141289"/>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19"/>
            <p:cNvSpPr>
              <a:spLocks/>
            </p:cNvSpPr>
            <p:nvPr userDrawn="1"/>
          </p:nvSpPr>
          <p:spPr bwMode="auto">
            <a:xfrm>
              <a:off x="6593134" y="893931"/>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20"/>
            <p:cNvSpPr>
              <a:spLocks/>
            </p:cNvSpPr>
            <p:nvPr userDrawn="1"/>
          </p:nvSpPr>
          <p:spPr bwMode="auto">
            <a:xfrm>
              <a:off x="6712196" y="898693"/>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21"/>
            <p:cNvSpPr>
              <a:spLocks noEditPoints="1"/>
            </p:cNvSpPr>
            <p:nvPr userDrawn="1"/>
          </p:nvSpPr>
          <p:spPr bwMode="auto">
            <a:xfrm>
              <a:off x="6851897" y="893931"/>
              <a:ext cx="157162" cy="141289"/>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22"/>
            <p:cNvSpPr>
              <a:spLocks/>
            </p:cNvSpPr>
            <p:nvPr userDrawn="1"/>
          </p:nvSpPr>
          <p:spPr bwMode="auto">
            <a:xfrm>
              <a:off x="7007471" y="898693"/>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23"/>
            <p:cNvSpPr>
              <a:spLocks/>
            </p:cNvSpPr>
            <p:nvPr userDrawn="1"/>
          </p:nvSpPr>
          <p:spPr bwMode="auto">
            <a:xfrm>
              <a:off x="7182096" y="893931"/>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24"/>
            <p:cNvSpPr>
              <a:spLocks noEditPoints="1"/>
            </p:cNvSpPr>
            <p:nvPr userDrawn="1"/>
          </p:nvSpPr>
          <p:spPr bwMode="auto">
            <a:xfrm>
              <a:off x="7310683" y="898693"/>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26"/>
            <p:cNvSpPr>
              <a:spLocks noEditPoints="1"/>
            </p:cNvSpPr>
            <p:nvPr userDrawn="1"/>
          </p:nvSpPr>
          <p:spPr bwMode="auto">
            <a:xfrm>
              <a:off x="7626596" y="898693"/>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27"/>
            <p:cNvSpPr>
              <a:spLocks/>
            </p:cNvSpPr>
            <p:nvPr userDrawn="1"/>
          </p:nvSpPr>
          <p:spPr bwMode="auto">
            <a:xfrm>
              <a:off x="7801221" y="898693"/>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28"/>
            <p:cNvSpPr>
              <a:spLocks/>
            </p:cNvSpPr>
            <p:nvPr userDrawn="1"/>
          </p:nvSpPr>
          <p:spPr bwMode="auto">
            <a:xfrm>
              <a:off x="7944095" y="898693"/>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29"/>
            <p:cNvSpPr>
              <a:spLocks noEditPoints="1"/>
            </p:cNvSpPr>
            <p:nvPr userDrawn="1"/>
          </p:nvSpPr>
          <p:spPr bwMode="auto">
            <a:xfrm>
              <a:off x="5743821" y="366879"/>
              <a:ext cx="657225" cy="898527"/>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0"/>
            <p:cNvSpPr>
              <a:spLocks/>
            </p:cNvSpPr>
            <p:nvPr userDrawn="1"/>
          </p:nvSpPr>
          <p:spPr bwMode="auto">
            <a:xfrm>
              <a:off x="5923209" y="1166981"/>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1"/>
            <p:cNvSpPr>
              <a:spLocks/>
            </p:cNvSpPr>
            <p:nvPr userDrawn="1"/>
          </p:nvSpPr>
          <p:spPr bwMode="auto">
            <a:xfrm>
              <a:off x="5840658" y="85424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2"/>
            <p:cNvSpPr>
              <a:spLocks/>
            </p:cNvSpPr>
            <p:nvPr userDrawn="1"/>
          </p:nvSpPr>
          <p:spPr bwMode="auto">
            <a:xfrm>
              <a:off x="5786685" y="1097131"/>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38"/>
            <p:cNvSpPr>
              <a:spLocks/>
            </p:cNvSpPr>
            <p:nvPr userDrawn="1"/>
          </p:nvSpPr>
          <p:spPr bwMode="auto">
            <a:xfrm>
              <a:off x="5843835" y="627230"/>
              <a:ext cx="77787"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0"/>
            <p:cNvSpPr>
              <a:spLocks/>
            </p:cNvSpPr>
            <p:nvPr userDrawn="1"/>
          </p:nvSpPr>
          <p:spPr bwMode="auto">
            <a:xfrm>
              <a:off x="5915272" y="408154"/>
              <a:ext cx="26988" cy="123826"/>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1"/>
            <p:cNvSpPr>
              <a:spLocks/>
            </p:cNvSpPr>
            <p:nvPr userDrawn="1"/>
          </p:nvSpPr>
          <p:spPr bwMode="auto">
            <a:xfrm>
              <a:off x="5943847" y="444667"/>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3"/>
            <p:cNvSpPr>
              <a:spLocks/>
            </p:cNvSpPr>
            <p:nvPr userDrawn="1"/>
          </p:nvSpPr>
          <p:spPr bwMode="auto">
            <a:xfrm>
              <a:off x="6174034" y="454192"/>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4"/>
            <p:cNvSpPr>
              <a:spLocks/>
            </p:cNvSpPr>
            <p:nvPr userDrawn="1"/>
          </p:nvSpPr>
          <p:spPr bwMode="auto">
            <a:xfrm>
              <a:off x="6235946" y="53674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5"/>
            <p:cNvSpPr>
              <a:spLocks/>
            </p:cNvSpPr>
            <p:nvPr userDrawn="1"/>
          </p:nvSpPr>
          <p:spPr bwMode="auto">
            <a:xfrm>
              <a:off x="6269285" y="814554"/>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6"/>
            <p:cNvSpPr>
              <a:spLocks/>
            </p:cNvSpPr>
            <p:nvPr userDrawn="1"/>
          </p:nvSpPr>
          <p:spPr bwMode="auto">
            <a:xfrm>
              <a:off x="6021634" y="497054"/>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7"/>
            <p:cNvSpPr>
              <a:spLocks/>
            </p:cNvSpPr>
            <p:nvPr userDrawn="1"/>
          </p:nvSpPr>
          <p:spPr bwMode="auto">
            <a:xfrm>
              <a:off x="5743823" y="454192"/>
              <a:ext cx="657225" cy="776290"/>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_valkoinen">
    <p:spTree>
      <p:nvGrpSpPr>
        <p:cNvPr id="1" name=""/>
        <p:cNvGrpSpPr/>
        <p:nvPr/>
      </p:nvGrpSpPr>
      <p:grpSpPr>
        <a:xfrm>
          <a:off x="0" y="0"/>
          <a:ext cx="0" cy="0"/>
          <a:chOff x="0" y="0"/>
          <a:chExt cx="0" cy="0"/>
        </a:xfrm>
      </p:grpSpPr>
      <p:grpSp>
        <p:nvGrpSpPr>
          <p:cNvPr id="2" name="Group 5"/>
          <p:cNvGrpSpPr>
            <a:grpSpLocks noChangeAspect="1"/>
          </p:cNvGrpSpPr>
          <p:nvPr userDrawn="1"/>
        </p:nvGrpSpPr>
        <p:grpSpPr bwMode="auto">
          <a:xfrm>
            <a:off x="4781687" y="0"/>
            <a:ext cx="4364039" cy="5143502"/>
            <a:chOff x="3008" y="0"/>
            <a:chExt cx="2749" cy="3240"/>
          </a:xfrm>
        </p:grpSpPr>
        <p:sp>
          <p:nvSpPr>
            <p:cNvPr id="12" name="Freeform 6"/>
            <p:cNvSpPr>
              <a:spLocks/>
            </p:cNvSpPr>
            <p:nvPr userDrawn="1"/>
          </p:nvSpPr>
          <p:spPr bwMode="auto">
            <a:xfrm>
              <a:off x="4230" y="2293"/>
              <a:ext cx="1527" cy="947"/>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7"/>
            <p:cNvSpPr>
              <a:spLocks/>
            </p:cNvSpPr>
            <p:nvPr userDrawn="1"/>
          </p:nvSpPr>
          <p:spPr bwMode="auto">
            <a:xfrm>
              <a:off x="4842" y="1664"/>
              <a:ext cx="915" cy="1053"/>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8"/>
            <p:cNvSpPr>
              <a:spLocks/>
            </p:cNvSpPr>
            <p:nvPr userDrawn="1"/>
          </p:nvSpPr>
          <p:spPr bwMode="auto">
            <a:xfrm>
              <a:off x="3761" y="0"/>
              <a:ext cx="1602" cy="2293"/>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10"/>
            <p:cNvSpPr>
              <a:spLocks/>
            </p:cNvSpPr>
            <p:nvPr userDrawn="1"/>
          </p:nvSpPr>
          <p:spPr bwMode="auto">
            <a:xfrm>
              <a:off x="4842" y="0"/>
              <a:ext cx="915" cy="2293"/>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11"/>
            <p:cNvSpPr>
              <a:spLocks/>
            </p:cNvSpPr>
            <p:nvPr userDrawn="1"/>
          </p:nvSpPr>
          <p:spPr bwMode="auto">
            <a:xfrm>
              <a:off x="4842" y="2293"/>
              <a:ext cx="915" cy="54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2"/>
            <p:cNvSpPr>
              <a:spLocks/>
            </p:cNvSpPr>
            <p:nvPr userDrawn="1"/>
          </p:nvSpPr>
          <p:spPr bwMode="auto">
            <a:xfrm>
              <a:off x="3008" y="0"/>
              <a:ext cx="1834" cy="2293"/>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3"/>
            <p:cNvSpPr>
              <a:spLocks/>
            </p:cNvSpPr>
            <p:nvPr userDrawn="1"/>
          </p:nvSpPr>
          <p:spPr bwMode="auto">
            <a:xfrm>
              <a:off x="3831" y="2293"/>
              <a:ext cx="1011" cy="947"/>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3" name="Group 4"/>
          <p:cNvGrpSpPr>
            <a:grpSpLocks noChangeAspect="1"/>
          </p:cNvGrpSpPr>
          <p:nvPr userDrawn="1"/>
        </p:nvGrpSpPr>
        <p:grpSpPr bwMode="auto">
          <a:xfrm>
            <a:off x="703264" y="627064"/>
            <a:ext cx="3076578" cy="895352"/>
            <a:chOff x="443" y="395"/>
            <a:chExt cx="1938" cy="564"/>
          </a:xfrm>
        </p:grpSpPr>
        <p:sp>
          <p:nvSpPr>
            <p:cNvPr id="4" name="AutoShape 3"/>
            <p:cNvSpPr>
              <a:spLocks noChangeAspect="1" noChangeArrowheads="1" noTextEdit="1"/>
            </p:cNvSpPr>
            <p:nvPr userDrawn="1"/>
          </p:nvSpPr>
          <p:spPr bwMode="auto">
            <a:xfrm>
              <a:off x="443" y="395"/>
              <a:ext cx="1938"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p:cNvSpPr>
            <p:nvPr userDrawn="1"/>
          </p:nvSpPr>
          <p:spPr bwMode="auto">
            <a:xfrm>
              <a:off x="963" y="562"/>
              <a:ext cx="102" cy="89"/>
            </a:xfrm>
            <a:custGeom>
              <a:avLst/>
              <a:gdLst>
                <a:gd name="T0" fmla="*/ 83 w 102"/>
                <a:gd name="T1" fmla="*/ 17 h 89"/>
                <a:gd name="T2" fmla="*/ 53 w 102"/>
                <a:gd name="T3" fmla="*/ 89 h 89"/>
                <a:gd name="T4" fmla="*/ 49 w 102"/>
                <a:gd name="T5" fmla="*/ 89 h 89"/>
                <a:gd name="T6" fmla="*/ 17 w 102"/>
                <a:gd name="T7" fmla="*/ 17 h 89"/>
                <a:gd name="T8" fmla="*/ 17 w 102"/>
                <a:gd name="T9" fmla="*/ 17 h 89"/>
                <a:gd name="T10" fmla="*/ 15 w 102"/>
                <a:gd name="T11" fmla="*/ 11 h 89"/>
                <a:gd name="T12" fmla="*/ 12 w 102"/>
                <a:gd name="T13" fmla="*/ 8 h 89"/>
                <a:gd name="T14" fmla="*/ 7 w 102"/>
                <a:gd name="T15" fmla="*/ 5 h 89"/>
                <a:gd name="T16" fmla="*/ 0 w 102"/>
                <a:gd name="T17" fmla="*/ 5 h 89"/>
                <a:gd name="T18" fmla="*/ 0 w 102"/>
                <a:gd name="T19" fmla="*/ 0 h 89"/>
                <a:gd name="T20" fmla="*/ 48 w 102"/>
                <a:gd name="T21" fmla="*/ 0 h 89"/>
                <a:gd name="T22" fmla="*/ 48 w 102"/>
                <a:gd name="T23" fmla="*/ 5 h 89"/>
                <a:gd name="T24" fmla="*/ 48 w 102"/>
                <a:gd name="T25" fmla="*/ 5 h 89"/>
                <a:gd name="T26" fmla="*/ 40 w 102"/>
                <a:gd name="T27" fmla="*/ 5 h 89"/>
                <a:gd name="T28" fmla="*/ 35 w 102"/>
                <a:gd name="T29" fmla="*/ 8 h 89"/>
                <a:gd name="T30" fmla="*/ 35 w 102"/>
                <a:gd name="T31" fmla="*/ 9 h 89"/>
                <a:gd name="T32" fmla="*/ 35 w 102"/>
                <a:gd name="T33" fmla="*/ 11 h 89"/>
                <a:gd name="T34" fmla="*/ 37 w 102"/>
                <a:gd name="T35" fmla="*/ 16 h 89"/>
                <a:gd name="T36" fmla="*/ 56 w 102"/>
                <a:gd name="T37" fmla="*/ 63 h 89"/>
                <a:gd name="T38" fmla="*/ 77 w 102"/>
                <a:gd name="T39" fmla="*/ 16 h 89"/>
                <a:gd name="T40" fmla="*/ 77 w 102"/>
                <a:gd name="T41" fmla="*/ 16 h 89"/>
                <a:gd name="T42" fmla="*/ 78 w 102"/>
                <a:gd name="T43" fmla="*/ 11 h 89"/>
                <a:gd name="T44" fmla="*/ 78 w 102"/>
                <a:gd name="T45" fmla="*/ 9 h 89"/>
                <a:gd name="T46" fmla="*/ 77 w 102"/>
                <a:gd name="T47" fmla="*/ 8 h 89"/>
                <a:gd name="T48" fmla="*/ 73 w 102"/>
                <a:gd name="T49" fmla="*/ 5 h 89"/>
                <a:gd name="T50" fmla="*/ 66 w 102"/>
                <a:gd name="T51" fmla="*/ 5 h 89"/>
                <a:gd name="T52" fmla="*/ 66 w 102"/>
                <a:gd name="T53" fmla="*/ 0 h 89"/>
                <a:gd name="T54" fmla="*/ 102 w 102"/>
                <a:gd name="T55" fmla="*/ 0 h 89"/>
                <a:gd name="T56" fmla="*/ 102 w 102"/>
                <a:gd name="T57" fmla="*/ 5 h 89"/>
                <a:gd name="T58" fmla="*/ 102 w 102"/>
                <a:gd name="T59" fmla="*/ 5 h 89"/>
                <a:gd name="T60" fmla="*/ 94 w 102"/>
                <a:gd name="T61" fmla="*/ 5 h 89"/>
                <a:gd name="T62" fmla="*/ 91 w 102"/>
                <a:gd name="T63" fmla="*/ 8 h 89"/>
                <a:gd name="T64" fmla="*/ 87 w 102"/>
                <a:gd name="T65" fmla="*/ 11 h 89"/>
                <a:gd name="T66" fmla="*/ 83 w 102"/>
                <a:gd name="T67" fmla="*/ 17 h 89"/>
                <a:gd name="T68" fmla="*/ 83 w 102"/>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89">
                  <a:moveTo>
                    <a:pt x="83" y="17"/>
                  </a:moveTo>
                  <a:lnTo>
                    <a:pt x="53" y="89"/>
                  </a:lnTo>
                  <a:lnTo>
                    <a:pt x="49" y="89"/>
                  </a:lnTo>
                  <a:lnTo>
                    <a:pt x="17" y="17"/>
                  </a:lnTo>
                  <a:lnTo>
                    <a:pt x="17" y="17"/>
                  </a:lnTo>
                  <a:lnTo>
                    <a:pt x="15" y="11"/>
                  </a:lnTo>
                  <a:lnTo>
                    <a:pt x="12" y="8"/>
                  </a:lnTo>
                  <a:lnTo>
                    <a:pt x="7" y="5"/>
                  </a:lnTo>
                  <a:lnTo>
                    <a:pt x="0" y="5"/>
                  </a:lnTo>
                  <a:lnTo>
                    <a:pt x="0" y="0"/>
                  </a:lnTo>
                  <a:lnTo>
                    <a:pt x="48" y="0"/>
                  </a:lnTo>
                  <a:lnTo>
                    <a:pt x="48" y="5"/>
                  </a:lnTo>
                  <a:lnTo>
                    <a:pt x="48" y="5"/>
                  </a:lnTo>
                  <a:lnTo>
                    <a:pt x="40" y="5"/>
                  </a:lnTo>
                  <a:lnTo>
                    <a:pt x="35" y="8"/>
                  </a:lnTo>
                  <a:lnTo>
                    <a:pt x="35" y="9"/>
                  </a:lnTo>
                  <a:lnTo>
                    <a:pt x="35" y="11"/>
                  </a:lnTo>
                  <a:lnTo>
                    <a:pt x="37" y="16"/>
                  </a:lnTo>
                  <a:lnTo>
                    <a:pt x="56" y="63"/>
                  </a:lnTo>
                  <a:lnTo>
                    <a:pt x="77" y="16"/>
                  </a:lnTo>
                  <a:lnTo>
                    <a:pt x="77" y="16"/>
                  </a:lnTo>
                  <a:lnTo>
                    <a:pt x="78" y="11"/>
                  </a:lnTo>
                  <a:lnTo>
                    <a:pt x="78" y="9"/>
                  </a:lnTo>
                  <a:lnTo>
                    <a:pt x="77" y="8"/>
                  </a:lnTo>
                  <a:lnTo>
                    <a:pt x="73" y="5"/>
                  </a:lnTo>
                  <a:lnTo>
                    <a:pt x="66" y="5"/>
                  </a:lnTo>
                  <a:lnTo>
                    <a:pt x="66" y="0"/>
                  </a:lnTo>
                  <a:lnTo>
                    <a:pt x="102" y="0"/>
                  </a:lnTo>
                  <a:lnTo>
                    <a:pt x="102" y="5"/>
                  </a:lnTo>
                  <a:lnTo>
                    <a:pt x="102" y="5"/>
                  </a:lnTo>
                  <a:lnTo>
                    <a:pt x="94" y="5"/>
                  </a:lnTo>
                  <a:lnTo>
                    <a:pt x="91"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noEditPoints="1"/>
            </p:cNvSpPr>
            <p:nvPr userDrawn="1"/>
          </p:nvSpPr>
          <p:spPr bwMode="auto">
            <a:xfrm>
              <a:off x="1054" y="560"/>
              <a:ext cx="100" cy="89"/>
            </a:xfrm>
            <a:custGeom>
              <a:avLst/>
              <a:gdLst>
                <a:gd name="T0" fmla="*/ 23 w 100"/>
                <a:gd name="T1" fmla="*/ 73 h 89"/>
                <a:gd name="T2" fmla="*/ 23 w 100"/>
                <a:gd name="T3" fmla="*/ 73 h 89"/>
                <a:gd name="T4" fmla="*/ 22 w 100"/>
                <a:gd name="T5" fmla="*/ 79 h 89"/>
                <a:gd name="T6" fmla="*/ 22 w 100"/>
                <a:gd name="T7" fmla="*/ 80 h 89"/>
                <a:gd name="T8" fmla="*/ 23 w 100"/>
                <a:gd name="T9" fmla="*/ 82 h 89"/>
                <a:gd name="T10" fmla="*/ 26 w 100"/>
                <a:gd name="T11" fmla="*/ 84 h 89"/>
                <a:gd name="T12" fmla="*/ 34 w 100"/>
                <a:gd name="T13" fmla="*/ 84 h 89"/>
                <a:gd name="T14" fmla="*/ 34 w 100"/>
                <a:gd name="T15" fmla="*/ 89 h 89"/>
                <a:gd name="T16" fmla="*/ 0 w 100"/>
                <a:gd name="T17" fmla="*/ 89 h 89"/>
                <a:gd name="T18" fmla="*/ 0 w 100"/>
                <a:gd name="T19" fmla="*/ 84 h 89"/>
                <a:gd name="T20" fmla="*/ 0 w 100"/>
                <a:gd name="T21" fmla="*/ 84 h 89"/>
                <a:gd name="T22" fmla="*/ 6 w 100"/>
                <a:gd name="T23" fmla="*/ 84 h 89"/>
                <a:gd name="T24" fmla="*/ 11 w 100"/>
                <a:gd name="T25" fmla="*/ 82 h 89"/>
                <a:gd name="T26" fmla="*/ 14 w 100"/>
                <a:gd name="T27" fmla="*/ 78 h 89"/>
                <a:gd name="T28" fmla="*/ 17 w 100"/>
                <a:gd name="T29" fmla="*/ 72 h 89"/>
                <a:gd name="T30" fmla="*/ 48 w 100"/>
                <a:gd name="T31" fmla="*/ 0 h 89"/>
                <a:gd name="T32" fmla="*/ 51 w 100"/>
                <a:gd name="T33" fmla="*/ 0 h 89"/>
                <a:gd name="T34" fmla="*/ 83 w 100"/>
                <a:gd name="T35" fmla="*/ 72 h 89"/>
                <a:gd name="T36" fmla="*/ 83 w 100"/>
                <a:gd name="T37" fmla="*/ 72 h 89"/>
                <a:gd name="T38" fmla="*/ 85 w 100"/>
                <a:gd name="T39" fmla="*/ 78 h 89"/>
                <a:gd name="T40" fmla="*/ 89 w 100"/>
                <a:gd name="T41" fmla="*/ 82 h 89"/>
                <a:gd name="T42" fmla="*/ 93 w 100"/>
                <a:gd name="T43" fmla="*/ 84 h 89"/>
                <a:gd name="T44" fmla="*/ 100 w 100"/>
                <a:gd name="T45" fmla="*/ 84 h 89"/>
                <a:gd name="T46" fmla="*/ 100 w 100"/>
                <a:gd name="T47" fmla="*/ 89 h 89"/>
                <a:gd name="T48" fmla="*/ 53 w 100"/>
                <a:gd name="T49" fmla="*/ 89 h 89"/>
                <a:gd name="T50" fmla="*/ 53 w 100"/>
                <a:gd name="T51" fmla="*/ 84 h 89"/>
                <a:gd name="T52" fmla="*/ 53 w 100"/>
                <a:gd name="T53" fmla="*/ 84 h 89"/>
                <a:gd name="T54" fmla="*/ 61 w 100"/>
                <a:gd name="T55" fmla="*/ 84 h 89"/>
                <a:gd name="T56" fmla="*/ 64 w 100"/>
                <a:gd name="T57" fmla="*/ 82 h 89"/>
                <a:gd name="T58" fmla="*/ 66 w 100"/>
                <a:gd name="T59" fmla="*/ 80 h 89"/>
                <a:gd name="T60" fmla="*/ 66 w 100"/>
                <a:gd name="T61" fmla="*/ 78 h 89"/>
                <a:gd name="T62" fmla="*/ 64 w 100"/>
                <a:gd name="T63" fmla="*/ 73 h 89"/>
                <a:gd name="T64" fmla="*/ 58 w 100"/>
                <a:gd name="T65" fmla="*/ 60 h 89"/>
                <a:gd name="T66" fmla="*/ 29 w 100"/>
                <a:gd name="T67" fmla="*/ 60 h 89"/>
                <a:gd name="T68" fmla="*/ 23 w 100"/>
                <a:gd name="T69" fmla="*/ 73 h 89"/>
                <a:gd name="T70" fmla="*/ 44 w 100"/>
                <a:gd name="T71" fmla="*/ 27 h 89"/>
                <a:gd name="T72" fmla="*/ 33 w 100"/>
                <a:gd name="T73" fmla="*/ 54 h 89"/>
                <a:gd name="T74" fmla="*/ 56 w 100"/>
                <a:gd name="T75" fmla="*/ 54 h 89"/>
                <a:gd name="T76" fmla="*/ 44 w 100"/>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23" y="73"/>
                  </a:moveTo>
                  <a:lnTo>
                    <a:pt x="23" y="73"/>
                  </a:lnTo>
                  <a:lnTo>
                    <a:pt x="22" y="79"/>
                  </a:lnTo>
                  <a:lnTo>
                    <a:pt x="22" y="80"/>
                  </a:lnTo>
                  <a:lnTo>
                    <a:pt x="23" y="82"/>
                  </a:lnTo>
                  <a:lnTo>
                    <a:pt x="26" y="84"/>
                  </a:lnTo>
                  <a:lnTo>
                    <a:pt x="34" y="84"/>
                  </a:lnTo>
                  <a:lnTo>
                    <a:pt x="34" y="89"/>
                  </a:lnTo>
                  <a:lnTo>
                    <a:pt x="0" y="89"/>
                  </a:lnTo>
                  <a:lnTo>
                    <a:pt x="0" y="84"/>
                  </a:lnTo>
                  <a:lnTo>
                    <a:pt x="0" y="84"/>
                  </a:lnTo>
                  <a:lnTo>
                    <a:pt x="6" y="84"/>
                  </a:lnTo>
                  <a:lnTo>
                    <a:pt x="11" y="82"/>
                  </a:lnTo>
                  <a:lnTo>
                    <a:pt x="14" y="78"/>
                  </a:lnTo>
                  <a:lnTo>
                    <a:pt x="17" y="72"/>
                  </a:lnTo>
                  <a:lnTo>
                    <a:pt x="48" y="0"/>
                  </a:lnTo>
                  <a:lnTo>
                    <a:pt x="51" y="0"/>
                  </a:lnTo>
                  <a:lnTo>
                    <a:pt x="83" y="72"/>
                  </a:lnTo>
                  <a:lnTo>
                    <a:pt x="83" y="72"/>
                  </a:lnTo>
                  <a:lnTo>
                    <a:pt x="85" y="78"/>
                  </a:lnTo>
                  <a:lnTo>
                    <a:pt x="89" y="82"/>
                  </a:lnTo>
                  <a:lnTo>
                    <a:pt x="93" y="84"/>
                  </a:lnTo>
                  <a:lnTo>
                    <a:pt x="100" y="84"/>
                  </a:lnTo>
                  <a:lnTo>
                    <a:pt x="100" y="89"/>
                  </a:lnTo>
                  <a:lnTo>
                    <a:pt x="53" y="89"/>
                  </a:lnTo>
                  <a:lnTo>
                    <a:pt x="53" y="84"/>
                  </a:lnTo>
                  <a:lnTo>
                    <a:pt x="53" y="84"/>
                  </a:lnTo>
                  <a:lnTo>
                    <a:pt x="61" y="84"/>
                  </a:lnTo>
                  <a:lnTo>
                    <a:pt x="64" y="82"/>
                  </a:lnTo>
                  <a:lnTo>
                    <a:pt x="66" y="80"/>
                  </a:lnTo>
                  <a:lnTo>
                    <a:pt x="66" y="78"/>
                  </a:lnTo>
                  <a:lnTo>
                    <a:pt x="64" y="73"/>
                  </a:lnTo>
                  <a:lnTo>
                    <a:pt x="58" y="60"/>
                  </a:lnTo>
                  <a:lnTo>
                    <a:pt x="29" y="60"/>
                  </a:lnTo>
                  <a:lnTo>
                    <a:pt x="23" y="73"/>
                  </a:lnTo>
                  <a:close/>
                  <a:moveTo>
                    <a:pt x="44" y="27"/>
                  </a:moveTo>
                  <a:lnTo>
                    <a:pt x="33" y="54"/>
                  </a:lnTo>
                  <a:lnTo>
                    <a:pt x="56" y="54"/>
                  </a:lnTo>
                  <a:lnTo>
                    <a:pt x="44"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a:off x="1165" y="562"/>
              <a:ext cx="83" cy="87"/>
            </a:xfrm>
            <a:custGeom>
              <a:avLst/>
              <a:gdLst>
                <a:gd name="T0" fmla="*/ 0 w 83"/>
                <a:gd name="T1" fmla="*/ 5 h 87"/>
                <a:gd name="T2" fmla="*/ 0 w 83"/>
                <a:gd name="T3" fmla="*/ 0 h 87"/>
                <a:gd name="T4" fmla="*/ 45 w 83"/>
                <a:gd name="T5" fmla="*/ 0 h 87"/>
                <a:gd name="T6" fmla="*/ 45 w 83"/>
                <a:gd name="T7" fmla="*/ 5 h 87"/>
                <a:gd name="T8" fmla="*/ 45 w 83"/>
                <a:gd name="T9" fmla="*/ 5 h 87"/>
                <a:gd name="T10" fmla="*/ 38 w 83"/>
                <a:gd name="T11" fmla="*/ 5 h 87"/>
                <a:gd name="T12" fmla="*/ 35 w 83"/>
                <a:gd name="T13" fmla="*/ 6 h 87"/>
                <a:gd name="T14" fmla="*/ 34 w 83"/>
                <a:gd name="T15" fmla="*/ 8 h 87"/>
                <a:gd name="T16" fmla="*/ 32 w 83"/>
                <a:gd name="T17" fmla="*/ 12 h 87"/>
                <a:gd name="T18" fmla="*/ 32 w 83"/>
                <a:gd name="T19" fmla="*/ 21 h 87"/>
                <a:gd name="T20" fmla="*/ 32 w 83"/>
                <a:gd name="T21" fmla="*/ 64 h 87"/>
                <a:gd name="T22" fmla="*/ 32 w 83"/>
                <a:gd name="T23" fmla="*/ 64 h 87"/>
                <a:gd name="T24" fmla="*/ 32 w 83"/>
                <a:gd name="T25" fmla="*/ 72 h 87"/>
                <a:gd name="T26" fmla="*/ 34 w 83"/>
                <a:gd name="T27" fmla="*/ 77 h 87"/>
                <a:gd name="T28" fmla="*/ 35 w 83"/>
                <a:gd name="T29" fmla="*/ 78 h 87"/>
                <a:gd name="T30" fmla="*/ 38 w 83"/>
                <a:gd name="T31" fmla="*/ 80 h 87"/>
                <a:gd name="T32" fmla="*/ 45 w 83"/>
                <a:gd name="T33" fmla="*/ 81 h 87"/>
                <a:gd name="T34" fmla="*/ 62 w 83"/>
                <a:gd name="T35" fmla="*/ 81 h 87"/>
                <a:gd name="T36" fmla="*/ 62 w 83"/>
                <a:gd name="T37" fmla="*/ 81 h 87"/>
                <a:gd name="T38" fmla="*/ 70 w 83"/>
                <a:gd name="T39" fmla="*/ 80 h 87"/>
                <a:gd name="T40" fmla="*/ 74 w 83"/>
                <a:gd name="T41" fmla="*/ 77 h 87"/>
                <a:gd name="T42" fmla="*/ 77 w 83"/>
                <a:gd name="T43" fmla="*/ 75 h 87"/>
                <a:gd name="T44" fmla="*/ 78 w 83"/>
                <a:gd name="T45" fmla="*/ 70 h 87"/>
                <a:gd name="T46" fmla="*/ 79 w 83"/>
                <a:gd name="T47" fmla="*/ 66 h 87"/>
                <a:gd name="T48" fmla="*/ 83 w 83"/>
                <a:gd name="T49" fmla="*/ 66 h 87"/>
                <a:gd name="T50" fmla="*/ 82 w 83"/>
                <a:gd name="T51" fmla="*/ 87 h 87"/>
                <a:gd name="T52" fmla="*/ 0 w 83"/>
                <a:gd name="T53" fmla="*/ 87 h 87"/>
                <a:gd name="T54" fmla="*/ 0 w 83"/>
                <a:gd name="T55" fmla="*/ 82 h 87"/>
                <a:gd name="T56" fmla="*/ 0 w 83"/>
                <a:gd name="T57" fmla="*/ 82 h 87"/>
                <a:gd name="T58" fmla="*/ 7 w 83"/>
                <a:gd name="T59" fmla="*/ 82 h 87"/>
                <a:gd name="T60" fmla="*/ 10 w 83"/>
                <a:gd name="T61" fmla="*/ 81 h 87"/>
                <a:gd name="T62" fmla="*/ 11 w 83"/>
                <a:gd name="T63" fmla="*/ 80 h 87"/>
                <a:gd name="T64" fmla="*/ 13 w 83"/>
                <a:gd name="T65" fmla="*/ 75 h 87"/>
                <a:gd name="T66" fmla="*/ 13 w 83"/>
                <a:gd name="T67" fmla="*/ 66 h 87"/>
                <a:gd name="T68" fmla="*/ 13 w 83"/>
                <a:gd name="T69" fmla="*/ 21 h 87"/>
                <a:gd name="T70" fmla="*/ 13 w 83"/>
                <a:gd name="T71" fmla="*/ 21 h 87"/>
                <a:gd name="T72" fmla="*/ 13 w 83"/>
                <a:gd name="T73" fmla="*/ 12 h 87"/>
                <a:gd name="T74" fmla="*/ 11 w 83"/>
                <a:gd name="T75" fmla="*/ 8 h 87"/>
                <a:gd name="T76" fmla="*/ 10 w 83"/>
                <a:gd name="T77" fmla="*/ 6 h 87"/>
                <a:gd name="T78" fmla="*/ 7 w 83"/>
                <a:gd name="T79" fmla="*/ 5 h 87"/>
                <a:gd name="T80" fmla="*/ 0 w 83"/>
                <a:gd name="T81" fmla="*/ 5 h 87"/>
                <a:gd name="T82" fmla="*/ 0 w 83"/>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0" y="5"/>
                  </a:moveTo>
                  <a:lnTo>
                    <a:pt x="0" y="0"/>
                  </a:lnTo>
                  <a:lnTo>
                    <a:pt x="45" y="0"/>
                  </a:lnTo>
                  <a:lnTo>
                    <a:pt x="45" y="5"/>
                  </a:lnTo>
                  <a:lnTo>
                    <a:pt x="45" y="5"/>
                  </a:lnTo>
                  <a:lnTo>
                    <a:pt x="38" y="5"/>
                  </a:lnTo>
                  <a:lnTo>
                    <a:pt x="35" y="6"/>
                  </a:lnTo>
                  <a:lnTo>
                    <a:pt x="34" y="8"/>
                  </a:lnTo>
                  <a:lnTo>
                    <a:pt x="32" y="12"/>
                  </a:lnTo>
                  <a:lnTo>
                    <a:pt x="32" y="21"/>
                  </a:lnTo>
                  <a:lnTo>
                    <a:pt x="32" y="64"/>
                  </a:lnTo>
                  <a:lnTo>
                    <a:pt x="32" y="64"/>
                  </a:lnTo>
                  <a:lnTo>
                    <a:pt x="32" y="72"/>
                  </a:lnTo>
                  <a:lnTo>
                    <a:pt x="34" y="77"/>
                  </a:lnTo>
                  <a:lnTo>
                    <a:pt x="35" y="78"/>
                  </a:lnTo>
                  <a:lnTo>
                    <a:pt x="38" y="80"/>
                  </a:lnTo>
                  <a:lnTo>
                    <a:pt x="45" y="81"/>
                  </a:lnTo>
                  <a:lnTo>
                    <a:pt x="62" y="81"/>
                  </a:lnTo>
                  <a:lnTo>
                    <a:pt x="62" y="81"/>
                  </a:lnTo>
                  <a:lnTo>
                    <a:pt x="70" y="80"/>
                  </a:lnTo>
                  <a:lnTo>
                    <a:pt x="74" y="77"/>
                  </a:lnTo>
                  <a:lnTo>
                    <a:pt x="77" y="75"/>
                  </a:lnTo>
                  <a:lnTo>
                    <a:pt x="78" y="70"/>
                  </a:lnTo>
                  <a:lnTo>
                    <a:pt x="79" y="66"/>
                  </a:lnTo>
                  <a:lnTo>
                    <a:pt x="83" y="66"/>
                  </a:lnTo>
                  <a:lnTo>
                    <a:pt x="82"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8"/>
            <p:cNvSpPr>
              <a:spLocks/>
            </p:cNvSpPr>
            <p:nvPr userDrawn="1"/>
          </p:nvSpPr>
          <p:spPr bwMode="auto">
            <a:xfrm>
              <a:off x="1249" y="562"/>
              <a:ext cx="90" cy="87"/>
            </a:xfrm>
            <a:custGeom>
              <a:avLst/>
              <a:gdLst>
                <a:gd name="T0" fmla="*/ 90 w 90"/>
                <a:gd name="T1" fmla="*/ 21 h 87"/>
                <a:gd name="T2" fmla="*/ 86 w 90"/>
                <a:gd name="T3" fmla="*/ 21 h 87"/>
                <a:gd name="T4" fmla="*/ 85 w 90"/>
                <a:gd name="T5" fmla="*/ 19 h 87"/>
                <a:gd name="T6" fmla="*/ 85 w 90"/>
                <a:gd name="T7" fmla="*/ 19 h 87"/>
                <a:gd name="T8" fmla="*/ 83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2 w 90"/>
                <a:gd name="T69" fmla="*/ 0 h 87"/>
                <a:gd name="T70" fmla="*/ 88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3"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2" y="0"/>
                  </a:lnTo>
                  <a:lnTo>
                    <a:pt x="88"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a:off x="1357" y="562"/>
              <a:ext cx="45" cy="87"/>
            </a:xfrm>
            <a:custGeom>
              <a:avLst/>
              <a:gdLst>
                <a:gd name="T0" fmla="*/ 0 w 45"/>
                <a:gd name="T1" fmla="*/ 87 h 87"/>
                <a:gd name="T2" fmla="*/ 0 w 45"/>
                <a:gd name="T3" fmla="*/ 82 h 87"/>
                <a:gd name="T4" fmla="*/ 0 w 45"/>
                <a:gd name="T5" fmla="*/ 82 h 87"/>
                <a:gd name="T6" fmla="*/ 6 w 45"/>
                <a:gd name="T7" fmla="*/ 82 h 87"/>
                <a:gd name="T8" fmla="*/ 9 w 45"/>
                <a:gd name="T9" fmla="*/ 81 h 87"/>
                <a:gd name="T10" fmla="*/ 11 w 45"/>
                <a:gd name="T11" fmla="*/ 80 h 87"/>
                <a:gd name="T12" fmla="*/ 12 w 45"/>
                <a:gd name="T13" fmla="*/ 75 h 87"/>
                <a:gd name="T14" fmla="*/ 13 w 45"/>
                <a:gd name="T15" fmla="*/ 66 h 87"/>
                <a:gd name="T16" fmla="*/ 13 w 45"/>
                <a:gd name="T17" fmla="*/ 21 h 87"/>
                <a:gd name="T18" fmla="*/ 13 w 45"/>
                <a:gd name="T19" fmla="*/ 21 h 87"/>
                <a:gd name="T20" fmla="*/ 12 w 45"/>
                <a:gd name="T21" fmla="*/ 12 h 87"/>
                <a:gd name="T22" fmla="*/ 11 w 45"/>
                <a:gd name="T23" fmla="*/ 8 h 87"/>
                <a:gd name="T24" fmla="*/ 9 w 45"/>
                <a:gd name="T25" fmla="*/ 6 h 87"/>
                <a:gd name="T26" fmla="*/ 6 w 45"/>
                <a:gd name="T27" fmla="*/ 5 h 87"/>
                <a:gd name="T28" fmla="*/ 0 w 45"/>
                <a:gd name="T29" fmla="*/ 5 h 87"/>
                <a:gd name="T30" fmla="*/ 0 w 45"/>
                <a:gd name="T31" fmla="*/ 0 h 87"/>
                <a:gd name="T32" fmla="*/ 45 w 45"/>
                <a:gd name="T33" fmla="*/ 0 h 87"/>
                <a:gd name="T34" fmla="*/ 45 w 45"/>
                <a:gd name="T35" fmla="*/ 5 h 87"/>
                <a:gd name="T36" fmla="*/ 45 w 45"/>
                <a:gd name="T37" fmla="*/ 5 h 87"/>
                <a:gd name="T38" fmla="*/ 38 w 45"/>
                <a:gd name="T39" fmla="*/ 5 h 87"/>
                <a:gd name="T40" fmla="*/ 35 w 45"/>
                <a:gd name="T41" fmla="*/ 6 h 87"/>
                <a:gd name="T42" fmla="*/ 33 w 45"/>
                <a:gd name="T43" fmla="*/ 8 h 87"/>
                <a:gd name="T44" fmla="*/ 32 w 45"/>
                <a:gd name="T45" fmla="*/ 12 h 87"/>
                <a:gd name="T46" fmla="*/ 31 w 45"/>
                <a:gd name="T47" fmla="*/ 21 h 87"/>
                <a:gd name="T48" fmla="*/ 31 w 45"/>
                <a:gd name="T49" fmla="*/ 66 h 87"/>
                <a:gd name="T50" fmla="*/ 31 w 45"/>
                <a:gd name="T51" fmla="*/ 66 h 87"/>
                <a:gd name="T52" fmla="*/ 32 w 45"/>
                <a:gd name="T53" fmla="*/ 75 h 87"/>
                <a:gd name="T54" fmla="*/ 33 w 45"/>
                <a:gd name="T55" fmla="*/ 80 h 87"/>
                <a:gd name="T56" fmla="*/ 35 w 45"/>
                <a:gd name="T57" fmla="*/ 81 h 87"/>
                <a:gd name="T58" fmla="*/ 38 w 45"/>
                <a:gd name="T59" fmla="*/ 82 h 87"/>
                <a:gd name="T60" fmla="*/ 45 w 45"/>
                <a:gd name="T61" fmla="*/ 82 h 87"/>
                <a:gd name="T62" fmla="*/ 45 w 45"/>
                <a:gd name="T63" fmla="*/ 87 h 87"/>
                <a:gd name="T64" fmla="*/ 0 w 45"/>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 h="87">
                  <a:moveTo>
                    <a:pt x="0" y="87"/>
                  </a:moveTo>
                  <a:lnTo>
                    <a:pt x="0" y="82"/>
                  </a:lnTo>
                  <a:lnTo>
                    <a:pt x="0" y="82"/>
                  </a:lnTo>
                  <a:lnTo>
                    <a:pt x="6" y="82"/>
                  </a:lnTo>
                  <a:lnTo>
                    <a:pt x="9" y="81"/>
                  </a:lnTo>
                  <a:lnTo>
                    <a:pt x="11" y="80"/>
                  </a:lnTo>
                  <a:lnTo>
                    <a:pt x="12" y="75"/>
                  </a:lnTo>
                  <a:lnTo>
                    <a:pt x="13" y="66"/>
                  </a:lnTo>
                  <a:lnTo>
                    <a:pt x="13" y="21"/>
                  </a:lnTo>
                  <a:lnTo>
                    <a:pt x="13" y="21"/>
                  </a:lnTo>
                  <a:lnTo>
                    <a:pt x="12" y="12"/>
                  </a:lnTo>
                  <a:lnTo>
                    <a:pt x="11" y="8"/>
                  </a:lnTo>
                  <a:lnTo>
                    <a:pt x="9" y="6"/>
                  </a:lnTo>
                  <a:lnTo>
                    <a:pt x="6" y="5"/>
                  </a:lnTo>
                  <a:lnTo>
                    <a:pt x="0" y="5"/>
                  </a:lnTo>
                  <a:lnTo>
                    <a:pt x="0" y="0"/>
                  </a:lnTo>
                  <a:lnTo>
                    <a:pt x="45" y="0"/>
                  </a:lnTo>
                  <a:lnTo>
                    <a:pt x="45" y="5"/>
                  </a:lnTo>
                  <a:lnTo>
                    <a:pt x="45" y="5"/>
                  </a:lnTo>
                  <a:lnTo>
                    <a:pt x="38" y="5"/>
                  </a:lnTo>
                  <a:lnTo>
                    <a:pt x="35" y="6"/>
                  </a:lnTo>
                  <a:lnTo>
                    <a:pt x="33" y="8"/>
                  </a:lnTo>
                  <a:lnTo>
                    <a:pt x="32" y="12"/>
                  </a:lnTo>
                  <a:lnTo>
                    <a:pt x="31" y="21"/>
                  </a:lnTo>
                  <a:lnTo>
                    <a:pt x="31" y="66"/>
                  </a:lnTo>
                  <a:lnTo>
                    <a:pt x="31" y="66"/>
                  </a:lnTo>
                  <a:lnTo>
                    <a:pt x="32" y="75"/>
                  </a:lnTo>
                  <a:lnTo>
                    <a:pt x="33" y="80"/>
                  </a:lnTo>
                  <a:lnTo>
                    <a:pt x="35" y="81"/>
                  </a:lnTo>
                  <a:lnTo>
                    <a:pt x="38" y="82"/>
                  </a:lnTo>
                  <a:lnTo>
                    <a:pt x="45" y="82"/>
                  </a:lnTo>
                  <a:lnTo>
                    <a:pt x="45"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0"/>
            <p:cNvSpPr>
              <a:spLocks noEditPoints="1"/>
            </p:cNvSpPr>
            <p:nvPr userDrawn="1"/>
          </p:nvSpPr>
          <p:spPr bwMode="auto">
            <a:xfrm>
              <a:off x="1424" y="560"/>
              <a:ext cx="96" cy="91"/>
            </a:xfrm>
            <a:custGeom>
              <a:avLst/>
              <a:gdLst>
                <a:gd name="T0" fmla="*/ 48 w 96"/>
                <a:gd name="T1" fmla="*/ 91 h 91"/>
                <a:gd name="T2" fmla="*/ 30 w 96"/>
                <a:gd name="T3" fmla="*/ 88 h 91"/>
                <a:gd name="T4" fmla="*/ 15 w 96"/>
                <a:gd name="T5" fmla="*/ 78 h 91"/>
                <a:gd name="T6" fmla="*/ 4 w 96"/>
                <a:gd name="T7" fmla="*/ 63 h 91"/>
                <a:gd name="T8" fmla="*/ 0 w 96"/>
                <a:gd name="T9" fmla="*/ 46 h 91"/>
                <a:gd name="T10" fmla="*/ 1 w 96"/>
                <a:gd name="T11" fmla="*/ 36 h 91"/>
                <a:gd name="T12" fmla="*/ 9 w 96"/>
                <a:gd name="T13" fmla="*/ 21 h 91"/>
                <a:gd name="T14" fmla="*/ 21 w 96"/>
                <a:gd name="T15" fmla="*/ 8 h 91"/>
                <a:gd name="T16" fmla="*/ 38 w 96"/>
                <a:gd name="T17" fmla="*/ 1 h 91"/>
                <a:gd name="T18" fmla="*/ 48 w 96"/>
                <a:gd name="T19" fmla="*/ 0 h 91"/>
                <a:gd name="T20" fmla="*/ 66 w 96"/>
                <a:gd name="T21" fmla="*/ 3 h 91"/>
                <a:gd name="T22" fmla="*/ 82 w 96"/>
                <a:gd name="T23" fmla="*/ 13 h 91"/>
                <a:gd name="T24" fmla="*/ 92 w 96"/>
                <a:gd name="T25" fmla="*/ 28 h 91"/>
                <a:gd name="T26" fmla="*/ 96 w 96"/>
                <a:gd name="T27" fmla="*/ 46 h 91"/>
                <a:gd name="T28" fmla="*/ 96 w 96"/>
                <a:gd name="T29" fmla="*/ 55 h 91"/>
                <a:gd name="T30" fmla="*/ 88 w 96"/>
                <a:gd name="T31" fmla="*/ 71 h 91"/>
                <a:gd name="T32" fmla="*/ 75 w 96"/>
                <a:gd name="T33" fmla="*/ 83 h 91"/>
                <a:gd name="T34" fmla="*/ 58 w 96"/>
                <a:gd name="T35" fmla="*/ 90 h 91"/>
                <a:gd name="T36" fmla="*/ 48 w 96"/>
                <a:gd name="T37" fmla="*/ 91 h 91"/>
                <a:gd name="T38" fmla="*/ 48 w 96"/>
                <a:gd name="T39" fmla="*/ 7 h 91"/>
                <a:gd name="T40" fmla="*/ 36 w 96"/>
                <a:gd name="T41" fmla="*/ 11 h 91"/>
                <a:gd name="T42" fmla="*/ 26 w 96"/>
                <a:gd name="T43" fmla="*/ 19 h 91"/>
                <a:gd name="T44" fmla="*/ 21 w 96"/>
                <a:gd name="T45" fmla="*/ 33 h 91"/>
                <a:gd name="T46" fmla="*/ 20 w 96"/>
                <a:gd name="T47" fmla="*/ 46 h 91"/>
                <a:gd name="T48" fmla="*/ 20 w 96"/>
                <a:gd name="T49" fmla="*/ 52 h 91"/>
                <a:gd name="T50" fmla="*/ 23 w 96"/>
                <a:gd name="T51" fmla="*/ 66 h 91"/>
                <a:gd name="T52" fmla="*/ 31 w 96"/>
                <a:gd name="T53" fmla="*/ 77 h 91"/>
                <a:gd name="T54" fmla="*/ 41 w 96"/>
                <a:gd name="T55" fmla="*/ 83 h 91"/>
                <a:gd name="T56" fmla="*/ 48 w 96"/>
                <a:gd name="T57" fmla="*/ 84 h 91"/>
                <a:gd name="T58" fmla="*/ 61 w 96"/>
                <a:gd name="T59" fmla="*/ 80 h 91"/>
                <a:gd name="T60" fmla="*/ 70 w 96"/>
                <a:gd name="T61" fmla="*/ 72 h 91"/>
                <a:gd name="T62" fmla="*/ 75 w 96"/>
                <a:gd name="T63" fmla="*/ 58 h 91"/>
                <a:gd name="T64" fmla="*/ 77 w 96"/>
                <a:gd name="T65" fmla="*/ 46 h 91"/>
                <a:gd name="T66" fmla="*/ 76 w 96"/>
                <a:gd name="T67" fmla="*/ 39 h 91"/>
                <a:gd name="T68" fmla="*/ 74 w 96"/>
                <a:gd name="T69" fmla="*/ 25 h 91"/>
                <a:gd name="T70" fmla="*/ 66 w 96"/>
                <a:gd name="T71" fmla="*/ 14 h 91"/>
                <a:gd name="T72" fmla="*/ 55 w 96"/>
                <a:gd name="T73" fmla="*/ 8 h 91"/>
                <a:gd name="T74" fmla="*/ 48 w 96"/>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1">
                  <a:moveTo>
                    <a:pt x="48" y="91"/>
                  </a:moveTo>
                  <a:lnTo>
                    <a:pt x="48" y="91"/>
                  </a:lnTo>
                  <a:lnTo>
                    <a:pt x="38" y="90"/>
                  </a:lnTo>
                  <a:lnTo>
                    <a:pt x="30" y="88"/>
                  </a:lnTo>
                  <a:lnTo>
                    <a:pt x="21" y="83"/>
                  </a:lnTo>
                  <a:lnTo>
                    <a:pt x="15" y="78"/>
                  </a:lnTo>
                  <a:lnTo>
                    <a:pt x="9" y="71"/>
                  </a:lnTo>
                  <a:lnTo>
                    <a:pt x="4" y="63"/>
                  </a:lnTo>
                  <a:lnTo>
                    <a:pt x="1" y="55"/>
                  </a:lnTo>
                  <a:lnTo>
                    <a:pt x="0" y="46"/>
                  </a:lnTo>
                  <a:lnTo>
                    <a:pt x="0" y="46"/>
                  </a:lnTo>
                  <a:lnTo>
                    <a:pt x="1" y="36"/>
                  </a:lnTo>
                  <a:lnTo>
                    <a:pt x="4" y="28"/>
                  </a:lnTo>
                  <a:lnTo>
                    <a:pt x="9" y="21"/>
                  </a:lnTo>
                  <a:lnTo>
                    <a:pt x="15" y="13"/>
                  </a:lnTo>
                  <a:lnTo>
                    <a:pt x="21" y="8"/>
                  </a:lnTo>
                  <a:lnTo>
                    <a:pt x="30" y="3"/>
                  </a:lnTo>
                  <a:lnTo>
                    <a:pt x="38" y="1"/>
                  </a:lnTo>
                  <a:lnTo>
                    <a:pt x="48" y="0"/>
                  </a:lnTo>
                  <a:lnTo>
                    <a:pt x="48" y="0"/>
                  </a:lnTo>
                  <a:lnTo>
                    <a:pt x="58" y="1"/>
                  </a:lnTo>
                  <a:lnTo>
                    <a:pt x="66" y="3"/>
                  </a:lnTo>
                  <a:lnTo>
                    <a:pt x="75" y="8"/>
                  </a:lnTo>
                  <a:lnTo>
                    <a:pt x="82" y="13"/>
                  </a:lnTo>
                  <a:lnTo>
                    <a:pt x="88" y="21"/>
                  </a:lnTo>
                  <a:lnTo>
                    <a:pt x="92" y="28"/>
                  </a:lnTo>
                  <a:lnTo>
                    <a:pt x="96" y="36"/>
                  </a:lnTo>
                  <a:lnTo>
                    <a:pt x="96" y="46"/>
                  </a:lnTo>
                  <a:lnTo>
                    <a:pt x="96" y="46"/>
                  </a:lnTo>
                  <a:lnTo>
                    <a:pt x="96" y="55"/>
                  </a:lnTo>
                  <a:lnTo>
                    <a:pt x="92" y="63"/>
                  </a:lnTo>
                  <a:lnTo>
                    <a:pt x="88" y="71"/>
                  </a:lnTo>
                  <a:lnTo>
                    <a:pt x="82" y="78"/>
                  </a:lnTo>
                  <a:lnTo>
                    <a:pt x="75" y="83"/>
                  </a:lnTo>
                  <a:lnTo>
                    <a:pt x="66" y="88"/>
                  </a:lnTo>
                  <a:lnTo>
                    <a:pt x="58" y="90"/>
                  </a:lnTo>
                  <a:lnTo>
                    <a:pt x="48" y="91"/>
                  </a:lnTo>
                  <a:lnTo>
                    <a:pt x="48" y="91"/>
                  </a:lnTo>
                  <a:close/>
                  <a:moveTo>
                    <a:pt x="48" y="7"/>
                  </a:moveTo>
                  <a:lnTo>
                    <a:pt x="48" y="7"/>
                  </a:lnTo>
                  <a:lnTo>
                    <a:pt x="41" y="8"/>
                  </a:lnTo>
                  <a:lnTo>
                    <a:pt x="36" y="11"/>
                  </a:lnTo>
                  <a:lnTo>
                    <a:pt x="31" y="14"/>
                  </a:lnTo>
                  <a:lnTo>
                    <a:pt x="26" y="19"/>
                  </a:lnTo>
                  <a:lnTo>
                    <a:pt x="23" y="25"/>
                  </a:lnTo>
                  <a:lnTo>
                    <a:pt x="21" y="33"/>
                  </a:lnTo>
                  <a:lnTo>
                    <a:pt x="20" y="39"/>
                  </a:lnTo>
                  <a:lnTo>
                    <a:pt x="20" y="46"/>
                  </a:lnTo>
                  <a:lnTo>
                    <a:pt x="20" y="46"/>
                  </a:lnTo>
                  <a:lnTo>
                    <a:pt x="20" y="52"/>
                  </a:lnTo>
                  <a:lnTo>
                    <a:pt x="21" y="58"/>
                  </a:lnTo>
                  <a:lnTo>
                    <a:pt x="23" y="66"/>
                  </a:lnTo>
                  <a:lnTo>
                    <a:pt x="26" y="72"/>
                  </a:lnTo>
                  <a:lnTo>
                    <a:pt x="31" y="77"/>
                  </a:lnTo>
                  <a:lnTo>
                    <a:pt x="36" y="80"/>
                  </a:lnTo>
                  <a:lnTo>
                    <a:pt x="41" y="83"/>
                  </a:lnTo>
                  <a:lnTo>
                    <a:pt x="48" y="84"/>
                  </a:lnTo>
                  <a:lnTo>
                    <a:pt x="48" y="84"/>
                  </a:lnTo>
                  <a:lnTo>
                    <a:pt x="55" y="83"/>
                  </a:lnTo>
                  <a:lnTo>
                    <a:pt x="61" y="80"/>
                  </a:lnTo>
                  <a:lnTo>
                    <a:pt x="66" y="77"/>
                  </a:lnTo>
                  <a:lnTo>
                    <a:pt x="70" y="72"/>
                  </a:lnTo>
                  <a:lnTo>
                    <a:pt x="74" y="66"/>
                  </a:lnTo>
                  <a:lnTo>
                    <a:pt x="75" y="58"/>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1"/>
            <p:cNvSpPr>
              <a:spLocks/>
            </p:cNvSpPr>
            <p:nvPr userDrawn="1"/>
          </p:nvSpPr>
          <p:spPr bwMode="auto">
            <a:xfrm>
              <a:off x="1543" y="562"/>
              <a:ext cx="97" cy="89"/>
            </a:xfrm>
            <a:custGeom>
              <a:avLst/>
              <a:gdLst>
                <a:gd name="T0" fmla="*/ 76 w 97"/>
                <a:gd name="T1" fmla="*/ 21 h 89"/>
                <a:gd name="T2" fmla="*/ 76 w 97"/>
                <a:gd name="T3" fmla="*/ 21 h 89"/>
                <a:gd name="T4" fmla="*/ 76 w 97"/>
                <a:gd name="T5" fmla="*/ 12 h 89"/>
                <a:gd name="T6" fmla="*/ 75 w 97"/>
                <a:gd name="T7" fmla="*/ 8 h 89"/>
                <a:gd name="T8" fmla="*/ 72 w 97"/>
                <a:gd name="T9" fmla="*/ 6 h 89"/>
                <a:gd name="T10" fmla="*/ 70 w 97"/>
                <a:gd name="T11" fmla="*/ 5 h 89"/>
                <a:gd name="T12" fmla="*/ 62 w 97"/>
                <a:gd name="T13" fmla="*/ 5 h 89"/>
                <a:gd name="T14" fmla="*/ 62 w 97"/>
                <a:gd name="T15" fmla="*/ 0 h 89"/>
                <a:gd name="T16" fmla="*/ 97 w 97"/>
                <a:gd name="T17" fmla="*/ 0 h 89"/>
                <a:gd name="T18" fmla="*/ 97 w 97"/>
                <a:gd name="T19" fmla="*/ 5 h 89"/>
                <a:gd name="T20" fmla="*/ 97 w 97"/>
                <a:gd name="T21" fmla="*/ 5 h 89"/>
                <a:gd name="T22" fmla="*/ 89 w 97"/>
                <a:gd name="T23" fmla="*/ 5 h 89"/>
                <a:gd name="T24" fmla="*/ 87 w 97"/>
                <a:gd name="T25" fmla="*/ 6 h 89"/>
                <a:gd name="T26" fmla="*/ 86 w 97"/>
                <a:gd name="T27" fmla="*/ 8 h 89"/>
                <a:gd name="T28" fmla="*/ 83 w 97"/>
                <a:gd name="T29" fmla="*/ 12 h 89"/>
                <a:gd name="T30" fmla="*/ 83 w 97"/>
                <a:gd name="T31" fmla="*/ 21 h 89"/>
                <a:gd name="T32" fmla="*/ 83 w 97"/>
                <a:gd name="T33" fmla="*/ 89 h 89"/>
                <a:gd name="T34" fmla="*/ 79 w 97"/>
                <a:gd name="T35" fmla="*/ 89 h 89"/>
                <a:gd name="T36" fmla="*/ 19 w 97"/>
                <a:gd name="T37" fmla="*/ 19 h 89"/>
                <a:gd name="T38" fmla="*/ 19 w 97"/>
                <a:gd name="T39" fmla="*/ 66 h 89"/>
                <a:gd name="T40" fmla="*/ 19 w 97"/>
                <a:gd name="T41" fmla="*/ 66 h 89"/>
                <a:gd name="T42" fmla="*/ 21 w 97"/>
                <a:gd name="T43" fmla="*/ 75 h 89"/>
                <a:gd name="T44" fmla="*/ 22 w 97"/>
                <a:gd name="T45" fmla="*/ 80 h 89"/>
                <a:gd name="T46" fmla="*/ 24 w 97"/>
                <a:gd name="T47" fmla="*/ 81 h 89"/>
                <a:gd name="T48" fmla="*/ 27 w 97"/>
                <a:gd name="T49" fmla="*/ 82 h 89"/>
                <a:gd name="T50" fmla="*/ 33 w 97"/>
                <a:gd name="T51" fmla="*/ 82 h 89"/>
                <a:gd name="T52" fmla="*/ 33 w 97"/>
                <a:gd name="T53" fmla="*/ 87 h 89"/>
                <a:gd name="T54" fmla="*/ 0 w 97"/>
                <a:gd name="T55" fmla="*/ 87 h 89"/>
                <a:gd name="T56" fmla="*/ 0 w 97"/>
                <a:gd name="T57" fmla="*/ 82 h 89"/>
                <a:gd name="T58" fmla="*/ 0 w 97"/>
                <a:gd name="T59" fmla="*/ 82 h 89"/>
                <a:gd name="T60" fmla="*/ 7 w 97"/>
                <a:gd name="T61" fmla="*/ 82 h 89"/>
                <a:gd name="T62" fmla="*/ 10 w 97"/>
                <a:gd name="T63" fmla="*/ 81 h 89"/>
                <a:gd name="T64" fmla="*/ 11 w 97"/>
                <a:gd name="T65" fmla="*/ 80 h 89"/>
                <a:gd name="T66" fmla="*/ 13 w 97"/>
                <a:gd name="T67" fmla="*/ 75 h 89"/>
                <a:gd name="T68" fmla="*/ 13 w 97"/>
                <a:gd name="T69" fmla="*/ 66 h 89"/>
                <a:gd name="T70" fmla="*/ 13 w 97"/>
                <a:gd name="T71" fmla="*/ 21 h 89"/>
                <a:gd name="T72" fmla="*/ 13 w 97"/>
                <a:gd name="T73" fmla="*/ 21 h 89"/>
                <a:gd name="T74" fmla="*/ 13 w 97"/>
                <a:gd name="T75" fmla="*/ 12 h 89"/>
                <a:gd name="T76" fmla="*/ 11 w 97"/>
                <a:gd name="T77" fmla="*/ 8 h 89"/>
                <a:gd name="T78" fmla="*/ 10 w 97"/>
                <a:gd name="T79" fmla="*/ 6 h 89"/>
                <a:gd name="T80" fmla="*/ 7 w 97"/>
                <a:gd name="T81" fmla="*/ 5 h 89"/>
                <a:gd name="T82" fmla="*/ 0 w 97"/>
                <a:gd name="T83" fmla="*/ 5 h 89"/>
                <a:gd name="T84" fmla="*/ 0 w 97"/>
                <a:gd name="T85" fmla="*/ 0 h 89"/>
                <a:gd name="T86" fmla="*/ 28 w 97"/>
                <a:gd name="T87" fmla="*/ 0 h 89"/>
                <a:gd name="T88" fmla="*/ 76 w 97"/>
                <a:gd name="T89" fmla="*/ 58 h 89"/>
                <a:gd name="T90" fmla="*/ 76 w 97"/>
                <a:gd name="T91"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89">
                  <a:moveTo>
                    <a:pt x="76" y="21"/>
                  </a:moveTo>
                  <a:lnTo>
                    <a:pt x="76" y="21"/>
                  </a:lnTo>
                  <a:lnTo>
                    <a:pt x="76" y="12"/>
                  </a:lnTo>
                  <a:lnTo>
                    <a:pt x="75" y="8"/>
                  </a:lnTo>
                  <a:lnTo>
                    <a:pt x="72" y="6"/>
                  </a:lnTo>
                  <a:lnTo>
                    <a:pt x="70" y="5"/>
                  </a:lnTo>
                  <a:lnTo>
                    <a:pt x="62" y="5"/>
                  </a:lnTo>
                  <a:lnTo>
                    <a:pt x="62" y="0"/>
                  </a:lnTo>
                  <a:lnTo>
                    <a:pt x="97" y="0"/>
                  </a:lnTo>
                  <a:lnTo>
                    <a:pt x="97" y="5"/>
                  </a:lnTo>
                  <a:lnTo>
                    <a:pt x="97" y="5"/>
                  </a:lnTo>
                  <a:lnTo>
                    <a:pt x="89" y="5"/>
                  </a:lnTo>
                  <a:lnTo>
                    <a:pt x="87" y="6"/>
                  </a:lnTo>
                  <a:lnTo>
                    <a:pt x="86" y="8"/>
                  </a:lnTo>
                  <a:lnTo>
                    <a:pt x="83" y="12"/>
                  </a:lnTo>
                  <a:lnTo>
                    <a:pt x="83" y="21"/>
                  </a:lnTo>
                  <a:lnTo>
                    <a:pt x="83" y="89"/>
                  </a:lnTo>
                  <a:lnTo>
                    <a:pt x="79" y="89"/>
                  </a:lnTo>
                  <a:lnTo>
                    <a:pt x="19" y="19"/>
                  </a:lnTo>
                  <a:lnTo>
                    <a:pt x="19" y="66"/>
                  </a:lnTo>
                  <a:lnTo>
                    <a:pt x="19" y="66"/>
                  </a:lnTo>
                  <a:lnTo>
                    <a:pt x="21" y="75"/>
                  </a:lnTo>
                  <a:lnTo>
                    <a:pt x="22" y="80"/>
                  </a:lnTo>
                  <a:lnTo>
                    <a:pt x="24" y="81"/>
                  </a:lnTo>
                  <a:lnTo>
                    <a:pt x="27" y="82"/>
                  </a:lnTo>
                  <a:lnTo>
                    <a:pt x="33" y="82"/>
                  </a:lnTo>
                  <a:lnTo>
                    <a:pt x="33"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2"/>
            <p:cNvSpPr>
              <a:spLocks/>
            </p:cNvSpPr>
            <p:nvPr userDrawn="1"/>
          </p:nvSpPr>
          <p:spPr bwMode="auto">
            <a:xfrm>
              <a:off x="1662" y="562"/>
              <a:ext cx="79" cy="87"/>
            </a:xfrm>
            <a:custGeom>
              <a:avLst/>
              <a:gdLst>
                <a:gd name="T0" fmla="*/ 0 w 79"/>
                <a:gd name="T1" fmla="*/ 82 h 87"/>
                <a:gd name="T2" fmla="*/ 0 w 79"/>
                <a:gd name="T3" fmla="*/ 82 h 87"/>
                <a:gd name="T4" fmla="*/ 6 w 79"/>
                <a:gd name="T5" fmla="*/ 82 h 87"/>
                <a:gd name="T6" fmla="*/ 8 w 79"/>
                <a:gd name="T7" fmla="*/ 81 h 87"/>
                <a:gd name="T8" fmla="*/ 11 w 79"/>
                <a:gd name="T9" fmla="*/ 80 h 87"/>
                <a:gd name="T10" fmla="*/ 12 w 79"/>
                <a:gd name="T11" fmla="*/ 75 h 87"/>
                <a:gd name="T12" fmla="*/ 13 w 79"/>
                <a:gd name="T13" fmla="*/ 66 h 87"/>
                <a:gd name="T14" fmla="*/ 13 w 79"/>
                <a:gd name="T15" fmla="*/ 21 h 87"/>
                <a:gd name="T16" fmla="*/ 13 w 79"/>
                <a:gd name="T17" fmla="*/ 21 h 87"/>
                <a:gd name="T18" fmla="*/ 12 w 79"/>
                <a:gd name="T19" fmla="*/ 12 h 87"/>
                <a:gd name="T20" fmla="*/ 11 w 79"/>
                <a:gd name="T21" fmla="*/ 8 h 87"/>
                <a:gd name="T22" fmla="*/ 8 w 79"/>
                <a:gd name="T23" fmla="*/ 6 h 87"/>
                <a:gd name="T24" fmla="*/ 6 w 79"/>
                <a:gd name="T25" fmla="*/ 5 h 87"/>
                <a:gd name="T26" fmla="*/ 0 w 79"/>
                <a:gd name="T27" fmla="*/ 5 h 87"/>
                <a:gd name="T28" fmla="*/ 0 w 79"/>
                <a:gd name="T29" fmla="*/ 0 h 87"/>
                <a:gd name="T30" fmla="*/ 73 w 79"/>
                <a:gd name="T31" fmla="*/ 0 h 87"/>
                <a:gd name="T32" fmla="*/ 74 w 79"/>
                <a:gd name="T33" fmla="*/ 21 h 87"/>
                <a:gd name="T34" fmla="*/ 71 w 79"/>
                <a:gd name="T35" fmla="*/ 21 h 87"/>
                <a:gd name="T36" fmla="*/ 69 w 79"/>
                <a:gd name="T37" fmla="*/ 19 h 87"/>
                <a:gd name="T38" fmla="*/ 69 w 79"/>
                <a:gd name="T39" fmla="*/ 19 h 87"/>
                <a:gd name="T40" fmla="*/ 68 w 79"/>
                <a:gd name="T41" fmla="*/ 12 h 87"/>
                <a:gd name="T42" fmla="*/ 66 w 79"/>
                <a:gd name="T43" fmla="*/ 10 h 87"/>
                <a:gd name="T44" fmla="*/ 61 w 79"/>
                <a:gd name="T45" fmla="*/ 8 h 87"/>
                <a:gd name="T46" fmla="*/ 52 w 79"/>
                <a:gd name="T47" fmla="*/ 8 h 87"/>
                <a:gd name="T48" fmla="*/ 30 w 79"/>
                <a:gd name="T49" fmla="*/ 8 h 87"/>
                <a:gd name="T50" fmla="*/ 30 w 79"/>
                <a:gd name="T51" fmla="*/ 38 h 87"/>
                <a:gd name="T52" fmla="*/ 39 w 79"/>
                <a:gd name="T53" fmla="*/ 38 h 87"/>
                <a:gd name="T54" fmla="*/ 39 w 79"/>
                <a:gd name="T55" fmla="*/ 38 h 87"/>
                <a:gd name="T56" fmla="*/ 47 w 79"/>
                <a:gd name="T57" fmla="*/ 37 h 87"/>
                <a:gd name="T58" fmla="*/ 52 w 79"/>
                <a:gd name="T59" fmla="*/ 36 h 87"/>
                <a:gd name="T60" fmla="*/ 53 w 79"/>
                <a:gd name="T61" fmla="*/ 33 h 87"/>
                <a:gd name="T62" fmla="*/ 55 w 79"/>
                <a:gd name="T63" fmla="*/ 31 h 87"/>
                <a:gd name="T64" fmla="*/ 55 w 79"/>
                <a:gd name="T65" fmla="*/ 25 h 87"/>
                <a:gd name="T66" fmla="*/ 60 w 79"/>
                <a:gd name="T67" fmla="*/ 25 h 87"/>
                <a:gd name="T68" fmla="*/ 60 w 79"/>
                <a:gd name="T69" fmla="*/ 58 h 87"/>
                <a:gd name="T70" fmla="*/ 55 w 79"/>
                <a:gd name="T71" fmla="*/ 58 h 87"/>
                <a:gd name="T72" fmla="*/ 55 w 79"/>
                <a:gd name="T73" fmla="*/ 58 h 87"/>
                <a:gd name="T74" fmla="*/ 55 w 79"/>
                <a:gd name="T75" fmla="*/ 50 h 87"/>
                <a:gd name="T76" fmla="*/ 53 w 79"/>
                <a:gd name="T77" fmla="*/ 49 h 87"/>
                <a:gd name="T78" fmla="*/ 52 w 79"/>
                <a:gd name="T79" fmla="*/ 47 h 87"/>
                <a:gd name="T80" fmla="*/ 47 w 79"/>
                <a:gd name="T81" fmla="*/ 45 h 87"/>
                <a:gd name="T82" fmla="*/ 39 w 79"/>
                <a:gd name="T83" fmla="*/ 44 h 87"/>
                <a:gd name="T84" fmla="*/ 30 w 79"/>
                <a:gd name="T85" fmla="*/ 44 h 87"/>
                <a:gd name="T86" fmla="*/ 30 w 79"/>
                <a:gd name="T87" fmla="*/ 64 h 87"/>
                <a:gd name="T88" fmla="*/ 30 w 79"/>
                <a:gd name="T89" fmla="*/ 64 h 87"/>
                <a:gd name="T90" fmla="*/ 31 w 79"/>
                <a:gd name="T91" fmla="*/ 72 h 87"/>
                <a:gd name="T92" fmla="*/ 33 w 79"/>
                <a:gd name="T93" fmla="*/ 77 h 87"/>
                <a:gd name="T94" fmla="*/ 35 w 79"/>
                <a:gd name="T95" fmla="*/ 78 h 87"/>
                <a:gd name="T96" fmla="*/ 38 w 79"/>
                <a:gd name="T97" fmla="*/ 80 h 87"/>
                <a:gd name="T98" fmla="*/ 45 w 79"/>
                <a:gd name="T99" fmla="*/ 81 h 87"/>
                <a:gd name="T100" fmla="*/ 57 w 79"/>
                <a:gd name="T101" fmla="*/ 81 h 87"/>
                <a:gd name="T102" fmla="*/ 57 w 79"/>
                <a:gd name="T103" fmla="*/ 81 h 87"/>
                <a:gd name="T104" fmla="*/ 66 w 79"/>
                <a:gd name="T105" fmla="*/ 80 h 87"/>
                <a:gd name="T106" fmla="*/ 71 w 79"/>
                <a:gd name="T107" fmla="*/ 77 h 87"/>
                <a:gd name="T108" fmla="*/ 73 w 79"/>
                <a:gd name="T109" fmla="*/ 75 h 87"/>
                <a:gd name="T110" fmla="*/ 74 w 79"/>
                <a:gd name="T111" fmla="*/ 70 h 87"/>
                <a:gd name="T112" fmla="*/ 74 w 79"/>
                <a:gd name="T113" fmla="*/ 66 h 87"/>
                <a:gd name="T114" fmla="*/ 79 w 79"/>
                <a:gd name="T115" fmla="*/ 66 h 87"/>
                <a:gd name="T116" fmla="*/ 78 w 79"/>
                <a:gd name="T117" fmla="*/ 87 h 87"/>
                <a:gd name="T118" fmla="*/ 0 w 79"/>
                <a:gd name="T119" fmla="*/ 87 h 87"/>
                <a:gd name="T120" fmla="*/ 0 w 79"/>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 h="87">
                  <a:moveTo>
                    <a:pt x="0" y="82"/>
                  </a:moveTo>
                  <a:lnTo>
                    <a:pt x="0" y="82"/>
                  </a:lnTo>
                  <a:lnTo>
                    <a:pt x="6" y="82"/>
                  </a:lnTo>
                  <a:lnTo>
                    <a:pt x="8" y="81"/>
                  </a:lnTo>
                  <a:lnTo>
                    <a:pt x="11" y="80"/>
                  </a:lnTo>
                  <a:lnTo>
                    <a:pt x="12" y="75"/>
                  </a:lnTo>
                  <a:lnTo>
                    <a:pt x="13" y="66"/>
                  </a:lnTo>
                  <a:lnTo>
                    <a:pt x="13" y="21"/>
                  </a:lnTo>
                  <a:lnTo>
                    <a:pt x="13" y="21"/>
                  </a:lnTo>
                  <a:lnTo>
                    <a:pt x="12" y="12"/>
                  </a:lnTo>
                  <a:lnTo>
                    <a:pt x="11" y="8"/>
                  </a:lnTo>
                  <a:lnTo>
                    <a:pt x="8" y="6"/>
                  </a:lnTo>
                  <a:lnTo>
                    <a:pt x="6" y="5"/>
                  </a:lnTo>
                  <a:lnTo>
                    <a:pt x="0" y="5"/>
                  </a:lnTo>
                  <a:lnTo>
                    <a:pt x="0" y="0"/>
                  </a:lnTo>
                  <a:lnTo>
                    <a:pt x="73" y="0"/>
                  </a:lnTo>
                  <a:lnTo>
                    <a:pt x="74" y="21"/>
                  </a:lnTo>
                  <a:lnTo>
                    <a:pt x="71" y="21"/>
                  </a:lnTo>
                  <a:lnTo>
                    <a:pt x="69" y="19"/>
                  </a:lnTo>
                  <a:lnTo>
                    <a:pt x="69" y="19"/>
                  </a:lnTo>
                  <a:lnTo>
                    <a:pt x="68" y="12"/>
                  </a:lnTo>
                  <a:lnTo>
                    <a:pt x="66" y="10"/>
                  </a:lnTo>
                  <a:lnTo>
                    <a:pt x="61" y="8"/>
                  </a:lnTo>
                  <a:lnTo>
                    <a:pt x="52" y="8"/>
                  </a:lnTo>
                  <a:lnTo>
                    <a:pt x="30" y="8"/>
                  </a:lnTo>
                  <a:lnTo>
                    <a:pt x="30" y="38"/>
                  </a:lnTo>
                  <a:lnTo>
                    <a:pt x="39" y="38"/>
                  </a:lnTo>
                  <a:lnTo>
                    <a:pt x="39" y="38"/>
                  </a:lnTo>
                  <a:lnTo>
                    <a:pt x="47" y="37"/>
                  </a:lnTo>
                  <a:lnTo>
                    <a:pt x="52" y="36"/>
                  </a:lnTo>
                  <a:lnTo>
                    <a:pt x="53" y="33"/>
                  </a:lnTo>
                  <a:lnTo>
                    <a:pt x="55" y="31"/>
                  </a:lnTo>
                  <a:lnTo>
                    <a:pt x="55" y="25"/>
                  </a:lnTo>
                  <a:lnTo>
                    <a:pt x="60" y="25"/>
                  </a:lnTo>
                  <a:lnTo>
                    <a:pt x="60" y="58"/>
                  </a:lnTo>
                  <a:lnTo>
                    <a:pt x="55" y="58"/>
                  </a:lnTo>
                  <a:lnTo>
                    <a:pt x="55" y="58"/>
                  </a:lnTo>
                  <a:lnTo>
                    <a:pt x="55" y="50"/>
                  </a:lnTo>
                  <a:lnTo>
                    <a:pt x="53" y="49"/>
                  </a:lnTo>
                  <a:lnTo>
                    <a:pt x="52" y="47"/>
                  </a:lnTo>
                  <a:lnTo>
                    <a:pt x="47" y="45"/>
                  </a:lnTo>
                  <a:lnTo>
                    <a:pt x="39" y="44"/>
                  </a:lnTo>
                  <a:lnTo>
                    <a:pt x="30" y="44"/>
                  </a:lnTo>
                  <a:lnTo>
                    <a:pt x="30" y="64"/>
                  </a:lnTo>
                  <a:lnTo>
                    <a:pt x="30" y="64"/>
                  </a:lnTo>
                  <a:lnTo>
                    <a:pt x="31" y="72"/>
                  </a:lnTo>
                  <a:lnTo>
                    <a:pt x="33" y="77"/>
                  </a:lnTo>
                  <a:lnTo>
                    <a:pt x="35" y="78"/>
                  </a:lnTo>
                  <a:lnTo>
                    <a:pt x="38" y="80"/>
                  </a:lnTo>
                  <a:lnTo>
                    <a:pt x="45" y="81"/>
                  </a:lnTo>
                  <a:lnTo>
                    <a:pt x="57" y="81"/>
                  </a:lnTo>
                  <a:lnTo>
                    <a:pt x="57" y="81"/>
                  </a:lnTo>
                  <a:lnTo>
                    <a:pt x="66" y="80"/>
                  </a:lnTo>
                  <a:lnTo>
                    <a:pt x="71" y="77"/>
                  </a:lnTo>
                  <a:lnTo>
                    <a:pt x="73" y="75"/>
                  </a:lnTo>
                  <a:lnTo>
                    <a:pt x="74" y="70"/>
                  </a:lnTo>
                  <a:lnTo>
                    <a:pt x="74" y="66"/>
                  </a:lnTo>
                  <a:lnTo>
                    <a:pt x="79" y="66"/>
                  </a:lnTo>
                  <a:lnTo>
                    <a:pt x="78"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3"/>
            <p:cNvSpPr>
              <a:spLocks/>
            </p:cNvSpPr>
            <p:nvPr userDrawn="1"/>
          </p:nvSpPr>
          <p:spPr bwMode="auto">
            <a:xfrm>
              <a:off x="1763" y="562"/>
              <a:ext cx="97" cy="89"/>
            </a:xfrm>
            <a:custGeom>
              <a:avLst/>
              <a:gdLst>
                <a:gd name="T0" fmla="*/ 61 w 97"/>
                <a:gd name="T1" fmla="*/ 0 h 89"/>
                <a:gd name="T2" fmla="*/ 97 w 97"/>
                <a:gd name="T3" fmla="*/ 5 h 89"/>
                <a:gd name="T4" fmla="*/ 89 w 97"/>
                <a:gd name="T5" fmla="*/ 5 h 89"/>
                <a:gd name="T6" fmla="*/ 86 w 97"/>
                <a:gd name="T7" fmla="*/ 8 h 89"/>
                <a:gd name="T8" fmla="*/ 83 w 97"/>
                <a:gd name="T9" fmla="*/ 21 h 89"/>
                <a:gd name="T10" fmla="*/ 83 w 97"/>
                <a:gd name="T11" fmla="*/ 55 h 89"/>
                <a:gd name="T12" fmla="*/ 80 w 97"/>
                <a:gd name="T13" fmla="*/ 70 h 89"/>
                <a:gd name="T14" fmla="*/ 72 w 97"/>
                <a:gd name="T15" fmla="*/ 81 h 89"/>
                <a:gd name="T16" fmla="*/ 61 w 97"/>
                <a:gd name="T17" fmla="*/ 87 h 89"/>
                <a:gd name="T18" fmla="*/ 48 w 97"/>
                <a:gd name="T19" fmla="*/ 89 h 89"/>
                <a:gd name="T20" fmla="*/ 42 w 97"/>
                <a:gd name="T21" fmla="*/ 88 h 89"/>
                <a:gd name="T22" fmla="*/ 30 w 97"/>
                <a:gd name="T23" fmla="*/ 84 h 89"/>
                <a:gd name="T24" fmla="*/ 20 w 97"/>
                <a:gd name="T25" fmla="*/ 76 h 89"/>
                <a:gd name="T26" fmla="*/ 15 w 97"/>
                <a:gd name="T27" fmla="*/ 63 h 89"/>
                <a:gd name="T28" fmla="*/ 14 w 97"/>
                <a:gd name="T29" fmla="*/ 21 h 89"/>
                <a:gd name="T30" fmla="*/ 14 w 97"/>
                <a:gd name="T31" fmla="*/ 12 h 89"/>
                <a:gd name="T32" fmla="*/ 10 w 97"/>
                <a:gd name="T33" fmla="*/ 6 h 89"/>
                <a:gd name="T34" fmla="*/ 0 w 97"/>
                <a:gd name="T35" fmla="*/ 5 h 89"/>
                <a:gd name="T36" fmla="*/ 45 w 97"/>
                <a:gd name="T37" fmla="*/ 0 h 89"/>
                <a:gd name="T38" fmla="*/ 45 w 97"/>
                <a:gd name="T39" fmla="*/ 5 h 89"/>
                <a:gd name="T40" fmla="*/ 36 w 97"/>
                <a:gd name="T41" fmla="*/ 6 h 89"/>
                <a:gd name="T42" fmla="*/ 32 w 97"/>
                <a:gd name="T43" fmla="*/ 12 h 89"/>
                <a:gd name="T44" fmla="*/ 32 w 97"/>
                <a:gd name="T45" fmla="*/ 53 h 89"/>
                <a:gd name="T46" fmla="*/ 32 w 97"/>
                <a:gd name="T47" fmla="*/ 60 h 89"/>
                <a:gd name="T48" fmla="*/ 36 w 97"/>
                <a:gd name="T49" fmla="*/ 70 h 89"/>
                <a:gd name="T50" fmla="*/ 42 w 97"/>
                <a:gd name="T51" fmla="*/ 76 h 89"/>
                <a:gd name="T52" fmla="*/ 49 w 97"/>
                <a:gd name="T53" fmla="*/ 80 h 89"/>
                <a:gd name="T54" fmla="*/ 54 w 97"/>
                <a:gd name="T55" fmla="*/ 81 h 89"/>
                <a:gd name="T56" fmla="*/ 63 w 97"/>
                <a:gd name="T57" fmla="*/ 78 h 89"/>
                <a:gd name="T58" fmla="*/ 69 w 97"/>
                <a:gd name="T59" fmla="*/ 73 h 89"/>
                <a:gd name="T60" fmla="*/ 74 w 97"/>
                <a:gd name="T61" fmla="*/ 65 h 89"/>
                <a:gd name="T62" fmla="*/ 75 w 97"/>
                <a:gd name="T63" fmla="*/ 53 h 89"/>
                <a:gd name="T64" fmla="*/ 75 w 97"/>
                <a:gd name="T65" fmla="*/ 21 h 89"/>
                <a:gd name="T66" fmla="*/ 72 w 97"/>
                <a:gd name="T67" fmla="*/ 8 h 89"/>
                <a:gd name="T68" fmla="*/ 69 w 97"/>
                <a:gd name="T69" fmla="*/ 5 h 89"/>
                <a:gd name="T70" fmla="*/ 61 w 97"/>
                <a:gd name="T71"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89">
                  <a:moveTo>
                    <a:pt x="61" y="5"/>
                  </a:moveTo>
                  <a:lnTo>
                    <a:pt x="61" y="0"/>
                  </a:lnTo>
                  <a:lnTo>
                    <a:pt x="97" y="0"/>
                  </a:lnTo>
                  <a:lnTo>
                    <a:pt x="97" y="5"/>
                  </a:lnTo>
                  <a:lnTo>
                    <a:pt x="97" y="5"/>
                  </a:lnTo>
                  <a:lnTo>
                    <a:pt x="89" y="5"/>
                  </a:lnTo>
                  <a:lnTo>
                    <a:pt x="87" y="6"/>
                  </a:lnTo>
                  <a:lnTo>
                    <a:pt x="86" y="8"/>
                  </a:lnTo>
                  <a:lnTo>
                    <a:pt x="83" y="12"/>
                  </a:lnTo>
                  <a:lnTo>
                    <a:pt x="83" y="21"/>
                  </a:lnTo>
                  <a:lnTo>
                    <a:pt x="83" y="55"/>
                  </a:lnTo>
                  <a:lnTo>
                    <a:pt x="83" y="55"/>
                  </a:lnTo>
                  <a:lnTo>
                    <a:pt x="82" y="63"/>
                  </a:lnTo>
                  <a:lnTo>
                    <a:pt x="80" y="70"/>
                  </a:lnTo>
                  <a:lnTo>
                    <a:pt x="77" y="76"/>
                  </a:lnTo>
                  <a:lnTo>
                    <a:pt x="72" y="81"/>
                  </a:lnTo>
                  <a:lnTo>
                    <a:pt x="67" y="84"/>
                  </a:lnTo>
                  <a:lnTo>
                    <a:pt x="61" y="87"/>
                  </a:lnTo>
                  <a:lnTo>
                    <a:pt x="55" y="88"/>
                  </a:lnTo>
                  <a:lnTo>
                    <a:pt x="48" y="89"/>
                  </a:lnTo>
                  <a:lnTo>
                    <a:pt x="48" y="89"/>
                  </a:lnTo>
                  <a:lnTo>
                    <a:pt x="42" y="88"/>
                  </a:lnTo>
                  <a:lnTo>
                    <a:pt x="34" y="87"/>
                  </a:lnTo>
                  <a:lnTo>
                    <a:pt x="30" y="84"/>
                  </a:lnTo>
                  <a:lnTo>
                    <a:pt x="23" y="81"/>
                  </a:lnTo>
                  <a:lnTo>
                    <a:pt x="20" y="76"/>
                  </a:lnTo>
                  <a:lnTo>
                    <a:pt x="16" y="70"/>
                  </a:lnTo>
                  <a:lnTo>
                    <a:pt x="15" y="63"/>
                  </a:lnTo>
                  <a:lnTo>
                    <a:pt x="14" y="55"/>
                  </a:lnTo>
                  <a:lnTo>
                    <a:pt x="14" y="21"/>
                  </a:lnTo>
                  <a:lnTo>
                    <a:pt x="14" y="21"/>
                  </a:lnTo>
                  <a:lnTo>
                    <a:pt x="14" y="12"/>
                  </a:lnTo>
                  <a:lnTo>
                    <a:pt x="11" y="8"/>
                  </a:lnTo>
                  <a:lnTo>
                    <a:pt x="10" y="6"/>
                  </a:lnTo>
                  <a:lnTo>
                    <a:pt x="7" y="5"/>
                  </a:lnTo>
                  <a:lnTo>
                    <a:pt x="0" y="5"/>
                  </a:lnTo>
                  <a:lnTo>
                    <a:pt x="0" y="0"/>
                  </a:lnTo>
                  <a:lnTo>
                    <a:pt x="45" y="0"/>
                  </a:lnTo>
                  <a:lnTo>
                    <a:pt x="45" y="5"/>
                  </a:lnTo>
                  <a:lnTo>
                    <a:pt x="45" y="5"/>
                  </a:lnTo>
                  <a:lnTo>
                    <a:pt x="38" y="5"/>
                  </a:lnTo>
                  <a:lnTo>
                    <a:pt x="36" y="6"/>
                  </a:lnTo>
                  <a:lnTo>
                    <a:pt x="34" y="8"/>
                  </a:lnTo>
                  <a:lnTo>
                    <a:pt x="32" y="12"/>
                  </a:lnTo>
                  <a:lnTo>
                    <a:pt x="32" y="21"/>
                  </a:lnTo>
                  <a:lnTo>
                    <a:pt x="32" y="53"/>
                  </a:lnTo>
                  <a:lnTo>
                    <a:pt x="32" y="53"/>
                  </a:lnTo>
                  <a:lnTo>
                    <a:pt x="32" y="60"/>
                  </a:lnTo>
                  <a:lnTo>
                    <a:pt x="33" y="65"/>
                  </a:lnTo>
                  <a:lnTo>
                    <a:pt x="36" y="70"/>
                  </a:lnTo>
                  <a:lnTo>
                    <a:pt x="38" y="73"/>
                  </a:lnTo>
                  <a:lnTo>
                    <a:pt x="42" y="76"/>
                  </a:lnTo>
                  <a:lnTo>
                    <a:pt x="45" y="78"/>
                  </a:lnTo>
                  <a:lnTo>
                    <a:pt x="49" y="80"/>
                  </a:lnTo>
                  <a:lnTo>
                    <a:pt x="54" y="81"/>
                  </a:lnTo>
                  <a:lnTo>
                    <a:pt x="54" y="81"/>
                  </a:lnTo>
                  <a:lnTo>
                    <a:pt x="59" y="80"/>
                  </a:lnTo>
                  <a:lnTo>
                    <a:pt x="63" y="78"/>
                  </a:lnTo>
                  <a:lnTo>
                    <a:pt x="66" y="76"/>
                  </a:lnTo>
                  <a:lnTo>
                    <a:pt x="69" y="73"/>
                  </a:lnTo>
                  <a:lnTo>
                    <a:pt x="72" y="70"/>
                  </a:lnTo>
                  <a:lnTo>
                    <a:pt x="74" y="65"/>
                  </a:lnTo>
                  <a:lnTo>
                    <a:pt x="75" y="60"/>
                  </a:lnTo>
                  <a:lnTo>
                    <a:pt x="75" y="53"/>
                  </a:lnTo>
                  <a:lnTo>
                    <a:pt x="75" y="21"/>
                  </a:lnTo>
                  <a:lnTo>
                    <a:pt x="75" y="21"/>
                  </a:lnTo>
                  <a:lnTo>
                    <a:pt x="75" y="12"/>
                  </a:lnTo>
                  <a:lnTo>
                    <a:pt x="72" y="8"/>
                  </a:lnTo>
                  <a:lnTo>
                    <a:pt x="71" y="6"/>
                  </a:lnTo>
                  <a:lnTo>
                    <a:pt x="69" y="5"/>
                  </a:lnTo>
                  <a:lnTo>
                    <a:pt x="61" y="5"/>
                  </a:lnTo>
                  <a:lnTo>
                    <a:pt x="61"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4"/>
            <p:cNvSpPr>
              <a:spLocks/>
            </p:cNvSpPr>
            <p:nvPr userDrawn="1"/>
          </p:nvSpPr>
          <p:spPr bwMode="auto">
            <a:xfrm>
              <a:off x="1866" y="562"/>
              <a:ext cx="100" cy="89"/>
            </a:xfrm>
            <a:custGeom>
              <a:avLst/>
              <a:gdLst>
                <a:gd name="T0" fmla="*/ 83 w 100"/>
                <a:gd name="T1" fmla="*/ 17 h 89"/>
                <a:gd name="T2" fmla="*/ 51 w 100"/>
                <a:gd name="T3" fmla="*/ 89 h 89"/>
                <a:gd name="T4" fmla="*/ 49 w 100"/>
                <a:gd name="T5" fmla="*/ 89 h 89"/>
                <a:gd name="T6" fmla="*/ 17 w 100"/>
                <a:gd name="T7" fmla="*/ 17 h 89"/>
                <a:gd name="T8" fmla="*/ 17 w 100"/>
                <a:gd name="T9" fmla="*/ 17 h 89"/>
                <a:gd name="T10" fmla="*/ 15 w 100"/>
                <a:gd name="T11" fmla="*/ 11 h 89"/>
                <a:gd name="T12" fmla="*/ 11 w 100"/>
                <a:gd name="T13" fmla="*/ 8 h 89"/>
                <a:gd name="T14" fmla="*/ 7 w 100"/>
                <a:gd name="T15" fmla="*/ 5 h 89"/>
                <a:gd name="T16" fmla="*/ 0 w 100"/>
                <a:gd name="T17" fmla="*/ 5 h 89"/>
                <a:gd name="T18" fmla="*/ 0 w 100"/>
                <a:gd name="T19" fmla="*/ 0 h 89"/>
                <a:gd name="T20" fmla="*/ 48 w 100"/>
                <a:gd name="T21" fmla="*/ 0 h 89"/>
                <a:gd name="T22" fmla="*/ 48 w 100"/>
                <a:gd name="T23" fmla="*/ 5 h 89"/>
                <a:gd name="T24" fmla="*/ 48 w 100"/>
                <a:gd name="T25" fmla="*/ 5 h 89"/>
                <a:gd name="T26" fmla="*/ 39 w 100"/>
                <a:gd name="T27" fmla="*/ 5 h 89"/>
                <a:gd name="T28" fmla="*/ 35 w 100"/>
                <a:gd name="T29" fmla="*/ 8 h 89"/>
                <a:gd name="T30" fmla="*/ 35 w 100"/>
                <a:gd name="T31" fmla="*/ 9 h 89"/>
                <a:gd name="T32" fmla="*/ 34 w 100"/>
                <a:gd name="T33" fmla="*/ 11 h 89"/>
                <a:gd name="T34" fmla="*/ 37 w 100"/>
                <a:gd name="T35" fmla="*/ 16 h 89"/>
                <a:gd name="T36" fmla="*/ 56 w 100"/>
                <a:gd name="T37" fmla="*/ 63 h 89"/>
                <a:gd name="T38" fmla="*/ 77 w 100"/>
                <a:gd name="T39" fmla="*/ 16 h 89"/>
                <a:gd name="T40" fmla="*/ 77 w 100"/>
                <a:gd name="T41" fmla="*/ 16 h 89"/>
                <a:gd name="T42" fmla="*/ 78 w 100"/>
                <a:gd name="T43" fmla="*/ 11 h 89"/>
                <a:gd name="T44" fmla="*/ 78 w 100"/>
                <a:gd name="T45" fmla="*/ 9 h 89"/>
                <a:gd name="T46" fmla="*/ 77 w 100"/>
                <a:gd name="T47" fmla="*/ 8 h 89"/>
                <a:gd name="T48" fmla="*/ 73 w 100"/>
                <a:gd name="T49" fmla="*/ 5 h 89"/>
                <a:gd name="T50" fmla="*/ 66 w 100"/>
                <a:gd name="T51" fmla="*/ 5 h 89"/>
                <a:gd name="T52" fmla="*/ 66 w 100"/>
                <a:gd name="T53" fmla="*/ 0 h 89"/>
                <a:gd name="T54" fmla="*/ 100 w 100"/>
                <a:gd name="T55" fmla="*/ 0 h 89"/>
                <a:gd name="T56" fmla="*/ 100 w 100"/>
                <a:gd name="T57" fmla="*/ 5 h 89"/>
                <a:gd name="T58" fmla="*/ 100 w 100"/>
                <a:gd name="T59" fmla="*/ 5 h 89"/>
                <a:gd name="T60" fmla="*/ 94 w 100"/>
                <a:gd name="T61" fmla="*/ 5 h 89"/>
                <a:gd name="T62" fmla="*/ 89 w 100"/>
                <a:gd name="T63" fmla="*/ 8 h 89"/>
                <a:gd name="T64" fmla="*/ 87 w 100"/>
                <a:gd name="T65" fmla="*/ 11 h 89"/>
                <a:gd name="T66" fmla="*/ 83 w 100"/>
                <a:gd name="T67" fmla="*/ 17 h 89"/>
                <a:gd name="T68" fmla="*/ 83 w 100"/>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89">
                  <a:moveTo>
                    <a:pt x="83" y="17"/>
                  </a:moveTo>
                  <a:lnTo>
                    <a:pt x="51" y="89"/>
                  </a:lnTo>
                  <a:lnTo>
                    <a:pt x="49" y="89"/>
                  </a:lnTo>
                  <a:lnTo>
                    <a:pt x="17" y="17"/>
                  </a:lnTo>
                  <a:lnTo>
                    <a:pt x="17" y="17"/>
                  </a:lnTo>
                  <a:lnTo>
                    <a:pt x="15" y="11"/>
                  </a:lnTo>
                  <a:lnTo>
                    <a:pt x="11" y="8"/>
                  </a:lnTo>
                  <a:lnTo>
                    <a:pt x="7" y="5"/>
                  </a:lnTo>
                  <a:lnTo>
                    <a:pt x="0" y="5"/>
                  </a:lnTo>
                  <a:lnTo>
                    <a:pt x="0" y="0"/>
                  </a:lnTo>
                  <a:lnTo>
                    <a:pt x="48" y="0"/>
                  </a:lnTo>
                  <a:lnTo>
                    <a:pt x="48" y="5"/>
                  </a:lnTo>
                  <a:lnTo>
                    <a:pt x="48" y="5"/>
                  </a:lnTo>
                  <a:lnTo>
                    <a:pt x="39" y="5"/>
                  </a:lnTo>
                  <a:lnTo>
                    <a:pt x="35" y="8"/>
                  </a:lnTo>
                  <a:lnTo>
                    <a:pt x="35" y="9"/>
                  </a:lnTo>
                  <a:lnTo>
                    <a:pt x="34" y="11"/>
                  </a:lnTo>
                  <a:lnTo>
                    <a:pt x="37"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5"/>
            <p:cNvSpPr>
              <a:spLocks noEditPoints="1"/>
            </p:cNvSpPr>
            <p:nvPr userDrawn="1"/>
          </p:nvSpPr>
          <p:spPr bwMode="auto">
            <a:xfrm>
              <a:off x="1976" y="560"/>
              <a:ext cx="95" cy="91"/>
            </a:xfrm>
            <a:custGeom>
              <a:avLst/>
              <a:gdLst>
                <a:gd name="T0" fmla="*/ 48 w 95"/>
                <a:gd name="T1" fmla="*/ 91 h 91"/>
                <a:gd name="T2" fmla="*/ 29 w 95"/>
                <a:gd name="T3" fmla="*/ 88 h 91"/>
                <a:gd name="T4" fmla="*/ 13 w 95"/>
                <a:gd name="T5" fmla="*/ 78 h 91"/>
                <a:gd name="T6" fmla="*/ 4 w 95"/>
                <a:gd name="T7" fmla="*/ 63 h 91"/>
                <a:gd name="T8" fmla="*/ 0 w 95"/>
                <a:gd name="T9" fmla="*/ 46 h 91"/>
                <a:gd name="T10" fmla="*/ 0 w 95"/>
                <a:gd name="T11" fmla="*/ 36 h 91"/>
                <a:gd name="T12" fmla="*/ 7 w 95"/>
                <a:gd name="T13" fmla="*/ 21 h 91"/>
                <a:gd name="T14" fmla="*/ 21 w 95"/>
                <a:gd name="T15" fmla="*/ 8 h 91"/>
                <a:gd name="T16" fmla="*/ 38 w 95"/>
                <a:gd name="T17" fmla="*/ 1 h 91"/>
                <a:gd name="T18" fmla="*/ 48 w 95"/>
                <a:gd name="T19" fmla="*/ 0 h 91"/>
                <a:gd name="T20" fmla="*/ 66 w 95"/>
                <a:gd name="T21" fmla="*/ 3 h 91"/>
                <a:gd name="T22" fmla="*/ 81 w 95"/>
                <a:gd name="T23" fmla="*/ 13 h 91"/>
                <a:gd name="T24" fmla="*/ 92 w 95"/>
                <a:gd name="T25" fmla="*/ 28 h 91"/>
                <a:gd name="T26" fmla="*/ 95 w 95"/>
                <a:gd name="T27" fmla="*/ 46 h 91"/>
                <a:gd name="T28" fmla="*/ 94 w 95"/>
                <a:gd name="T29" fmla="*/ 55 h 91"/>
                <a:gd name="T30" fmla="*/ 87 w 95"/>
                <a:gd name="T31" fmla="*/ 71 h 91"/>
                <a:gd name="T32" fmla="*/ 75 w 95"/>
                <a:gd name="T33" fmla="*/ 83 h 91"/>
                <a:gd name="T34" fmla="*/ 58 w 95"/>
                <a:gd name="T35" fmla="*/ 90 h 91"/>
                <a:gd name="T36" fmla="*/ 48 w 95"/>
                <a:gd name="T37" fmla="*/ 91 h 91"/>
                <a:gd name="T38" fmla="*/ 48 w 95"/>
                <a:gd name="T39" fmla="*/ 7 h 91"/>
                <a:gd name="T40" fmla="*/ 34 w 95"/>
                <a:gd name="T41" fmla="*/ 11 h 91"/>
                <a:gd name="T42" fmla="*/ 26 w 95"/>
                <a:gd name="T43" fmla="*/ 19 h 91"/>
                <a:gd name="T44" fmla="*/ 21 w 95"/>
                <a:gd name="T45" fmla="*/ 33 h 91"/>
                <a:gd name="T46" fmla="*/ 18 w 95"/>
                <a:gd name="T47" fmla="*/ 46 h 91"/>
                <a:gd name="T48" fmla="*/ 20 w 95"/>
                <a:gd name="T49" fmla="*/ 52 h 91"/>
                <a:gd name="T50" fmla="*/ 22 w 95"/>
                <a:gd name="T51" fmla="*/ 66 h 91"/>
                <a:gd name="T52" fmla="*/ 29 w 95"/>
                <a:gd name="T53" fmla="*/ 77 h 91"/>
                <a:gd name="T54" fmla="*/ 40 w 95"/>
                <a:gd name="T55" fmla="*/ 83 h 91"/>
                <a:gd name="T56" fmla="*/ 48 w 95"/>
                <a:gd name="T57" fmla="*/ 84 h 91"/>
                <a:gd name="T58" fmla="*/ 61 w 95"/>
                <a:gd name="T59" fmla="*/ 80 h 91"/>
                <a:gd name="T60" fmla="*/ 70 w 95"/>
                <a:gd name="T61" fmla="*/ 72 h 91"/>
                <a:gd name="T62" fmla="*/ 75 w 95"/>
                <a:gd name="T63" fmla="*/ 58 h 91"/>
                <a:gd name="T64" fmla="*/ 76 w 95"/>
                <a:gd name="T65" fmla="*/ 46 h 91"/>
                <a:gd name="T66" fmla="*/ 76 w 95"/>
                <a:gd name="T67" fmla="*/ 39 h 91"/>
                <a:gd name="T68" fmla="*/ 72 w 95"/>
                <a:gd name="T69" fmla="*/ 25 h 91"/>
                <a:gd name="T70" fmla="*/ 66 w 95"/>
                <a:gd name="T71" fmla="*/ 14 h 91"/>
                <a:gd name="T72" fmla="*/ 55 w 95"/>
                <a:gd name="T73" fmla="*/ 8 h 91"/>
                <a:gd name="T74" fmla="*/ 48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8" y="91"/>
                  </a:moveTo>
                  <a:lnTo>
                    <a:pt x="48" y="91"/>
                  </a:lnTo>
                  <a:lnTo>
                    <a:pt x="38" y="90"/>
                  </a:lnTo>
                  <a:lnTo>
                    <a:pt x="29" y="88"/>
                  </a:lnTo>
                  <a:lnTo>
                    <a:pt x="21" y="83"/>
                  </a:lnTo>
                  <a:lnTo>
                    <a:pt x="13" y="78"/>
                  </a:lnTo>
                  <a:lnTo>
                    <a:pt x="7" y="71"/>
                  </a:lnTo>
                  <a:lnTo>
                    <a:pt x="4" y="63"/>
                  </a:lnTo>
                  <a:lnTo>
                    <a:pt x="0" y="55"/>
                  </a:lnTo>
                  <a:lnTo>
                    <a:pt x="0" y="46"/>
                  </a:lnTo>
                  <a:lnTo>
                    <a:pt x="0" y="46"/>
                  </a:lnTo>
                  <a:lnTo>
                    <a:pt x="0" y="36"/>
                  </a:lnTo>
                  <a:lnTo>
                    <a:pt x="4" y="28"/>
                  </a:lnTo>
                  <a:lnTo>
                    <a:pt x="7" y="21"/>
                  </a:lnTo>
                  <a:lnTo>
                    <a:pt x="13" y="13"/>
                  </a:lnTo>
                  <a:lnTo>
                    <a:pt x="21" y="8"/>
                  </a:lnTo>
                  <a:lnTo>
                    <a:pt x="29" y="3"/>
                  </a:lnTo>
                  <a:lnTo>
                    <a:pt x="38" y="1"/>
                  </a:lnTo>
                  <a:lnTo>
                    <a:pt x="48" y="0"/>
                  </a:lnTo>
                  <a:lnTo>
                    <a:pt x="48" y="0"/>
                  </a:lnTo>
                  <a:lnTo>
                    <a:pt x="58" y="1"/>
                  </a:lnTo>
                  <a:lnTo>
                    <a:pt x="66" y="3"/>
                  </a:lnTo>
                  <a:lnTo>
                    <a:pt x="75" y="8"/>
                  </a:lnTo>
                  <a:lnTo>
                    <a:pt x="81" y="13"/>
                  </a:lnTo>
                  <a:lnTo>
                    <a:pt x="87" y="21"/>
                  </a:lnTo>
                  <a:lnTo>
                    <a:pt x="92" y="28"/>
                  </a:lnTo>
                  <a:lnTo>
                    <a:pt x="94" y="36"/>
                  </a:lnTo>
                  <a:lnTo>
                    <a:pt x="95" y="46"/>
                  </a:lnTo>
                  <a:lnTo>
                    <a:pt x="95" y="46"/>
                  </a:lnTo>
                  <a:lnTo>
                    <a:pt x="94" y="55"/>
                  </a:lnTo>
                  <a:lnTo>
                    <a:pt x="92" y="63"/>
                  </a:lnTo>
                  <a:lnTo>
                    <a:pt x="87" y="71"/>
                  </a:lnTo>
                  <a:lnTo>
                    <a:pt x="81" y="78"/>
                  </a:lnTo>
                  <a:lnTo>
                    <a:pt x="75" y="83"/>
                  </a:lnTo>
                  <a:lnTo>
                    <a:pt x="66" y="88"/>
                  </a:lnTo>
                  <a:lnTo>
                    <a:pt x="58" y="90"/>
                  </a:lnTo>
                  <a:lnTo>
                    <a:pt x="48" y="91"/>
                  </a:lnTo>
                  <a:lnTo>
                    <a:pt x="48" y="91"/>
                  </a:lnTo>
                  <a:close/>
                  <a:moveTo>
                    <a:pt x="48" y="7"/>
                  </a:moveTo>
                  <a:lnTo>
                    <a:pt x="48" y="7"/>
                  </a:lnTo>
                  <a:lnTo>
                    <a:pt x="40" y="8"/>
                  </a:lnTo>
                  <a:lnTo>
                    <a:pt x="34" y="11"/>
                  </a:lnTo>
                  <a:lnTo>
                    <a:pt x="29" y="14"/>
                  </a:lnTo>
                  <a:lnTo>
                    <a:pt x="26" y="19"/>
                  </a:lnTo>
                  <a:lnTo>
                    <a:pt x="22" y="25"/>
                  </a:lnTo>
                  <a:lnTo>
                    <a:pt x="21" y="33"/>
                  </a:lnTo>
                  <a:lnTo>
                    <a:pt x="20" y="39"/>
                  </a:lnTo>
                  <a:lnTo>
                    <a:pt x="18" y="46"/>
                  </a:lnTo>
                  <a:lnTo>
                    <a:pt x="18" y="46"/>
                  </a:lnTo>
                  <a:lnTo>
                    <a:pt x="20" y="52"/>
                  </a:lnTo>
                  <a:lnTo>
                    <a:pt x="21" y="58"/>
                  </a:lnTo>
                  <a:lnTo>
                    <a:pt x="22" y="66"/>
                  </a:lnTo>
                  <a:lnTo>
                    <a:pt x="26" y="72"/>
                  </a:lnTo>
                  <a:lnTo>
                    <a:pt x="29" y="77"/>
                  </a:lnTo>
                  <a:lnTo>
                    <a:pt x="34" y="80"/>
                  </a:lnTo>
                  <a:lnTo>
                    <a:pt x="40" y="83"/>
                  </a:lnTo>
                  <a:lnTo>
                    <a:pt x="48" y="84"/>
                  </a:lnTo>
                  <a:lnTo>
                    <a:pt x="48" y="84"/>
                  </a:lnTo>
                  <a:lnTo>
                    <a:pt x="55" y="83"/>
                  </a:lnTo>
                  <a:lnTo>
                    <a:pt x="61" y="80"/>
                  </a:lnTo>
                  <a:lnTo>
                    <a:pt x="66" y="77"/>
                  </a:lnTo>
                  <a:lnTo>
                    <a:pt x="70" y="72"/>
                  </a:lnTo>
                  <a:lnTo>
                    <a:pt x="72" y="66"/>
                  </a:lnTo>
                  <a:lnTo>
                    <a:pt x="75" y="58"/>
                  </a:lnTo>
                  <a:lnTo>
                    <a:pt x="76" y="52"/>
                  </a:lnTo>
                  <a:lnTo>
                    <a:pt x="76" y="46"/>
                  </a:lnTo>
                  <a:lnTo>
                    <a:pt x="76" y="46"/>
                  </a:lnTo>
                  <a:lnTo>
                    <a:pt x="76" y="39"/>
                  </a:lnTo>
                  <a:lnTo>
                    <a:pt x="75" y="33"/>
                  </a:lnTo>
                  <a:lnTo>
                    <a:pt x="72"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6"/>
            <p:cNvSpPr>
              <a:spLocks/>
            </p:cNvSpPr>
            <p:nvPr userDrawn="1"/>
          </p:nvSpPr>
          <p:spPr bwMode="auto">
            <a:xfrm>
              <a:off x="2100" y="560"/>
              <a:ext cx="58" cy="91"/>
            </a:xfrm>
            <a:custGeom>
              <a:avLst/>
              <a:gdLst>
                <a:gd name="T0" fmla="*/ 0 w 58"/>
                <a:gd name="T1" fmla="*/ 91 h 91"/>
                <a:gd name="T2" fmla="*/ 3 w 58"/>
                <a:gd name="T3" fmla="*/ 60 h 91"/>
                <a:gd name="T4" fmla="*/ 4 w 58"/>
                <a:gd name="T5" fmla="*/ 65 h 91"/>
                <a:gd name="T6" fmla="*/ 9 w 58"/>
                <a:gd name="T7" fmla="*/ 74 h 91"/>
                <a:gd name="T8" fmla="*/ 17 w 58"/>
                <a:gd name="T9" fmla="*/ 80 h 91"/>
                <a:gd name="T10" fmla="*/ 25 w 58"/>
                <a:gd name="T11" fmla="*/ 84 h 91"/>
                <a:gd name="T12" fmla="*/ 30 w 58"/>
                <a:gd name="T13" fmla="*/ 85 h 91"/>
                <a:gd name="T14" fmla="*/ 40 w 58"/>
                <a:gd name="T15" fmla="*/ 82 h 91"/>
                <a:gd name="T16" fmla="*/ 44 w 58"/>
                <a:gd name="T17" fmla="*/ 71 h 91"/>
                <a:gd name="T18" fmla="*/ 44 w 58"/>
                <a:gd name="T19" fmla="*/ 67 h 91"/>
                <a:gd name="T20" fmla="*/ 38 w 58"/>
                <a:gd name="T21" fmla="*/ 58 h 91"/>
                <a:gd name="T22" fmla="*/ 20 w 58"/>
                <a:gd name="T23" fmla="*/ 49 h 91"/>
                <a:gd name="T24" fmla="*/ 12 w 58"/>
                <a:gd name="T25" fmla="*/ 44 h 91"/>
                <a:gd name="T26" fmla="*/ 3 w 58"/>
                <a:gd name="T27" fmla="*/ 35 h 91"/>
                <a:gd name="T28" fmla="*/ 1 w 58"/>
                <a:gd name="T29" fmla="*/ 27 h 91"/>
                <a:gd name="T30" fmla="*/ 1 w 58"/>
                <a:gd name="T31" fmla="*/ 22 h 91"/>
                <a:gd name="T32" fmla="*/ 2 w 58"/>
                <a:gd name="T33" fmla="*/ 13 h 91"/>
                <a:gd name="T34" fmla="*/ 8 w 58"/>
                <a:gd name="T35" fmla="*/ 7 h 91"/>
                <a:gd name="T36" fmla="*/ 16 w 58"/>
                <a:gd name="T37" fmla="*/ 2 h 91"/>
                <a:gd name="T38" fmla="*/ 25 w 58"/>
                <a:gd name="T39" fmla="*/ 0 h 91"/>
                <a:gd name="T40" fmla="*/ 31 w 58"/>
                <a:gd name="T41" fmla="*/ 1 h 91"/>
                <a:gd name="T42" fmla="*/ 42 w 58"/>
                <a:gd name="T43" fmla="*/ 6 h 91"/>
                <a:gd name="T44" fmla="*/ 45 w 58"/>
                <a:gd name="T45" fmla="*/ 3 h 91"/>
                <a:gd name="T46" fmla="*/ 51 w 58"/>
                <a:gd name="T47" fmla="*/ 0 h 91"/>
                <a:gd name="T48" fmla="*/ 47 w 58"/>
                <a:gd name="T49" fmla="*/ 32 h 91"/>
                <a:gd name="T50" fmla="*/ 45 w 58"/>
                <a:gd name="T51" fmla="*/ 22 h 91"/>
                <a:gd name="T52" fmla="*/ 39 w 58"/>
                <a:gd name="T53" fmla="*/ 11 h 91"/>
                <a:gd name="T54" fmla="*/ 31 w 58"/>
                <a:gd name="T55" fmla="*/ 7 h 91"/>
                <a:gd name="T56" fmla="*/ 27 w 58"/>
                <a:gd name="T57" fmla="*/ 6 h 91"/>
                <a:gd name="T58" fmla="*/ 18 w 58"/>
                <a:gd name="T59" fmla="*/ 10 h 91"/>
                <a:gd name="T60" fmla="*/ 14 w 58"/>
                <a:gd name="T61" fmla="*/ 18 h 91"/>
                <a:gd name="T62" fmla="*/ 16 w 58"/>
                <a:gd name="T63" fmla="*/ 22 h 91"/>
                <a:gd name="T64" fmla="*/ 22 w 58"/>
                <a:gd name="T65" fmla="*/ 29 h 91"/>
                <a:gd name="T66" fmla="*/ 40 w 58"/>
                <a:gd name="T67" fmla="*/ 40 h 91"/>
                <a:gd name="T68" fmla="*/ 47 w 58"/>
                <a:gd name="T69" fmla="*/ 44 h 91"/>
                <a:gd name="T70" fmla="*/ 57 w 58"/>
                <a:gd name="T71" fmla="*/ 57 h 91"/>
                <a:gd name="T72" fmla="*/ 58 w 58"/>
                <a:gd name="T73" fmla="*/ 65 h 91"/>
                <a:gd name="T74" fmla="*/ 58 w 58"/>
                <a:gd name="T75" fmla="*/ 71 h 91"/>
                <a:gd name="T76" fmla="*/ 53 w 58"/>
                <a:gd name="T77" fmla="*/ 80 h 91"/>
                <a:gd name="T78" fmla="*/ 45 w 58"/>
                <a:gd name="T79" fmla="*/ 86 h 91"/>
                <a:gd name="T80" fmla="*/ 35 w 58"/>
                <a:gd name="T81" fmla="*/ 90 h 91"/>
                <a:gd name="T82" fmla="*/ 30 w 58"/>
                <a:gd name="T83" fmla="*/ 91 h 91"/>
                <a:gd name="T84" fmla="*/ 17 w 58"/>
                <a:gd name="T85" fmla="*/ 88 h 91"/>
                <a:gd name="T86" fmla="*/ 7 w 58"/>
                <a:gd name="T87" fmla="*/ 84 h 91"/>
                <a:gd name="T88" fmla="*/ 3 w 58"/>
                <a:gd name="T8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 h="91">
                  <a:moveTo>
                    <a:pt x="3" y="91"/>
                  </a:moveTo>
                  <a:lnTo>
                    <a:pt x="0" y="91"/>
                  </a:lnTo>
                  <a:lnTo>
                    <a:pt x="0" y="60"/>
                  </a:lnTo>
                  <a:lnTo>
                    <a:pt x="3" y="60"/>
                  </a:lnTo>
                  <a:lnTo>
                    <a:pt x="3" y="60"/>
                  </a:lnTo>
                  <a:lnTo>
                    <a:pt x="4" y="65"/>
                  </a:lnTo>
                  <a:lnTo>
                    <a:pt x="7" y="69"/>
                  </a:lnTo>
                  <a:lnTo>
                    <a:pt x="9" y="74"/>
                  </a:lnTo>
                  <a:lnTo>
                    <a:pt x="13" y="78"/>
                  </a:lnTo>
                  <a:lnTo>
                    <a:pt x="17" y="80"/>
                  </a:lnTo>
                  <a:lnTo>
                    <a:pt x="22" y="83"/>
                  </a:lnTo>
                  <a:lnTo>
                    <a:pt x="25" y="84"/>
                  </a:lnTo>
                  <a:lnTo>
                    <a:pt x="30" y="85"/>
                  </a:lnTo>
                  <a:lnTo>
                    <a:pt x="30" y="85"/>
                  </a:lnTo>
                  <a:lnTo>
                    <a:pt x="35" y="84"/>
                  </a:lnTo>
                  <a:lnTo>
                    <a:pt x="40" y="82"/>
                  </a:lnTo>
                  <a:lnTo>
                    <a:pt x="44" y="77"/>
                  </a:lnTo>
                  <a:lnTo>
                    <a:pt x="44" y="71"/>
                  </a:lnTo>
                  <a:lnTo>
                    <a:pt x="44" y="71"/>
                  </a:lnTo>
                  <a:lnTo>
                    <a:pt x="44" y="67"/>
                  </a:lnTo>
                  <a:lnTo>
                    <a:pt x="41" y="62"/>
                  </a:lnTo>
                  <a:lnTo>
                    <a:pt x="38" y="58"/>
                  </a:lnTo>
                  <a:lnTo>
                    <a:pt x="34" y="56"/>
                  </a:lnTo>
                  <a:lnTo>
                    <a:pt x="20" y="49"/>
                  </a:lnTo>
                  <a:lnTo>
                    <a:pt x="20" y="49"/>
                  </a:lnTo>
                  <a:lnTo>
                    <a:pt x="12" y="44"/>
                  </a:lnTo>
                  <a:lnTo>
                    <a:pt x="6" y="38"/>
                  </a:lnTo>
                  <a:lnTo>
                    <a:pt x="3" y="35"/>
                  </a:lnTo>
                  <a:lnTo>
                    <a:pt x="2" y="32"/>
                  </a:lnTo>
                  <a:lnTo>
                    <a:pt x="1" y="27"/>
                  </a:lnTo>
                  <a:lnTo>
                    <a:pt x="1" y="22"/>
                  </a:lnTo>
                  <a:lnTo>
                    <a:pt x="1" y="22"/>
                  </a:lnTo>
                  <a:lnTo>
                    <a:pt x="1" y="17"/>
                  </a:lnTo>
                  <a:lnTo>
                    <a:pt x="2" y="13"/>
                  </a:lnTo>
                  <a:lnTo>
                    <a:pt x="4" y="10"/>
                  </a:lnTo>
                  <a:lnTo>
                    <a:pt x="8" y="7"/>
                  </a:lnTo>
                  <a:lnTo>
                    <a:pt x="12" y="3"/>
                  </a:lnTo>
                  <a:lnTo>
                    <a:pt x="16" y="2"/>
                  </a:lnTo>
                  <a:lnTo>
                    <a:pt x="20" y="1"/>
                  </a:lnTo>
                  <a:lnTo>
                    <a:pt x="25" y="0"/>
                  </a:lnTo>
                  <a:lnTo>
                    <a:pt x="25" y="0"/>
                  </a:lnTo>
                  <a:lnTo>
                    <a:pt x="31" y="1"/>
                  </a:lnTo>
                  <a:lnTo>
                    <a:pt x="35" y="2"/>
                  </a:lnTo>
                  <a:lnTo>
                    <a:pt x="42" y="6"/>
                  </a:lnTo>
                  <a:lnTo>
                    <a:pt x="42" y="6"/>
                  </a:lnTo>
                  <a:lnTo>
                    <a:pt x="45" y="3"/>
                  </a:lnTo>
                  <a:lnTo>
                    <a:pt x="47" y="0"/>
                  </a:lnTo>
                  <a:lnTo>
                    <a:pt x="51" y="0"/>
                  </a:lnTo>
                  <a:lnTo>
                    <a:pt x="51" y="32"/>
                  </a:lnTo>
                  <a:lnTo>
                    <a:pt x="47" y="32"/>
                  </a:lnTo>
                  <a:lnTo>
                    <a:pt x="47" y="32"/>
                  </a:lnTo>
                  <a:lnTo>
                    <a:pt x="45" y="22"/>
                  </a:lnTo>
                  <a:lnTo>
                    <a:pt x="42" y="14"/>
                  </a:lnTo>
                  <a:lnTo>
                    <a:pt x="39" y="11"/>
                  </a:lnTo>
                  <a:lnTo>
                    <a:pt x="35" y="8"/>
                  </a:lnTo>
                  <a:lnTo>
                    <a:pt x="31" y="7"/>
                  </a:lnTo>
                  <a:lnTo>
                    <a:pt x="27" y="6"/>
                  </a:lnTo>
                  <a:lnTo>
                    <a:pt x="27" y="6"/>
                  </a:lnTo>
                  <a:lnTo>
                    <a:pt x="22" y="7"/>
                  </a:lnTo>
                  <a:lnTo>
                    <a:pt x="18" y="10"/>
                  </a:lnTo>
                  <a:lnTo>
                    <a:pt x="16" y="13"/>
                  </a:lnTo>
                  <a:lnTo>
                    <a:pt x="14" y="18"/>
                  </a:lnTo>
                  <a:lnTo>
                    <a:pt x="14" y="18"/>
                  </a:lnTo>
                  <a:lnTo>
                    <a:pt x="16" y="22"/>
                  </a:lnTo>
                  <a:lnTo>
                    <a:pt x="18" y="25"/>
                  </a:lnTo>
                  <a:lnTo>
                    <a:pt x="22" y="29"/>
                  </a:lnTo>
                  <a:lnTo>
                    <a:pt x="27" y="33"/>
                  </a:lnTo>
                  <a:lnTo>
                    <a:pt x="40" y="40"/>
                  </a:lnTo>
                  <a:lnTo>
                    <a:pt x="40" y="40"/>
                  </a:lnTo>
                  <a:lnTo>
                    <a:pt x="47" y="44"/>
                  </a:lnTo>
                  <a:lnTo>
                    <a:pt x="53" y="50"/>
                  </a:lnTo>
                  <a:lnTo>
                    <a:pt x="57" y="57"/>
                  </a:lnTo>
                  <a:lnTo>
                    <a:pt x="58" y="61"/>
                  </a:lnTo>
                  <a:lnTo>
                    <a:pt x="58" y="65"/>
                  </a:lnTo>
                  <a:lnTo>
                    <a:pt x="58" y="65"/>
                  </a:lnTo>
                  <a:lnTo>
                    <a:pt x="58" y="71"/>
                  </a:lnTo>
                  <a:lnTo>
                    <a:pt x="56" y="75"/>
                  </a:lnTo>
                  <a:lnTo>
                    <a:pt x="53" y="80"/>
                  </a:lnTo>
                  <a:lnTo>
                    <a:pt x="50" y="84"/>
                  </a:lnTo>
                  <a:lnTo>
                    <a:pt x="45" y="86"/>
                  </a:lnTo>
                  <a:lnTo>
                    <a:pt x="40" y="89"/>
                  </a:lnTo>
                  <a:lnTo>
                    <a:pt x="35" y="90"/>
                  </a:lnTo>
                  <a:lnTo>
                    <a:pt x="30" y="91"/>
                  </a:lnTo>
                  <a:lnTo>
                    <a:pt x="30" y="91"/>
                  </a:lnTo>
                  <a:lnTo>
                    <a:pt x="23" y="90"/>
                  </a:lnTo>
                  <a:lnTo>
                    <a:pt x="17" y="88"/>
                  </a:lnTo>
                  <a:lnTo>
                    <a:pt x="7" y="84"/>
                  </a:lnTo>
                  <a:lnTo>
                    <a:pt x="7" y="84"/>
                  </a:lnTo>
                  <a:lnTo>
                    <a:pt x="4" y="88"/>
                  </a:lnTo>
                  <a:lnTo>
                    <a:pt x="3" y="91"/>
                  </a:lnTo>
                  <a:lnTo>
                    <a:pt x="3" y="9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7"/>
            <p:cNvSpPr>
              <a:spLocks/>
            </p:cNvSpPr>
            <p:nvPr userDrawn="1"/>
          </p:nvSpPr>
          <p:spPr bwMode="auto">
            <a:xfrm>
              <a:off x="2177" y="562"/>
              <a:ext cx="90" cy="87"/>
            </a:xfrm>
            <a:custGeom>
              <a:avLst/>
              <a:gdLst>
                <a:gd name="T0" fmla="*/ 90 w 90"/>
                <a:gd name="T1" fmla="*/ 21 h 87"/>
                <a:gd name="T2" fmla="*/ 85 w 90"/>
                <a:gd name="T3" fmla="*/ 21 h 87"/>
                <a:gd name="T4" fmla="*/ 85 w 90"/>
                <a:gd name="T5" fmla="*/ 19 h 87"/>
                <a:gd name="T6" fmla="*/ 85 w 90"/>
                <a:gd name="T7" fmla="*/ 19 h 87"/>
                <a:gd name="T8" fmla="*/ 84 w 90"/>
                <a:gd name="T9" fmla="*/ 12 h 87"/>
                <a:gd name="T10" fmla="*/ 80 w 90"/>
                <a:gd name="T11" fmla="*/ 10 h 87"/>
                <a:gd name="T12" fmla="*/ 77 w 90"/>
                <a:gd name="T13" fmla="*/ 8 h 87"/>
                <a:gd name="T14" fmla="*/ 68 w 90"/>
                <a:gd name="T15" fmla="*/ 8 h 87"/>
                <a:gd name="T16" fmla="*/ 54 w 90"/>
                <a:gd name="T17" fmla="*/ 8 h 87"/>
                <a:gd name="T18" fmla="*/ 54 w 90"/>
                <a:gd name="T19" fmla="*/ 66 h 87"/>
                <a:gd name="T20" fmla="*/ 54 w 90"/>
                <a:gd name="T21" fmla="*/ 66 h 87"/>
                <a:gd name="T22" fmla="*/ 55 w 90"/>
                <a:gd name="T23" fmla="*/ 75 h 87"/>
                <a:gd name="T24" fmla="*/ 56 w 90"/>
                <a:gd name="T25" fmla="*/ 80 h 87"/>
                <a:gd name="T26" fmla="*/ 58 w 90"/>
                <a:gd name="T27" fmla="*/ 81 h 87"/>
                <a:gd name="T28" fmla="*/ 61 w 90"/>
                <a:gd name="T29" fmla="*/ 82 h 87"/>
                <a:gd name="T30" fmla="*/ 68 w 90"/>
                <a:gd name="T31" fmla="*/ 82 h 87"/>
                <a:gd name="T32" fmla="*/ 68 w 90"/>
                <a:gd name="T33" fmla="*/ 87 h 87"/>
                <a:gd name="T34" fmla="*/ 23 w 90"/>
                <a:gd name="T35" fmla="*/ 87 h 87"/>
                <a:gd name="T36" fmla="*/ 23 w 90"/>
                <a:gd name="T37" fmla="*/ 82 h 87"/>
                <a:gd name="T38" fmla="*/ 23 w 90"/>
                <a:gd name="T39" fmla="*/ 82 h 87"/>
                <a:gd name="T40" fmla="*/ 29 w 90"/>
                <a:gd name="T41" fmla="*/ 82 h 87"/>
                <a:gd name="T42" fmla="*/ 31 w 90"/>
                <a:gd name="T43" fmla="*/ 81 h 87"/>
                <a:gd name="T44" fmla="*/ 34 w 90"/>
                <a:gd name="T45" fmla="*/ 80 h 87"/>
                <a:gd name="T46" fmla="*/ 35 w 90"/>
                <a:gd name="T47" fmla="*/ 75 h 87"/>
                <a:gd name="T48" fmla="*/ 36 w 90"/>
                <a:gd name="T49" fmla="*/ 66 h 87"/>
                <a:gd name="T50" fmla="*/ 36 w 90"/>
                <a:gd name="T51" fmla="*/ 8 h 87"/>
                <a:gd name="T52" fmla="*/ 22 w 90"/>
                <a:gd name="T53" fmla="*/ 8 h 87"/>
                <a:gd name="T54" fmla="*/ 22 w 90"/>
                <a:gd name="T55" fmla="*/ 8 h 87"/>
                <a:gd name="T56" fmla="*/ 14 w 90"/>
                <a:gd name="T57" fmla="*/ 8 h 87"/>
                <a:gd name="T58" fmla="*/ 9 w 90"/>
                <a:gd name="T59" fmla="*/ 10 h 87"/>
                <a:gd name="T60" fmla="*/ 7 w 90"/>
                <a:gd name="T61" fmla="*/ 12 h 87"/>
                <a:gd name="T62" fmla="*/ 5 w 90"/>
                <a:gd name="T63" fmla="*/ 19 h 87"/>
                <a:gd name="T64" fmla="*/ 5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5" y="21"/>
                  </a:lnTo>
                  <a:lnTo>
                    <a:pt x="85" y="19"/>
                  </a:lnTo>
                  <a:lnTo>
                    <a:pt x="85" y="19"/>
                  </a:lnTo>
                  <a:lnTo>
                    <a:pt x="84" y="12"/>
                  </a:lnTo>
                  <a:lnTo>
                    <a:pt x="80" y="10"/>
                  </a:lnTo>
                  <a:lnTo>
                    <a:pt x="77" y="8"/>
                  </a:lnTo>
                  <a:lnTo>
                    <a:pt x="68" y="8"/>
                  </a:lnTo>
                  <a:lnTo>
                    <a:pt x="54" y="8"/>
                  </a:lnTo>
                  <a:lnTo>
                    <a:pt x="54" y="66"/>
                  </a:lnTo>
                  <a:lnTo>
                    <a:pt x="54" y="66"/>
                  </a:lnTo>
                  <a:lnTo>
                    <a:pt x="55" y="75"/>
                  </a:lnTo>
                  <a:lnTo>
                    <a:pt x="56" y="80"/>
                  </a:lnTo>
                  <a:lnTo>
                    <a:pt x="58" y="81"/>
                  </a:lnTo>
                  <a:lnTo>
                    <a:pt x="61" y="82"/>
                  </a:lnTo>
                  <a:lnTo>
                    <a:pt x="68" y="82"/>
                  </a:lnTo>
                  <a:lnTo>
                    <a:pt x="68" y="87"/>
                  </a:lnTo>
                  <a:lnTo>
                    <a:pt x="23" y="87"/>
                  </a:lnTo>
                  <a:lnTo>
                    <a:pt x="23" y="82"/>
                  </a:lnTo>
                  <a:lnTo>
                    <a:pt x="23" y="82"/>
                  </a:lnTo>
                  <a:lnTo>
                    <a:pt x="29" y="82"/>
                  </a:lnTo>
                  <a:lnTo>
                    <a:pt x="31" y="81"/>
                  </a:lnTo>
                  <a:lnTo>
                    <a:pt x="34" y="80"/>
                  </a:lnTo>
                  <a:lnTo>
                    <a:pt x="35" y="75"/>
                  </a:lnTo>
                  <a:lnTo>
                    <a:pt x="36" y="66"/>
                  </a:lnTo>
                  <a:lnTo>
                    <a:pt x="36" y="8"/>
                  </a:lnTo>
                  <a:lnTo>
                    <a:pt x="22" y="8"/>
                  </a:lnTo>
                  <a:lnTo>
                    <a:pt x="22" y="8"/>
                  </a:lnTo>
                  <a:lnTo>
                    <a:pt x="14" y="8"/>
                  </a:lnTo>
                  <a:lnTo>
                    <a:pt x="9" y="10"/>
                  </a:lnTo>
                  <a:lnTo>
                    <a:pt x="7" y="12"/>
                  </a:lnTo>
                  <a:lnTo>
                    <a:pt x="5" y="19"/>
                  </a:lnTo>
                  <a:lnTo>
                    <a:pt x="5"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8"/>
            <p:cNvSpPr>
              <a:spLocks noEditPoints="1"/>
            </p:cNvSpPr>
            <p:nvPr userDrawn="1"/>
          </p:nvSpPr>
          <p:spPr bwMode="auto">
            <a:xfrm>
              <a:off x="2286" y="560"/>
              <a:ext cx="95" cy="91"/>
            </a:xfrm>
            <a:custGeom>
              <a:avLst/>
              <a:gdLst>
                <a:gd name="T0" fmla="*/ 47 w 95"/>
                <a:gd name="T1" fmla="*/ 91 h 91"/>
                <a:gd name="T2" fmla="*/ 29 w 95"/>
                <a:gd name="T3" fmla="*/ 88 h 91"/>
                <a:gd name="T4" fmla="*/ 13 w 95"/>
                <a:gd name="T5" fmla="*/ 78 h 91"/>
                <a:gd name="T6" fmla="*/ 3 w 95"/>
                <a:gd name="T7" fmla="*/ 63 h 91"/>
                <a:gd name="T8" fmla="*/ 0 w 95"/>
                <a:gd name="T9" fmla="*/ 46 h 91"/>
                <a:gd name="T10" fmla="*/ 1 w 95"/>
                <a:gd name="T11" fmla="*/ 36 h 91"/>
                <a:gd name="T12" fmla="*/ 7 w 95"/>
                <a:gd name="T13" fmla="*/ 21 h 91"/>
                <a:gd name="T14" fmla="*/ 20 w 95"/>
                <a:gd name="T15" fmla="*/ 8 h 91"/>
                <a:gd name="T16" fmla="*/ 37 w 95"/>
                <a:gd name="T17" fmla="*/ 1 h 91"/>
                <a:gd name="T18" fmla="*/ 47 w 95"/>
                <a:gd name="T19" fmla="*/ 0 h 91"/>
                <a:gd name="T20" fmla="*/ 66 w 95"/>
                <a:gd name="T21" fmla="*/ 3 h 91"/>
                <a:gd name="T22" fmla="*/ 82 w 95"/>
                <a:gd name="T23" fmla="*/ 13 h 91"/>
                <a:gd name="T24" fmla="*/ 91 w 95"/>
                <a:gd name="T25" fmla="*/ 28 h 91"/>
                <a:gd name="T26" fmla="*/ 95 w 95"/>
                <a:gd name="T27" fmla="*/ 46 h 91"/>
                <a:gd name="T28" fmla="*/ 94 w 95"/>
                <a:gd name="T29" fmla="*/ 55 h 91"/>
                <a:gd name="T30" fmla="*/ 86 w 95"/>
                <a:gd name="T31" fmla="*/ 71 h 91"/>
                <a:gd name="T32" fmla="*/ 74 w 95"/>
                <a:gd name="T33" fmla="*/ 83 h 91"/>
                <a:gd name="T34" fmla="*/ 57 w 95"/>
                <a:gd name="T35" fmla="*/ 90 h 91"/>
                <a:gd name="T36" fmla="*/ 47 w 95"/>
                <a:gd name="T37" fmla="*/ 91 h 91"/>
                <a:gd name="T38" fmla="*/ 47 w 95"/>
                <a:gd name="T39" fmla="*/ 7 h 91"/>
                <a:gd name="T40" fmla="*/ 34 w 95"/>
                <a:gd name="T41" fmla="*/ 11 h 91"/>
                <a:gd name="T42" fmla="*/ 25 w 95"/>
                <a:gd name="T43" fmla="*/ 19 h 91"/>
                <a:gd name="T44" fmla="*/ 20 w 95"/>
                <a:gd name="T45" fmla="*/ 33 h 91"/>
                <a:gd name="T46" fmla="*/ 19 w 95"/>
                <a:gd name="T47" fmla="*/ 46 h 91"/>
                <a:gd name="T48" fmla="*/ 19 w 95"/>
                <a:gd name="T49" fmla="*/ 52 h 91"/>
                <a:gd name="T50" fmla="*/ 23 w 95"/>
                <a:gd name="T51" fmla="*/ 66 h 91"/>
                <a:gd name="T52" fmla="*/ 29 w 95"/>
                <a:gd name="T53" fmla="*/ 77 h 91"/>
                <a:gd name="T54" fmla="*/ 40 w 95"/>
                <a:gd name="T55" fmla="*/ 83 h 91"/>
                <a:gd name="T56" fmla="*/ 47 w 95"/>
                <a:gd name="T57" fmla="*/ 84 h 91"/>
                <a:gd name="T58" fmla="*/ 61 w 95"/>
                <a:gd name="T59" fmla="*/ 80 h 91"/>
                <a:gd name="T60" fmla="*/ 69 w 95"/>
                <a:gd name="T61" fmla="*/ 72 h 91"/>
                <a:gd name="T62" fmla="*/ 74 w 95"/>
                <a:gd name="T63" fmla="*/ 58 h 91"/>
                <a:gd name="T64" fmla="*/ 75 w 95"/>
                <a:gd name="T65" fmla="*/ 46 h 91"/>
                <a:gd name="T66" fmla="*/ 75 w 95"/>
                <a:gd name="T67" fmla="*/ 39 h 91"/>
                <a:gd name="T68" fmla="*/ 72 w 95"/>
                <a:gd name="T69" fmla="*/ 25 h 91"/>
                <a:gd name="T70" fmla="*/ 66 w 95"/>
                <a:gd name="T71" fmla="*/ 14 h 91"/>
                <a:gd name="T72" fmla="*/ 55 w 95"/>
                <a:gd name="T73" fmla="*/ 8 h 91"/>
                <a:gd name="T74" fmla="*/ 47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7" y="91"/>
                  </a:moveTo>
                  <a:lnTo>
                    <a:pt x="47" y="91"/>
                  </a:lnTo>
                  <a:lnTo>
                    <a:pt x="37" y="90"/>
                  </a:lnTo>
                  <a:lnTo>
                    <a:pt x="29" y="88"/>
                  </a:lnTo>
                  <a:lnTo>
                    <a:pt x="20" y="83"/>
                  </a:lnTo>
                  <a:lnTo>
                    <a:pt x="13" y="78"/>
                  </a:lnTo>
                  <a:lnTo>
                    <a:pt x="7" y="71"/>
                  </a:lnTo>
                  <a:lnTo>
                    <a:pt x="3" y="63"/>
                  </a:lnTo>
                  <a:lnTo>
                    <a:pt x="1" y="55"/>
                  </a:lnTo>
                  <a:lnTo>
                    <a:pt x="0" y="46"/>
                  </a:lnTo>
                  <a:lnTo>
                    <a:pt x="0" y="46"/>
                  </a:lnTo>
                  <a:lnTo>
                    <a:pt x="1" y="36"/>
                  </a:lnTo>
                  <a:lnTo>
                    <a:pt x="3" y="28"/>
                  </a:lnTo>
                  <a:lnTo>
                    <a:pt x="7" y="21"/>
                  </a:lnTo>
                  <a:lnTo>
                    <a:pt x="13" y="13"/>
                  </a:lnTo>
                  <a:lnTo>
                    <a:pt x="20" y="8"/>
                  </a:lnTo>
                  <a:lnTo>
                    <a:pt x="29" y="3"/>
                  </a:lnTo>
                  <a:lnTo>
                    <a:pt x="37" y="1"/>
                  </a:lnTo>
                  <a:lnTo>
                    <a:pt x="47" y="0"/>
                  </a:lnTo>
                  <a:lnTo>
                    <a:pt x="47" y="0"/>
                  </a:lnTo>
                  <a:lnTo>
                    <a:pt x="57" y="1"/>
                  </a:lnTo>
                  <a:lnTo>
                    <a:pt x="66" y="3"/>
                  </a:lnTo>
                  <a:lnTo>
                    <a:pt x="74" y="8"/>
                  </a:lnTo>
                  <a:lnTo>
                    <a:pt x="82" y="13"/>
                  </a:lnTo>
                  <a:lnTo>
                    <a:pt x="86" y="21"/>
                  </a:lnTo>
                  <a:lnTo>
                    <a:pt x="91" y="28"/>
                  </a:lnTo>
                  <a:lnTo>
                    <a:pt x="94" y="36"/>
                  </a:lnTo>
                  <a:lnTo>
                    <a:pt x="95" y="46"/>
                  </a:lnTo>
                  <a:lnTo>
                    <a:pt x="95" y="46"/>
                  </a:lnTo>
                  <a:lnTo>
                    <a:pt x="94" y="55"/>
                  </a:lnTo>
                  <a:lnTo>
                    <a:pt x="91" y="63"/>
                  </a:lnTo>
                  <a:lnTo>
                    <a:pt x="86" y="71"/>
                  </a:lnTo>
                  <a:lnTo>
                    <a:pt x="82" y="78"/>
                  </a:lnTo>
                  <a:lnTo>
                    <a:pt x="74" y="83"/>
                  </a:lnTo>
                  <a:lnTo>
                    <a:pt x="66" y="88"/>
                  </a:lnTo>
                  <a:lnTo>
                    <a:pt x="57" y="90"/>
                  </a:lnTo>
                  <a:lnTo>
                    <a:pt x="47" y="91"/>
                  </a:lnTo>
                  <a:lnTo>
                    <a:pt x="47" y="91"/>
                  </a:lnTo>
                  <a:close/>
                  <a:moveTo>
                    <a:pt x="47" y="7"/>
                  </a:moveTo>
                  <a:lnTo>
                    <a:pt x="47" y="7"/>
                  </a:lnTo>
                  <a:lnTo>
                    <a:pt x="40" y="8"/>
                  </a:lnTo>
                  <a:lnTo>
                    <a:pt x="34" y="11"/>
                  </a:lnTo>
                  <a:lnTo>
                    <a:pt x="29" y="14"/>
                  </a:lnTo>
                  <a:lnTo>
                    <a:pt x="25" y="19"/>
                  </a:lnTo>
                  <a:lnTo>
                    <a:pt x="23" y="25"/>
                  </a:lnTo>
                  <a:lnTo>
                    <a:pt x="20" y="33"/>
                  </a:lnTo>
                  <a:lnTo>
                    <a:pt x="19" y="39"/>
                  </a:lnTo>
                  <a:lnTo>
                    <a:pt x="19" y="46"/>
                  </a:lnTo>
                  <a:lnTo>
                    <a:pt x="19" y="46"/>
                  </a:lnTo>
                  <a:lnTo>
                    <a:pt x="19" y="52"/>
                  </a:lnTo>
                  <a:lnTo>
                    <a:pt x="20" y="58"/>
                  </a:lnTo>
                  <a:lnTo>
                    <a:pt x="23" y="66"/>
                  </a:lnTo>
                  <a:lnTo>
                    <a:pt x="25" y="72"/>
                  </a:lnTo>
                  <a:lnTo>
                    <a:pt x="29" y="77"/>
                  </a:lnTo>
                  <a:lnTo>
                    <a:pt x="34" y="80"/>
                  </a:lnTo>
                  <a:lnTo>
                    <a:pt x="40" y="83"/>
                  </a:lnTo>
                  <a:lnTo>
                    <a:pt x="47" y="84"/>
                  </a:lnTo>
                  <a:lnTo>
                    <a:pt x="47" y="84"/>
                  </a:lnTo>
                  <a:lnTo>
                    <a:pt x="55" y="83"/>
                  </a:lnTo>
                  <a:lnTo>
                    <a:pt x="61" y="80"/>
                  </a:lnTo>
                  <a:lnTo>
                    <a:pt x="66" y="77"/>
                  </a:lnTo>
                  <a:lnTo>
                    <a:pt x="69" y="72"/>
                  </a:lnTo>
                  <a:lnTo>
                    <a:pt x="72" y="66"/>
                  </a:lnTo>
                  <a:lnTo>
                    <a:pt x="74" y="58"/>
                  </a:lnTo>
                  <a:lnTo>
                    <a:pt x="75" y="52"/>
                  </a:lnTo>
                  <a:lnTo>
                    <a:pt x="75" y="46"/>
                  </a:lnTo>
                  <a:lnTo>
                    <a:pt x="75" y="46"/>
                  </a:lnTo>
                  <a:lnTo>
                    <a:pt x="75" y="39"/>
                  </a:lnTo>
                  <a:lnTo>
                    <a:pt x="74" y="33"/>
                  </a:lnTo>
                  <a:lnTo>
                    <a:pt x="72" y="25"/>
                  </a:lnTo>
                  <a:lnTo>
                    <a:pt x="69" y="19"/>
                  </a:lnTo>
                  <a:lnTo>
                    <a:pt x="66" y="14"/>
                  </a:lnTo>
                  <a:lnTo>
                    <a:pt x="61" y="11"/>
                  </a:lnTo>
                  <a:lnTo>
                    <a:pt x="55" y="8"/>
                  </a:lnTo>
                  <a:lnTo>
                    <a:pt x="47" y="7"/>
                  </a:lnTo>
                  <a:lnTo>
                    <a:pt x="47"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9"/>
            <p:cNvSpPr>
              <a:spLocks/>
            </p:cNvSpPr>
            <p:nvPr userDrawn="1"/>
          </p:nvSpPr>
          <p:spPr bwMode="auto">
            <a:xfrm>
              <a:off x="979" y="726"/>
              <a:ext cx="56" cy="91"/>
            </a:xfrm>
            <a:custGeom>
              <a:avLst/>
              <a:gdLst>
                <a:gd name="T0" fmla="*/ 2 w 56"/>
                <a:gd name="T1" fmla="*/ 60 h 91"/>
                <a:gd name="T2" fmla="*/ 2 w 56"/>
                <a:gd name="T3" fmla="*/ 63 h 91"/>
                <a:gd name="T4" fmla="*/ 6 w 56"/>
                <a:gd name="T5" fmla="*/ 73 h 91"/>
                <a:gd name="T6" fmla="*/ 13 w 56"/>
                <a:gd name="T7" fmla="*/ 82 h 91"/>
                <a:gd name="T8" fmla="*/ 29 w 56"/>
                <a:gd name="T9" fmla="*/ 85 h 91"/>
                <a:gd name="T10" fmla="*/ 35 w 56"/>
                <a:gd name="T11" fmla="*/ 84 h 91"/>
                <a:gd name="T12" fmla="*/ 45 w 56"/>
                <a:gd name="T13" fmla="*/ 76 h 91"/>
                <a:gd name="T14" fmla="*/ 46 w 56"/>
                <a:gd name="T15" fmla="*/ 69 h 91"/>
                <a:gd name="T16" fmla="*/ 43 w 56"/>
                <a:gd name="T17" fmla="*/ 61 h 91"/>
                <a:gd name="T18" fmla="*/ 30 w 56"/>
                <a:gd name="T19" fmla="*/ 52 h 91"/>
                <a:gd name="T20" fmla="*/ 17 w 56"/>
                <a:gd name="T21" fmla="*/ 45 h 91"/>
                <a:gd name="T22" fmla="*/ 6 w 56"/>
                <a:gd name="T23" fmla="*/ 36 h 91"/>
                <a:gd name="T24" fmla="*/ 1 w 56"/>
                <a:gd name="T25" fmla="*/ 22 h 91"/>
                <a:gd name="T26" fmla="*/ 1 w 56"/>
                <a:gd name="T27" fmla="*/ 17 h 91"/>
                <a:gd name="T28" fmla="*/ 5 w 56"/>
                <a:gd name="T29" fmla="*/ 10 h 91"/>
                <a:gd name="T30" fmla="*/ 11 w 56"/>
                <a:gd name="T31" fmla="*/ 3 h 91"/>
                <a:gd name="T32" fmla="*/ 19 w 56"/>
                <a:gd name="T33" fmla="*/ 1 h 91"/>
                <a:gd name="T34" fmla="*/ 24 w 56"/>
                <a:gd name="T35" fmla="*/ 0 h 91"/>
                <a:gd name="T36" fmla="*/ 34 w 56"/>
                <a:gd name="T37" fmla="*/ 2 h 91"/>
                <a:gd name="T38" fmla="*/ 41 w 56"/>
                <a:gd name="T39" fmla="*/ 6 h 91"/>
                <a:gd name="T40" fmla="*/ 46 w 56"/>
                <a:gd name="T41" fmla="*/ 0 h 91"/>
                <a:gd name="T42" fmla="*/ 49 w 56"/>
                <a:gd name="T43" fmla="*/ 32 h 91"/>
                <a:gd name="T44" fmla="*/ 46 w 56"/>
                <a:gd name="T45" fmla="*/ 32 h 91"/>
                <a:gd name="T46" fmla="*/ 43 w 56"/>
                <a:gd name="T47" fmla="*/ 18 h 91"/>
                <a:gd name="T48" fmla="*/ 38 w 56"/>
                <a:gd name="T49" fmla="*/ 11 h 91"/>
                <a:gd name="T50" fmla="*/ 29 w 56"/>
                <a:gd name="T51" fmla="*/ 7 h 91"/>
                <a:gd name="T52" fmla="*/ 24 w 56"/>
                <a:gd name="T53" fmla="*/ 6 h 91"/>
                <a:gd name="T54" fmla="*/ 15 w 56"/>
                <a:gd name="T55" fmla="*/ 10 h 91"/>
                <a:gd name="T56" fmla="*/ 10 w 56"/>
                <a:gd name="T57" fmla="*/ 19 h 91"/>
                <a:gd name="T58" fmla="*/ 11 w 56"/>
                <a:gd name="T59" fmla="*/ 24 h 91"/>
                <a:gd name="T60" fmla="*/ 19 w 56"/>
                <a:gd name="T61" fmla="*/ 32 h 91"/>
                <a:gd name="T62" fmla="*/ 41 w 56"/>
                <a:gd name="T63" fmla="*/ 44 h 91"/>
                <a:gd name="T64" fmla="*/ 49 w 56"/>
                <a:gd name="T65" fmla="*/ 49 h 91"/>
                <a:gd name="T66" fmla="*/ 55 w 56"/>
                <a:gd name="T67" fmla="*/ 60 h 91"/>
                <a:gd name="T68" fmla="*/ 56 w 56"/>
                <a:gd name="T69" fmla="*/ 66 h 91"/>
                <a:gd name="T70" fmla="*/ 54 w 56"/>
                <a:gd name="T71" fmla="*/ 76 h 91"/>
                <a:gd name="T72" fmla="*/ 48 w 56"/>
                <a:gd name="T73" fmla="*/ 84 h 91"/>
                <a:gd name="T74" fmla="*/ 39 w 56"/>
                <a:gd name="T75" fmla="*/ 89 h 91"/>
                <a:gd name="T76" fmla="*/ 29 w 56"/>
                <a:gd name="T77" fmla="*/ 91 h 91"/>
                <a:gd name="T78" fmla="*/ 22 w 56"/>
                <a:gd name="T79" fmla="*/ 90 h 91"/>
                <a:gd name="T80" fmla="*/ 6 w 56"/>
                <a:gd name="T81" fmla="*/ 84 h 91"/>
                <a:gd name="T82" fmla="*/ 4 w 56"/>
                <a:gd name="T83" fmla="*/ 88 h 91"/>
                <a:gd name="T84" fmla="*/ 0 w 56"/>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91">
                  <a:moveTo>
                    <a:pt x="0" y="60"/>
                  </a:moveTo>
                  <a:lnTo>
                    <a:pt x="2" y="60"/>
                  </a:lnTo>
                  <a:lnTo>
                    <a:pt x="2" y="60"/>
                  </a:lnTo>
                  <a:lnTo>
                    <a:pt x="2" y="63"/>
                  </a:lnTo>
                  <a:lnTo>
                    <a:pt x="4" y="68"/>
                  </a:lnTo>
                  <a:lnTo>
                    <a:pt x="6" y="73"/>
                  </a:lnTo>
                  <a:lnTo>
                    <a:pt x="8" y="77"/>
                  </a:lnTo>
                  <a:lnTo>
                    <a:pt x="13" y="82"/>
                  </a:lnTo>
                  <a:lnTo>
                    <a:pt x="21" y="84"/>
                  </a:lnTo>
                  <a:lnTo>
                    <a:pt x="29" y="85"/>
                  </a:lnTo>
                  <a:lnTo>
                    <a:pt x="29" y="85"/>
                  </a:lnTo>
                  <a:lnTo>
                    <a:pt x="35" y="84"/>
                  </a:lnTo>
                  <a:lnTo>
                    <a:pt x="41" y="82"/>
                  </a:lnTo>
                  <a:lnTo>
                    <a:pt x="45" y="76"/>
                  </a:lnTo>
                  <a:lnTo>
                    <a:pt x="46" y="69"/>
                  </a:lnTo>
                  <a:lnTo>
                    <a:pt x="46" y="69"/>
                  </a:lnTo>
                  <a:lnTo>
                    <a:pt x="45" y="65"/>
                  </a:lnTo>
                  <a:lnTo>
                    <a:pt x="43" y="61"/>
                  </a:lnTo>
                  <a:lnTo>
                    <a:pt x="37" y="56"/>
                  </a:lnTo>
                  <a:lnTo>
                    <a:pt x="30" y="52"/>
                  </a:lnTo>
                  <a:lnTo>
                    <a:pt x="17" y="45"/>
                  </a:lnTo>
                  <a:lnTo>
                    <a:pt x="17" y="45"/>
                  </a:lnTo>
                  <a:lnTo>
                    <a:pt x="11" y="41"/>
                  </a:lnTo>
                  <a:lnTo>
                    <a:pt x="6" y="36"/>
                  </a:lnTo>
                  <a:lnTo>
                    <a:pt x="2" y="29"/>
                  </a:lnTo>
                  <a:lnTo>
                    <a:pt x="1" y="22"/>
                  </a:lnTo>
                  <a:lnTo>
                    <a:pt x="1" y="22"/>
                  </a:lnTo>
                  <a:lnTo>
                    <a:pt x="1" y="17"/>
                  </a:lnTo>
                  <a:lnTo>
                    <a:pt x="2" y="13"/>
                  </a:lnTo>
                  <a:lnTo>
                    <a:pt x="5" y="10"/>
                  </a:lnTo>
                  <a:lnTo>
                    <a:pt x="7" y="6"/>
                  </a:lnTo>
                  <a:lnTo>
                    <a:pt x="11" y="3"/>
                  </a:lnTo>
                  <a:lnTo>
                    <a:pt x="15" y="2"/>
                  </a:lnTo>
                  <a:lnTo>
                    <a:pt x="19" y="1"/>
                  </a:lnTo>
                  <a:lnTo>
                    <a:pt x="24" y="0"/>
                  </a:lnTo>
                  <a:lnTo>
                    <a:pt x="24" y="0"/>
                  </a:lnTo>
                  <a:lnTo>
                    <a:pt x="30" y="1"/>
                  </a:lnTo>
                  <a:lnTo>
                    <a:pt x="34" y="2"/>
                  </a:lnTo>
                  <a:lnTo>
                    <a:pt x="41" y="6"/>
                  </a:lnTo>
                  <a:lnTo>
                    <a:pt x="41" y="6"/>
                  </a:lnTo>
                  <a:lnTo>
                    <a:pt x="44" y="3"/>
                  </a:lnTo>
                  <a:lnTo>
                    <a:pt x="46" y="0"/>
                  </a:lnTo>
                  <a:lnTo>
                    <a:pt x="49" y="0"/>
                  </a:lnTo>
                  <a:lnTo>
                    <a:pt x="49" y="32"/>
                  </a:lnTo>
                  <a:lnTo>
                    <a:pt x="46" y="32"/>
                  </a:lnTo>
                  <a:lnTo>
                    <a:pt x="46" y="32"/>
                  </a:lnTo>
                  <a:lnTo>
                    <a:pt x="44" y="22"/>
                  </a:lnTo>
                  <a:lnTo>
                    <a:pt x="43" y="18"/>
                  </a:lnTo>
                  <a:lnTo>
                    <a:pt x="40" y="14"/>
                  </a:lnTo>
                  <a:lnTo>
                    <a:pt x="38" y="11"/>
                  </a:lnTo>
                  <a:lnTo>
                    <a:pt x="34" y="8"/>
                  </a:lnTo>
                  <a:lnTo>
                    <a:pt x="29" y="7"/>
                  </a:lnTo>
                  <a:lnTo>
                    <a:pt x="24" y="6"/>
                  </a:lnTo>
                  <a:lnTo>
                    <a:pt x="24" y="6"/>
                  </a:lnTo>
                  <a:lnTo>
                    <a:pt x="18" y="7"/>
                  </a:lnTo>
                  <a:lnTo>
                    <a:pt x="15" y="10"/>
                  </a:lnTo>
                  <a:lnTo>
                    <a:pt x="11" y="13"/>
                  </a:lnTo>
                  <a:lnTo>
                    <a:pt x="10" y="19"/>
                  </a:lnTo>
                  <a:lnTo>
                    <a:pt x="10" y="19"/>
                  </a:lnTo>
                  <a:lnTo>
                    <a:pt x="11" y="24"/>
                  </a:lnTo>
                  <a:lnTo>
                    <a:pt x="15" y="28"/>
                  </a:lnTo>
                  <a:lnTo>
                    <a:pt x="19" y="32"/>
                  </a:lnTo>
                  <a:lnTo>
                    <a:pt x="28" y="36"/>
                  </a:lnTo>
                  <a:lnTo>
                    <a:pt x="41" y="44"/>
                  </a:lnTo>
                  <a:lnTo>
                    <a:pt x="41" y="44"/>
                  </a:lnTo>
                  <a:lnTo>
                    <a:pt x="49" y="49"/>
                  </a:lnTo>
                  <a:lnTo>
                    <a:pt x="52" y="54"/>
                  </a:lnTo>
                  <a:lnTo>
                    <a:pt x="55" y="60"/>
                  </a:lnTo>
                  <a:lnTo>
                    <a:pt x="56" y="66"/>
                  </a:lnTo>
                  <a:lnTo>
                    <a:pt x="56" y="66"/>
                  </a:lnTo>
                  <a:lnTo>
                    <a:pt x="56" y="71"/>
                  </a:lnTo>
                  <a:lnTo>
                    <a:pt x="54" y="76"/>
                  </a:lnTo>
                  <a:lnTo>
                    <a:pt x="51" y="80"/>
                  </a:lnTo>
                  <a:lnTo>
                    <a:pt x="48" y="84"/>
                  </a:lnTo>
                  <a:lnTo>
                    <a:pt x="44" y="88"/>
                  </a:lnTo>
                  <a:lnTo>
                    <a:pt x="39" y="89"/>
                  </a:lnTo>
                  <a:lnTo>
                    <a:pt x="34" y="90"/>
                  </a:lnTo>
                  <a:lnTo>
                    <a:pt x="29" y="91"/>
                  </a:lnTo>
                  <a:lnTo>
                    <a:pt x="29" y="91"/>
                  </a:lnTo>
                  <a:lnTo>
                    <a:pt x="22" y="90"/>
                  </a:lnTo>
                  <a:lnTo>
                    <a:pt x="16" y="88"/>
                  </a:lnTo>
                  <a:lnTo>
                    <a:pt x="6" y="84"/>
                  </a:lnTo>
                  <a:lnTo>
                    <a:pt x="6" y="84"/>
                  </a:lnTo>
                  <a:lnTo>
                    <a:pt x="4" y="88"/>
                  </a:lnTo>
                  <a:lnTo>
                    <a:pt x="2"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0"/>
            <p:cNvSpPr>
              <a:spLocks/>
            </p:cNvSpPr>
            <p:nvPr userDrawn="1"/>
          </p:nvSpPr>
          <p:spPr bwMode="auto">
            <a:xfrm>
              <a:off x="1052" y="728"/>
              <a:ext cx="91" cy="87"/>
            </a:xfrm>
            <a:custGeom>
              <a:avLst/>
              <a:gdLst>
                <a:gd name="T0" fmla="*/ 26 w 91"/>
                <a:gd name="T1" fmla="*/ 83 h 87"/>
                <a:gd name="T2" fmla="*/ 26 w 91"/>
                <a:gd name="T3" fmla="*/ 83 h 87"/>
                <a:gd name="T4" fmla="*/ 33 w 91"/>
                <a:gd name="T5" fmla="*/ 83 h 87"/>
                <a:gd name="T6" fmla="*/ 36 w 91"/>
                <a:gd name="T7" fmla="*/ 82 h 87"/>
                <a:gd name="T8" fmla="*/ 37 w 91"/>
                <a:gd name="T9" fmla="*/ 81 h 87"/>
                <a:gd name="T10" fmla="*/ 39 w 91"/>
                <a:gd name="T11" fmla="*/ 76 h 87"/>
                <a:gd name="T12" fmla="*/ 39 w 91"/>
                <a:gd name="T13" fmla="*/ 67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2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7 w 91"/>
                <a:gd name="T49" fmla="*/ 6 h 87"/>
                <a:gd name="T50" fmla="*/ 70 w 91"/>
                <a:gd name="T51" fmla="*/ 6 h 87"/>
                <a:gd name="T52" fmla="*/ 52 w 91"/>
                <a:gd name="T53" fmla="*/ 6 h 87"/>
                <a:gd name="T54" fmla="*/ 52 w 91"/>
                <a:gd name="T55" fmla="*/ 67 h 87"/>
                <a:gd name="T56" fmla="*/ 52 w 91"/>
                <a:gd name="T57" fmla="*/ 67 h 87"/>
                <a:gd name="T58" fmla="*/ 52 w 91"/>
                <a:gd name="T59" fmla="*/ 76 h 87"/>
                <a:gd name="T60" fmla="*/ 54 w 91"/>
                <a:gd name="T61" fmla="*/ 81 h 87"/>
                <a:gd name="T62" fmla="*/ 55 w 91"/>
                <a:gd name="T63" fmla="*/ 82 h 87"/>
                <a:gd name="T64" fmla="*/ 58 w 91"/>
                <a:gd name="T65" fmla="*/ 83 h 87"/>
                <a:gd name="T66" fmla="*/ 65 w 91"/>
                <a:gd name="T67" fmla="*/ 83 h 87"/>
                <a:gd name="T68" fmla="*/ 65 w 91"/>
                <a:gd name="T69" fmla="*/ 87 h 87"/>
                <a:gd name="T70" fmla="*/ 26 w 91"/>
                <a:gd name="T71" fmla="*/ 87 h 87"/>
                <a:gd name="T72" fmla="*/ 26 w 91"/>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3"/>
                  </a:moveTo>
                  <a:lnTo>
                    <a:pt x="26" y="83"/>
                  </a:lnTo>
                  <a:lnTo>
                    <a:pt x="33" y="83"/>
                  </a:lnTo>
                  <a:lnTo>
                    <a:pt x="36" y="82"/>
                  </a:lnTo>
                  <a:lnTo>
                    <a:pt x="37" y="81"/>
                  </a:lnTo>
                  <a:lnTo>
                    <a:pt x="39" y="76"/>
                  </a:lnTo>
                  <a:lnTo>
                    <a:pt x="39" y="67"/>
                  </a:lnTo>
                  <a:lnTo>
                    <a:pt x="39" y="6"/>
                  </a:lnTo>
                  <a:lnTo>
                    <a:pt x="21" y="6"/>
                  </a:lnTo>
                  <a:lnTo>
                    <a:pt x="21" y="6"/>
                  </a:lnTo>
                  <a:lnTo>
                    <a:pt x="14" y="6"/>
                  </a:lnTo>
                  <a:lnTo>
                    <a:pt x="9" y="9"/>
                  </a:lnTo>
                  <a:lnTo>
                    <a:pt x="6" y="12"/>
                  </a:lnTo>
                  <a:lnTo>
                    <a:pt x="4" y="17"/>
                  </a:lnTo>
                  <a:lnTo>
                    <a:pt x="4" y="20"/>
                  </a:lnTo>
                  <a:lnTo>
                    <a:pt x="0" y="20"/>
                  </a:lnTo>
                  <a:lnTo>
                    <a:pt x="2" y="0"/>
                  </a:lnTo>
                  <a:lnTo>
                    <a:pt x="90" y="0"/>
                  </a:lnTo>
                  <a:lnTo>
                    <a:pt x="91" y="20"/>
                  </a:lnTo>
                  <a:lnTo>
                    <a:pt x="87" y="20"/>
                  </a:lnTo>
                  <a:lnTo>
                    <a:pt x="87" y="17"/>
                  </a:lnTo>
                  <a:lnTo>
                    <a:pt x="87" y="17"/>
                  </a:lnTo>
                  <a:lnTo>
                    <a:pt x="85" y="12"/>
                  </a:lnTo>
                  <a:lnTo>
                    <a:pt x="82" y="9"/>
                  </a:lnTo>
                  <a:lnTo>
                    <a:pt x="77" y="6"/>
                  </a:lnTo>
                  <a:lnTo>
                    <a:pt x="70" y="6"/>
                  </a:lnTo>
                  <a:lnTo>
                    <a:pt x="52" y="6"/>
                  </a:lnTo>
                  <a:lnTo>
                    <a:pt x="52" y="67"/>
                  </a:lnTo>
                  <a:lnTo>
                    <a:pt x="52" y="67"/>
                  </a:lnTo>
                  <a:lnTo>
                    <a:pt x="52" y="76"/>
                  </a:lnTo>
                  <a:lnTo>
                    <a:pt x="54"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1"/>
            <p:cNvSpPr>
              <a:spLocks noEditPoints="1"/>
            </p:cNvSpPr>
            <p:nvPr userDrawn="1"/>
          </p:nvSpPr>
          <p:spPr bwMode="auto">
            <a:xfrm>
              <a:off x="1140" y="726"/>
              <a:ext cx="101" cy="89"/>
            </a:xfrm>
            <a:custGeom>
              <a:avLst/>
              <a:gdLst>
                <a:gd name="T0" fmla="*/ 0 w 101"/>
                <a:gd name="T1" fmla="*/ 85 h 89"/>
                <a:gd name="T2" fmla="*/ 0 w 101"/>
                <a:gd name="T3" fmla="*/ 85 h 89"/>
                <a:gd name="T4" fmla="*/ 8 w 101"/>
                <a:gd name="T5" fmla="*/ 85 h 89"/>
                <a:gd name="T6" fmla="*/ 13 w 101"/>
                <a:gd name="T7" fmla="*/ 83 h 89"/>
                <a:gd name="T8" fmla="*/ 15 w 101"/>
                <a:gd name="T9" fmla="*/ 79 h 89"/>
                <a:gd name="T10" fmla="*/ 18 w 101"/>
                <a:gd name="T11" fmla="*/ 73 h 89"/>
                <a:gd name="T12" fmla="*/ 49 w 101"/>
                <a:gd name="T13" fmla="*/ 0 h 89"/>
                <a:gd name="T14" fmla="*/ 52 w 101"/>
                <a:gd name="T15" fmla="*/ 0 h 89"/>
                <a:gd name="T16" fmla="*/ 84 w 101"/>
                <a:gd name="T17" fmla="*/ 73 h 89"/>
                <a:gd name="T18" fmla="*/ 84 w 101"/>
                <a:gd name="T19" fmla="*/ 73 h 89"/>
                <a:gd name="T20" fmla="*/ 86 w 101"/>
                <a:gd name="T21" fmla="*/ 79 h 89"/>
                <a:gd name="T22" fmla="*/ 88 w 101"/>
                <a:gd name="T23" fmla="*/ 83 h 89"/>
                <a:gd name="T24" fmla="*/ 93 w 101"/>
                <a:gd name="T25" fmla="*/ 85 h 89"/>
                <a:gd name="T26" fmla="*/ 101 w 101"/>
                <a:gd name="T27" fmla="*/ 85 h 89"/>
                <a:gd name="T28" fmla="*/ 101 w 101"/>
                <a:gd name="T29" fmla="*/ 89 h 89"/>
                <a:gd name="T30" fmla="*/ 60 w 101"/>
                <a:gd name="T31" fmla="*/ 89 h 89"/>
                <a:gd name="T32" fmla="*/ 60 w 101"/>
                <a:gd name="T33" fmla="*/ 85 h 89"/>
                <a:gd name="T34" fmla="*/ 60 w 101"/>
                <a:gd name="T35" fmla="*/ 85 h 89"/>
                <a:gd name="T36" fmla="*/ 68 w 101"/>
                <a:gd name="T37" fmla="*/ 85 h 89"/>
                <a:gd name="T38" fmla="*/ 71 w 101"/>
                <a:gd name="T39" fmla="*/ 83 h 89"/>
                <a:gd name="T40" fmla="*/ 73 w 101"/>
                <a:gd name="T41" fmla="*/ 82 h 89"/>
                <a:gd name="T42" fmla="*/ 73 w 101"/>
                <a:gd name="T43" fmla="*/ 80 h 89"/>
                <a:gd name="T44" fmla="*/ 71 w 101"/>
                <a:gd name="T45" fmla="*/ 74 h 89"/>
                <a:gd name="T46" fmla="*/ 65 w 101"/>
                <a:gd name="T47" fmla="*/ 58 h 89"/>
                <a:gd name="T48" fmla="*/ 30 w 101"/>
                <a:gd name="T49" fmla="*/ 58 h 89"/>
                <a:gd name="T50" fmla="*/ 24 w 101"/>
                <a:gd name="T51" fmla="*/ 74 h 89"/>
                <a:gd name="T52" fmla="*/ 24 w 101"/>
                <a:gd name="T53" fmla="*/ 74 h 89"/>
                <a:gd name="T54" fmla="*/ 21 w 101"/>
                <a:gd name="T55" fmla="*/ 80 h 89"/>
                <a:gd name="T56" fmla="*/ 22 w 101"/>
                <a:gd name="T57" fmla="*/ 82 h 89"/>
                <a:gd name="T58" fmla="*/ 22 w 101"/>
                <a:gd name="T59" fmla="*/ 83 h 89"/>
                <a:gd name="T60" fmla="*/ 27 w 101"/>
                <a:gd name="T61" fmla="*/ 85 h 89"/>
                <a:gd name="T62" fmla="*/ 35 w 101"/>
                <a:gd name="T63" fmla="*/ 85 h 89"/>
                <a:gd name="T64" fmla="*/ 35 w 101"/>
                <a:gd name="T65" fmla="*/ 89 h 89"/>
                <a:gd name="T66" fmla="*/ 0 w 101"/>
                <a:gd name="T67" fmla="*/ 89 h 89"/>
                <a:gd name="T68" fmla="*/ 0 w 101"/>
                <a:gd name="T69" fmla="*/ 85 h 89"/>
                <a:gd name="T70" fmla="*/ 63 w 101"/>
                <a:gd name="T71" fmla="*/ 54 h 89"/>
                <a:gd name="T72" fmla="*/ 47 w 101"/>
                <a:gd name="T73" fmla="*/ 19 h 89"/>
                <a:gd name="T74" fmla="*/ 32 w 101"/>
                <a:gd name="T75" fmla="*/ 54 h 89"/>
                <a:gd name="T76" fmla="*/ 63 w 101"/>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0" y="85"/>
                  </a:moveTo>
                  <a:lnTo>
                    <a:pt x="0" y="85"/>
                  </a:lnTo>
                  <a:lnTo>
                    <a:pt x="8" y="85"/>
                  </a:lnTo>
                  <a:lnTo>
                    <a:pt x="13" y="83"/>
                  </a:lnTo>
                  <a:lnTo>
                    <a:pt x="15" y="79"/>
                  </a:lnTo>
                  <a:lnTo>
                    <a:pt x="18" y="73"/>
                  </a:lnTo>
                  <a:lnTo>
                    <a:pt x="49" y="0"/>
                  </a:lnTo>
                  <a:lnTo>
                    <a:pt x="52" y="0"/>
                  </a:lnTo>
                  <a:lnTo>
                    <a:pt x="84" y="73"/>
                  </a:lnTo>
                  <a:lnTo>
                    <a:pt x="84" y="73"/>
                  </a:lnTo>
                  <a:lnTo>
                    <a:pt x="86" y="79"/>
                  </a:lnTo>
                  <a:lnTo>
                    <a:pt x="88" y="83"/>
                  </a:lnTo>
                  <a:lnTo>
                    <a:pt x="93" y="85"/>
                  </a:lnTo>
                  <a:lnTo>
                    <a:pt x="101" y="85"/>
                  </a:lnTo>
                  <a:lnTo>
                    <a:pt x="101" y="89"/>
                  </a:lnTo>
                  <a:lnTo>
                    <a:pt x="60" y="89"/>
                  </a:lnTo>
                  <a:lnTo>
                    <a:pt x="60" y="85"/>
                  </a:lnTo>
                  <a:lnTo>
                    <a:pt x="60" y="85"/>
                  </a:lnTo>
                  <a:lnTo>
                    <a:pt x="68" y="85"/>
                  </a:lnTo>
                  <a:lnTo>
                    <a:pt x="71" y="83"/>
                  </a:lnTo>
                  <a:lnTo>
                    <a:pt x="73" y="82"/>
                  </a:lnTo>
                  <a:lnTo>
                    <a:pt x="73" y="80"/>
                  </a:lnTo>
                  <a:lnTo>
                    <a:pt x="71" y="74"/>
                  </a:lnTo>
                  <a:lnTo>
                    <a:pt x="65" y="58"/>
                  </a:lnTo>
                  <a:lnTo>
                    <a:pt x="30" y="58"/>
                  </a:lnTo>
                  <a:lnTo>
                    <a:pt x="24" y="74"/>
                  </a:lnTo>
                  <a:lnTo>
                    <a:pt x="24" y="74"/>
                  </a:lnTo>
                  <a:lnTo>
                    <a:pt x="21" y="80"/>
                  </a:lnTo>
                  <a:lnTo>
                    <a:pt x="22" y="82"/>
                  </a:lnTo>
                  <a:lnTo>
                    <a:pt x="22" y="83"/>
                  </a:lnTo>
                  <a:lnTo>
                    <a:pt x="27" y="85"/>
                  </a:lnTo>
                  <a:lnTo>
                    <a:pt x="35" y="85"/>
                  </a:lnTo>
                  <a:lnTo>
                    <a:pt x="35" y="89"/>
                  </a:lnTo>
                  <a:lnTo>
                    <a:pt x="0" y="89"/>
                  </a:lnTo>
                  <a:lnTo>
                    <a:pt x="0" y="85"/>
                  </a:lnTo>
                  <a:close/>
                  <a:moveTo>
                    <a:pt x="63" y="54"/>
                  </a:moveTo>
                  <a:lnTo>
                    <a:pt x="47" y="19"/>
                  </a:lnTo>
                  <a:lnTo>
                    <a:pt x="32" y="54"/>
                  </a:lnTo>
                  <a:lnTo>
                    <a:pt x="63"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2"/>
            <p:cNvSpPr>
              <a:spLocks/>
            </p:cNvSpPr>
            <p:nvPr userDrawn="1"/>
          </p:nvSpPr>
          <p:spPr bwMode="auto">
            <a:xfrm>
              <a:off x="1239" y="728"/>
              <a:ext cx="90" cy="87"/>
            </a:xfrm>
            <a:custGeom>
              <a:avLst/>
              <a:gdLst>
                <a:gd name="T0" fmla="*/ 26 w 90"/>
                <a:gd name="T1" fmla="*/ 83 h 87"/>
                <a:gd name="T2" fmla="*/ 26 w 90"/>
                <a:gd name="T3" fmla="*/ 83 h 87"/>
                <a:gd name="T4" fmla="*/ 34 w 90"/>
                <a:gd name="T5" fmla="*/ 83 h 87"/>
                <a:gd name="T6" fmla="*/ 36 w 90"/>
                <a:gd name="T7" fmla="*/ 82 h 87"/>
                <a:gd name="T8" fmla="*/ 37 w 90"/>
                <a:gd name="T9" fmla="*/ 81 h 87"/>
                <a:gd name="T10" fmla="*/ 40 w 90"/>
                <a:gd name="T11" fmla="*/ 76 h 87"/>
                <a:gd name="T12" fmla="*/ 40 w 90"/>
                <a:gd name="T13" fmla="*/ 67 h 87"/>
                <a:gd name="T14" fmla="*/ 40 w 90"/>
                <a:gd name="T15" fmla="*/ 6 h 87"/>
                <a:gd name="T16" fmla="*/ 21 w 90"/>
                <a:gd name="T17" fmla="*/ 6 h 87"/>
                <a:gd name="T18" fmla="*/ 21 w 90"/>
                <a:gd name="T19" fmla="*/ 6 h 87"/>
                <a:gd name="T20" fmla="*/ 13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2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8 w 90"/>
                <a:gd name="T49" fmla="*/ 6 h 87"/>
                <a:gd name="T50" fmla="*/ 70 w 90"/>
                <a:gd name="T51" fmla="*/ 6 h 87"/>
                <a:gd name="T52" fmla="*/ 51 w 90"/>
                <a:gd name="T53" fmla="*/ 6 h 87"/>
                <a:gd name="T54" fmla="*/ 51 w 90"/>
                <a:gd name="T55" fmla="*/ 67 h 87"/>
                <a:gd name="T56" fmla="*/ 51 w 90"/>
                <a:gd name="T57" fmla="*/ 67 h 87"/>
                <a:gd name="T58" fmla="*/ 52 w 90"/>
                <a:gd name="T59" fmla="*/ 76 h 87"/>
                <a:gd name="T60" fmla="*/ 53 w 90"/>
                <a:gd name="T61" fmla="*/ 81 h 87"/>
                <a:gd name="T62" fmla="*/ 56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4" y="83"/>
                  </a:lnTo>
                  <a:lnTo>
                    <a:pt x="36" y="82"/>
                  </a:lnTo>
                  <a:lnTo>
                    <a:pt x="37" y="81"/>
                  </a:lnTo>
                  <a:lnTo>
                    <a:pt x="40" y="76"/>
                  </a:lnTo>
                  <a:lnTo>
                    <a:pt x="40" y="67"/>
                  </a:lnTo>
                  <a:lnTo>
                    <a:pt x="40" y="6"/>
                  </a:lnTo>
                  <a:lnTo>
                    <a:pt x="21" y="6"/>
                  </a:lnTo>
                  <a:lnTo>
                    <a:pt x="21" y="6"/>
                  </a:lnTo>
                  <a:lnTo>
                    <a:pt x="13" y="6"/>
                  </a:lnTo>
                  <a:lnTo>
                    <a:pt x="9" y="9"/>
                  </a:lnTo>
                  <a:lnTo>
                    <a:pt x="5" y="12"/>
                  </a:lnTo>
                  <a:lnTo>
                    <a:pt x="4" y="17"/>
                  </a:lnTo>
                  <a:lnTo>
                    <a:pt x="4" y="20"/>
                  </a:lnTo>
                  <a:lnTo>
                    <a:pt x="0" y="20"/>
                  </a:lnTo>
                  <a:lnTo>
                    <a:pt x="2" y="0"/>
                  </a:lnTo>
                  <a:lnTo>
                    <a:pt x="89" y="0"/>
                  </a:lnTo>
                  <a:lnTo>
                    <a:pt x="90" y="20"/>
                  </a:lnTo>
                  <a:lnTo>
                    <a:pt x="87" y="20"/>
                  </a:lnTo>
                  <a:lnTo>
                    <a:pt x="86" y="17"/>
                  </a:lnTo>
                  <a:lnTo>
                    <a:pt x="86" y="17"/>
                  </a:lnTo>
                  <a:lnTo>
                    <a:pt x="85" y="12"/>
                  </a:lnTo>
                  <a:lnTo>
                    <a:pt x="82" y="9"/>
                  </a:lnTo>
                  <a:lnTo>
                    <a:pt x="78" y="6"/>
                  </a:lnTo>
                  <a:lnTo>
                    <a:pt x="70" y="6"/>
                  </a:lnTo>
                  <a:lnTo>
                    <a:pt x="51" y="6"/>
                  </a:lnTo>
                  <a:lnTo>
                    <a:pt x="51" y="67"/>
                  </a:lnTo>
                  <a:lnTo>
                    <a:pt x="51" y="67"/>
                  </a:lnTo>
                  <a:lnTo>
                    <a:pt x="52" y="76"/>
                  </a:lnTo>
                  <a:lnTo>
                    <a:pt x="53" y="81"/>
                  </a:lnTo>
                  <a:lnTo>
                    <a:pt x="56"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3"/>
            <p:cNvSpPr>
              <a:spLocks/>
            </p:cNvSpPr>
            <p:nvPr userDrawn="1"/>
          </p:nvSpPr>
          <p:spPr bwMode="auto">
            <a:xfrm>
              <a:off x="1348" y="726"/>
              <a:ext cx="58" cy="91"/>
            </a:xfrm>
            <a:custGeom>
              <a:avLst/>
              <a:gdLst>
                <a:gd name="T0" fmla="*/ 4 w 58"/>
                <a:gd name="T1" fmla="*/ 60 h 91"/>
                <a:gd name="T2" fmla="*/ 4 w 58"/>
                <a:gd name="T3" fmla="*/ 63 h 91"/>
                <a:gd name="T4" fmla="*/ 6 w 58"/>
                <a:gd name="T5" fmla="*/ 73 h 91"/>
                <a:gd name="T6" fmla="*/ 15 w 58"/>
                <a:gd name="T7" fmla="*/ 82 h 91"/>
                <a:gd name="T8" fmla="*/ 30 w 58"/>
                <a:gd name="T9" fmla="*/ 85 h 91"/>
                <a:gd name="T10" fmla="*/ 37 w 58"/>
                <a:gd name="T11" fmla="*/ 84 h 91"/>
                <a:gd name="T12" fmla="*/ 47 w 58"/>
                <a:gd name="T13" fmla="*/ 76 h 91"/>
                <a:gd name="T14" fmla="*/ 48 w 58"/>
                <a:gd name="T15" fmla="*/ 69 h 91"/>
                <a:gd name="T16" fmla="*/ 43 w 58"/>
                <a:gd name="T17" fmla="*/ 61 h 91"/>
                <a:gd name="T18" fmla="*/ 32 w 58"/>
                <a:gd name="T19" fmla="*/ 52 h 91"/>
                <a:gd name="T20" fmla="*/ 18 w 58"/>
                <a:gd name="T21" fmla="*/ 45 h 91"/>
                <a:gd name="T22" fmla="*/ 6 w 58"/>
                <a:gd name="T23" fmla="*/ 36 h 91"/>
                <a:gd name="T24" fmla="*/ 2 w 58"/>
                <a:gd name="T25" fmla="*/ 22 h 91"/>
                <a:gd name="T26" fmla="*/ 3 w 58"/>
                <a:gd name="T27" fmla="*/ 17 h 91"/>
                <a:gd name="T28" fmla="*/ 5 w 58"/>
                <a:gd name="T29" fmla="*/ 10 h 91"/>
                <a:gd name="T30" fmla="*/ 13 w 58"/>
                <a:gd name="T31" fmla="*/ 3 h 91"/>
                <a:gd name="T32" fmla="*/ 21 w 58"/>
                <a:gd name="T33" fmla="*/ 1 h 91"/>
                <a:gd name="T34" fmla="*/ 26 w 58"/>
                <a:gd name="T35" fmla="*/ 0 h 91"/>
                <a:gd name="T36" fmla="*/ 36 w 58"/>
                <a:gd name="T37" fmla="*/ 2 h 91"/>
                <a:gd name="T38" fmla="*/ 43 w 58"/>
                <a:gd name="T39" fmla="*/ 6 h 91"/>
                <a:gd name="T40" fmla="*/ 47 w 58"/>
                <a:gd name="T41" fmla="*/ 0 h 91"/>
                <a:gd name="T42" fmla="*/ 51 w 58"/>
                <a:gd name="T43" fmla="*/ 32 h 91"/>
                <a:gd name="T44" fmla="*/ 47 w 58"/>
                <a:gd name="T45" fmla="*/ 32 h 91"/>
                <a:gd name="T46" fmla="*/ 44 w 58"/>
                <a:gd name="T47" fmla="*/ 18 h 91"/>
                <a:gd name="T48" fmla="*/ 40 w 58"/>
                <a:gd name="T49" fmla="*/ 11 h 91"/>
                <a:gd name="T50" fmla="*/ 31 w 58"/>
                <a:gd name="T51" fmla="*/ 7 h 91"/>
                <a:gd name="T52" fmla="*/ 25 w 58"/>
                <a:gd name="T53" fmla="*/ 6 h 91"/>
                <a:gd name="T54" fmla="*/ 15 w 58"/>
                <a:gd name="T55" fmla="*/ 10 h 91"/>
                <a:gd name="T56" fmla="*/ 11 w 58"/>
                <a:gd name="T57" fmla="*/ 19 h 91"/>
                <a:gd name="T58" fmla="*/ 13 w 58"/>
                <a:gd name="T59" fmla="*/ 24 h 91"/>
                <a:gd name="T60" fmla="*/ 21 w 58"/>
                <a:gd name="T61" fmla="*/ 32 h 91"/>
                <a:gd name="T62" fmla="*/ 42 w 58"/>
                <a:gd name="T63" fmla="*/ 44 h 91"/>
                <a:gd name="T64" fmla="*/ 49 w 58"/>
                <a:gd name="T65" fmla="*/ 49 h 91"/>
                <a:gd name="T66" fmla="*/ 57 w 58"/>
                <a:gd name="T67" fmla="*/ 60 h 91"/>
                <a:gd name="T68" fmla="*/ 58 w 58"/>
                <a:gd name="T69" fmla="*/ 66 h 91"/>
                <a:gd name="T70" fmla="*/ 55 w 58"/>
                <a:gd name="T71" fmla="*/ 76 h 91"/>
                <a:gd name="T72" fmla="*/ 49 w 58"/>
                <a:gd name="T73" fmla="*/ 84 h 91"/>
                <a:gd name="T74" fmla="*/ 41 w 58"/>
                <a:gd name="T75" fmla="*/ 89 h 91"/>
                <a:gd name="T76" fmla="*/ 30 w 58"/>
                <a:gd name="T77" fmla="*/ 91 h 91"/>
                <a:gd name="T78" fmla="*/ 22 w 58"/>
                <a:gd name="T79" fmla="*/ 90 h 91"/>
                <a:gd name="T80" fmla="*/ 8 w 58"/>
                <a:gd name="T81" fmla="*/ 84 h 91"/>
                <a:gd name="T82" fmla="*/ 5 w 58"/>
                <a:gd name="T83" fmla="*/ 88 h 91"/>
                <a:gd name="T84" fmla="*/ 0 w 58"/>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1">
                  <a:moveTo>
                    <a:pt x="0" y="60"/>
                  </a:moveTo>
                  <a:lnTo>
                    <a:pt x="4" y="60"/>
                  </a:lnTo>
                  <a:lnTo>
                    <a:pt x="4" y="60"/>
                  </a:lnTo>
                  <a:lnTo>
                    <a:pt x="4" y="63"/>
                  </a:lnTo>
                  <a:lnTo>
                    <a:pt x="5" y="68"/>
                  </a:lnTo>
                  <a:lnTo>
                    <a:pt x="6" y="73"/>
                  </a:lnTo>
                  <a:lnTo>
                    <a:pt x="10" y="77"/>
                  </a:lnTo>
                  <a:lnTo>
                    <a:pt x="15" y="82"/>
                  </a:lnTo>
                  <a:lnTo>
                    <a:pt x="21" y="84"/>
                  </a:lnTo>
                  <a:lnTo>
                    <a:pt x="30" y="85"/>
                  </a:lnTo>
                  <a:lnTo>
                    <a:pt x="30" y="85"/>
                  </a:lnTo>
                  <a:lnTo>
                    <a:pt x="37" y="84"/>
                  </a:lnTo>
                  <a:lnTo>
                    <a:pt x="43" y="82"/>
                  </a:lnTo>
                  <a:lnTo>
                    <a:pt x="47" y="76"/>
                  </a:lnTo>
                  <a:lnTo>
                    <a:pt x="48" y="69"/>
                  </a:lnTo>
                  <a:lnTo>
                    <a:pt x="48" y="69"/>
                  </a:lnTo>
                  <a:lnTo>
                    <a:pt x="47" y="65"/>
                  </a:lnTo>
                  <a:lnTo>
                    <a:pt x="43" y="61"/>
                  </a:lnTo>
                  <a:lnTo>
                    <a:pt x="38" y="56"/>
                  </a:lnTo>
                  <a:lnTo>
                    <a:pt x="32" y="52"/>
                  </a:lnTo>
                  <a:lnTo>
                    <a:pt x="18" y="45"/>
                  </a:lnTo>
                  <a:lnTo>
                    <a:pt x="18" y="45"/>
                  </a:lnTo>
                  <a:lnTo>
                    <a:pt x="11" y="41"/>
                  </a:lnTo>
                  <a:lnTo>
                    <a:pt x="6" y="36"/>
                  </a:lnTo>
                  <a:lnTo>
                    <a:pt x="3" y="29"/>
                  </a:lnTo>
                  <a:lnTo>
                    <a:pt x="2" y="22"/>
                  </a:lnTo>
                  <a:lnTo>
                    <a:pt x="2" y="22"/>
                  </a:lnTo>
                  <a:lnTo>
                    <a:pt x="3" y="17"/>
                  </a:lnTo>
                  <a:lnTo>
                    <a:pt x="4" y="13"/>
                  </a:lnTo>
                  <a:lnTo>
                    <a:pt x="5" y="10"/>
                  </a:lnTo>
                  <a:lnTo>
                    <a:pt x="9" y="6"/>
                  </a:lnTo>
                  <a:lnTo>
                    <a:pt x="13" y="3"/>
                  </a:lnTo>
                  <a:lnTo>
                    <a:pt x="16" y="2"/>
                  </a:lnTo>
                  <a:lnTo>
                    <a:pt x="21" y="1"/>
                  </a:lnTo>
                  <a:lnTo>
                    <a:pt x="26" y="0"/>
                  </a:lnTo>
                  <a:lnTo>
                    <a:pt x="26" y="0"/>
                  </a:lnTo>
                  <a:lnTo>
                    <a:pt x="31" y="1"/>
                  </a:lnTo>
                  <a:lnTo>
                    <a:pt x="36" y="2"/>
                  </a:lnTo>
                  <a:lnTo>
                    <a:pt x="43" y="6"/>
                  </a:lnTo>
                  <a:lnTo>
                    <a:pt x="43" y="6"/>
                  </a:lnTo>
                  <a:lnTo>
                    <a:pt x="46" y="3"/>
                  </a:lnTo>
                  <a:lnTo>
                    <a:pt x="47" y="0"/>
                  </a:lnTo>
                  <a:lnTo>
                    <a:pt x="51" y="0"/>
                  </a:lnTo>
                  <a:lnTo>
                    <a:pt x="51" y="32"/>
                  </a:lnTo>
                  <a:lnTo>
                    <a:pt x="47" y="32"/>
                  </a:lnTo>
                  <a:lnTo>
                    <a:pt x="47" y="32"/>
                  </a:lnTo>
                  <a:lnTo>
                    <a:pt x="46" y="22"/>
                  </a:lnTo>
                  <a:lnTo>
                    <a:pt x="44" y="18"/>
                  </a:lnTo>
                  <a:lnTo>
                    <a:pt x="42" y="14"/>
                  </a:lnTo>
                  <a:lnTo>
                    <a:pt x="40" y="11"/>
                  </a:lnTo>
                  <a:lnTo>
                    <a:pt x="36" y="8"/>
                  </a:lnTo>
                  <a:lnTo>
                    <a:pt x="31" y="7"/>
                  </a:lnTo>
                  <a:lnTo>
                    <a:pt x="25" y="6"/>
                  </a:lnTo>
                  <a:lnTo>
                    <a:pt x="25" y="6"/>
                  </a:lnTo>
                  <a:lnTo>
                    <a:pt x="20" y="7"/>
                  </a:lnTo>
                  <a:lnTo>
                    <a:pt x="15" y="10"/>
                  </a:lnTo>
                  <a:lnTo>
                    <a:pt x="13" y="13"/>
                  </a:lnTo>
                  <a:lnTo>
                    <a:pt x="11" y="19"/>
                  </a:lnTo>
                  <a:lnTo>
                    <a:pt x="11" y="19"/>
                  </a:lnTo>
                  <a:lnTo>
                    <a:pt x="13" y="24"/>
                  </a:lnTo>
                  <a:lnTo>
                    <a:pt x="15" y="28"/>
                  </a:lnTo>
                  <a:lnTo>
                    <a:pt x="21" y="32"/>
                  </a:lnTo>
                  <a:lnTo>
                    <a:pt x="29" y="36"/>
                  </a:lnTo>
                  <a:lnTo>
                    <a:pt x="42" y="44"/>
                  </a:lnTo>
                  <a:lnTo>
                    <a:pt x="42" y="44"/>
                  </a:lnTo>
                  <a:lnTo>
                    <a:pt x="49" y="49"/>
                  </a:lnTo>
                  <a:lnTo>
                    <a:pt x="54" y="54"/>
                  </a:lnTo>
                  <a:lnTo>
                    <a:pt x="57" y="60"/>
                  </a:lnTo>
                  <a:lnTo>
                    <a:pt x="58" y="66"/>
                  </a:lnTo>
                  <a:lnTo>
                    <a:pt x="58" y="66"/>
                  </a:lnTo>
                  <a:lnTo>
                    <a:pt x="57" y="71"/>
                  </a:lnTo>
                  <a:lnTo>
                    <a:pt x="55" y="76"/>
                  </a:lnTo>
                  <a:lnTo>
                    <a:pt x="53" y="80"/>
                  </a:lnTo>
                  <a:lnTo>
                    <a:pt x="49" y="84"/>
                  </a:lnTo>
                  <a:lnTo>
                    <a:pt x="46" y="88"/>
                  </a:lnTo>
                  <a:lnTo>
                    <a:pt x="41" y="89"/>
                  </a:lnTo>
                  <a:lnTo>
                    <a:pt x="36" y="90"/>
                  </a:lnTo>
                  <a:lnTo>
                    <a:pt x="30" y="91"/>
                  </a:lnTo>
                  <a:lnTo>
                    <a:pt x="30" y="91"/>
                  </a:lnTo>
                  <a:lnTo>
                    <a:pt x="22" y="90"/>
                  </a:lnTo>
                  <a:lnTo>
                    <a:pt x="16" y="88"/>
                  </a:lnTo>
                  <a:lnTo>
                    <a:pt x="8" y="84"/>
                  </a:lnTo>
                  <a:lnTo>
                    <a:pt x="8" y="84"/>
                  </a:lnTo>
                  <a:lnTo>
                    <a:pt x="5" y="88"/>
                  </a:lnTo>
                  <a:lnTo>
                    <a:pt x="4"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4"/>
            <p:cNvSpPr>
              <a:spLocks noEditPoints="1"/>
            </p:cNvSpPr>
            <p:nvPr userDrawn="1"/>
          </p:nvSpPr>
          <p:spPr bwMode="auto">
            <a:xfrm>
              <a:off x="1430" y="728"/>
              <a:ext cx="84" cy="87"/>
            </a:xfrm>
            <a:custGeom>
              <a:avLst/>
              <a:gdLst>
                <a:gd name="T0" fmla="*/ 0 w 84"/>
                <a:gd name="T1" fmla="*/ 83 h 87"/>
                <a:gd name="T2" fmla="*/ 9 w 84"/>
                <a:gd name="T3" fmla="*/ 82 h 87"/>
                <a:gd name="T4" fmla="*/ 13 w 84"/>
                <a:gd name="T5" fmla="*/ 76 h 87"/>
                <a:gd name="T6" fmla="*/ 14 w 84"/>
                <a:gd name="T7" fmla="*/ 20 h 87"/>
                <a:gd name="T8" fmla="*/ 13 w 84"/>
                <a:gd name="T9" fmla="*/ 11 h 87"/>
                <a:gd name="T10" fmla="*/ 9 w 84"/>
                <a:gd name="T11" fmla="*/ 5 h 87"/>
                <a:gd name="T12" fmla="*/ 0 w 84"/>
                <a:gd name="T13" fmla="*/ 4 h 87"/>
                <a:gd name="T14" fmla="*/ 38 w 84"/>
                <a:gd name="T15" fmla="*/ 0 h 87"/>
                <a:gd name="T16" fmla="*/ 44 w 84"/>
                <a:gd name="T17" fmla="*/ 1 h 87"/>
                <a:gd name="T18" fmla="*/ 57 w 84"/>
                <a:gd name="T19" fmla="*/ 5 h 87"/>
                <a:gd name="T20" fmla="*/ 64 w 84"/>
                <a:gd name="T21" fmla="*/ 11 h 87"/>
                <a:gd name="T22" fmla="*/ 68 w 84"/>
                <a:gd name="T23" fmla="*/ 20 h 87"/>
                <a:gd name="T24" fmla="*/ 69 w 84"/>
                <a:gd name="T25" fmla="*/ 25 h 87"/>
                <a:gd name="T26" fmla="*/ 66 w 84"/>
                <a:gd name="T27" fmla="*/ 33 h 87"/>
                <a:gd name="T28" fmla="*/ 62 w 84"/>
                <a:gd name="T29" fmla="*/ 41 h 87"/>
                <a:gd name="T30" fmla="*/ 54 w 84"/>
                <a:gd name="T31" fmla="*/ 47 h 87"/>
                <a:gd name="T32" fmla="*/ 43 w 84"/>
                <a:gd name="T33" fmla="*/ 49 h 87"/>
                <a:gd name="T34" fmla="*/ 57 w 84"/>
                <a:gd name="T35" fmla="*/ 65 h 87"/>
                <a:gd name="T36" fmla="*/ 70 w 84"/>
                <a:gd name="T37" fmla="*/ 78 h 87"/>
                <a:gd name="T38" fmla="*/ 84 w 84"/>
                <a:gd name="T39" fmla="*/ 83 h 87"/>
                <a:gd name="T40" fmla="*/ 60 w 84"/>
                <a:gd name="T41" fmla="*/ 87 h 87"/>
                <a:gd name="T42" fmla="*/ 25 w 84"/>
                <a:gd name="T43" fmla="*/ 49 h 87"/>
                <a:gd name="T44" fmla="*/ 25 w 84"/>
                <a:gd name="T45" fmla="*/ 67 h 87"/>
                <a:gd name="T46" fmla="*/ 27 w 84"/>
                <a:gd name="T47" fmla="*/ 81 h 87"/>
                <a:gd name="T48" fmla="*/ 31 w 84"/>
                <a:gd name="T49" fmla="*/ 83 h 87"/>
                <a:gd name="T50" fmla="*/ 38 w 84"/>
                <a:gd name="T51" fmla="*/ 87 h 87"/>
                <a:gd name="T52" fmla="*/ 0 w 84"/>
                <a:gd name="T53" fmla="*/ 83 h 87"/>
                <a:gd name="T54" fmla="*/ 37 w 84"/>
                <a:gd name="T55" fmla="*/ 44 h 87"/>
                <a:gd name="T56" fmla="*/ 46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3"/>
                  </a:moveTo>
                  <a:lnTo>
                    <a:pt x="0" y="83"/>
                  </a:lnTo>
                  <a:lnTo>
                    <a:pt x="6" y="83"/>
                  </a:lnTo>
                  <a:lnTo>
                    <a:pt x="9" y="82"/>
                  </a:lnTo>
                  <a:lnTo>
                    <a:pt x="11" y="81"/>
                  </a:lnTo>
                  <a:lnTo>
                    <a:pt x="13" y="76"/>
                  </a:lnTo>
                  <a:lnTo>
                    <a:pt x="14" y="67"/>
                  </a:lnTo>
                  <a:lnTo>
                    <a:pt x="14" y="20"/>
                  </a:lnTo>
                  <a:lnTo>
                    <a:pt x="14" y="20"/>
                  </a:lnTo>
                  <a:lnTo>
                    <a:pt x="13" y="11"/>
                  </a:lnTo>
                  <a:lnTo>
                    <a:pt x="11" y="6"/>
                  </a:lnTo>
                  <a:lnTo>
                    <a:pt x="9" y="5"/>
                  </a:lnTo>
                  <a:lnTo>
                    <a:pt x="6" y="4"/>
                  </a:lnTo>
                  <a:lnTo>
                    <a:pt x="0" y="4"/>
                  </a:lnTo>
                  <a:lnTo>
                    <a:pt x="0" y="0"/>
                  </a:lnTo>
                  <a:lnTo>
                    <a:pt x="38" y="0"/>
                  </a:lnTo>
                  <a:lnTo>
                    <a:pt x="38" y="0"/>
                  </a:lnTo>
                  <a:lnTo>
                    <a:pt x="44" y="1"/>
                  </a:lnTo>
                  <a:lnTo>
                    <a:pt x="51" y="3"/>
                  </a:lnTo>
                  <a:lnTo>
                    <a:pt x="57" y="5"/>
                  </a:lnTo>
                  <a:lnTo>
                    <a:pt x="60" y="8"/>
                  </a:lnTo>
                  <a:lnTo>
                    <a:pt x="64" y="11"/>
                  </a:lnTo>
                  <a:lnTo>
                    <a:pt x="66" y="16"/>
                  </a:lnTo>
                  <a:lnTo>
                    <a:pt x="68" y="20"/>
                  </a:lnTo>
                  <a:lnTo>
                    <a:pt x="69" y="25"/>
                  </a:lnTo>
                  <a:lnTo>
                    <a:pt x="69" y="25"/>
                  </a:lnTo>
                  <a:lnTo>
                    <a:pt x="68" y="30"/>
                  </a:lnTo>
                  <a:lnTo>
                    <a:pt x="66" y="33"/>
                  </a:lnTo>
                  <a:lnTo>
                    <a:pt x="65" y="38"/>
                  </a:lnTo>
                  <a:lnTo>
                    <a:pt x="62" y="41"/>
                  </a:lnTo>
                  <a:lnTo>
                    <a:pt x="58" y="44"/>
                  </a:lnTo>
                  <a:lnTo>
                    <a:pt x="54" y="47"/>
                  </a:lnTo>
                  <a:lnTo>
                    <a:pt x="49" y="48"/>
                  </a:lnTo>
                  <a:lnTo>
                    <a:pt x="43" y="49"/>
                  </a:lnTo>
                  <a:lnTo>
                    <a:pt x="57" y="65"/>
                  </a:lnTo>
                  <a:lnTo>
                    <a:pt x="57" y="65"/>
                  </a:lnTo>
                  <a:lnTo>
                    <a:pt x="64" y="72"/>
                  </a:lnTo>
                  <a:lnTo>
                    <a:pt x="70" y="78"/>
                  </a:lnTo>
                  <a:lnTo>
                    <a:pt x="77" y="82"/>
                  </a:lnTo>
                  <a:lnTo>
                    <a:pt x="84" y="83"/>
                  </a:lnTo>
                  <a:lnTo>
                    <a:pt x="84" y="87"/>
                  </a:lnTo>
                  <a:lnTo>
                    <a:pt x="60" y="87"/>
                  </a:lnTo>
                  <a:lnTo>
                    <a:pt x="32" y="49"/>
                  </a:lnTo>
                  <a:lnTo>
                    <a:pt x="25" y="49"/>
                  </a:lnTo>
                  <a:lnTo>
                    <a:pt x="25" y="67"/>
                  </a:lnTo>
                  <a:lnTo>
                    <a:pt x="25" y="67"/>
                  </a:lnTo>
                  <a:lnTo>
                    <a:pt x="25" y="76"/>
                  </a:lnTo>
                  <a:lnTo>
                    <a:pt x="27" y="81"/>
                  </a:lnTo>
                  <a:lnTo>
                    <a:pt x="28" y="82"/>
                  </a:lnTo>
                  <a:lnTo>
                    <a:pt x="31" y="83"/>
                  </a:lnTo>
                  <a:lnTo>
                    <a:pt x="38" y="83"/>
                  </a:lnTo>
                  <a:lnTo>
                    <a:pt x="38" y="87"/>
                  </a:lnTo>
                  <a:lnTo>
                    <a:pt x="0" y="87"/>
                  </a:lnTo>
                  <a:lnTo>
                    <a:pt x="0" y="83"/>
                  </a:lnTo>
                  <a:close/>
                  <a:moveTo>
                    <a:pt x="37" y="44"/>
                  </a:moveTo>
                  <a:lnTo>
                    <a:pt x="37" y="44"/>
                  </a:lnTo>
                  <a:lnTo>
                    <a:pt x="42" y="43"/>
                  </a:lnTo>
                  <a:lnTo>
                    <a:pt x="46" y="43"/>
                  </a:lnTo>
                  <a:lnTo>
                    <a:pt x="49" y="41"/>
                  </a:lnTo>
                  <a:lnTo>
                    <a:pt x="52" y="38"/>
                  </a:lnTo>
                  <a:lnTo>
                    <a:pt x="54" y="32"/>
                  </a:lnTo>
                  <a:lnTo>
                    <a:pt x="55" y="25"/>
                  </a:lnTo>
                  <a:lnTo>
                    <a:pt x="55" y="25"/>
                  </a:lnTo>
                  <a:lnTo>
                    <a:pt x="54" y="17"/>
                  </a:lnTo>
                  <a:lnTo>
                    <a:pt x="52" y="11"/>
                  </a:lnTo>
                  <a:lnTo>
                    <a:pt x="49" y="9"/>
                  </a:lnTo>
                  <a:lnTo>
                    <a:pt x="46" y="8"/>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5"/>
            <p:cNvSpPr>
              <a:spLocks noEditPoints="1"/>
            </p:cNvSpPr>
            <p:nvPr userDrawn="1"/>
          </p:nvSpPr>
          <p:spPr bwMode="auto">
            <a:xfrm>
              <a:off x="1518" y="694"/>
              <a:ext cx="101" cy="121"/>
            </a:xfrm>
            <a:custGeom>
              <a:avLst/>
              <a:gdLst>
                <a:gd name="T0" fmla="*/ 0 w 101"/>
                <a:gd name="T1" fmla="*/ 117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7 h 121"/>
                <a:gd name="T14" fmla="*/ 60 w 101"/>
                <a:gd name="T15" fmla="*/ 121 h 121"/>
                <a:gd name="T16" fmla="*/ 60 w 101"/>
                <a:gd name="T17" fmla="*/ 117 h 121"/>
                <a:gd name="T18" fmla="*/ 71 w 101"/>
                <a:gd name="T19" fmla="*/ 115 h 121"/>
                <a:gd name="T20" fmla="*/ 73 w 101"/>
                <a:gd name="T21" fmla="*/ 112 h 121"/>
                <a:gd name="T22" fmla="*/ 65 w 101"/>
                <a:gd name="T23" fmla="*/ 90 h 121"/>
                <a:gd name="T24" fmla="*/ 24 w 101"/>
                <a:gd name="T25" fmla="*/ 106 h 121"/>
                <a:gd name="T26" fmla="*/ 21 w 101"/>
                <a:gd name="T27" fmla="*/ 112 h 121"/>
                <a:gd name="T28" fmla="*/ 22 w 101"/>
                <a:gd name="T29" fmla="*/ 115 h 121"/>
                <a:gd name="T30" fmla="*/ 35 w 101"/>
                <a:gd name="T31" fmla="*/ 117 h 121"/>
                <a:gd name="T32" fmla="*/ 0 w 101"/>
                <a:gd name="T33" fmla="*/ 121 h 121"/>
                <a:gd name="T34" fmla="*/ 63 w 101"/>
                <a:gd name="T35" fmla="*/ 86 h 121"/>
                <a:gd name="T36" fmla="*/ 32 w 101"/>
                <a:gd name="T37" fmla="*/ 86 h 121"/>
                <a:gd name="T38" fmla="*/ 38 w 101"/>
                <a:gd name="T39" fmla="*/ 12 h 121"/>
                <a:gd name="T40" fmla="*/ 40 w 101"/>
                <a:gd name="T41" fmla="*/ 7 h 121"/>
                <a:gd name="T42" fmla="*/ 46 w 101"/>
                <a:gd name="T43" fmla="*/ 1 h 121"/>
                <a:gd name="T44" fmla="*/ 51 w 101"/>
                <a:gd name="T45" fmla="*/ 0 h 121"/>
                <a:gd name="T46" fmla="*/ 58 w 101"/>
                <a:gd name="T47" fmla="*/ 4 h 121"/>
                <a:gd name="T48" fmla="*/ 62 w 101"/>
                <a:gd name="T49" fmla="*/ 12 h 121"/>
                <a:gd name="T50" fmla="*/ 62 w 101"/>
                <a:gd name="T51" fmla="*/ 17 h 121"/>
                <a:gd name="T52" fmla="*/ 54 w 101"/>
                <a:gd name="T53" fmla="*/ 23 h 121"/>
                <a:gd name="T54" fmla="*/ 51 w 101"/>
                <a:gd name="T55" fmla="*/ 25 h 121"/>
                <a:gd name="T56" fmla="*/ 42 w 101"/>
                <a:gd name="T57" fmla="*/ 21 h 121"/>
                <a:gd name="T58" fmla="*/ 38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4 w 101"/>
                <a:gd name="T73" fmla="*/ 15 h 121"/>
                <a:gd name="T74" fmla="*/ 47 w 101"/>
                <a:gd name="T75" fmla="*/ 18 h 121"/>
                <a:gd name="T76" fmla="*/ 51 w 101"/>
                <a:gd name="T77" fmla="*/ 18 h 121"/>
                <a:gd name="T78" fmla="*/ 54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7"/>
                  </a:moveTo>
                  <a:lnTo>
                    <a:pt x="0" y="117"/>
                  </a:lnTo>
                  <a:lnTo>
                    <a:pt x="8" y="117"/>
                  </a:lnTo>
                  <a:lnTo>
                    <a:pt x="13" y="115"/>
                  </a:lnTo>
                  <a:lnTo>
                    <a:pt x="15" y="111"/>
                  </a:lnTo>
                  <a:lnTo>
                    <a:pt x="18" y="105"/>
                  </a:lnTo>
                  <a:lnTo>
                    <a:pt x="49" y="32"/>
                  </a:lnTo>
                  <a:lnTo>
                    <a:pt x="52" y="32"/>
                  </a:lnTo>
                  <a:lnTo>
                    <a:pt x="84" y="105"/>
                  </a:lnTo>
                  <a:lnTo>
                    <a:pt x="84" y="105"/>
                  </a:lnTo>
                  <a:lnTo>
                    <a:pt x="86" y="111"/>
                  </a:lnTo>
                  <a:lnTo>
                    <a:pt x="89" y="115"/>
                  </a:lnTo>
                  <a:lnTo>
                    <a:pt x="93" y="117"/>
                  </a:lnTo>
                  <a:lnTo>
                    <a:pt x="101" y="117"/>
                  </a:lnTo>
                  <a:lnTo>
                    <a:pt x="101" y="121"/>
                  </a:lnTo>
                  <a:lnTo>
                    <a:pt x="60" y="121"/>
                  </a:lnTo>
                  <a:lnTo>
                    <a:pt x="60" y="117"/>
                  </a:lnTo>
                  <a:lnTo>
                    <a:pt x="60" y="117"/>
                  </a:lnTo>
                  <a:lnTo>
                    <a:pt x="68" y="117"/>
                  </a:lnTo>
                  <a:lnTo>
                    <a:pt x="71" y="115"/>
                  </a:lnTo>
                  <a:lnTo>
                    <a:pt x="73" y="114"/>
                  </a:lnTo>
                  <a:lnTo>
                    <a:pt x="73" y="112"/>
                  </a:lnTo>
                  <a:lnTo>
                    <a:pt x="71" y="106"/>
                  </a:lnTo>
                  <a:lnTo>
                    <a:pt x="65" y="90"/>
                  </a:lnTo>
                  <a:lnTo>
                    <a:pt x="30" y="90"/>
                  </a:lnTo>
                  <a:lnTo>
                    <a:pt x="24" y="106"/>
                  </a:lnTo>
                  <a:lnTo>
                    <a:pt x="24" y="106"/>
                  </a:lnTo>
                  <a:lnTo>
                    <a:pt x="21" y="112"/>
                  </a:lnTo>
                  <a:lnTo>
                    <a:pt x="22" y="114"/>
                  </a:lnTo>
                  <a:lnTo>
                    <a:pt x="22" y="115"/>
                  </a:lnTo>
                  <a:lnTo>
                    <a:pt x="27" y="117"/>
                  </a:lnTo>
                  <a:lnTo>
                    <a:pt x="35" y="117"/>
                  </a:lnTo>
                  <a:lnTo>
                    <a:pt x="35" y="121"/>
                  </a:lnTo>
                  <a:lnTo>
                    <a:pt x="0" y="121"/>
                  </a:lnTo>
                  <a:lnTo>
                    <a:pt x="0" y="117"/>
                  </a:lnTo>
                  <a:close/>
                  <a:moveTo>
                    <a:pt x="63" y="86"/>
                  </a:moveTo>
                  <a:lnTo>
                    <a:pt x="47" y="51"/>
                  </a:lnTo>
                  <a:lnTo>
                    <a:pt x="32" y="86"/>
                  </a:lnTo>
                  <a:lnTo>
                    <a:pt x="63" y="86"/>
                  </a:lnTo>
                  <a:close/>
                  <a:moveTo>
                    <a:pt x="38" y="12"/>
                  </a:moveTo>
                  <a:lnTo>
                    <a:pt x="38" y="12"/>
                  </a:lnTo>
                  <a:lnTo>
                    <a:pt x="40" y="7"/>
                  </a:lnTo>
                  <a:lnTo>
                    <a:pt x="42" y="4"/>
                  </a:lnTo>
                  <a:lnTo>
                    <a:pt x="46" y="1"/>
                  </a:lnTo>
                  <a:lnTo>
                    <a:pt x="51" y="0"/>
                  </a:lnTo>
                  <a:lnTo>
                    <a:pt x="51" y="0"/>
                  </a:lnTo>
                  <a:lnTo>
                    <a:pt x="54" y="1"/>
                  </a:lnTo>
                  <a:lnTo>
                    <a:pt x="58" y="4"/>
                  </a:lnTo>
                  <a:lnTo>
                    <a:pt x="62" y="7"/>
                  </a:lnTo>
                  <a:lnTo>
                    <a:pt x="62" y="12"/>
                  </a:lnTo>
                  <a:lnTo>
                    <a:pt x="62" y="12"/>
                  </a:lnTo>
                  <a:lnTo>
                    <a:pt x="62" y="17"/>
                  </a:lnTo>
                  <a:lnTo>
                    <a:pt x="58" y="21"/>
                  </a:lnTo>
                  <a:lnTo>
                    <a:pt x="54" y="23"/>
                  </a:lnTo>
                  <a:lnTo>
                    <a:pt x="51" y="25"/>
                  </a:lnTo>
                  <a:lnTo>
                    <a:pt x="51" y="25"/>
                  </a:lnTo>
                  <a:lnTo>
                    <a:pt x="46" y="23"/>
                  </a:lnTo>
                  <a:lnTo>
                    <a:pt x="42" y="21"/>
                  </a:lnTo>
                  <a:lnTo>
                    <a:pt x="40" y="17"/>
                  </a:lnTo>
                  <a:lnTo>
                    <a:pt x="38" y="12"/>
                  </a:lnTo>
                  <a:lnTo>
                    <a:pt x="38" y="12"/>
                  </a:lnTo>
                  <a:close/>
                  <a:moveTo>
                    <a:pt x="57" y="12"/>
                  </a:moveTo>
                  <a:lnTo>
                    <a:pt x="57" y="12"/>
                  </a:lnTo>
                  <a:lnTo>
                    <a:pt x="57" y="10"/>
                  </a:lnTo>
                  <a:lnTo>
                    <a:pt x="54" y="7"/>
                  </a:lnTo>
                  <a:lnTo>
                    <a:pt x="53" y="6"/>
                  </a:lnTo>
                  <a:lnTo>
                    <a:pt x="51" y="6"/>
                  </a:lnTo>
                  <a:lnTo>
                    <a:pt x="51" y="6"/>
                  </a:lnTo>
                  <a:lnTo>
                    <a:pt x="47" y="6"/>
                  </a:lnTo>
                  <a:lnTo>
                    <a:pt x="46" y="7"/>
                  </a:lnTo>
                  <a:lnTo>
                    <a:pt x="44" y="10"/>
                  </a:lnTo>
                  <a:lnTo>
                    <a:pt x="43" y="12"/>
                  </a:lnTo>
                  <a:lnTo>
                    <a:pt x="43" y="12"/>
                  </a:lnTo>
                  <a:lnTo>
                    <a:pt x="44" y="15"/>
                  </a:lnTo>
                  <a:lnTo>
                    <a:pt x="46" y="17"/>
                  </a:lnTo>
                  <a:lnTo>
                    <a:pt x="47" y="18"/>
                  </a:lnTo>
                  <a:lnTo>
                    <a:pt x="51" y="18"/>
                  </a:lnTo>
                  <a:lnTo>
                    <a:pt x="51" y="18"/>
                  </a:lnTo>
                  <a:lnTo>
                    <a:pt x="53" y="18"/>
                  </a:lnTo>
                  <a:lnTo>
                    <a:pt x="54" y="17"/>
                  </a:lnTo>
                  <a:lnTo>
                    <a:pt x="57" y="15"/>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6"/>
            <p:cNvSpPr>
              <a:spLocks noEditPoints="1"/>
            </p:cNvSpPr>
            <p:nvPr userDrawn="1"/>
          </p:nvSpPr>
          <p:spPr bwMode="auto">
            <a:xfrm>
              <a:off x="1629" y="728"/>
              <a:ext cx="88" cy="87"/>
            </a:xfrm>
            <a:custGeom>
              <a:avLst/>
              <a:gdLst>
                <a:gd name="T0" fmla="*/ 0 w 88"/>
                <a:gd name="T1" fmla="*/ 83 h 87"/>
                <a:gd name="T2" fmla="*/ 9 w 88"/>
                <a:gd name="T3" fmla="*/ 82 h 87"/>
                <a:gd name="T4" fmla="*/ 13 w 88"/>
                <a:gd name="T5" fmla="*/ 76 h 87"/>
                <a:gd name="T6" fmla="*/ 14 w 88"/>
                <a:gd name="T7" fmla="*/ 20 h 87"/>
                <a:gd name="T8" fmla="*/ 13 w 88"/>
                <a:gd name="T9" fmla="*/ 11 h 87"/>
                <a:gd name="T10" fmla="*/ 9 w 88"/>
                <a:gd name="T11" fmla="*/ 5 h 87"/>
                <a:gd name="T12" fmla="*/ 0 w 88"/>
                <a:gd name="T13" fmla="*/ 4 h 87"/>
                <a:gd name="T14" fmla="*/ 39 w 88"/>
                <a:gd name="T15" fmla="*/ 0 h 87"/>
                <a:gd name="T16" fmla="*/ 51 w 88"/>
                <a:gd name="T17" fmla="*/ 1 h 87"/>
                <a:gd name="T18" fmla="*/ 69 w 88"/>
                <a:gd name="T19" fmla="*/ 8 h 87"/>
                <a:gd name="T20" fmla="*/ 80 w 88"/>
                <a:gd name="T21" fmla="*/ 20 h 87"/>
                <a:gd name="T22" fmla="*/ 86 w 88"/>
                <a:gd name="T23" fmla="*/ 36 h 87"/>
                <a:gd name="T24" fmla="*/ 88 w 88"/>
                <a:gd name="T25" fmla="*/ 44 h 87"/>
                <a:gd name="T26" fmla="*/ 84 w 88"/>
                <a:gd name="T27" fmla="*/ 60 h 87"/>
                <a:gd name="T28" fmla="*/ 75 w 88"/>
                <a:gd name="T29" fmla="*/ 75 h 87"/>
                <a:gd name="T30" fmla="*/ 61 w 88"/>
                <a:gd name="T31" fmla="*/ 83 h 87"/>
                <a:gd name="T32" fmla="*/ 39 w 88"/>
                <a:gd name="T33" fmla="*/ 87 h 87"/>
                <a:gd name="T34" fmla="*/ 0 w 88"/>
                <a:gd name="T35" fmla="*/ 83 h 87"/>
                <a:gd name="T36" fmla="*/ 39 w 88"/>
                <a:gd name="T37" fmla="*/ 82 h 87"/>
                <a:gd name="T38" fmla="*/ 56 w 88"/>
                <a:gd name="T39" fmla="*/ 78 h 87"/>
                <a:gd name="T40" fmla="*/ 67 w 88"/>
                <a:gd name="T41" fmla="*/ 69 h 87"/>
                <a:gd name="T42" fmla="*/ 72 w 88"/>
                <a:gd name="T43" fmla="*/ 56 h 87"/>
                <a:gd name="T44" fmla="*/ 73 w 88"/>
                <a:gd name="T45" fmla="*/ 44 h 87"/>
                <a:gd name="T46" fmla="*/ 73 w 88"/>
                <a:gd name="T47" fmla="*/ 37 h 87"/>
                <a:gd name="T48" fmla="*/ 71 w 88"/>
                <a:gd name="T49" fmla="*/ 25 h 87"/>
                <a:gd name="T50" fmla="*/ 62 w 88"/>
                <a:gd name="T51" fmla="*/ 14 h 87"/>
                <a:gd name="T52" fmla="*/ 48 w 88"/>
                <a:gd name="T53" fmla="*/ 6 h 87"/>
                <a:gd name="T54" fmla="*/ 25 w 88"/>
                <a:gd name="T55" fmla="*/ 6 h 87"/>
                <a:gd name="T56" fmla="*/ 25 w 88"/>
                <a:gd name="T57" fmla="*/ 65 h 87"/>
                <a:gd name="T58" fmla="*/ 28 w 88"/>
                <a:gd name="T59" fmla="*/ 78 h 87"/>
                <a:gd name="T60" fmla="*/ 31 w 88"/>
                <a:gd name="T61" fmla="*/ 81 h 87"/>
                <a:gd name="T62" fmla="*/ 39 w 88"/>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 h="87">
                  <a:moveTo>
                    <a:pt x="0" y="83"/>
                  </a:moveTo>
                  <a:lnTo>
                    <a:pt x="0" y="83"/>
                  </a:lnTo>
                  <a:lnTo>
                    <a:pt x="7" y="83"/>
                  </a:lnTo>
                  <a:lnTo>
                    <a:pt x="9" y="82"/>
                  </a:lnTo>
                  <a:lnTo>
                    <a:pt x="12" y="81"/>
                  </a:lnTo>
                  <a:lnTo>
                    <a:pt x="13" y="76"/>
                  </a:lnTo>
                  <a:lnTo>
                    <a:pt x="14" y="67"/>
                  </a:lnTo>
                  <a:lnTo>
                    <a:pt x="14" y="20"/>
                  </a:lnTo>
                  <a:lnTo>
                    <a:pt x="14" y="20"/>
                  </a:lnTo>
                  <a:lnTo>
                    <a:pt x="13" y="11"/>
                  </a:lnTo>
                  <a:lnTo>
                    <a:pt x="12" y="6"/>
                  </a:lnTo>
                  <a:lnTo>
                    <a:pt x="9" y="5"/>
                  </a:lnTo>
                  <a:lnTo>
                    <a:pt x="7" y="4"/>
                  </a:lnTo>
                  <a:lnTo>
                    <a:pt x="0" y="4"/>
                  </a:lnTo>
                  <a:lnTo>
                    <a:pt x="0" y="0"/>
                  </a:lnTo>
                  <a:lnTo>
                    <a:pt x="39" y="0"/>
                  </a:lnTo>
                  <a:lnTo>
                    <a:pt x="39" y="0"/>
                  </a:lnTo>
                  <a:lnTo>
                    <a:pt x="51" y="1"/>
                  </a:lnTo>
                  <a:lnTo>
                    <a:pt x="61" y="4"/>
                  </a:lnTo>
                  <a:lnTo>
                    <a:pt x="69" y="8"/>
                  </a:lnTo>
                  <a:lnTo>
                    <a:pt x="75" y="14"/>
                  </a:lnTo>
                  <a:lnTo>
                    <a:pt x="80" y="20"/>
                  </a:lnTo>
                  <a:lnTo>
                    <a:pt x="84" y="27"/>
                  </a:lnTo>
                  <a:lnTo>
                    <a:pt x="86" y="36"/>
                  </a:lnTo>
                  <a:lnTo>
                    <a:pt x="88" y="44"/>
                  </a:lnTo>
                  <a:lnTo>
                    <a:pt x="88" y="44"/>
                  </a:lnTo>
                  <a:lnTo>
                    <a:pt x="86" y="53"/>
                  </a:lnTo>
                  <a:lnTo>
                    <a:pt x="84" y="60"/>
                  </a:lnTo>
                  <a:lnTo>
                    <a:pt x="80" y="67"/>
                  </a:lnTo>
                  <a:lnTo>
                    <a:pt x="75" y="75"/>
                  </a:lnTo>
                  <a:lnTo>
                    <a:pt x="69" y="80"/>
                  </a:lnTo>
                  <a:lnTo>
                    <a:pt x="61" y="83"/>
                  </a:lnTo>
                  <a:lnTo>
                    <a:pt x="51" y="86"/>
                  </a:lnTo>
                  <a:lnTo>
                    <a:pt x="39" y="87"/>
                  </a:lnTo>
                  <a:lnTo>
                    <a:pt x="0" y="87"/>
                  </a:lnTo>
                  <a:lnTo>
                    <a:pt x="0" y="83"/>
                  </a:lnTo>
                  <a:close/>
                  <a:moveTo>
                    <a:pt x="39" y="82"/>
                  </a:moveTo>
                  <a:lnTo>
                    <a:pt x="39" y="82"/>
                  </a:lnTo>
                  <a:lnTo>
                    <a:pt x="48" y="81"/>
                  </a:lnTo>
                  <a:lnTo>
                    <a:pt x="56" y="78"/>
                  </a:lnTo>
                  <a:lnTo>
                    <a:pt x="62" y="74"/>
                  </a:lnTo>
                  <a:lnTo>
                    <a:pt x="67" y="69"/>
                  </a:lnTo>
                  <a:lnTo>
                    <a:pt x="71" y="63"/>
                  </a:lnTo>
                  <a:lnTo>
                    <a:pt x="72" y="56"/>
                  </a:lnTo>
                  <a:lnTo>
                    <a:pt x="73" y="50"/>
                  </a:lnTo>
                  <a:lnTo>
                    <a:pt x="73" y="44"/>
                  </a:lnTo>
                  <a:lnTo>
                    <a:pt x="73" y="44"/>
                  </a:lnTo>
                  <a:lnTo>
                    <a:pt x="73" y="37"/>
                  </a:lnTo>
                  <a:lnTo>
                    <a:pt x="72" y="31"/>
                  </a:lnTo>
                  <a:lnTo>
                    <a:pt x="71" y="25"/>
                  </a:lnTo>
                  <a:lnTo>
                    <a:pt x="67" y="19"/>
                  </a:lnTo>
                  <a:lnTo>
                    <a:pt x="62" y="14"/>
                  </a:lnTo>
                  <a:lnTo>
                    <a:pt x="56" y="10"/>
                  </a:lnTo>
                  <a:lnTo>
                    <a:pt x="48" y="6"/>
                  </a:lnTo>
                  <a:lnTo>
                    <a:pt x="39" y="6"/>
                  </a:lnTo>
                  <a:lnTo>
                    <a:pt x="25" y="6"/>
                  </a:lnTo>
                  <a:lnTo>
                    <a:pt x="25" y="65"/>
                  </a:lnTo>
                  <a:lnTo>
                    <a:pt x="25" y="65"/>
                  </a:lnTo>
                  <a:lnTo>
                    <a:pt x="25" y="74"/>
                  </a:lnTo>
                  <a:lnTo>
                    <a:pt x="28" y="78"/>
                  </a:lnTo>
                  <a:lnTo>
                    <a:pt x="29" y="80"/>
                  </a:lnTo>
                  <a:lnTo>
                    <a:pt x="31"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7"/>
            <p:cNvSpPr>
              <a:spLocks/>
            </p:cNvSpPr>
            <p:nvPr userDrawn="1"/>
          </p:nvSpPr>
          <p:spPr bwMode="auto">
            <a:xfrm>
              <a:off x="1739" y="728"/>
              <a:ext cx="72" cy="87"/>
            </a:xfrm>
            <a:custGeom>
              <a:avLst/>
              <a:gdLst>
                <a:gd name="T0" fmla="*/ 0 w 72"/>
                <a:gd name="T1" fmla="*/ 83 h 87"/>
                <a:gd name="T2" fmla="*/ 0 w 72"/>
                <a:gd name="T3" fmla="*/ 83 h 87"/>
                <a:gd name="T4" fmla="*/ 7 w 72"/>
                <a:gd name="T5" fmla="*/ 83 h 87"/>
                <a:gd name="T6" fmla="*/ 9 w 72"/>
                <a:gd name="T7" fmla="*/ 82 h 87"/>
                <a:gd name="T8" fmla="*/ 11 w 72"/>
                <a:gd name="T9" fmla="*/ 81 h 87"/>
                <a:gd name="T10" fmla="*/ 13 w 72"/>
                <a:gd name="T11" fmla="*/ 76 h 87"/>
                <a:gd name="T12" fmla="*/ 13 w 72"/>
                <a:gd name="T13" fmla="*/ 67 h 87"/>
                <a:gd name="T14" fmla="*/ 13 w 72"/>
                <a:gd name="T15" fmla="*/ 20 h 87"/>
                <a:gd name="T16" fmla="*/ 13 w 72"/>
                <a:gd name="T17" fmla="*/ 20 h 87"/>
                <a:gd name="T18" fmla="*/ 13 w 72"/>
                <a:gd name="T19" fmla="*/ 11 h 87"/>
                <a:gd name="T20" fmla="*/ 11 w 72"/>
                <a:gd name="T21" fmla="*/ 6 h 87"/>
                <a:gd name="T22" fmla="*/ 9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3 w 72"/>
                <a:gd name="T35" fmla="*/ 20 h 87"/>
                <a:gd name="T36" fmla="*/ 63 w 72"/>
                <a:gd name="T37" fmla="*/ 17 h 87"/>
                <a:gd name="T38" fmla="*/ 63 w 72"/>
                <a:gd name="T39" fmla="*/ 17 h 87"/>
                <a:gd name="T40" fmla="*/ 61 w 72"/>
                <a:gd name="T41" fmla="*/ 12 h 87"/>
                <a:gd name="T42" fmla="*/ 58 w 72"/>
                <a:gd name="T43" fmla="*/ 9 h 87"/>
                <a:gd name="T44" fmla="*/ 55 w 72"/>
                <a:gd name="T45" fmla="*/ 6 h 87"/>
                <a:gd name="T46" fmla="*/ 46 w 72"/>
                <a:gd name="T47" fmla="*/ 6 h 87"/>
                <a:gd name="T48" fmla="*/ 25 w 72"/>
                <a:gd name="T49" fmla="*/ 6 h 87"/>
                <a:gd name="T50" fmla="*/ 25 w 72"/>
                <a:gd name="T51" fmla="*/ 38 h 87"/>
                <a:gd name="T52" fmla="*/ 33 w 72"/>
                <a:gd name="T53" fmla="*/ 38 h 87"/>
                <a:gd name="T54" fmla="*/ 33 w 72"/>
                <a:gd name="T55" fmla="*/ 38 h 87"/>
                <a:gd name="T56" fmla="*/ 41 w 72"/>
                <a:gd name="T57" fmla="*/ 38 h 87"/>
                <a:gd name="T58" fmla="*/ 46 w 72"/>
                <a:gd name="T59" fmla="*/ 36 h 87"/>
                <a:gd name="T60" fmla="*/ 47 w 72"/>
                <a:gd name="T61" fmla="*/ 34 h 87"/>
                <a:gd name="T62" fmla="*/ 49 w 72"/>
                <a:gd name="T63" fmla="*/ 32 h 87"/>
                <a:gd name="T64" fmla="*/ 49 w 72"/>
                <a:gd name="T65" fmla="*/ 25 h 87"/>
                <a:gd name="T66" fmla="*/ 52 w 72"/>
                <a:gd name="T67" fmla="*/ 25 h 87"/>
                <a:gd name="T68" fmla="*/ 52 w 72"/>
                <a:gd name="T69" fmla="*/ 58 h 87"/>
                <a:gd name="T70" fmla="*/ 49 w 72"/>
                <a:gd name="T71" fmla="*/ 58 h 87"/>
                <a:gd name="T72" fmla="*/ 49 w 72"/>
                <a:gd name="T73" fmla="*/ 58 h 87"/>
                <a:gd name="T74" fmla="*/ 49 w 72"/>
                <a:gd name="T75" fmla="*/ 50 h 87"/>
                <a:gd name="T76" fmla="*/ 47 w 72"/>
                <a:gd name="T77" fmla="*/ 48 h 87"/>
                <a:gd name="T78" fmla="*/ 46 w 72"/>
                <a:gd name="T79" fmla="*/ 47 h 87"/>
                <a:gd name="T80" fmla="*/ 41 w 72"/>
                <a:gd name="T81" fmla="*/ 44 h 87"/>
                <a:gd name="T82" fmla="*/ 33 w 72"/>
                <a:gd name="T83" fmla="*/ 44 h 87"/>
                <a:gd name="T84" fmla="*/ 25 w 72"/>
                <a:gd name="T85" fmla="*/ 44 h 87"/>
                <a:gd name="T86" fmla="*/ 25 w 72"/>
                <a:gd name="T87" fmla="*/ 65 h 87"/>
                <a:gd name="T88" fmla="*/ 25 w 72"/>
                <a:gd name="T89" fmla="*/ 65 h 87"/>
                <a:gd name="T90" fmla="*/ 25 w 72"/>
                <a:gd name="T91" fmla="*/ 74 h 87"/>
                <a:gd name="T92" fmla="*/ 28 w 72"/>
                <a:gd name="T93" fmla="*/ 78 h 87"/>
                <a:gd name="T94" fmla="*/ 29 w 72"/>
                <a:gd name="T95" fmla="*/ 80 h 87"/>
                <a:gd name="T96" fmla="*/ 31 w 72"/>
                <a:gd name="T97" fmla="*/ 81 h 87"/>
                <a:gd name="T98" fmla="*/ 39 w 72"/>
                <a:gd name="T99" fmla="*/ 82 h 87"/>
                <a:gd name="T100" fmla="*/ 51 w 72"/>
                <a:gd name="T101" fmla="*/ 82 h 87"/>
                <a:gd name="T102" fmla="*/ 51 w 72"/>
                <a:gd name="T103" fmla="*/ 82 h 87"/>
                <a:gd name="T104" fmla="*/ 58 w 72"/>
                <a:gd name="T105" fmla="*/ 81 h 87"/>
                <a:gd name="T106" fmla="*/ 63 w 72"/>
                <a:gd name="T107" fmla="*/ 78 h 87"/>
                <a:gd name="T108" fmla="*/ 66 w 72"/>
                <a:gd name="T109" fmla="*/ 76 h 87"/>
                <a:gd name="T110" fmla="*/ 68 w 72"/>
                <a:gd name="T111" fmla="*/ 71 h 87"/>
                <a:gd name="T112" fmla="*/ 68 w 72"/>
                <a:gd name="T113" fmla="*/ 67 h 87"/>
                <a:gd name="T114" fmla="*/ 72 w 72"/>
                <a:gd name="T115" fmla="*/ 67 h 87"/>
                <a:gd name="T116" fmla="*/ 71 w 72"/>
                <a:gd name="T117" fmla="*/ 87 h 87"/>
                <a:gd name="T118" fmla="*/ 0 w 72"/>
                <a:gd name="T119" fmla="*/ 87 h 87"/>
                <a:gd name="T120" fmla="*/ 0 w 72"/>
                <a:gd name="T121"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3"/>
                  </a:moveTo>
                  <a:lnTo>
                    <a:pt x="0" y="83"/>
                  </a:lnTo>
                  <a:lnTo>
                    <a:pt x="7" y="83"/>
                  </a:lnTo>
                  <a:lnTo>
                    <a:pt x="9" y="82"/>
                  </a:lnTo>
                  <a:lnTo>
                    <a:pt x="11" y="81"/>
                  </a:lnTo>
                  <a:lnTo>
                    <a:pt x="13" y="76"/>
                  </a:lnTo>
                  <a:lnTo>
                    <a:pt x="13" y="67"/>
                  </a:lnTo>
                  <a:lnTo>
                    <a:pt x="13" y="20"/>
                  </a:lnTo>
                  <a:lnTo>
                    <a:pt x="13" y="20"/>
                  </a:lnTo>
                  <a:lnTo>
                    <a:pt x="13" y="11"/>
                  </a:lnTo>
                  <a:lnTo>
                    <a:pt x="11" y="6"/>
                  </a:lnTo>
                  <a:lnTo>
                    <a:pt x="9" y="5"/>
                  </a:lnTo>
                  <a:lnTo>
                    <a:pt x="7" y="4"/>
                  </a:lnTo>
                  <a:lnTo>
                    <a:pt x="0" y="4"/>
                  </a:lnTo>
                  <a:lnTo>
                    <a:pt x="0" y="0"/>
                  </a:lnTo>
                  <a:lnTo>
                    <a:pt x="66" y="0"/>
                  </a:lnTo>
                  <a:lnTo>
                    <a:pt x="67" y="20"/>
                  </a:lnTo>
                  <a:lnTo>
                    <a:pt x="63" y="20"/>
                  </a:lnTo>
                  <a:lnTo>
                    <a:pt x="63" y="17"/>
                  </a:lnTo>
                  <a:lnTo>
                    <a:pt x="63" y="17"/>
                  </a:lnTo>
                  <a:lnTo>
                    <a:pt x="61" y="12"/>
                  </a:lnTo>
                  <a:lnTo>
                    <a:pt x="58" y="9"/>
                  </a:lnTo>
                  <a:lnTo>
                    <a:pt x="55" y="6"/>
                  </a:lnTo>
                  <a:lnTo>
                    <a:pt x="46" y="6"/>
                  </a:lnTo>
                  <a:lnTo>
                    <a:pt x="25" y="6"/>
                  </a:lnTo>
                  <a:lnTo>
                    <a:pt x="25" y="38"/>
                  </a:lnTo>
                  <a:lnTo>
                    <a:pt x="33" y="38"/>
                  </a:lnTo>
                  <a:lnTo>
                    <a:pt x="33" y="38"/>
                  </a:lnTo>
                  <a:lnTo>
                    <a:pt x="41" y="38"/>
                  </a:lnTo>
                  <a:lnTo>
                    <a:pt x="46" y="36"/>
                  </a:lnTo>
                  <a:lnTo>
                    <a:pt x="47" y="34"/>
                  </a:lnTo>
                  <a:lnTo>
                    <a:pt x="49" y="32"/>
                  </a:lnTo>
                  <a:lnTo>
                    <a:pt x="49" y="25"/>
                  </a:lnTo>
                  <a:lnTo>
                    <a:pt x="52" y="25"/>
                  </a:lnTo>
                  <a:lnTo>
                    <a:pt x="52" y="58"/>
                  </a:lnTo>
                  <a:lnTo>
                    <a:pt x="49" y="58"/>
                  </a:lnTo>
                  <a:lnTo>
                    <a:pt x="49" y="58"/>
                  </a:lnTo>
                  <a:lnTo>
                    <a:pt x="49" y="50"/>
                  </a:lnTo>
                  <a:lnTo>
                    <a:pt x="47" y="48"/>
                  </a:lnTo>
                  <a:lnTo>
                    <a:pt x="46" y="47"/>
                  </a:lnTo>
                  <a:lnTo>
                    <a:pt x="41" y="44"/>
                  </a:lnTo>
                  <a:lnTo>
                    <a:pt x="33" y="44"/>
                  </a:lnTo>
                  <a:lnTo>
                    <a:pt x="25" y="44"/>
                  </a:lnTo>
                  <a:lnTo>
                    <a:pt x="25" y="65"/>
                  </a:lnTo>
                  <a:lnTo>
                    <a:pt x="25" y="65"/>
                  </a:lnTo>
                  <a:lnTo>
                    <a:pt x="25" y="74"/>
                  </a:lnTo>
                  <a:lnTo>
                    <a:pt x="28" y="78"/>
                  </a:lnTo>
                  <a:lnTo>
                    <a:pt x="29" y="80"/>
                  </a:lnTo>
                  <a:lnTo>
                    <a:pt x="31" y="81"/>
                  </a:lnTo>
                  <a:lnTo>
                    <a:pt x="39" y="82"/>
                  </a:lnTo>
                  <a:lnTo>
                    <a:pt x="51" y="82"/>
                  </a:lnTo>
                  <a:lnTo>
                    <a:pt x="51" y="82"/>
                  </a:lnTo>
                  <a:lnTo>
                    <a:pt x="58" y="81"/>
                  </a:lnTo>
                  <a:lnTo>
                    <a:pt x="63" y="78"/>
                  </a:lnTo>
                  <a:lnTo>
                    <a:pt x="66" y="76"/>
                  </a:lnTo>
                  <a:lnTo>
                    <a:pt x="68" y="71"/>
                  </a:lnTo>
                  <a:lnTo>
                    <a:pt x="68" y="67"/>
                  </a:lnTo>
                  <a:lnTo>
                    <a:pt x="72" y="67"/>
                  </a:lnTo>
                  <a:lnTo>
                    <a:pt x="71" y="87"/>
                  </a:lnTo>
                  <a:lnTo>
                    <a:pt x="0" y="87"/>
                  </a:lnTo>
                  <a:lnTo>
                    <a:pt x="0"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8"/>
            <p:cNvSpPr>
              <a:spLocks/>
            </p:cNvSpPr>
            <p:nvPr userDrawn="1"/>
          </p:nvSpPr>
          <p:spPr bwMode="auto">
            <a:xfrm>
              <a:off x="1829" y="728"/>
              <a:ext cx="90" cy="87"/>
            </a:xfrm>
            <a:custGeom>
              <a:avLst/>
              <a:gdLst>
                <a:gd name="T0" fmla="*/ 26 w 90"/>
                <a:gd name="T1" fmla="*/ 83 h 87"/>
                <a:gd name="T2" fmla="*/ 26 w 90"/>
                <a:gd name="T3" fmla="*/ 83 h 87"/>
                <a:gd name="T4" fmla="*/ 32 w 90"/>
                <a:gd name="T5" fmla="*/ 83 h 87"/>
                <a:gd name="T6" fmla="*/ 34 w 90"/>
                <a:gd name="T7" fmla="*/ 82 h 87"/>
                <a:gd name="T8" fmla="*/ 37 w 90"/>
                <a:gd name="T9" fmla="*/ 81 h 87"/>
                <a:gd name="T10" fmla="*/ 38 w 90"/>
                <a:gd name="T11" fmla="*/ 76 h 87"/>
                <a:gd name="T12" fmla="*/ 39 w 90"/>
                <a:gd name="T13" fmla="*/ 67 h 87"/>
                <a:gd name="T14" fmla="*/ 39 w 90"/>
                <a:gd name="T15" fmla="*/ 6 h 87"/>
                <a:gd name="T16" fmla="*/ 21 w 90"/>
                <a:gd name="T17" fmla="*/ 6 h 87"/>
                <a:gd name="T18" fmla="*/ 21 w 90"/>
                <a:gd name="T19" fmla="*/ 6 h 87"/>
                <a:gd name="T20" fmla="*/ 12 w 90"/>
                <a:gd name="T21" fmla="*/ 6 h 87"/>
                <a:gd name="T22" fmla="*/ 8 w 90"/>
                <a:gd name="T23" fmla="*/ 9 h 87"/>
                <a:gd name="T24" fmla="*/ 5 w 90"/>
                <a:gd name="T25" fmla="*/ 12 h 87"/>
                <a:gd name="T26" fmla="*/ 4 w 90"/>
                <a:gd name="T27" fmla="*/ 17 h 87"/>
                <a:gd name="T28" fmla="*/ 3 w 90"/>
                <a:gd name="T29" fmla="*/ 20 h 87"/>
                <a:gd name="T30" fmla="*/ 0 w 90"/>
                <a:gd name="T31" fmla="*/ 20 h 87"/>
                <a:gd name="T32" fmla="*/ 1 w 90"/>
                <a:gd name="T33" fmla="*/ 0 h 87"/>
                <a:gd name="T34" fmla="*/ 88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7 w 90"/>
                <a:gd name="T49" fmla="*/ 6 h 87"/>
                <a:gd name="T50" fmla="*/ 70 w 90"/>
                <a:gd name="T51" fmla="*/ 6 h 87"/>
                <a:gd name="T52" fmla="*/ 50 w 90"/>
                <a:gd name="T53" fmla="*/ 6 h 87"/>
                <a:gd name="T54" fmla="*/ 50 w 90"/>
                <a:gd name="T55" fmla="*/ 67 h 87"/>
                <a:gd name="T56" fmla="*/ 50 w 90"/>
                <a:gd name="T57" fmla="*/ 67 h 87"/>
                <a:gd name="T58" fmla="*/ 52 w 90"/>
                <a:gd name="T59" fmla="*/ 76 h 87"/>
                <a:gd name="T60" fmla="*/ 53 w 90"/>
                <a:gd name="T61" fmla="*/ 81 h 87"/>
                <a:gd name="T62" fmla="*/ 55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2" y="83"/>
                  </a:lnTo>
                  <a:lnTo>
                    <a:pt x="34" y="82"/>
                  </a:lnTo>
                  <a:lnTo>
                    <a:pt x="37" y="81"/>
                  </a:lnTo>
                  <a:lnTo>
                    <a:pt x="38" y="76"/>
                  </a:lnTo>
                  <a:lnTo>
                    <a:pt x="39" y="67"/>
                  </a:lnTo>
                  <a:lnTo>
                    <a:pt x="39" y="6"/>
                  </a:lnTo>
                  <a:lnTo>
                    <a:pt x="21" y="6"/>
                  </a:lnTo>
                  <a:lnTo>
                    <a:pt x="21" y="6"/>
                  </a:lnTo>
                  <a:lnTo>
                    <a:pt x="12" y="6"/>
                  </a:lnTo>
                  <a:lnTo>
                    <a:pt x="8" y="9"/>
                  </a:lnTo>
                  <a:lnTo>
                    <a:pt x="5" y="12"/>
                  </a:lnTo>
                  <a:lnTo>
                    <a:pt x="4" y="17"/>
                  </a:lnTo>
                  <a:lnTo>
                    <a:pt x="3" y="20"/>
                  </a:lnTo>
                  <a:lnTo>
                    <a:pt x="0" y="20"/>
                  </a:lnTo>
                  <a:lnTo>
                    <a:pt x="1" y="0"/>
                  </a:lnTo>
                  <a:lnTo>
                    <a:pt x="88" y="0"/>
                  </a:lnTo>
                  <a:lnTo>
                    <a:pt x="90" y="20"/>
                  </a:lnTo>
                  <a:lnTo>
                    <a:pt x="87" y="20"/>
                  </a:lnTo>
                  <a:lnTo>
                    <a:pt x="86" y="17"/>
                  </a:lnTo>
                  <a:lnTo>
                    <a:pt x="86" y="17"/>
                  </a:lnTo>
                  <a:lnTo>
                    <a:pt x="85" y="12"/>
                  </a:lnTo>
                  <a:lnTo>
                    <a:pt x="82" y="9"/>
                  </a:lnTo>
                  <a:lnTo>
                    <a:pt x="77" y="6"/>
                  </a:lnTo>
                  <a:lnTo>
                    <a:pt x="70" y="6"/>
                  </a:lnTo>
                  <a:lnTo>
                    <a:pt x="50" y="6"/>
                  </a:lnTo>
                  <a:lnTo>
                    <a:pt x="50" y="67"/>
                  </a:lnTo>
                  <a:lnTo>
                    <a:pt x="50" y="67"/>
                  </a:lnTo>
                  <a:lnTo>
                    <a:pt x="52" y="76"/>
                  </a:lnTo>
                  <a:lnTo>
                    <a:pt x="53"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29"/>
            <p:cNvSpPr>
              <a:spLocks noEditPoints="1"/>
            </p:cNvSpPr>
            <p:nvPr userDrawn="1"/>
          </p:nvSpPr>
          <p:spPr bwMode="auto">
            <a:xfrm>
              <a:off x="443" y="395"/>
              <a:ext cx="415" cy="564"/>
            </a:xfrm>
            <a:custGeom>
              <a:avLst/>
              <a:gdLst>
                <a:gd name="T0" fmla="*/ 323 w 415"/>
                <a:gd name="T1" fmla="*/ 529 h 564"/>
                <a:gd name="T2" fmla="*/ 124 w 415"/>
                <a:gd name="T3" fmla="*/ 503 h 564"/>
                <a:gd name="T4" fmla="*/ 213 w 415"/>
                <a:gd name="T5" fmla="*/ 333 h 564"/>
                <a:gd name="T6" fmla="*/ 193 w 415"/>
                <a:gd name="T7" fmla="*/ 372 h 564"/>
                <a:gd name="T8" fmla="*/ 80 w 415"/>
                <a:gd name="T9" fmla="*/ 398 h 564"/>
                <a:gd name="T10" fmla="*/ 73 w 415"/>
                <a:gd name="T11" fmla="*/ 416 h 564"/>
                <a:gd name="T12" fmla="*/ 111 w 415"/>
                <a:gd name="T13" fmla="*/ 438 h 564"/>
                <a:gd name="T14" fmla="*/ 93 w 415"/>
                <a:gd name="T15" fmla="*/ 465 h 564"/>
                <a:gd name="T16" fmla="*/ 137 w 415"/>
                <a:gd name="T17" fmla="*/ 469 h 564"/>
                <a:gd name="T18" fmla="*/ 181 w 415"/>
                <a:gd name="T19" fmla="*/ 425 h 564"/>
                <a:gd name="T20" fmla="*/ 246 w 415"/>
                <a:gd name="T21" fmla="*/ 410 h 564"/>
                <a:gd name="T22" fmla="*/ 28 w 415"/>
                <a:gd name="T23" fmla="*/ 493 h 564"/>
                <a:gd name="T24" fmla="*/ 91 w 415"/>
                <a:gd name="T25" fmla="*/ 544 h 564"/>
                <a:gd name="T26" fmla="*/ 121 w 415"/>
                <a:gd name="T27" fmla="*/ 515 h 564"/>
                <a:gd name="T28" fmla="*/ 119 w 415"/>
                <a:gd name="T29" fmla="*/ 479 h 564"/>
                <a:gd name="T30" fmla="*/ 33 w 415"/>
                <a:gd name="T31" fmla="*/ 474 h 564"/>
                <a:gd name="T32" fmla="*/ 92 w 415"/>
                <a:gd name="T33" fmla="*/ 71 h 564"/>
                <a:gd name="T34" fmla="*/ 58 w 415"/>
                <a:gd name="T35" fmla="*/ 45 h 564"/>
                <a:gd name="T36" fmla="*/ 77 w 415"/>
                <a:gd name="T37" fmla="*/ 79 h 564"/>
                <a:gd name="T38" fmla="*/ 103 w 415"/>
                <a:gd name="T39" fmla="*/ 48 h 564"/>
                <a:gd name="T40" fmla="*/ 62 w 415"/>
                <a:gd name="T41" fmla="*/ 110 h 564"/>
                <a:gd name="T42" fmla="*/ 117 w 415"/>
                <a:gd name="T43" fmla="*/ 222 h 564"/>
                <a:gd name="T44" fmla="*/ 109 w 415"/>
                <a:gd name="T45" fmla="*/ 73 h 564"/>
                <a:gd name="T46" fmla="*/ 139 w 415"/>
                <a:gd name="T47" fmla="*/ 54 h 564"/>
                <a:gd name="T48" fmla="*/ 283 w 415"/>
                <a:gd name="T49" fmla="*/ 42 h 564"/>
                <a:gd name="T50" fmla="*/ 250 w 415"/>
                <a:gd name="T51" fmla="*/ 46 h 564"/>
                <a:gd name="T52" fmla="*/ 234 w 415"/>
                <a:gd name="T53" fmla="*/ 26 h 564"/>
                <a:gd name="T54" fmla="*/ 201 w 415"/>
                <a:gd name="T55" fmla="*/ 28 h 564"/>
                <a:gd name="T56" fmla="*/ 237 w 415"/>
                <a:gd name="T57" fmla="*/ 55 h 564"/>
                <a:gd name="T58" fmla="*/ 311 w 415"/>
                <a:gd name="T59" fmla="*/ 143 h 564"/>
                <a:gd name="T60" fmla="*/ 363 w 415"/>
                <a:gd name="T61" fmla="*/ 110 h 564"/>
                <a:gd name="T62" fmla="*/ 176 w 415"/>
                <a:gd name="T63" fmla="*/ 89 h 564"/>
                <a:gd name="T64" fmla="*/ 369 w 415"/>
                <a:gd name="T65" fmla="*/ 190 h 564"/>
                <a:gd name="T66" fmla="*/ 310 w 415"/>
                <a:gd name="T67" fmla="*/ 106 h 564"/>
                <a:gd name="T68" fmla="*/ 312 w 415"/>
                <a:gd name="T69" fmla="*/ 255 h 564"/>
                <a:gd name="T70" fmla="*/ 341 w 415"/>
                <a:gd name="T71" fmla="*/ 195 h 564"/>
                <a:gd name="T72" fmla="*/ 346 w 415"/>
                <a:gd name="T73" fmla="*/ 286 h 564"/>
                <a:gd name="T74" fmla="*/ 254 w 415"/>
                <a:gd name="T75" fmla="*/ 178 h 564"/>
                <a:gd name="T76" fmla="*/ 277 w 415"/>
                <a:gd name="T77" fmla="*/ 138 h 564"/>
                <a:gd name="T78" fmla="*/ 234 w 415"/>
                <a:gd name="T79" fmla="*/ 61 h 564"/>
                <a:gd name="T80" fmla="*/ 150 w 415"/>
                <a:gd name="T81" fmla="*/ 116 h 564"/>
                <a:gd name="T82" fmla="*/ 195 w 415"/>
                <a:gd name="T83" fmla="*/ 125 h 564"/>
                <a:gd name="T84" fmla="*/ 135 w 415"/>
                <a:gd name="T85" fmla="*/ 143 h 564"/>
                <a:gd name="T86" fmla="*/ 168 w 415"/>
                <a:gd name="T87" fmla="*/ 140 h 564"/>
                <a:gd name="T88" fmla="*/ 175 w 415"/>
                <a:gd name="T89" fmla="*/ 190 h 564"/>
                <a:gd name="T90" fmla="*/ 16 w 415"/>
                <a:gd name="T91" fmla="*/ 230 h 564"/>
                <a:gd name="T92" fmla="*/ 15 w 415"/>
                <a:gd name="T93" fmla="*/ 244 h 564"/>
                <a:gd name="T94" fmla="*/ 46 w 415"/>
                <a:gd name="T95" fmla="*/ 265 h 564"/>
                <a:gd name="T96" fmla="*/ 53 w 415"/>
                <a:gd name="T97" fmla="*/ 282 h 564"/>
                <a:gd name="T98" fmla="*/ 87 w 415"/>
                <a:gd name="T99" fmla="*/ 284 h 564"/>
                <a:gd name="T100" fmla="*/ 171 w 415"/>
                <a:gd name="T101" fmla="*/ 261 h 564"/>
                <a:gd name="T102" fmla="*/ 300 w 415"/>
                <a:gd name="T103" fmla="*/ 328 h 564"/>
                <a:gd name="T104" fmla="*/ 317 w 415"/>
                <a:gd name="T105" fmla="*/ 419 h 564"/>
                <a:gd name="T106" fmla="*/ 330 w 415"/>
                <a:gd name="T107" fmla="*/ 465 h 564"/>
                <a:gd name="T108" fmla="*/ 346 w 415"/>
                <a:gd name="T109" fmla="*/ 490 h 564"/>
                <a:gd name="T110" fmla="*/ 323 w 415"/>
                <a:gd name="T111" fmla="*/ 516 h 564"/>
                <a:gd name="T112" fmla="*/ 350 w 415"/>
                <a:gd name="T113" fmla="*/ 532 h 564"/>
                <a:gd name="T114" fmla="*/ 384 w 415"/>
                <a:gd name="T115" fmla="*/ 502 h 564"/>
                <a:gd name="T116" fmla="*/ 390 w 415"/>
                <a:gd name="T117" fmla="*/ 459 h 564"/>
                <a:gd name="T118" fmla="*/ 403 w 415"/>
                <a:gd name="T119" fmla="*/ 398 h 564"/>
                <a:gd name="T120" fmla="*/ 368 w 415"/>
                <a:gd name="T121" fmla="*/ 363 h 564"/>
                <a:gd name="T122" fmla="*/ 388 w 415"/>
                <a:gd name="T123" fmla="*/ 291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5" h="564">
                  <a:moveTo>
                    <a:pt x="114" y="526"/>
                  </a:moveTo>
                  <a:lnTo>
                    <a:pt x="114" y="526"/>
                  </a:lnTo>
                  <a:lnTo>
                    <a:pt x="127" y="536"/>
                  </a:lnTo>
                  <a:lnTo>
                    <a:pt x="139" y="543"/>
                  </a:lnTo>
                  <a:lnTo>
                    <a:pt x="139" y="543"/>
                  </a:lnTo>
                  <a:lnTo>
                    <a:pt x="160" y="551"/>
                  </a:lnTo>
                  <a:lnTo>
                    <a:pt x="174" y="555"/>
                  </a:lnTo>
                  <a:lnTo>
                    <a:pt x="188" y="559"/>
                  </a:lnTo>
                  <a:lnTo>
                    <a:pt x="206" y="562"/>
                  </a:lnTo>
                  <a:lnTo>
                    <a:pt x="224" y="564"/>
                  </a:lnTo>
                  <a:lnTo>
                    <a:pt x="243" y="564"/>
                  </a:lnTo>
                  <a:lnTo>
                    <a:pt x="265" y="563"/>
                  </a:lnTo>
                  <a:lnTo>
                    <a:pt x="265" y="563"/>
                  </a:lnTo>
                  <a:lnTo>
                    <a:pt x="285" y="560"/>
                  </a:lnTo>
                  <a:lnTo>
                    <a:pt x="301" y="557"/>
                  </a:lnTo>
                  <a:lnTo>
                    <a:pt x="316" y="553"/>
                  </a:lnTo>
                  <a:lnTo>
                    <a:pt x="327" y="549"/>
                  </a:lnTo>
                  <a:lnTo>
                    <a:pt x="343" y="541"/>
                  </a:lnTo>
                  <a:lnTo>
                    <a:pt x="347" y="538"/>
                  </a:lnTo>
                  <a:lnTo>
                    <a:pt x="347" y="538"/>
                  </a:lnTo>
                  <a:lnTo>
                    <a:pt x="340" y="536"/>
                  </a:lnTo>
                  <a:lnTo>
                    <a:pt x="334" y="532"/>
                  </a:lnTo>
                  <a:lnTo>
                    <a:pt x="324" y="524"/>
                  </a:lnTo>
                  <a:lnTo>
                    <a:pt x="324" y="524"/>
                  </a:lnTo>
                  <a:lnTo>
                    <a:pt x="323" y="529"/>
                  </a:lnTo>
                  <a:lnTo>
                    <a:pt x="323" y="529"/>
                  </a:lnTo>
                  <a:lnTo>
                    <a:pt x="322" y="537"/>
                  </a:lnTo>
                  <a:lnTo>
                    <a:pt x="322" y="537"/>
                  </a:lnTo>
                  <a:lnTo>
                    <a:pt x="317" y="536"/>
                  </a:lnTo>
                  <a:lnTo>
                    <a:pt x="317" y="536"/>
                  </a:lnTo>
                  <a:lnTo>
                    <a:pt x="313" y="533"/>
                  </a:lnTo>
                  <a:lnTo>
                    <a:pt x="310" y="530"/>
                  </a:lnTo>
                  <a:lnTo>
                    <a:pt x="307" y="525"/>
                  </a:lnTo>
                  <a:lnTo>
                    <a:pt x="306" y="519"/>
                  </a:lnTo>
                  <a:lnTo>
                    <a:pt x="306" y="519"/>
                  </a:lnTo>
                  <a:lnTo>
                    <a:pt x="306" y="518"/>
                  </a:lnTo>
                  <a:lnTo>
                    <a:pt x="306" y="518"/>
                  </a:lnTo>
                  <a:lnTo>
                    <a:pt x="296" y="521"/>
                  </a:lnTo>
                  <a:lnTo>
                    <a:pt x="283" y="525"/>
                  </a:lnTo>
                  <a:lnTo>
                    <a:pt x="267" y="529"/>
                  </a:lnTo>
                  <a:lnTo>
                    <a:pt x="251" y="530"/>
                  </a:lnTo>
                  <a:lnTo>
                    <a:pt x="251" y="530"/>
                  </a:lnTo>
                  <a:lnTo>
                    <a:pt x="221" y="529"/>
                  </a:lnTo>
                  <a:lnTo>
                    <a:pt x="207" y="527"/>
                  </a:lnTo>
                  <a:lnTo>
                    <a:pt x="192" y="525"/>
                  </a:lnTo>
                  <a:lnTo>
                    <a:pt x="177" y="522"/>
                  </a:lnTo>
                  <a:lnTo>
                    <a:pt x="163" y="518"/>
                  </a:lnTo>
                  <a:lnTo>
                    <a:pt x="148" y="513"/>
                  </a:lnTo>
                  <a:lnTo>
                    <a:pt x="135" y="508"/>
                  </a:lnTo>
                  <a:lnTo>
                    <a:pt x="135" y="508"/>
                  </a:lnTo>
                  <a:lnTo>
                    <a:pt x="124" y="503"/>
                  </a:lnTo>
                  <a:lnTo>
                    <a:pt x="124" y="503"/>
                  </a:lnTo>
                  <a:lnTo>
                    <a:pt x="124" y="504"/>
                  </a:lnTo>
                  <a:lnTo>
                    <a:pt x="124" y="507"/>
                  </a:lnTo>
                  <a:lnTo>
                    <a:pt x="126" y="513"/>
                  </a:lnTo>
                  <a:lnTo>
                    <a:pt x="131" y="520"/>
                  </a:lnTo>
                  <a:lnTo>
                    <a:pt x="131" y="520"/>
                  </a:lnTo>
                  <a:lnTo>
                    <a:pt x="125" y="519"/>
                  </a:lnTo>
                  <a:lnTo>
                    <a:pt x="119" y="521"/>
                  </a:lnTo>
                  <a:lnTo>
                    <a:pt x="119" y="521"/>
                  </a:lnTo>
                  <a:lnTo>
                    <a:pt x="115" y="524"/>
                  </a:lnTo>
                  <a:lnTo>
                    <a:pt x="114" y="526"/>
                  </a:lnTo>
                  <a:close/>
                  <a:moveTo>
                    <a:pt x="291" y="327"/>
                  </a:moveTo>
                  <a:lnTo>
                    <a:pt x="291" y="327"/>
                  </a:lnTo>
                  <a:lnTo>
                    <a:pt x="285" y="322"/>
                  </a:lnTo>
                  <a:lnTo>
                    <a:pt x="279" y="320"/>
                  </a:lnTo>
                  <a:lnTo>
                    <a:pt x="268" y="315"/>
                  </a:lnTo>
                  <a:lnTo>
                    <a:pt x="268" y="315"/>
                  </a:lnTo>
                  <a:lnTo>
                    <a:pt x="273" y="311"/>
                  </a:lnTo>
                  <a:lnTo>
                    <a:pt x="275" y="309"/>
                  </a:lnTo>
                  <a:lnTo>
                    <a:pt x="275" y="308"/>
                  </a:lnTo>
                  <a:lnTo>
                    <a:pt x="275" y="308"/>
                  </a:lnTo>
                  <a:lnTo>
                    <a:pt x="272" y="306"/>
                  </a:lnTo>
                  <a:lnTo>
                    <a:pt x="269" y="306"/>
                  </a:lnTo>
                  <a:lnTo>
                    <a:pt x="269" y="306"/>
                  </a:lnTo>
                  <a:lnTo>
                    <a:pt x="248" y="315"/>
                  </a:lnTo>
                  <a:lnTo>
                    <a:pt x="230" y="324"/>
                  </a:lnTo>
                  <a:lnTo>
                    <a:pt x="213" y="333"/>
                  </a:lnTo>
                  <a:lnTo>
                    <a:pt x="201" y="342"/>
                  </a:lnTo>
                  <a:lnTo>
                    <a:pt x="201" y="342"/>
                  </a:lnTo>
                  <a:lnTo>
                    <a:pt x="199" y="342"/>
                  </a:lnTo>
                  <a:lnTo>
                    <a:pt x="199" y="342"/>
                  </a:lnTo>
                  <a:lnTo>
                    <a:pt x="196" y="344"/>
                  </a:lnTo>
                  <a:lnTo>
                    <a:pt x="192" y="344"/>
                  </a:lnTo>
                  <a:lnTo>
                    <a:pt x="185" y="343"/>
                  </a:lnTo>
                  <a:lnTo>
                    <a:pt x="179" y="342"/>
                  </a:lnTo>
                  <a:lnTo>
                    <a:pt x="177" y="341"/>
                  </a:lnTo>
                  <a:lnTo>
                    <a:pt x="175" y="352"/>
                  </a:lnTo>
                  <a:lnTo>
                    <a:pt x="175" y="352"/>
                  </a:lnTo>
                  <a:lnTo>
                    <a:pt x="182" y="354"/>
                  </a:lnTo>
                  <a:lnTo>
                    <a:pt x="187" y="356"/>
                  </a:lnTo>
                  <a:lnTo>
                    <a:pt x="187" y="356"/>
                  </a:lnTo>
                  <a:lnTo>
                    <a:pt x="180" y="358"/>
                  </a:lnTo>
                  <a:lnTo>
                    <a:pt x="176" y="359"/>
                  </a:lnTo>
                  <a:lnTo>
                    <a:pt x="174" y="361"/>
                  </a:lnTo>
                  <a:lnTo>
                    <a:pt x="177" y="371"/>
                  </a:lnTo>
                  <a:lnTo>
                    <a:pt x="177" y="371"/>
                  </a:lnTo>
                  <a:lnTo>
                    <a:pt x="182" y="369"/>
                  </a:lnTo>
                  <a:lnTo>
                    <a:pt x="187" y="367"/>
                  </a:lnTo>
                  <a:lnTo>
                    <a:pt x="193" y="366"/>
                  </a:lnTo>
                  <a:lnTo>
                    <a:pt x="193" y="366"/>
                  </a:lnTo>
                  <a:lnTo>
                    <a:pt x="193" y="367"/>
                  </a:lnTo>
                  <a:lnTo>
                    <a:pt x="193" y="367"/>
                  </a:lnTo>
                  <a:lnTo>
                    <a:pt x="193" y="372"/>
                  </a:lnTo>
                  <a:lnTo>
                    <a:pt x="191" y="377"/>
                  </a:lnTo>
                  <a:lnTo>
                    <a:pt x="187" y="383"/>
                  </a:lnTo>
                  <a:lnTo>
                    <a:pt x="182" y="388"/>
                  </a:lnTo>
                  <a:lnTo>
                    <a:pt x="171" y="398"/>
                  </a:lnTo>
                  <a:lnTo>
                    <a:pt x="165" y="402"/>
                  </a:lnTo>
                  <a:lnTo>
                    <a:pt x="159" y="404"/>
                  </a:lnTo>
                  <a:lnTo>
                    <a:pt x="159" y="404"/>
                  </a:lnTo>
                  <a:lnTo>
                    <a:pt x="147" y="408"/>
                  </a:lnTo>
                  <a:lnTo>
                    <a:pt x="136" y="410"/>
                  </a:lnTo>
                  <a:lnTo>
                    <a:pt x="128" y="410"/>
                  </a:lnTo>
                  <a:lnTo>
                    <a:pt x="125" y="409"/>
                  </a:lnTo>
                  <a:lnTo>
                    <a:pt x="125" y="409"/>
                  </a:lnTo>
                  <a:lnTo>
                    <a:pt x="117" y="403"/>
                  </a:lnTo>
                  <a:lnTo>
                    <a:pt x="114" y="398"/>
                  </a:lnTo>
                  <a:lnTo>
                    <a:pt x="110" y="393"/>
                  </a:lnTo>
                  <a:lnTo>
                    <a:pt x="109" y="391"/>
                  </a:lnTo>
                  <a:lnTo>
                    <a:pt x="106" y="391"/>
                  </a:lnTo>
                  <a:lnTo>
                    <a:pt x="106" y="391"/>
                  </a:lnTo>
                  <a:lnTo>
                    <a:pt x="104" y="391"/>
                  </a:lnTo>
                  <a:lnTo>
                    <a:pt x="102" y="392"/>
                  </a:lnTo>
                  <a:lnTo>
                    <a:pt x="102" y="392"/>
                  </a:lnTo>
                  <a:lnTo>
                    <a:pt x="94" y="391"/>
                  </a:lnTo>
                  <a:lnTo>
                    <a:pt x="88" y="392"/>
                  </a:lnTo>
                  <a:lnTo>
                    <a:pt x="83" y="394"/>
                  </a:lnTo>
                  <a:lnTo>
                    <a:pt x="81" y="396"/>
                  </a:lnTo>
                  <a:lnTo>
                    <a:pt x="80" y="398"/>
                  </a:lnTo>
                  <a:lnTo>
                    <a:pt x="80" y="398"/>
                  </a:lnTo>
                  <a:lnTo>
                    <a:pt x="88" y="398"/>
                  </a:lnTo>
                  <a:lnTo>
                    <a:pt x="93" y="399"/>
                  </a:lnTo>
                  <a:lnTo>
                    <a:pt x="93" y="400"/>
                  </a:lnTo>
                  <a:lnTo>
                    <a:pt x="92" y="402"/>
                  </a:lnTo>
                  <a:lnTo>
                    <a:pt x="92" y="402"/>
                  </a:lnTo>
                  <a:lnTo>
                    <a:pt x="89" y="404"/>
                  </a:lnTo>
                  <a:lnTo>
                    <a:pt x="91" y="407"/>
                  </a:lnTo>
                  <a:lnTo>
                    <a:pt x="92" y="409"/>
                  </a:lnTo>
                  <a:lnTo>
                    <a:pt x="95" y="411"/>
                  </a:lnTo>
                  <a:lnTo>
                    <a:pt x="111" y="420"/>
                  </a:lnTo>
                  <a:lnTo>
                    <a:pt x="111" y="420"/>
                  </a:lnTo>
                  <a:lnTo>
                    <a:pt x="111" y="420"/>
                  </a:lnTo>
                  <a:lnTo>
                    <a:pt x="111" y="421"/>
                  </a:lnTo>
                  <a:lnTo>
                    <a:pt x="111" y="421"/>
                  </a:lnTo>
                  <a:lnTo>
                    <a:pt x="111" y="421"/>
                  </a:lnTo>
                  <a:lnTo>
                    <a:pt x="106" y="421"/>
                  </a:lnTo>
                  <a:lnTo>
                    <a:pt x="100" y="419"/>
                  </a:lnTo>
                  <a:lnTo>
                    <a:pt x="87" y="414"/>
                  </a:lnTo>
                  <a:lnTo>
                    <a:pt x="87" y="414"/>
                  </a:lnTo>
                  <a:lnTo>
                    <a:pt x="84" y="414"/>
                  </a:lnTo>
                  <a:lnTo>
                    <a:pt x="82" y="414"/>
                  </a:lnTo>
                  <a:lnTo>
                    <a:pt x="80" y="416"/>
                  </a:lnTo>
                  <a:lnTo>
                    <a:pt x="80" y="416"/>
                  </a:lnTo>
                  <a:lnTo>
                    <a:pt x="77" y="416"/>
                  </a:lnTo>
                  <a:lnTo>
                    <a:pt x="73" y="416"/>
                  </a:lnTo>
                  <a:lnTo>
                    <a:pt x="69" y="419"/>
                  </a:lnTo>
                  <a:lnTo>
                    <a:pt x="66" y="421"/>
                  </a:lnTo>
                  <a:lnTo>
                    <a:pt x="62" y="424"/>
                  </a:lnTo>
                  <a:lnTo>
                    <a:pt x="61" y="427"/>
                  </a:lnTo>
                  <a:lnTo>
                    <a:pt x="61" y="431"/>
                  </a:lnTo>
                  <a:lnTo>
                    <a:pt x="62" y="436"/>
                  </a:lnTo>
                  <a:lnTo>
                    <a:pt x="62" y="436"/>
                  </a:lnTo>
                  <a:lnTo>
                    <a:pt x="66" y="431"/>
                  </a:lnTo>
                  <a:lnTo>
                    <a:pt x="70" y="427"/>
                  </a:lnTo>
                  <a:lnTo>
                    <a:pt x="72" y="427"/>
                  </a:lnTo>
                  <a:lnTo>
                    <a:pt x="75" y="427"/>
                  </a:lnTo>
                  <a:lnTo>
                    <a:pt x="75" y="427"/>
                  </a:lnTo>
                  <a:lnTo>
                    <a:pt x="76" y="428"/>
                  </a:lnTo>
                  <a:lnTo>
                    <a:pt x="76" y="432"/>
                  </a:lnTo>
                  <a:lnTo>
                    <a:pt x="76" y="435"/>
                  </a:lnTo>
                  <a:lnTo>
                    <a:pt x="77" y="437"/>
                  </a:lnTo>
                  <a:lnTo>
                    <a:pt x="78" y="438"/>
                  </a:lnTo>
                  <a:lnTo>
                    <a:pt x="78" y="438"/>
                  </a:lnTo>
                  <a:lnTo>
                    <a:pt x="81" y="439"/>
                  </a:lnTo>
                  <a:lnTo>
                    <a:pt x="86" y="439"/>
                  </a:lnTo>
                  <a:lnTo>
                    <a:pt x="95" y="438"/>
                  </a:lnTo>
                  <a:lnTo>
                    <a:pt x="105" y="437"/>
                  </a:lnTo>
                  <a:lnTo>
                    <a:pt x="110" y="437"/>
                  </a:lnTo>
                  <a:lnTo>
                    <a:pt x="111" y="437"/>
                  </a:lnTo>
                  <a:lnTo>
                    <a:pt x="111" y="437"/>
                  </a:lnTo>
                  <a:lnTo>
                    <a:pt x="111" y="438"/>
                  </a:lnTo>
                  <a:lnTo>
                    <a:pt x="109" y="439"/>
                  </a:lnTo>
                  <a:lnTo>
                    <a:pt x="100" y="441"/>
                  </a:lnTo>
                  <a:lnTo>
                    <a:pt x="91" y="442"/>
                  </a:lnTo>
                  <a:lnTo>
                    <a:pt x="87" y="444"/>
                  </a:lnTo>
                  <a:lnTo>
                    <a:pt x="86" y="446"/>
                  </a:lnTo>
                  <a:lnTo>
                    <a:pt x="86" y="446"/>
                  </a:lnTo>
                  <a:lnTo>
                    <a:pt x="86" y="449"/>
                  </a:lnTo>
                  <a:lnTo>
                    <a:pt x="86" y="449"/>
                  </a:lnTo>
                  <a:lnTo>
                    <a:pt x="86" y="450"/>
                  </a:lnTo>
                  <a:lnTo>
                    <a:pt x="83" y="453"/>
                  </a:lnTo>
                  <a:lnTo>
                    <a:pt x="81" y="458"/>
                  </a:lnTo>
                  <a:lnTo>
                    <a:pt x="80" y="463"/>
                  </a:lnTo>
                  <a:lnTo>
                    <a:pt x="80" y="463"/>
                  </a:lnTo>
                  <a:lnTo>
                    <a:pt x="80" y="465"/>
                  </a:lnTo>
                  <a:lnTo>
                    <a:pt x="81" y="469"/>
                  </a:lnTo>
                  <a:lnTo>
                    <a:pt x="84" y="472"/>
                  </a:lnTo>
                  <a:lnTo>
                    <a:pt x="88" y="476"/>
                  </a:lnTo>
                  <a:lnTo>
                    <a:pt x="88" y="476"/>
                  </a:lnTo>
                  <a:lnTo>
                    <a:pt x="89" y="475"/>
                  </a:lnTo>
                  <a:lnTo>
                    <a:pt x="88" y="470"/>
                  </a:lnTo>
                  <a:lnTo>
                    <a:pt x="88" y="466"/>
                  </a:lnTo>
                  <a:lnTo>
                    <a:pt x="89" y="465"/>
                  </a:lnTo>
                  <a:lnTo>
                    <a:pt x="89" y="464"/>
                  </a:lnTo>
                  <a:lnTo>
                    <a:pt x="89" y="464"/>
                  </a:lnTo>
                  <a:lnTo>
                    <a:pt x="92" y="464"/>
                  </a:lnTo>
                  <a:lnTo>
                    <a:pt x="93" y="465"/>
                  </a:lnTo>
                  <a:lnTo>
                    <a:pt x="95" y="468"/>
                  </a:lnTo>
                  <a:lnTo>
                    <a:pt x="98" y="469"/>
                  </a:lnTo>
                  <a:lnTo>
                    <a:pt x="98" y="469"/>
                  </a:lnTo>
                  <a:lnTo>
                    <a:pt x="100" y="468"/>
                  </a:lnTo>
                  <a:lnTo>
                    <a:pt x="103" y="466"/>
                  </a:lnTo>
                  <a:lnTo>
                    <a:pt x="109" y="461"/>
                  </a:lnTo>
                  <a:lnTo>
                    <a:pt x="115" y="455"/>
                  </a:lnTo>
                  <a:lnTo>
                    <a:pt x="119" y="452"/>
                  </a:lnTo>
                  <a:lnTo>
                    <a:pt x="124" y="449"/>
                  </a:lnTo>
                  <a:lnTo>
                    <a:pt x="124" y="449"/>
                  </a:lnTo>
                  <a:lnTo>
                    <a:pt x="130" y="447"/>
                  </a:lnTo>
                  <a:lnTo>
                    <a:pt x="132" y="446"/>
                  </a:lnTo>
                  <a:lnTo>
                    <a:pt x="133" y="447"/>
                  </a:lnTo>
                  <a:lnTo>
                    <a:pt x="133" y="448"/>
                  </a:lnTo>
                  <a:lnTo>
                    <a:pt x="133" y="452"/>
                  </a:lnTo>
                  <a:lnTo>
                    <a:pt x="133" y="454"/>
                  </a:lnTo>
                  <a:lnTo>
                    <a:pt x="135" y="455"/>
                  </a:lnTo>
                  <a:lnTo>
                    <a:pt x="135" y="455"/>
                  </a:lnTo>
                  <a:lnTo>
                    <a:pt x="138" y="457"/>
                  </a:lnTo>
                  <a:lnTo>
                    <a:pt x="139" y="458"/>
                  </a:lnTo>
                  <a:lnTo>
                    <a:pt x="139" y="460"/>
                  </a:lnTo>
                  <a:lnTo>
                    <a:pt x="138" y="463"/>
                  </a:lnTo>
                  <a:lnTo>
                    <a:pt x="136" y="466"/>
                  </a:lnTo>
                  <a:lnTo>
                    <a:pt x="133" y="469"/>
                  </a:lnTo>
                  <a:lnTo>
                    <a:pt x="133" y="469"/>
                  </a:lnTo>
                  <a:lnTo>
                    <a:pt x="137" y="469"/>
                  </a:lnTo>
                  <a:lnTo>
                    <a:pt x="142" y="468"/>
                  </a:lnTo>
                  <a:lnTo>
                    <a:pt x="147" y="463"/>
                  </a:lnTo>
                  <a:lnTo>
                    <a:pt x="149" y="460"/>
                  </a:lnTo>
                  <a:lnTo>
                    <a:pt x="152" y="457"/>
                  </a:lnTo>
                  <a:lnTo>
                    <a:pt x="152" y="457"/>
                  </a:lnTo>
                  <a:lnTo>
                    <a:pt x="152" y="454"/>
                  </a:lnTo>
                  <a:lnTo>
                    <a:pt x="153" y="454"/>
                  </a:lnTo>
                  <a:lnTo>
                    <a:pt x="155" y="453"/>
                  </a:lnTo>
                  <a:lnTo>
                    <a:pt x="157" y="452"/>
                  </a:lnTo>
                  <a:lnTo>
                    <a:pt x="157" y="452"/>
                  </a:lnTo>
                  <a:lnTo>
                    <a:pt x="158" y="450"/>
                  </a:lnTo>
                  <a:lnTo>
                    <a:pt x="158" y="448"/>
                  </a:lnTo>
                  <a:lnTo>
                    <a:pt x="158" y="446"/>
                  </a:lnTo>
                  <a:lnTo>
                    <a:pt x="158" y="443"/>
                  </a:lnTo>
                  <a:lnTo>
                    <a:pt x="158" y="443"/>
                  </a:lnTo>
                  <a:lnTo>
                    <a:pt x="159" y="441"/>
                  </a:lnTo>
                  <a:lnTo>
                    <a:pt x="162" y="439"/>
                  </a:lnTo>
                  <a:lnTo>
                    <a:pt x="166" y="438"/>
                  </a:lnTo>
                  <a:lnTo>
                    <a:pt x="171" y="437"/>
                  </a:lnTo>
                  <a:lnTo>
                    <a:pt x="173" y="436"/>
                  </a:lnTo>
                  <a:lnTo>
                    <a:pt x="173" y="435"/>
                  </a:lnTo>
                  <a:lnTo>
                    <a:pt x="173" y="435"/>
                  </a:lnTo>
                  <a:lnTo>
                    <a:pt x="173" y="431"/>
                  </a:lnTo>
                  <a:lnTo>
                    <a:pt x="175" y="427"/>
                  </a:lnTo>
                  <a:lnTo>
                    <a:pt x="179" y="426"/>
                  </a:lnTo>
                  <a:lnTo>
                    <a:pt x="181" y="425"/>
                  </a:lnTo>
                  <a:lnTo>
                    <a:pt x="181" y="425"/>
                  </a:lnTo>
                  <a:lnTo>
                    <a:pt x="182" y="426"/>
                  </a:lnTo>
                  <a:lnTo>
                    <a:pt x="184" y="430"/>
                  </a:lnTo>
                  <a:lnTo>
                    <a:pt x="187" y="433"/>
                  </a:lnTo>
                  <a:lnTo>
                    <a:pt x="191" y="436"/>
                  </a:lnTo>
                  <a:lnTo>
                    <a:pt x="195" y="438"/>
                  </a:lnTo>
                  <a:lnTo>
                    <a:pt x="195" y="438"/>
                  </a:lnTo>
                  <a:lnTo>
                    <a:pt x="209" y="431"/>
                  </a:lnTo>
                  <a:lnTo>
                    <a:pt x="209" y="431"/>
                  </a:lnTo>
                  <a:lnTo>
                    <a:pt x="215" y="428"/>
                  </a:lnTo>
                  <a:lnTo>
                    <a:pt x="218" y="426"/>
                  </a:lnTo>
                  <a:lnTo>
                    <a:pt x="218" y="426"/>
                  </a:lnTo>
                  <a:lnTo>
                    <a:pt x="215" y="422"/>
                  </a:lnTo>
                  <a:lnTo>
                    <a:pt x="213" y="420"/>
                  </a:lnTo>
                  <a:lnTo>
                    <a:pt x="212" y="416"/>
                  </a:lnTo>
                  <a:lnTo>
                    <a:pt x="212" y="416"/>
                  </a:lnTo>
                  <a:lnTo>
                    <a:pt x="210" y="413"/>
                  </a:lnTo>
                  <a:lnTo>
                    <a:pt x="210" y="410"/>
                  </a:lnTo>
                  <a:lnTo>
                    <a:pt x="210" y="410"/>
                  </a:lnTo>
                  <a:lnTo>
                    <a:pt x="214" y="415"/>
                  </a:lnTo>
                  <a:lnTo>
                    <a:pt x="219" y="419"/>
                  </a:lnTo>
                  <a:lnTo>
                    <a:pt x="225" y="422"/>
                  </a:lnTo>
                  <a:lnTo>
                    <a:pt x="225" y="422"/>
                  </a:lnTo>
                  <a:lnTo>
                    <a:pt x="242" y="411"/>
                  </a:lnTo>
                  <a:lnTo>
                    <a:pt x="242" y="411"/>
                  </a:lnTo>
                  <a:lnTo>
                    <a:pt x="246" y="410"/>
                  </a:lnTo>
                  <a:lnTo>
                    <a:pt x="246" y="410"/>
                  </a:lnTo>
                  <a:lnTo>
                    <a:pt x="246" y="410"/>
                  </a:lnTo>
                  <a:lnTo>
                    <a:pt x="246" y="410"/>
                  </a:lnTo>
                  <a:lnTo>
                    <a:pt x="243" y="407"/>
                  </a:lnTo>
                  <a:lnTo>
                    <a:pt x="240" y="403"/>
                  </a:lnTo>
                  <a:lnTo>
                    <a:pt x="236" y="398"/>
                  </a:lnTo>
                  <a:lnTo>
                    <a:pt x="236" y="396"/>
                  </a:lnTo>
                  <a:lnTo>
                    <a:pt x="237" y="394"/>
                  </a:lnTo>
                  <a:lnTo>
                    <a:pt x="237" y="394"/>
                  </a:lnTo>
                  <a:lnTo>
                    <a:pt x="239" y="393"/>
                  </a:lnTo>
                  <a:lnTo>
                    <a:pt x="239" y="391"/>
                  </a:lnTo>
                  <a:lnTo>
                    <a:pt x="236" y="383"/>
                  </a:lnTo>
                  <a:lnTo>
                    <a:pt x="234" y="377"/>
                  </a:lnTo>
                  <a:lnTo>
                    <a:pt x="234" y="374"/>
                  </a:lnTo>
                  <a:lnTo>
                    <a:pt x="236" y="372"/>
                  </a:lnTo>
                  <a:lnTo>
                    <a:pt x="236" y="372"/>
                  </a:lnTo>
                  <a:lnTo>
                    <a:pt x="270" y="355"/>
                  </a:lnTo>
                  <a:lnTo>
                    <a:pt x="300" y="341"/>
                  </a:lnTo>
                  <a:lnTo>
                    <a:pt x="300" y="341"/>
                  </a:lnTo>
                  <a:lnTo>
                    <a:pt x="297" y="337"/>
                  </a:lnTo>
                  <a:lnTo>
                    <a:pt x="295" y="332"/>
                  </a:lnTo>
                  <a:lnTo>
                    <a:pt x="291" y="327"/>
                  </a:lnTo>
                  <a:close/>
                  <a:moveTo>
                    <a:pt x="27" y="487"/>
                  </a:moveTo>
                  <a:lnTo>
                    <a:pt x="27" y="487"/>
                  </a:lnTo>
                  <a:lnTo>
                    <a:pt x="27" y="491"/>
                  </a:lnTo>
                  <a:lnTo>
                    <a:pt x="28" y="493"/>
                  </a:lnTo>
                  <a:lnTo>
                    <a:pt x="29" y="497"/>
                  </a:lnTo>
                  <a:lnTo>
                    <a:pt x="29" y="497"/>
                  </a:lnTo>
                  <a:lnTo>
                    <a:pt x="34" y="498"/>
                  </a:lnTo>
                  <a:lnTo>
                    <a:pt x="37" y="499"/>
                  </a:lnTo>
                  <a:lnTo>
                    <a:pt x="39" y="498"/>
                  </a:lnTo>
                  <a:lnTo>
                    <a:pt x="39" y="498"/>
                  </a:lnTo>
                  <a:lnTo>
                    <a:pt x="40" y="496"/>
                  </a:lnTo>
                  <a:lnTo>
                    <a:pt x="40" y="493"/>
                  </a:lnTo>
                  <a:lnTo>
                    <a:pt x="40" y="491"/>
                  </a:lnTo>
                  <a:lnTo>
                    <a:pt x="42" y="488"/>
                  </a:lnTo>
                  <a:lnTo>
                    <a:pt x="42" y="488"/>
                  </a:lnTo>
                  <a:lnTo>
                    <a:pt x="43" y="487"/>
                  </a:lnTo>
                  <a:lnTo>
                    <a:pt x="44" y="487"/>
                  </a:lnTo>
                  <a:lnTo>
                    <a:pt x="44" y="487"/>
                  </a:lnTo>
                  <a:lnTo>
                    <a:pt x="45" y="486"/>
                  </a:lnTo>
                  <a:lnTo>
                    <a:pt x="45" y="486"/>
                  </a:lnTo>
                  <a:lnTo>
                    <a:pt x="59" y="492"/>
                  </a:lnTo>
                  <a:lnTo>
                    <a:pt x="72" y="499"/>
                  </a:lnTo>
                  <a:lnTo>
                    <a:pt x="98" y="516"/>
                  </a:lnTo>
                  <a:lnTo>
                    <a:pt x="98" y="516"/>
                  </a:lnTo>
                  <a:lnTo>
                    <a:pt x="102" y="519"/>
                  </a:lnTo>
                  <a:lnTo>
                    <a:pt x="102" y="519"/>
                  </a:lnTo>
                  <a:lnTo>
                    <a:pt x="98" y="526"/>
                  </a:lnTo>
                  <a:lnTo>
                    <a:pt x="98" y="526"/>
                  </a:lnTo>
                  <a:lnTo>
                    <a:pt x="92" y="538"/>
                  </a:lnTo>
                  <a:lnTo>
                    <a:pt x="91" y="544"/>
                  </a:lnTo>
                  <a:lnTo>
                    <a:pt x="89" y="549"/>
                  </a:lnTo>
                  <a:lnTo>
                    <a:pt x="89" y="549"/>
                  </a:lnTo>
                  <a:lnTo>
                    <a:pt x="91" y="552"/>
                  </a:lnTo>
                  <a:lnTo>
                    <a:pt x="92" y="554"/>
                  </a:lnTo>
                  <a:lnTo>
                    <a:pt x="94" y="555"/>
                  </a:lnTo>
                  <a:lnTo>
                    <a:pt x="97" y="555"/>
                  </a:lnTo>
                  <a:lnTo>
                    <a:pt x="97" y="555"/>
                  </a:lnTo>
                  <a:lnTo>
                    <a:pt x="100" y="555"/>
                  </a:lnTo>
                  <a:lnTo>
                    <a:pt x="103" y="554"/>
                  </a:lnTo>
                  <a:lnTo>
                    <a:pt x="105" y="552"/>
                  </a:lnTo>
                  <a:lnTo>
                    <a:pt x="106" y="549"/>
                  </a:lnTo>
                  <a:lnTo>
                    <a:pt x="106" y="549"/>
                  </a:lnTo>
                  <a:lnTo>
                    <a:pt x="106" y="547"/>
                  </a:lnTo>
                  <a:lnTo>
                    <a:pt x="106" y="546"/>
                  </a:lnTo>
                  <a:lnTo>
                    <a:pt x="104" y="542"/>
                  </a:lnTo>
                  <a:lnTo>
                    <a:pt x="102" y="541"/>
                  </a:lnTo>
                  <a:lnTo>
                    <a:pt x="100" y="541"/>
                  </a:lnTo>
                  <a:lnTo>
                    <a:pt x="100" y="541"/>
                  </a:lnTo>
                  <a:lnTo>
                    <a:pt x="104" y="532"/>
                  </a:lnTo>
                  <a:lnTo>
                    <a:pt x="104" y="532"/>
                  </a:lnTo>
                  <a:lnTo>
                    <a:pt x="106" y="526"/>
                  </a:lnTo>
                  <a:lnTo>
                    <a:pt x="109" y="521"/>
                  </a:lnTo>
                  <a:lnTo>
                    <a:pt x="113" y="519"/>
                  </a:lnTo>
                  <a:lnTo>
                    <a:pt x="115" y="516"/>
                  </a:lnTo>
                  <a:lnTo>
                    <a:pt x="119" y="515"/>
                  </a:lnTo>
                  <a:lnTo>
                    <a:pt x="121" y="515"/>
                  </a:lnTo>
                  <a:lnTo>
                    <a:pt x="121" y="515"/>
                  </a:lnTo>
                  <a:lnTo>
                    <a:pt x="120" y="513"/>
                  </a:lnTo>
                  <a:lnTo>
                    <a:pt x="117" y="509"/>
                  </a:lnTo>
                  <a:lnTo>
                    <a:pt x="117" y="505"/>
                  </a:lnTo>
                  <a:lnTo>
                    <a:pt x="117" y="502"/>
                  </a:lnTo>
                  <a:lnTo>
                    <a:pt x="119" y="497"/>
                  </a:lnTo>
                  <a:lnTo>
                    <a:pt x="121" y="492"/>
                  </a:lnTo>
                  <a:lnTo>
                    <a:pt x="121" y="492"/>
                  </a:lnTo>
                  <a:lnTo>
                    <a:pt x="126" y="480"/>
                  </a:lnTo>
                  <a:lnTo>
                    <a:pt x="128" y="471"/>
                  </a:lnTo>
                  <a:lnTo>
                    <a:pt x="128" y="471"/>
                  </a:lnTo>
                  <a:lnTo>
                    <a:pt x="128" y="468"/>
                  </a:lnTo>
                  <a:lnTo>
                    <a:pt x="127" y="465"/>
                  </a:lnTo>
                  <a:lnTo>
                    <a:pt x="125" y="463"/>
                  </a:lnTo>
                  <a:lnTo>
                    <a:pt x="121" y="461"/>
                  </a:lnTo>
                  <a:lnTo>
                    <a:pt x="121" y="461"/>
                  </a:lnTo>
                  <a:lnTo>
                    <a:pt x="119" y="463"/>
                  </a:lnTo>
                  <a:lnTo>
                    <a:pt x="115" y="464"/>
                  </a:lnTo>
                  <a:lnTo>
                    <a:pt x="114" y="466"/>
                  </a:lnTo>
                  <a:lnTo>
                    <a:pt x="113" y="469"/>
                  </a:lnTo>
                  <a:lnTo>
                    <a:pt x="113" y="469"/>
                  </a:lnTo>
                  <a:lnTo>
                    <a:pt x="113" y="472"/>
                  </a:lnTo>
                  <a:lnTo>
                    <a:pt x="114" y="475"/>
                  </a:lnTo>
                  <a:lnTo>
                    <a:pt x="116" y="477"/>
                  </a:lnTo>
                  <a:lnTo>
                    <a:pt x="119" y="479"/>
                  </a:lnTo>
                  <a:lnTo>
                    <a:pt x="119" y="479"/>
                  </a:lnTo>
                  <a:lnTo>
                    <a:pt x="119" y="479"/>
                  </a:lnTo>
                  <a:lnTo>
                    <a:pt x="115" y="490"/>
                  </a:lnTo>
                  <a:lnTo>
                    <a:pt x="110" y="496"/>
                  </a:lnTo>
                  <a:lnTo>
                    <a:pt x="110" y="496"/>
                  </a:lnTo>
                  <a:lnTo>
                    <a:pt x="105" y="493"/>
                  </a:lnTo>
                  <a:lnTo>
                    <a:pt x="105" y="493"/>
                  </a:lnTo>
                  <a:lnTo>
                    <a:pt x="81" y="480"/>
                  </a:lnTo>
                  <a:lnTo>
                    <a:pt x="67" y="475"/>
                  </a:lnTo>
                  <a:lnTo>
                    <a:pt x="54" y="471"/>
                  </a:lnTo>
                  <a:lnTo>
                    <a:pt x="54" y="471"/>
                  </a:lnTo>
                  <a:lnTo>
                    <a:pt x="55" y="468"/>
                  </a:lnTo>
                  <a:lnTo>
                    <a:pt x="55" y="468"/>
                  </a:lnTo>
                  <a:lnTo>
                    <a:pt x="59" y="461"/>
                  </a:lnTo>
                  <a:lnTo>
                    <a:pt x="60" y="459"/>
                  </a:lnTo>
                  <a:lnTo>
                    <a:pt x="60" y="459"/>
                  </a:lnTo>
                  <a:lnTo>
                    <a:pt x="58" y="460"/>
                  </a:lnTo>
                  <a:lnTo>
                    <a:pt x="53" y="463"/>
                  </a:lnTo>
                  <a:lnTo>
                    <a:pt x="53" y="463"/>
                  </a:lnTo>
                  <a:lnTo>
                    <a:pt x="46" y="465"/>
                  </a:lnTo>
                  <a:lnTo>
                    <a:pt x="43" y="466"/>
                  </a:lnTo>
                  <a:lnTo>
                    <a:pt x="43" y="466"/>
                  </a:lnTo>
                  <a:lnTo>
                    <a:pt x="39" y="466"/>
                  </a:lnTo>
                  <a:lnTo>
                    <a:pt x="37" y="466"/>
                  </a:lnTo>
                  <a:lnTo>
                    <a:pt x="37" y="466"/>
                  </a:lnTo>
                  <a:lnTo>
                    <a:pt x="35" y="468"/>
                  </a:lnTo>
                  <a:lnTo>
                    <a:pt x="33" y="474"/>
                  </a:lnTo>
                  <a:lnTo>
                    <a:pt x="33" y="474"/>
                  </a:lnTo>
                  <a:lnTo>
                    <a:pt x="31" y="481"/>
                  </a:lnTo>
                  <a:lnTo>
                    <a:pt x="31" y="481"/>
                  </a:lnTo>
                  <a:lnTo>
                    <a:pt x="28" y="485"/>
                  </a:lnTo>
                  <a:lnTo>
                    <a:pt x="27" y="487"/>
                  </a:lnTo>
                  <a:close/>
                  <a:moveTo>
                    <a:pt x="33" y="81"/>
                  </a:moveTo>
                  <a:lnTo>
                    <a:pt x="33" y="81"/>
                  </a:lnTo>
                  <a:lnTo>
                    <a:pt x="43" y="79"/>
                  </a:lnTo>
                  <a:lnTo>
                    <a:pt x="49" y="78"/>
                  </a:lnTo>
                  <a:lnTo>
                    <a:pt x="49" y="54"/>
                  </a:lnTo>
                  <a:lnTo>
                    <a:pt x="49" y="54"/>
                  </a:lnTo>
                  <a:lnTo>
                    <a:pt x="35" y="51"/>
                  </a:lnTo>
                  <a:lnTo>
                    <a:pt x="35" y="51"/>
                  </a:lnTo>
                  <a:lnTo>
                    <a:pt x="32" y="51"/>
                  </a:lnTo>
                  <a:lnTo>
                    <a:pt x="29" y="52"/>
                  </a:lnTo>
                  <a:lnTo>
                    <a:pt x="27" y="54"/>
                  </a:lnTo>
                  <a:lnTo>
                    <a:pt x="26" y="56"/>
                  </a:lnTo>
                  <a:lnTo>
                    <a:pt x="24" y="60"/>
                  </a:lnTo>
                  <a:lnTo>
                    <a:pt x="24" y="62"/>
                  </a:lnTo>
                  <a:lnTo>
                    <a:pt x="24" y="70"/>
                  </a:lnTo>
                  <a:lnTo>
                    <a:pt x="24" y="70"/>
                  </a:lnTo>
                  <a:lnTo>
                    <a:pt x="26" y="74"/>
                  </a:lnTo>
                  <a:lnTo>
                    <a:pt x="28" y="78"/>
                  </a:lnTo>
                  <a:lnTo>
                    <a:pt x="31" y="79"/>
                  </a:lnTo>
                  <a:lnTo>
                    <a:pt x="33" y="81"/>
                  </a:lnTo>
                  <a:close/>
                  <a:moveTo>
                    <a:pt x="92" y="71"/>
                  </a:moveTo>
                  <a:lnTo>
                    <a:pt x="92" y="71"/>
                  </a:lnTo>
                  <a:lnTo>
                    <a:pt x="92" y="63"/>
                  </a:lnTo>
                  <a:lnTo>
                    <a:pt x="92" y="63"/>
                  </a:lnTo>
                  <a:lnTo>
                    <a:pt x="92" y="50"/>
                  </a:lnTo>
                  <a:lnTo>
                    <a:pt x="92" y="50"/>
                  </a:lnTo>
                  <a:lnTo>
                    <a:pt x="92" y="48"/>
                  </a:lnTo>
                  <a:lnTo>
                    <a:pt x="92" y="46"/>
                  </a:lnTo>
                  <a:lnTo>
                    <a:pt x="91" y="45"/>
                  </a:lnTo>
                  <a:lnTo>
                    <a:pt x="91" y="45"/>
                  </a:lnTo>
                  <a:lnTo>
                    <a:pt x="86" y="45"/>
                  </a:lnTo>
                  <a:lnTo>
                    <a:pt x="86" y="45"/>
                  </a:lnTo>
                  <a:lnTo>
                    <a:pt x="83" y="50"/>
                  </a:lnTo>
                  <a:lnTo>
                    <a:pt x="82" y="45"/>
                  </a:lnTo>
                  <a:lnTo>
                    <a:pt x="82" y="45"/>
                  </a:lnTo>
                  <a:lnTo>
                    <a:pt x="75" y="45"/>
                  </a:lnTo>
                  <a:lnTo>
                    <a:pt x="75" y="45"/>
                  </a:lnTo>
                  <a:lnTo>
                    <a:pt x="73" y="50"/>
                  </a:lnTo>
                  <a:lnTo>
                    <a:pt x="72" y="45"/>
                  </a:lnTo>
                  <a:lnTo>
                    <a:pt x="72" y="45"/>
                  </a:lnTo>
                  <a:lnTo>
                    <a:pt x="66" y="45"/>
                  </a:lnTo>
                  <a:lnTo>
                    <a:pt x="66" y="45"/>
                  </a:lnTo>
                  <a:lnTo>
                    <a:pt x="64" y="50"/>
                  </a:lnTo>
                  <a:lnTo>
                    <a:pt x="62" y="45"/>
                  </a:lnTo>
                  <a:lnTo>
                    <a:pt x="62" y="45"/>
                  </a:lnTo>
                  <a:lnTo>
                    <a:pt x="58" y="45"/>
                  </a:lnTo>
                  <a:lnTo>
                    <a:pt x="58" y="45"/>
                  </a:lnTo>
                  <a:lnTo>
                    <a:pt x="56" y="46"/>
                  </a:lnTo>
                  <a:lnTo>
                    <a:pt x="55" y="48"/>
                  </a:lnTo>
                  <a:lnTo>
                    <a:pt x="55" y="50"/>
                  </a:lnTo>
                  <a:lnTo>
                    <a:pt x="55" y="50"/>
                  </a:lnTo>
                  <a:lnTo>
                    <a:pt x="55" y="63"/>
                  </a:lnTo>
                  <a:lnTo>
                    <a:pt x="55" y="63"/>
                  </a:lnTo>
                  <a:lnTo>
                    <a:pt x="55" y="78"/>
                  </a:lnTo>
                  <a:lnTo>
                    <a:pt x="55" y="78"/>
                  </a:lnTo>
                  <a:lnTo>
                    <a:pt x="59" y="78"/>
                  </a:lnTo>
                  <a:lnTo>
                    <a:pt x="61" y="77"/>
                  </a:lnTo>
                  <a:lnTo>
                    <a:pt x="61" y="77"/>
                  </a:lnTo>
                  <a:lnTo>
                    <a:pt x="62" y="73"/>
                  </a:lnTo>
                  <a:lnTo>
                    <a:pt x="64" y="72"/>
                  </a:lnTo>
                  <a:lnTo>
                    <a:pt x="64" y="72"/>
                  </a:lnTo>
                  <a:lnTo>
                    <a:pt x="64" y="81"/>
                  </a:lnTo>
                  <a:lnTo>
                    <a:pt x="64" y="81"/>
                  </a:lnTo>
                  <a:lnTo>
                    <a:pt x="66" y="81"/>
                  </a:lnTo>
                  <a:lnTo>
                    <a:pt x="69" y="79"/>
                  </a:lnTo>
                  <a:lnTo>
                    <a:pt x="71" y="78"/>
                  </a:lnTo>
                  <a:lnTo>
                    <a:pt x="71" y="78"/>
                  </a:lnTo>
                  <a:lnTo>
                    <a:pt x="72" y="74"/>
                  </a:lnTo>
                  <a:lnTo>
                    <a:pt x="73" y="72"/>
                  </a:lnTo>
                  <a:lnTo>
                    <a:pt x="73" y="72"/>
                  </a:lnTo>
                  <a:lnTo>
                    <a:pt x="73" y="81"/>
                  </a:lnTo>
                  <a:lnTo>
                    <a:pt x="73" y="81"/>
                  </a:lnTo>
                  <a:lnTo>
                    <a:pt x="77" y="79"/>
                  </a:lnTo>
                  <a:lnTo>
                    <a:pt x="81" y="78"/>
                  </a:lnTo>
                  <a:lnTo>
                    <a:pt x="81" y="78"/>
                  </a:lnTo>
                  <a:lnTo>
                    <a:pt x="83" y="74"/>
                  </a:lnTo>
                  <a:lnTo>
                    <a:pt x="83" y="72"/>
                  </a:lnTo>
                  <a:lnTo>
                    <a:pt x="83" y="72"/>
                  </a:lnTo>
                  <a:lnTo>
                    <a:pt x="83" y="78"/>
                  </a:lnTo>
                  <a:lnTo>
                    <a:pt x="83" y="78"/>
                  </a:lnTo>
                  <a:lnTo>
                    <a:pt x="86" y="77"/>
                  </a:lnTo>
                  <a:lnTo>
                    <a:pt x="86" y="77"/>
                  </a:lnTo>
                  <a:lnTo>
                    <a:pt x="89" y="76"/>
                  </a:lnTo>
                  <a:lnTo>
                    <a:pt x="89" y="76"/>
                  </a:lnTo>
                  <a:lnTo>
                    <a:pt x="91" y="74"/>
                  </a:lnTo>
                  <a:lnTo>
                    <a:pt x="92" y="71"/>
                  </a:lnTo>
                  <a:close/>
                  <a:moveTo>
                    <a:pt x="105" y="84"/>
                  </a:moveTo>
                  <a:lnTo>
                    <a:pt x="105" y="76"/>
                  </a:lnTo>
                  <a:lnTo>
                    <a:pt x="105" y="76"/>
                  </a:lnTo>
                  <a:lnTo>
                    <a:pt x="104" y="74"/>
                  </a:lnTo>
                  <a:lnTo>
                    <a:pt x="103" y="71"/>
                  </a:lnTo>
                  <a:lnTo>
                    <a:pt x="103" y="66"/>
                  </a:lnTo>
                  <a:lnTo>
                    <a:pt x="103" y="66"/>
                  </a:lnTo>
                  <a:lnTo>
                    <a:pt x="103" y="63"/>
                  </a:lnTo>
                  <a:lnTo>
                    <a:pt x="104" y="60"/>
                  </a:lnTo>
                  <a:lnTo>
                    <a:pt x="105" y="57"/>
                  </a:lnTo>
                  <a:lnTo>
                    <a:pt x="105" y="50"/>
                  </a:lnTo>
                  <a:lnTo>
                    <a:pt x="105" y="50"/>
                  </a:lnTo>
                  <a:lnTo>
                    <a:pt x="103" y="48"/>
                  </a:lnTo>
                  <a:lnTo>
                    <a:pt x="100" y="46"/>
                  </a:lnTo>
                  <a:lnTo>
                    <a:pt x="98" y="46"/>
                  </a:lnTo>
                  <a:lnTo>
                    <a:pt x="98" y="73"/>
                  </a:lnTo>
                  <a:lnTo>
                    <a:pt x="98" y="73"/>
                  </a:lnTo>
                  <a:lnTo>
                    <a:pt x="97" y="77"/>
                  </a:lnTo>
                  <a:lnTo>
                    <a:pt x="94" y="81"/>
                  </a:lnTo>
                  <a:lnTo>
                    <a:pt x="91" y="83"/>
                  </a:lnTo>
                  <a:lnTo>
                    <a:pt x="86" y="84"/>
                  </a:lnTo>
                  <a:lnTo>
                    <a:pt x="86" y="84"/>
                  </a:lnTo>
                  <a:lnTo>
                    <a:pt x="76" y="85"/>
                  </a:lnTo>
                  <a:lnTo>
                    <a:pt x="67" y="87"/>
                  </a:lnTo>
                  <a:lnTo>
                    <a:pt x="60" y="87"/>
                  </a:lnTo>
                  <a:lnTo>
                    <a:pt x="60" y="87"/>
                  </a:lnTo>
                  <a:lnTo>
                    <a:pt x="61" y="93"/>
                  </a:lnTo>
                  <a:lnTo>
                    <a:pt x="61" y="93"/>
                  </a:lnTo>
                  <a:lnTo>
                    <a:pt x="64" y="96"/>
                  </a:lnTo>
                  <a:lnTo>
                    <a:pt x="65" y="98"/>
                  </a:lnTo>
                  <a:lnTo>
                    <a:pt x="97" y="98"/>
                  </a:lnTo>
                  <a:lnTo>
                    <a:pt x="105" y="84"/>
                  </a:lnTo>
                  <a:close/>
                  <a:moveTo>
                    <a:pt x="65" y="116"/>
                  </a:moveTo>
                  <a:lnTo>
                    <a:pt x="97" y="116"/>
                  </a:lnTo>
                  <a:lnTo>
                    <a:pt x="97" y="116"/>
                  </a:lnTo>
                  <a:lnTo>
                    <a:pt x="99" y="110"/>
                  </a:lnTo>
                  <a:lnTo>
                    <a:pt x="98" y="104"/>
                  </a:lnTo>
                  <a:lnTo>
                    <a:pt x="65" y="104"/>
                  </a:lnTo>
                  <a:lnTo>
                    <a:pt x="62" y="110"/>
                  </a:lnTo>
                  <a:lnTo>
                    <a:pt x="65" y="116"/>
                  </a:lnTo>
                  <a:close/>
                  <a:moveTo>
                    <a:pt x="97" y="122"/>
                  </a:moveTo>
                  <a:lnTo>
                    <a:pt x="65" y="122"/>
                  </a:lnTo>
                  <a:lnTo>
                    <a:pt x="65" y="164"/>
                  </a:lnTo>
                  <a:lnTo>
                    <a:pt x="93" y="165"/>
                  </a:lnTo>
                  <a:lnTo>
                    <a:pt x="102" y="157"/>
                  </a:lnTo>
                  <a:lnTo>
                    <a:pt x="97" y="122"/>
                  </a:lnTo>
                  <a:close/>
                  <a:moveTo>
                    <a:pt x="113" y="175"/>
                  </a:moveTo>
                  <a:lnTo>
                    <a:pt x="113" y="175"/>
                  </a:lnTo>
                  <a:lnTo>
                    <a:pt x="106" y="170"/>
                  </a:lnTo>
                  <a:lnTo>
                    <a:pt x="106" y="170"/>
                  </a:lnTo>
                  <a:lnTo>
                    <a:pt x="105" y="164"/>
                  </a:lnTo>
                  <a:lnTo>
                    <a:pt x="95" y="171"/>
                  </a:lnTo>
                  <a:lnTo>
                    <a:pt x="64" y="171"/>
                  </a:lnTo>
                  <a:lnTo>
                    <a:pt x="64" y="171"/>
                  </a:lnTo>
                  <a:lnTo>
                    <a:pt x="64" y="182"/>
                  </a:lnTo>
                  <a:lnTo>
                    <a:pt x="64" y="194"/>
                  </a:lnTo>
                  <a:lnTo>
                    <a:pt x="64" y="194"/>
                  </a:lnTo>
                  <a:lnTo>
                    <a:pt x="71" y="200"/>
                  </a:lnTo>
                  <a:lnTo>
                    <a:pt x="80" y="206"/>
                  </a:lnTo>
                  <a:lnTo>
                    <a:pt x="100" y="181"/>
                  </a:lnTo>
                  <a:lnTo>
                    <a:pt x="113" y="175"/>
                  </a:lnTo>
                  <a:close/>
                  <a:moveTo>
                    <a:pt x="105" y="184"/>
                  </a:moveTo>
                  <a:lnTo>
                    <a:pt x="87" y="209"/>
                  </a:lnTo>
                  <a:lnTo>
                    <a:pt x="117" y="222"/>
                  </a:lnTo>
                  <a:lnTo>
                    <a:pt x="117" y="222"/>
                  </a:lnTo>
                  <a:lnTo>
                    <a:pt x="131" y="214"/>
                  </a:lnTo>
                  <a:lnTo>
                    <a:pt x="144" y="205"/>
                  </a:lnTo>
                  <a:lnTo>
                    <a:pt x="159" y="195"/>
                  </a:lnTo>
                  <a:lnTo>
                    <a:pt x="116" y="179"/>
                  </a:lnTo>
                  <a:lnTo>
                    <a:pt x="105" y="184"/>
                  </a:lnTo>
                  <a:close/>
                  <a:moveTo>
                    <a:pt x="122" y="59"/>
                  </a:moveTo>
                  <a:lnTo>
                    <a:pt x="122" y="59"/>
                  </a:lnTo>
                  <a:lnTo>
                    <a:pt x="122" y="33"/>
                  </a:lnTo>
                  <a:lnTo>
                    <a:pt x="122" y="33"/>
                  </a:lnTo>
                  <a:lnTo>
                    <a:pt x="124" y="31"/>
                  </a:lnTo>
                  <a:lnTo>
                    <a:pt x="124" y="31"/>
                  </a:lnTo>
                  <a:lnTo>
                    <a:pt x="124" y="28"/>
                  </a:lnTo>
                  <a:lnTo>
                    <a:pt x="124" y="26"/>
                  </a:lnTo>
                  <a:lnTo>
                    <a:pt x="109" y="26"/>
                  </a:lnTo>
                  <a:lnTo>
                    <a:pt x="109" y="26"/>
                  </a:lnTo>
                  <a:lnTo>
                    <a:pt x="109" y="29"/>
                  </a:lnTo>
                  <a:lnTo>
                    <a:pt x="109" y="29"/>
                  </a:lnTo>
                  <a:lnTo>
                    <a:pt x="109" y="32"/>
                  </a:lnTo>
                  <a:lnTo>
                    <a:pt x="110" y="33"/>
                  </a:lnTo>
                  <a:lnTo>
                    <a:pt x="110" y="59"/>
                  </a:lnTo>
                  <a:lnTo>
                    <a:pt x="110" y="59"/>
                  </a:lnTo>
                  <a:lnTo>
                    <a:pt x="109" y="60"/>
                  </a:lnTo>
                  <a:lnTo>
                    <a:pt x="108" y="66"/>
                  </a:lnTo>
                  <a:lnTo>
                    <a:pt x="108" y="66"/>
                  </a:lnTo>
                  <a:lnTo>
                    <a:pt x="108" y="70"/>
                  </a:lnTo>
                  <a:lnTo>
                    <a:pt x="109" y="73"/>
                  </a:lnTo>
                  <a:lnTo>
                    <a:pt x="111" y="76"/>
                  </a:lnTo>
                  <a:lnTo>
                    <a:pt x="110" y="96"/>
                  </a:lnTo>
                  <a:lnTo>
                    <a:pt x="110" y="96"/>
                  </a:lnTo>
                  <a:lnTo>
                    <a:pt x="110" y="98"/>
                  </a:lnTo>
                  <a:lnTo>
                    <a:pt x="109" y="100"/>
                  </a:lnTo>
                  <a:lnTo>
                    <a:pt x="109" y="100"/>
                  </a:lnTo>
                  <a:lnTo>
                    <a:pt x="109" y="104"/>
                  </a:lnTo>
                  <a:lnTo>
                    <a:pt x="124" y="104"/>
                  </a:lnTo>
                  <a:lnTo>
                    <a:pt x="124" y="104"/>
                  </a:lnTo>
                  <a:lnTo>
                    <a:pt x="124" y="99"/>
                  </a:lnTo>
                  <a:lnTo>
                    <a:pt x="124" y="99"/>
                  </a:lnTo>
                  <a:lnTo>
                    <a:pt x="122" y="96"/>
                  </a:lnTo>
                  <a:lnTo>
                    <a:pt x="122" y="76"/>
                  </a:lnTo>
                  <a:lnTo>
                    <a:pt x="122" y="76"/>
                  </a:lnTo>
                  <a:lnTo>
                    <a:pt x="125" y="72"/>
                  </a:lnTo>
                  <a:lnTo>
                    <a:pt x="125" y="70"/>
                  </a:lnTo>
                  <a:lnTo>
                    <a:pt x="126" y="67"/>
                  </a:lnTo>
                  <a:lnTo>
                    <a:pt x="126" y="67"/>
                  </a:lnTo>
                  <a:lnTo>
                    <a:pt x="124" y="61"/>
                  </a:lnTo>
                  <a:lnTo>
                    <a:pt x="122" y="59"/>
                  </a:lnTo>
                  <a:close/>
                  <a:moveTo>
                    <a:pt x="154" y="79"/>
                  </a:moveTo>
                  <a:lnTo>
                    <a:pt x="177" y="55"/>
                  </a:lnTo>
                  <a:lnTo>
                    <a:pt x="177" y="55"/>
                  </a:lnTo>
                  <a:lnTo>
                    <a:pt x="143" y="55"/>
                  </a:lnTo>
                  <a:lnTo>
                    <a:pt x="143" y="55"/>
                  </a:lnTo>
                  <a:lnTo>
                    <a:pt x="139" y="54"/>
                  </a:lnTo>
                  <a:lnTo>
                    <a:pt x="136" y="51"/>
                  </a:lnTo>
                  <a:lnTo>
                    <a:pt x="131" y="49"/>
                  </a:lnTo>
                  <a:lnTo>
                    <a:pt x="130" y="49"/>
                  </a:lnTo>
                  <a:lnTo>
                    <a:pt x="130" y="49"/>
                  </a:lnTo>
                  <a:lnTo>
                    <a:pt x="126" y="56"/>
                  </a:lnTo>
                  <a:lnTo>
                    <a:pt x="126" y="56"/>
                  </a:lnTo>
                  <a:lnTo>
                    <a:pt x="128" y="60"/>
                  </a:lnTo>
                  <a:lnTo>
                    <a:pt x="130" y="62"/>
                  </a:lnTo>
                  <a:lnTo>
                    <a:pt x="131" y="67"/>
                  </a:lnTo>
                  <a:lnTo>
                    <a:pt x="131" y="67"/>
                  </a:lnTo>
                  <a:lnTo>
                    <a:pt x="131" y="71"/>
                  </a:lnTo>
                  <a:lnTo>
                    <a:pt x="128" y="74"/>
                  </a:lnTo>
                  <a:lnTo>
                    <a:pt x="126" y="77"/>
                  </a:lnTo>
                  <a:lnTo>
                    <a:pt x="126" y="77"/>
                  </a:lnTo>
                  <a:lnTo>
                    <a:pt x="131" y="85"/>
                  </a:lnTo>
                  <a:lnTo>
                    <a:pt x="131" y="85"/>
                  </a:lnTo>
                  <a:lnTo>
                    <a:pt x="135" y="83"/>
                  </a:lnTo>
                  <a:lnTo>
                    <a:pt x="144" y="79"/>
                  </a:lnTo>
                  <a:lnTo>
                    <a:pt x="144" y="79"/>
                  </a:lnTo>
                  <a:lnTo>
                    <a:pt x="154" y="79"/>
                  </a:lnTo>
                  <a:close/>
                  <a:moveTo>
                    <a:pt x="261" y="79"/>
                  </a:moveTo>
                  <a:lnTo>
                    <a:pt x="291" y="40"/>
                  </a:lnTo>
                  <a:lnTo>
                    <a:pt x="291" y="40"/>
                  </a:lnTo>
                  <a:lnTo>
                    <a:pt x="289" y="39"/>
                  </a:lnTo>
                  <a:lnTo>
                    <a:pt x="286" y="40"/>
                  </a:lnTo>
                  <a:lnTo>
                    <a:pt x="283" y="42"/>
                  </a:lnTo>
                  <a:lnTo>
                    <a:pt x="283" y="42"/>
                  </a:lnTo>
                  <a:lnTo>
                    <a:pt x="280" y="43"/>
                  </a:lnTo>
                  <a:lnTo>
                    <a:pt x="279" y="46"/>
                  </a:lnTo>
                  <a:lnTo>
                    <a:pt x="279" y="50"/>
                  </a:lnTo>
                  <a:lnTo>
                    <a:pt x="279" y="50"/>
                  </a:lnTo>
                  <a:lnTo>
                    <a:pt x="277" y="48"/>
                  </a:lnTo>
                  <a:lnTo>
                    <a:pt x="275" y="46"/>
                  </a:lnTo>
                  <a:lnTo>
                    <a:pt x="270" y="46"/>
                  </a:lnTo>
                  <a:lnTo>
                    <a:pt x="267" y="46"/>
                  </a:lnTo>
                  <a:lnTo>
                    <a:pt x="265" y="48"/>
                  </a:lnTo>
                  <a:lnTo>
                    <a:pt x="265" y="48"/>
                  </a:lnTo>
                  <a:lnTo>
                    <a:pt x="268" y="54"/>
                  </a:lnTo>
                  <a:lnTo>
                    <a:pt x="268" y="57"/>
                  </a:lnTo>
                  <a:lnTo>
                    <a:pt x="265" y="60"/>
                  </a:lnTo>
                  <a:lnTo>
                    <a:pt x="263" y="60"/>
                  </a:lnTo>
                  <a:lnTo>
                    <a:pt x="263" y="60"/>
                  </a:lnTo>
                  <a:lnTo>
                    <a:pt x="259" y="59"/>
                  </a:lnTo>
                  <a:lnTo>
                    <a:pt x="258" y="56"/>
                  </a:lnTo>
                  <a:lnTo>
                    <a:pt x="258" y="52"/>
                  </a:lnTo>
                  <a:lnTo>
                    <a:pt x="258" y="52"/>
                  </a:lnTo>
                  <a:lnTo>
                    <a:pt x="254" y="55"/>
                  </a:lnTo>
                  <a:lnTo>
                    <a:pt x="252" y="55"/>
                  </a:lnTo>
                  <a:lnTo>
                    <a:pt x="248" y="52"/>
                  </a:lnTo>
                  <a:lnTo>
                    <a:pt x="248" y="52"/>
                  </a:lnTo>
                  <a:lnTo>
                    <a:pt x="247" y="50"/>
                  </a:lnTo>
                  <a:lnTo>
                    <a:pt x="250" y="46"/>
                  </a:lnTo>
                  <a:lnTo>
                    <a:pt x="253" y="45"/>
                  </a:lnTo>
                  <a:lnTo>
                    <a:pt x="259" y="44"/>
                  </a:lnTo>
                  <a:lnTo>
                    <a:pt x="259" y="44"/>
                  </a:lnTo>
                  <a:lnTo>
                    <a:pt x="258" y="40"/>
                  </a:lnTo>
                  <a:lnTo>
                    <a:pt x="257" y="38"/>
                  </a:lnTo>
                  <a:lnTo>
                    <a:pt x="254" y="35"/>
                  </a:lnTo>
                  <a:lnTo>
                    <a:pt x="254" y="35"/>
                  </a:lnTo>
                  <a:lnTo>
                    <a:pt x="251" y="34"/>
                  </a:lnTo>
                  <a:lnTo>
                    <a:pt x="248" y="34"/>
                  </a:lnTo>
                  <a:lnTo>
                    <a:pt x="245" y="35"/>
                  </a:lnTo>
                  <a:lnTo>
                    <a:pt x="245" y="35"/>
                  </a:lnTo>
                  <a:lnTo>
                    <a:pt x="247" y="34"/>
                  </a:lnTo>
                  <a:lnTo>
                    <a:pt x="248" y="32"/>
                  </a:lnTo>
                  <a:lnTo>
                    <a:pt x="250" y="29"/>
                  </a:lnTo>
                  <a:lnTo>
                    <a:pt x="250" y="29"/>
                  </a:lnTo>
                  <a:lnTo>
                    <a:pt x="250" y="23"/>
                  </a:lnTo>
                  <a:lnTo>
                    <a:pt x="248" y="21"/>
                  </a:lnTo>
                  <a:lnTo>
                    <a:pt x="246" y="17"/>
                  </a:lnTo>
                  <a:lnTo>
                    <a:pt x="246" y="17"/>
                  </a:lnTo>
                  <a:lnTo>
                    <a:pt x="246" y="17"/>
                  </a:lnTo>
                  <a:lnTo>
                    <a:pt x="246" y="17"/>
                  </a:lnTo>
                  <a:lnTo>
                    <a:pt x="242" y="18"/>
                  </a:lnTo>
                  <a:lnTo>
                    <a:pt x="239" y="20"/>
                  </a:lnTo>
                  <a:lnTo>
                    <a:pt x="235" y="22"/>
                  </a:lnTo>
                  <a:lnTo>
                    <a:pt x="235" y="22"/>
                  </a:lnTo>
                  <a:lnTo>
                    <a:pt x="234" y="26"/>
                  </a:lnTo>
                  <a:lnTo>
                    <a:pt x="234" y="28"/>
                  </a:lnTo>
                  <a:lnTo>
                    <a:pt x="234" y="31"/>
                  </a:lnTo>
                  <a:lnTo>
                    <a:pt x="234" y="31"/>
                  </a:lnTo>
                  <a:lnTo>
                    <a:pt x="231" y="27"/>
                  </a:lnTo>
                  <a:lnTo>
                    <a:pt x="230" y="24"/>
                  </a:lnTo>
                  <a:lnTo>
                    <a:pt x="226" y="23"/>
                  </a:lnTo>
                  <a:lnTo>
                    <a:pt x="226" y="23"/>
                  </a:lnTo>
                  <a:lnTo>
                    <a:pt x="223" y="23"/>
                  </a:lnTo>
                  <a:lnTo>
                    <a:pt x="220" y="24"/>
                  </a:lnTo>
                  <a:lnTo>
                    <a:pt x="218" y="26"/>
                  </a:lnTo>
                  <a:lnTo>
                    <a:pt x="218" y="26"/>
                  </a:lnTo>
                  <a:lnTo>
                    <a:pt x="221" y="31"/>
                  </a:lnTo>
                  <a:lnTo>
                    <a:pt x="221" y="35"/>
                  </a:lnTo>
                  <a:lnTo>
                    <a:pt x="221" y="38"/>
                  </a:lnTo>
                  <a:lnTo>
                    <a:pt x="218" y="39"/>
                  </a:lnTo>
                  <a:lnTo>
                    <a:pt x="218" y="39"/>
                  </a:lnTo>
                  <a:lnTo>
                    <a:pt x="214" y="38"/>
                  </a:lnTo>
                  <a:lnTo>
                    <a:pt x="213" y="35"/>
                  </a:lnTo>
                  <a:lnTo>
                    <a:pt x="212" y="32"/>
                  </a:lnTo>
                  <a:lnTo>
                    <a:pt x="212" y="32"/>
                  </a:lnTo>
                  <a:lnTo>
                    <a:pt x="209" y="34"/>
                  </a:lnTo>
                  <a:lnTo>
                    <a:pt x="207" y="35"/>
                  </a:lnTo>
                  <a:lnTo>
                    <a:pt x="203" y="34"/>
                  </a:lnTo>
                  <a:lnTo>
                    <a:pt x="203" y="34"/>
                  </a:lnTo>
                  <a:lnTo>
                    <a:pt x="201" y="32"/>
                  </a:lnTo>
                  <a:lnTo>
                    <a:pt x="201" y="28"/>
                  </a:lnTo>
                  <a:lnTo>
                    <a:pt x="204" y="26"/>
                  </a:lnTo>
                  <a:lnTo>
                    <a:pt x="210" y="23"/>
                  </a:lnTo>
                  <a:lnTo>
                    <a:pt x="210" y="23"/>
                  </a:lnTo>
                  <a:lnTo>
                    <a:pt x="209" y="22"/>
                  </a:lnTo>
                  <a:lnTo>
                    <a:pt x="208" y="18"/>
                  </a:lnTo>
                  <a:lnTo>
                    <a:pt x="204" y="16"/>
                  </a:lnTo>
                  <a:lnTo>
                    <a:pt x="202" y="15"/>
                  </a:lnTo>
                  <a:lnTo>
                    <a:pt x="199" y="16"/>
                  </a:lnTo>
                  <a:lnTo>
                    <a:pt x="199" y="16"/>
                  </a:lnTo>
                  <a:lnTo>
                    <a:pt x="202" y="12"/>
                  </a:lnTo>
                  <a:lnTo>
                    <a:pt x="203" y="10"/>
                  </a:lnTo>
                  <a:lnTo>
                    <a:pt x="203" y="6"/>
                  </a:lnTo>
                  <a:lnTo>
                    <a:pt x="203" y="6"/>
                  </a:lnTo>
                  <a:lnTo>
                    <a:pt x="202" y="4"/>
                  </a:lnTo>
                  <a:lnTo>
                    <a:pt x="201" y="1"/>
                  </a:lnTo>
                  <a:lnTo>
                    <a:pt x="198" y="0"/>
                  </a:lnTo>
                  <a:lnTo>
                    <a:pt x="190" y="49"/>
                  </a:lnTo>
                  <a:lnTo>
                    <a:pt x="213" y="59"/>
                  </a:lnTo>
                  <a:lnTo>
                    <a:pt x="213" y="59"/>
                  </a:lnTo>
                  <a:lnTo>
                    <a:pt x="220" y="55"/>
                  </a:lnTo>
                  <a:lnTo>
                    <a:pt x="220" y="55"/>
                  </a:lnTo>
                  <a:lnTo>
                    <a:pt x="224" y="52"/>
                  </a:lnTo>
                  <a:lnTo>
                    <a:pt x="229" y="52"/>
                  </a:lnTo>
                  <a:lnTo>
                    <a:pt x="234" y="54"/>
                  </a:lnTo>
                  <a:lnTo>
                    <a:pt x="237" y="55"/>
                  </a:lnTo>
                  <a:lnTo>
                    <a:pt x="237" y="55"/>
                  </a:lnTo>
                  <a:lnTo>
                    <a:pt x="242" y="57"/>
                  </a:lnTo>
                  <a:lnTo>
                    <a:pt x="245" y="60"/>
                  </a:lnTo>
                  <a:lnTo>
                    <a:pt x="246" y="63"/>
                  </a:lnTo>
                  <a:lnTo>
                    <a:pt x="246" y="66"/>
                  </a:lnTo>
                  <a:lnTo>
                    <a:pt x="246" y="66"/>
                  </a:lnTo>
                  <a:lnTo>
                    <a:pt x="246" y="70"/>
                  </a:lnTo>
                  <a:lnTo>
                    <a:pt x="243" y="73"/>
                  </a:lnTo>
                  <a:lnTo>
                    <a:pt x="261" y="79"/>
                  </a:lnTo>
                  <a:close/>
                  <a:moveTo>
                    <a:pt x="373" y="73"/>
                  </a:moveTo>
                  <a:lnTo>
                    <a:pt x="393" y="65"/>
                  </a:lnTo>
                  <a:lnTo>
                    <a:pt x="373" y="56"/>
                  </a:lnTo>
                  <a:lnTo>
                    <a:pt x="373" y="56"/>
                  </a:lnTo>
                  <a:lnTo>
                    <a:pt x="340" y="56"/>
                  </a:lnTo>
                  <a:lnTo>
                    <a:pt x="288" y="55"/>
                  </a:lnTo>
                  <a:lnTo>
                    <a:pt x="272" y="76"/>
                  </a:lnTo>
                  <a:lnTo>
                    <a:pt x="272" y="76"/>
                  </a:lnTo>
                  <a:lnTo>
                    <a:pt x="373" y="73"/>
                  </a:lnTo>
                  <a:close/>
                  <a:moveTo>
                    <a:pt x="347" y="178"/>
                  </a:moveTo>
                  <a:lnTo>
                    <a:pt x="347" y="178"/>
                  </a:lnTo>
                  <a:lnTo>
                    <a:pt x="336" y="172"/>
                  </a:lnTo>
                  <a:lnTo>
                    <a:pt x="328" y="167"/>
                  </a:lnTo>
                  <a:lnTo>
                    <a:pt x="319" y="161"/>
                  </a:lnTo>
                  <a:lnTo>
                    <a:pt x="313" y="154"/>
                  </a:lnTo>
                  <a:lnTo>
                    <a:pt x="313" y="154"/>
                  </a:lnTo>
                  <a:lnTo>
                    <a:pt x="311" y="149"/>
                  </a:lnTo>
                  <a:lnTo>
                    <a:pt x="311" y="143"/>
                  </a:lnTo>
                  <a:lnTo>
                    <a:pt x="311" y="138"/>
                  </a:lnTo>
                  <a:lnTo>
                    <a:pt x="311" y="132"/>
                  </a:lnTo>
                  <a:lnTo>
                    <a:pt x="313" y="126"/>
                  </a:lnTo>
                  <a:lnTo>
                    <a:pt x="316" y="121"/>
                  </a:lnTo>
                  <a:lnTo>
                    <a:pt x="321" y="116"/>
                  </a:lnTo>
                  <a:lnTo>
                    <a:pt x="325" y="112"/>
                  </a:lnTo>
                  <a:lnTo>
                    <a:pt x="325" y="112"/>
                  </a:lnTo>
                  <a:lnTo>
                    <a:pt x="328" y="115"/>
                  </a:lnTo>
                  <a:lnTo>
                    <a:pt x="329" y="117"/>
                  </a:lnTo>
                  <a:lnTo>
                    <a:pt x="329" y="120"/>
                  </a:lnTo>
                  <a:lnTo>
                    <a:pt x="329" y="120"/>
                  </a:lnTo>
                  <a:lnTo>
                    <a:pt x="345" y="118"/>
                  </a:lnTo>
                  <a:lnTo>
                    <a:pt x="345" y="118"/>
                  </a:lnTo>
                  <a:lnTo>
                    <a:pt x="345" y="114"/>
                  </a:lnTo>
                  <a:lnTo>
                    <a:pt x="345" y="110"/>
                  </a:lnTo>
                  <a:lnTo>
                    <a:pt x="344" y="107"/>
                  </a:lnTo>
                  <a:lnTo>
                    <a:pt x="344" y="107"/>
                  </a:lnTo>
                  <a:lnTo>
                    <a:pt x="349" y="111"/>
                  </a:lnTo>
                  <a:lnTo>
                    <a:pt x="350" y="115"/>
                  </a:lnTo>
                  <a:lnTo>
                    <a:pt x="351" y="118"/>
                  </a:lnTo>
                  <a:lnTo>
                    <a:pt x="351" y="118"/>
                  </a:lnTo>
                  <a:lnTo>
                    <a:pt x="366" y="120"/>
                  </a:lnTo>
                  <a:lnTo>
                    <a:pt x="366" y="120"/>
                  </a:lnTo>
                  <a:lnTo>
                    <a:pt x="366" y="115"/>
                  </a:lnTo>
                  <a:lnTo>
                    <a:pt x="363" y="110"/>
                  </a:lnTo>
                  <a:lnTo>
                    <a:pt x="363" y="110"/>
                  </a:lnTo>
                  <a:lnTo>
                    <a:pt x="368" y="114"/>
                  </a:lnTo>
                  <a:lnTo>
                    <a:pt x="373" y="116"/>
                  </a:lnTo>
                  <a:lnTo>
                    <a:pt x="377" y="121"/>
                  </a:lnTo>
                  <a:lnTo>
                    <a:pt x="379" y="125"/>
                  </a:lnTo>
                  <a:lnTo>
                    <a:pt x="382" y="133"/>
                  </a:lnTo>
                  <a:lnTo>
                    <a:pt x="383" y="140"/>
                  </a:lnTo>
                  <a:lnTo>
                    <a:pt x="383" y="140"/>
                  </a:lnTo>
                  <a:lnTo>
                    <a:pt x="382" y="149"/>
                  </a:lnTo>
                  <a:lnTo>
                    <a:pt x="379" y="156"/>
                  </a:lnTo>
                  <a:lnTo>
                    <a:pt x="374" y="162"/>
                  </a:lnTo>
                  <a:lnTo>
                    <a:pt x="368" y="167"/>
                  </a:lnTo>
                  <a:lnTo>
                    <a:pt x="368" y="167"/>
                  </a:lnTo>
                  <a:lnTo>
                    <a:pt x="357" y="173"/>
                  </a:lnTo>
                  <a:lnTo>
                    <a:pt x="347" y="178"/>
                  </a:lnTo>
                  <a:close/>
                  <a:moveTo>
                    <a:pt x="333" y="282"/>
                  </a:moveTo>
                  <a:lnTo>
                    <a:pt x="333" y="282"/>
                  </a:lnTo>
                  <a:lnTo>
                    <a:pt x="332" y="281"/>
                  </a:lnTo>
                  <a:lnTo>
                    <a:pt x="332" y="281"/>
                  </a:lnTo>
                  <a:lnTo>
                    <a:pt x="330" y="281"/>
                  </a:lnTo>
                  <a:lnTo>
                    <a:pt x="330" y="281"/>
                  </a:lnTo>
                  <a:lnTo>
                    <a:pt x="333" y="282"/>
                  </a:lnTo>
                  <a:close/>
                  <a:moveTo>
                    <a:pt x="188" y="88"/>
                  </a:moveTo>
                  <a:lnTo>
                    <a:pt x="188" y="88"/>
                  </a:lnTo>
                  <a:lnTo>
                    <a:pt x="187" y="88"/>
                  </a:lnTo>
                  <a:lnTo>
                    <a:pt x="182" y="89"/>
                  </a:lnTo>
                  <a:lnTo>
                    <a:pt x="176" y="89"/>
                  </a:lnTo>
                  <a:lnTo>
                    <a:pt x="176" y="89"/>
                  </a:lnTo>
                  <a:lnTo>
                    <a:pt x="175" y="87"/>
                  </a:lnTo>
                  <a:lnTo>
                    <a:pt x="175" y="82"/>
                  </a:lnTo>
                  <a:lnTo>
                    <a:pt x="175" y="82"/>
                  </a:lnTo>
                  <a:lnTo>
                    <a:pt x="177" y="82"/>
                  </a:lnTo>
                  <a:lnTo>
                    <a:pt x="182" y="83"/>
                  </a:lnTo>
                  <a:lnTo>
                    <a:pt x="186" y="84"/>
                  </a:lnTo>
                  <a:lnTo>
                    <a:pt x="188" y="88"/>
                  </a:lnTo>
                  <a:close/>
                  <a:moveTo>
                    <a:pt x="404" y="242"/>
                  </a:moveTo>
                  <a:lnTo>
                    <a:pt x="404" y="242"/>
                  </a:lnTo>
                  <a:lnTo>
                    <a:pt x="410" y="243"/>
                  </a:lnTo>
                  <a:lnTo>
                    <a:pt x="415" y="242"/>
                  </a:lnTo>
                  <a:lnTo>
                    <a:pt x="415" y="242"/>
                  </a:lnTo>
                  <a:lnTo>
                    <a:pt x="414" y="234"/>
                  </a:lnTo>
                  <a:lnTo>
                    <a:pt x="412" y="223"/>
                  </a:lnTo>
                  <a:lnTo>
                    <a:pt x="412" y="223"/>
                  </a:lnTo>
                  <a:lnTo>
                    <a:pt x="409" y="223"/>
                  </a:lnTo>
                  <a:lnTo>
                    <a:pt x="405" y="223"/>
                  </a:lnTo>
                  <a:lnTo>
                    <a:pt x="401" y="222"/>
                  </a:lnTo>
                  <a:lnTo>
                    <a:pt x="396" y="219"/>
                  </a:lnTo>
                  <a:lnTo>
                    <a:pt x="396" y="219"/>
                  </a:lnTo>
                  <a:lnTo>
                    <a:pt x="394" y="214"/>
                  </a:lnTo>
                  <a:lnTo>
                    <a:pt x="394" y="214"/>
                  </a:lnTo>
                  <a:lnTo>
                    <a:pt x="387" y="204"/>
                  </a:lnTo>
                  <a:lnTo>
                    <a:pt x="378" y="197"/>
                  </a:lnTo>
                  <a:lnTo>
                    <a:pt x="369" y="190"/>
                  </a:lnTo>
                  <a:lnTo>
                    <a:pt x="362" y="186"/>
                  </a:lnTo>
                  <a:lnTo>
                    <a:pt x="362" y="186"/>
                  </a:lnTo>
                  <a:lnTo>
                    <a:pt x="374" y="178"/>
                  </a:lnTo>
                  <a:lnTo>
                    <a:pt x="383" y="171"/>
                  </a:lnTo>
                  <a:lnTo>
                    <a:pt x="389" y="165"/>
                  </a:lnTo>
                  <a:lnTo>
                    <a:pt x="392" y="160"/>
                  </a:lnTo>
                  <a:lnTo>
                    <a:pt x="392" y="160"/>
                  </a:lnTo>
                  <a:lnTo>
                    <a:pt x="394" y="155"/>
                  </a:lnTo>
                  <a:lnTo>
                    <a:pt x="396" y="148"/>
                  </a:lnTo>
                  <a:lnTo>
                    <a:pt x="396" y="140"/>
                  </a:lnTo>
                  <a:lnTo>
                    <a:pt x="396" y="132"/>
                  </a:lnTo>
                  <a:lnTo>
                    <a:pt x="394" y="123"/>
                  </a:lnTo>
                  <a:lnTo>
                    <a:pt x="390" y="115"/>
                  </a:lnTo>
                  <a:lnTo>
                    <a:pt x="384" y="107"/>
                  </a:lnTo>
                  <a:lnTo>
                    <a:pt x="379" y="104"/>
                  </a:lnTo>
                  <a:lnTo>
                    <a:pt x="374" y="100"/>
                  </a:lnTo>
                  <a:lnTo>
                    <a:pt x="374" y="100"/>
                  </a:lnTo>
                  <a:lnTo>
                    <a:pt x="367" y="96"/>
                  </a:lnTo>
                  <a:lnTo>
                    <a:pt x="358" y="94"/>
                  </a:lnTo>
                  <a:lnTo>
                    <a:pt x="351" y="93"/>
                  </a:lnTo>
                  <a:lnTo>
                    <a:pt x="344" y="93"/>
                  </a:lnTo>
                  <a:lnTo>
                    <a:pt x="332" y="95"/>
                  </a:lnTo>
                  <a:lnTo>
                    <a:pt x="322" y="98"/>
                  </a:lnTo>
                  <a:lnTo>
                    <a:pt x="322" y="98"/>
                  </a:lnTo>
                  <a:lnTo>
                    <a:pt x="316" y="101"/>
                  </a:lnTo>
                  <a:lnTo>
                    <a:pt x="310" y="106"/>
                  </a:lnTo>
                  <a:lnTo>
                    <a:pt x="305" y="111"/>
                  </a:lnTo>
                  <a:lnTo>
                    <a:pt x="301" y="117"/>
                  </a:lnTo>
                  <a:lnTo>
                    <a:pt x="299" y="125"/>
                  </a:lnTo>
                  <a:lnTo>
                    <a:pt x="296" y="132"/>
                  </a:lnTo>
                  <a:lnTo>
                    <a:pt x="296" y="139"/>
                  </a:lnTo>
                  <a:lnTo>
                    <a:pt x="296" y="149"/>
                  </a:lnTo>
                  <a:lnTo>
                    <a:pt x="296" y="149"/>
                  </a:lnTo>
                  <a:lnTo>
                    <a:pt x="299" y="155"/>
                  </a:lnTo>
                  <a:lnTo>
                    <a:pt x="301" y="161"/>
                  </a:lnTo>
                  <a:lnTo>
                    <a:pt x="305" y="167"/>
                  </a:lnTo>
                  <a:lnTo>
                    <a:pt x="308" y="171"/>
                  </a:lnTo>
                  <a:lnTo>
                    <a:pt x="319" y="178"/>
                  </a:lnTo>
                  <a:lnTo>
                    <a:pt x="332" y="186"/>
                  </a:lnTo>
                  <a:lnTo>
                    <a:pt x="332" y="186"/>
                  </a:lnTo>
                  <a:lnTo>
                    <a:pt x="322" y="190"/>
                  </a:lnTo>
                  <a:lnTo>
                    <a:pt x="314" y="198"/>
                  </a:lnTo>
                  <a:lnTo>
                    <a:pt x="312" y="201"/>
                  </a:lnTo>
                  <a:lnTo>
                    <a:pt x="311" y="206"/>
                  </a:lnTo>
                  <a:lnTo>
                    <a:pt x="310" y="211"/>
                  </a:lnTo>
                  <a:lnTo>
                    <a:pt x="308" y="217"/>
                  </a:lnTo>
                  <a:lnTo>
                    <a:pt x="308" y="217"/>
                  </a:lnTo>
                  <a:lnTo>
                    <a:pt x="310" y="225"/>
                  </a:lnTo>
                  <a:lnTo>
                    <a:pt x="312" y="233"/>
                  </a:lnTo>
                  <a:lnTo>
                    <a:pt x="313" y="243"/>
                  </a:lnTo>
                  <a:lnTo>
                    <a:pt x="313" y="249"/>
                  </a:lnTo>
                  <a:lnTo>
                    <a:pt x="312" y="255"/>
                  </a:lnTo>
                  <a:lnTo>
                    <a:pt x="312" y="255"/>
                  </a:lnTo>
                  <a:lnTo>
                    <a:pt x="313" y="255"/>
                  </a:lnTo>
                  <a:lnTo>
                    <a:pt x="318" y="254"/>
                  </a:lnTo>
                  <a:lnTo>
                    <a:pt x="324" y="249"/>
                  </a:lnTo>
                  <a:lnTo>
                    <a:pt x="324" y="249"/>
                  </a:lnTo>
                  <a:lnTo>
                    <a:pt x="327" y="242"/>
                  </a:lnTo>
                  <a:lnTo>
                    <a:pt x="328" y="234"/>
                  </a:lnTo>
                  <a:lnTo>
                    <a:pt x="328" y="226"/>
                  </a:lnTo>
                  <a:lnTo>
                    <a:pt x="328" y="226"/>
                  </a:lnTo>
                  <a:lnTo>
                    <a:pt x="330" y="230"/>
                  </a:lnTo>
                  <a:lnTo>
                    <a:pt x="332" y="236"/>
                  </a:lnTo>
                  <a:lnTo>
                    <a:pt x="332" y="240"/>
                  </a:lnTo>
                  <a:lnTo>
                    <a:pt x="330" y="245"/>
                  </a:lnTo>
                  <a:lnTo>
                    <a:pt x="330" y="245"/>
                  </a:lnTo>
                  <a:lnTo>
                    <a:pt x="335" y="243"/>
                  </a:lnTo>
                  <a:lnTo>
                    <a:pt x="338" y="240"/>
                  </a:lnTo>
                  <a:lnTo>
                    <a:pt x="340" y="238"/>
                  </a:lnTo>
                  <a:lnTo>
                    <a:pt x="340" y="238"/>
                  </a:lnTo>
                  <a:lnTo>
                    <a:pt x="341" y="230"/>
                  </a:lnTo>
                  <a:lnTo>
                    <a:pt x="341" y="221"/>
                  </a:lnTo>
                  <a:lnTo>
                    <a:pt x="339" y="215"/>
                  </a:lnTo>
                  <a:lnTo>
                    <a:pt x="338" y="210"/>
                  </a:lnTo>
                  <a:lnTo>
                    <a:pt x="338" y="210"/>
                  </a:lnTo>
                  <a:lnTo>
                    <a:pt x="336" y="205"/>
                  </a:lnTo>
                  <a:lnTo>
                    <a:pt x="338" y="200"/>
                  </a:lnTo>
                  <a:lnTo>
                    <a:pt x="341" y="195"/>
                  </a:lnTo>
                  <a:lnTo>
                    <a:pt x="345" y="193"/>
                  </a:lnTo>
                  <a:lnTo>
                    <a:pt x="345" y="193"/>
                  </a:lnTo>
                  <a:lnTo>
                    <a:pt x="357" y="199"/>
                  </a:lnTo>
                  <a:lnTo>
                    <a:pt x="357" y="199"/>
                  </a:lnTo>
                  <a:lnTo>
                    <a:pt x="362" y="203"/>
                  </a:lnTo>
                  <a:lnTo>
                    <a:pt x="369" y="209"/>
                  </a:lnTo>
                  <a:lnTo>
                    <a:pt x="377" y="217"/>
                  </a:lnTo>
                  <a:lnTo>
                    <a:pt x="381" y="222"/>
                  </a:lnTo>
                  <a:lnTo>
                    <a:pt x="383" y="228"/>
                  </a:lnTo>
                  <a:lnTo>
                    <a:pt x="383" y="228"/>
                  </a:lnTo>
                  <a:lnTo>
                    <a:pt x="387" y="236"/>
                  </a:lnTo>
                  <a:lnTo>
                    <a:pt x="388" y="243"/>
                  </a:lnTo>
                  <a:lnTo>
                    <a:pt x="388" y="249"/>
                  </a:lnTo>
                  <a:lnTo>
                    <a:pt x="388" y="255"/>
                  </a:lnTo>
                  <a:lnTo>
                    <a:pt x="385" y="264"/>
                  </a:lnTo>
                  <a:lnTo>
                    <a:pt x="383" y="269"/>
                  </a:lnTo>
                  <a:lnTo>
                    <a:pt x="383" y="269"/>
                  </a:lnTo>
                  <a:lnTo>
                    <a:pt x="378" y="275"/>
                  </a:lnTo>
                  <a:lnTo>
                    <a:pt x="373" y="281"/>
                  </a:lnTo>
                  <a:lnTo>
                    <a:pt x="366" y="284"/>
                  </a:lnTo>
                  <a:lnTo>
                    <a:pt x="357" y="286"/>
                  </a:lnTo>
                  <a:lnTo>
                    <a:pt x="357" y="286"/>
                  </a:lnTo>
                  <a:lnTo>
                    <a:pt x="356" y="286"/>
                  </a:lnTo>
                  <a:lnTo>
                    <a:pt x="356" y="286"/>
                  </a:lnTo>
                  <a:lnTo>
                    <a:pt x="346" y="286"/>
                  </a:lnTo>
                  <a:lnTo>
                    <a:pt x="346" y="286"/>
                  </a:lnTo>
                  <a:lnTo>
                    <a:pt x="338" y="283"/>
                  </a:lnTo>
                  <a:lnTo>
                    <a:pt x="338" y="283"/>
                  </a:lnTo>
                  <a:lnTo>
                    <a:pt x="330" y="281"/>
                  </a:lnTo>
                  <a:lnTo>
                    <a:pt x="330" y="281"/>
                  </a:lnTo>
                  <a:lnTo>
                    <a:pt x="323" y="277"/>
                  </a:lnTo>
                  <a:lnTo>
                    <a:pt x="312" y="270"/>
                  </a:lnTo>
                  <a:lnTo>
                    <a:pt x="300" y="261"/>
                  </a:lnTo>
                  <a:lnTo>
                    <a:pt x="288" y="249"/>
                  </a:lnTo>
                  <a:lnTo>
                    <a:pt x="288" y="249"/>
                  </a:lnTo>
                  <a:lnTo>
                    <a:pt x="272" y="230"/>
                  </a:lnTo>
                  <a:lnTo>
                    <a:pt x="261" y="216"/>
                  </a:lnTo>
                  <a:lnTo>
                    <a:pt x="261" y="216"/>
                  </a:lnTo>
                  <a:lnTo>
                    <a:pt x="267" y="219"/>
                  </a:lnTo>
                  <a:lnTo>
                    <a:pt x="272" y="219"/>
                  </a:lnTo>
                  <a:lnTo>
                    <a:pt x="278" y="219"/>
                  </a:lnTo>
                  <a:lnTo>
                    <a:pt x="278" y="219"/>
                  </a:lnTo>
                  <a:lnTo>
                    <a:pt x="279" y="208"/>
                  </a:lnTo>
                  <a:lnTo>
                    <a:pt x="279" y="197"/>
                  </a:lnTo>
                  <a:lnTo>
                    <a:pt x="279" y="197"/>
                  </a:lnTo>
                  <a:lnTo>
                    <a:pt x="279" y="187"/>
                  </a:lnTo>
                  <a:lnTo>
                    <a:pt x="279" y="187"/>
                  </a:lnTo>
                  <a:lnTo>
                    <a:pt x="275" y="187"/>
                  </a:lnTo>
                  <a:lnTo>
                    <a:pt x="267" y="184"/>
                  </a:lnTo>
                  <a:lnTo>
                    <a:pt x="263" y="183"/>
                  </a:lnTo>
                  <a:lnTo>
                    <a:pt x="258" y="181"/>
                  </a:lnTo>
                  <a:lnTo>
                    <a:pt x="254" y="178"/>
                  </a:lnTo>
                  <a:lnTo>
                    <a:pt x="252" y="175"/>
                  </a:lnTo>
                  <a:lnTo>
                    <a:pt x="252" y="175"/>
                  </a:lnTo>
                  <a:lnTo>
                    <a:pt x="256" y="176"/>
                  </a:lnTo>
                  <a:lnTo>
                    <a:pt x="259" y="177"/>
                  </a:lnTo>
                  <a:lnTo>
                    <a:pt x="264" y="178"/>
                  </a:lnTo>
                  <a:lnTo>
                    <a:pt x="264" y="178"/>
                  </a:lnTo>
                  <a:lnTo>
                    <a:pt x="275" y="177"/>
                  </a:lnTo>
                  <a:lnTo>
                    <a:pt x="280" y="177"/>
                  </a:lnTo>
                  <a:lnTo>
                    <a:pt x="280" y="177"/>
                  </a:lnTo>
                  <a:lnTo>
                    <a:pt x="281" y="166"/>
                  </a:lnTo>
                  <a:lnTo>
                    <a:pt x="281" y="156"/>
                  </a:lnTo>
                  <a:lnTo>
                    <a:pt x="281" y="156"/>
                  </a:lnTo>
                  <a:lnTo>
                    <a:pt x="281" y="146"/>
                  </a:lnTo>
                  <a:lnTo>
                    <a:pt x="281" y="146"/>
                  </a:lnTo>
                  <a:lnTo>
                    <a:pt x="274" y="146"/>
                  </a:lnTo>
                  <a:lnTo>
                    <a:pt x="265" y="145"/>
                  </a:lnTo>
                  <a:lnTo>
                    <a:pt x="265" y="145"/>
                  </a:lnTo>
                  <a:lnTo>
                    <a:pt x="257" y="142"/>
                  </a:lnTo>
                  <a:lnTo>
                    <a:pt x="253" y="139"/>
                  </a:lnTo>
                  <a:lnTo>
                    <a:pt x="251" y="136"/>
                  </a:lnTo>
                  <a:lnTo>
                    <a:pt x="251" y="136"/>
                  </a:lnTo>
                  <a:lnTo>
                    <a:pt x="254" y="137"/>
                  </a:lnTo>
                  <a:lnTo>
                    <a:pt x="264" y="139"/>
                  </a:lnTo>
                  <a:lnTo>
                    <a:pt x="264" y="139"/>
                  </a:lnTo>
                  <a:lnTo>
                    <a:pt x="270" y="139"/>
                  </a:lnTo>
                  <a:lnTo>
                    <a:pt x="277" y="138"/>
                  </a:lnTo>
                  <a:lnTo>
                    <a:pt x="281" y="138"/>
                  </a:lnTo>
                  <a:lnTo>
                    <a:pt x="283" y="137"/>
                  </a:lnTo>
                  <a:lnTo>
                    <a:pt x="283" y="137"/>
                  </a:lnTo>
                  <a:lnTo>
                    <a:pt x="283" y="117"/>
                  </a:lnTo>
                  <a:lnTo>
                    <a:pt x="283" y="117"/>
                  </a:lnTo>
                  <a:lnTo>
                    <a:pt x="284" y="112"/>
                  </a:lnTo>
                  <a:lnTo>
                    <a:pt x="284" y="106"/>
                  </a:lnTo>
                  <a:lnTo>
                    <a:pt x="284" y="106"/>
                  </a:lnTo>
                  <a:lnTo>
                    <a:pt x="280" y="106"/>
                  </a:lnTo>
                  <a:lnTo>
                    <a:pt x="273" y="105"/>
                  </a:lnTo>
                  <a:lnTo>
                    <a:pt x="264" y="101"/>
                  </a:lnTo>
                  <a:lnTo>
                    <a:pt x="261" y="99"/>
                  </a:lnTo>
                  <a:lnTo>
                    <a:pt x="256" y="95"/>
                  </a:lnTo>
                  <a:lnTo>
                    <a:pt x="256" y="95"/>
                  </a:lnTo>
                  <a:lnTo>
                    <a:pt x="254" y="93"/>
                  </a:lnTo>
                  <a:lnTo>
                    <a:pt x="254" y="90"/>
                  </a:lnTo>
                  <a:lnTo>
                    <a:pt x="256" y="85"/>
                  </a:lnTo>
                  <a:lnTo>
                    <a:pt x="256" y="85"/>
                  </a:lnTo>
                  <a:lnTo>
                    <a:pt x="234" y="76"/>
                  </a:lnTo>
                  <a:lnTo>
                    <a:pt x="234" y="76"/>
                  </a:lnTo>
                  <a:lnTo>
                    <a:pt x="236" y="73"/>
                  </a:lnTo>
                  <a:lnTo>
                    <a:pt x="239" y="70"/>
                  </a:lnTo>
                  <a:lnTo>
                    <a:pt x="239" y="67"/>
                  </a:lnTo>
                  <a:lnTo>
                    <a:pt x="239" y="67"/>
                  </a:lnTo>
                  <a:lnTo>
                    <a:pt x="237" y="63"/>
                  </a:lnTo>
                  <a:lnTo>
                    <a:pt x="234" y="61"/>
                  </a:lnTo>
                  <a:lnTo>
                    <a:pt x="230" y="60"/>
                  </a:lnTo>
                  <a:lnTo>
                    <a:pt x="225" y="60"/>
                  </a:lnTo>
                  <a:lnTo>
                    <a:pt x="225" y="60"/>
                  </a:lnTo>
                  <a:lnTo>
                    <a:pt x="220" y="61"/>
                  </a:lnTo>
                  <a:lnTo>
                    <a:pt x="218" y="63"/>
                  </a:lnTo>
                  <a:lnTo>
                    <a:pt x="214" y="67"/>
                  </a:lnTo>
                  <a:lnTo>
                    <a:pt x="187" y="55"/>
                  </a:lnTo>
                  <a:lnTo>
                    <a:pt x="165" y="77"/>
                  </a:lnTo>
                  <a:lnTo>
                    <a:pt x="165" y="77"/>
                  </a:lnTo>
                  <a:lnTo>
                    <a:pt x="164" y="78"/>
                  </a:lnTo>
                  <a:lnTo>
                    <a:pt x="164" y="81"/>
                  </a:lnTo>
                  <a:lnTo>
                    <a:pt x="164" y="83"/>
                  </a:lnTo>
                  <a:lnTo>
                    <a:pt x="164" y="83"/>
                  </a:lnTo>
                  <a:lnTo>
                    <a:pt x="164" y="84"/>
                  </a:lnTo>
                  <a:lnTo>
                    <a:pt x="163" y="85"/>
                  </a:lnTo>
                  <a:lnTo>
                    <a:pt x="163" y="85"/>
                  </a:lnTo>
                  <a:lnTo>
                    <a:pt x="157" y="93"/>
                  </a:lnTo>
                  <a:lnTo>
                    <a:pt x="157" y="93"/>
                  </a:lnTo>
                  <a:lnTo>
                    <a:pt x="153" y="99"/>
                  </a:lnTo>
                  <a:lnTo>
                    <a:pt x="153" y="99"/>
                  </a:lnTo>
                  <a:lnTo>
                    <a:pt x="150" y="104"/>
                  </a:lnTo>
                  <a:lnTo>
                    <a:pt x="149" y="107"/>
                  </a:lnTo>
                  <a:lnTo>
                    <a:pt x="149" y="107"/>
                  </a:lnTo>
                  <a:lnTo>
                    <a:pt x="148" y="109"/>
                  </a:lnTo>
                  <a:lnTo>
                    <a:pt x="148" y="111"/>
                  </a:lnTo>
                  <a:lnTo>
                    <a:pt x="150" y="116"/>
                  </a:lnTo>
                  <a:lnTo>
                    <a:pt x="157" y="121"/>
                  </a:lnTo>
                  <a:lnTo>
                    <a:pt x="157" y="122"/>
                  </a:lnTo>
                  <a:lnTo>
                    <a:pt x="157" y="122"/>
                  </a:lnTo>
                  <a:lnTo>
                    <a:pt x="158" y="121"/>
                  </a:lnTo>
                  <a:lnTo>
                    <a:pt x="159" y="121"/>
                  </a:lnTo>
                  <a:lnTo>
                    <a:pt x="159" y="121"/>
                  </a:lnTo>
                  <a:lnTo>
                    <a:pt x="163" y="125"/>
                  </a:lnTo>
                  <a:lnTo>
                    <a:pt x="163" y="125"/>
                  </a:lnTo>
                  <a:lnTo>
                    <a:pt x="164" y="122"/>
                  </a:lnTo>
                  <a:lnTo>
                    <a:pt x="166" y="118"/>
                  </a:lnTo>
                  <a:lnTo>
                    <a:pt x="166" y="118"/>
                  </a:lnTo>
                  <a:lnTo>
                    <a:pt x="170" y="114"/>
                  </a:lnTo>
                  <a:lnTo>
                    <a:pt x="175" y="110"/>
                  </a:lnTo>
                  <a:lnTo>
                    <a:pt x="175" y="110"/>
                  </a:lnTo>
                  <a:lnTo>
                    <a:pt x="180" y="107"/>
                  </a:lnTo>
                  <a:lnTo>
                    <a:pt x="185" y="107"/>
                  </a:lnTo>
                  <a:lnTo>
                    <a:pt x="185" y="107"/>
                  </a:lnTo>
                  <a:lnTo>
                    <a:pt x="190" y="107"/>
                  </a:lnTo>
                  <a:lnTo>
                    <a:pt x="193" y="110"/>
                  </a:lnTo>
                  <a:lnTo>
                    <a:pt x="193" y="110"/>
                  </a:lnTo>
                  <a:lnTo>
                    <a:pt x="196" y="114"/>
                  </a:lnTo>
                  <a:lnTo>
                    <a:pt x="197" y="118"/>
                  </a:lnTo>
                  <a:lnTo>
                    <a:pt x="197" y="123"/>
                  </a:lnTo>
                  <a:lnTo>
                    <a:pt x="197" y="127"/>
                  </a:lnTo>
                  <a:lnTo>
                    <a:pt x="197" y="127"/>
                  </a:lnTo>
                  <a:lnTo>
                    <a:pt x="195" y="125"/>
                  </a:lnTo>
                  <a:lnTo>
                    <a:pt x="195" y="125"/>
                  </a:lnTo>
                  <a:lnTo>
                    <a:pt x="191" y="123"/>
                  </a:lnTo>
                  <a:lnTo>
                    <a:pt x="185" y="122"/>
                  </a:lnTo>
                  <a:lnTo>
                    <a:pt x="177" y="122"/>
                  </a:lnTo>
                  <a:lnTo>
                    <a:pt x="170" y="123"/>
                  </a:lnTo>
                  <a:lnTo>
                    <a:pt x="170" y="123"/>
                  </a:lnTo>
                  <a:lnTo>
                    <a:pt x="162" y="127"/>
                  </a:lnTo>
                  <a:lnTo>
                    <a:pt x="147" y="132"/>
                  </a:lnTo>
                  <a:lnTo>
                    <a:pt x="147" y="132"/>
                  </a:lnTo>
                  <a:lnTo>
                    <a:pt x="143" y="133"/>
                  </a:lnTo>
                  <a:lnTo>
                    <a:pt x="139" y="133"/>
                  </a:lnTo>
                  <a:lnTo>
                    <a:pt x="137" y="131"/>
                  </a:lnTo>
                  <a:lnTo>
                    <a:pt x="136" y="128"/>
                  </a:lnTo>
                  <a:lnTo>
                    <a:pt x="136" y="128"/>
                  </a:lnTo>
                  <a:lnTo>
                    <a:pt x="136" y="125"/>
                  </a:lnTo>
                  <a:lnTo>
                    <a:pt x="136" y="122"/>
                  </a:lnTo>
                  <a:lnTo>
                    <a:pt x="137" y="120"/>
                  </a:lnTo>
                  <a:lnTo>
                    <a:pt x="137" y="120"/>
                  </a:lnTo>
                  <a:lnTo>
                    <a:pt x="133" y="122"/>
                  </a:lnTo>
                  <a:lnTo>
                    <a:pt x="130" y="125"/>
                  </a:lnTo>
                  <a:lnTo>
                    <a:pt x="127" y="128"/>
                  </a:lnTo>
                  <a:lnTo>
                    <a:pt x="127" y="128"/>
                  </a:lnTo>
                  <a:lnTo>
                    <a:pt x="127" y="133"/>
                  </a:lnTo>
                  <a:lnTo>
                    <a:pt x="128" y="138"/>
                  </a:lnTo>
                  <a:lnTo>
                    <a:pt x="131" y="140"/>
                  </a:lnTo>
                  <a:lnTo>
                    <a:pt x="135" y="143"/>
                  </a:lnTo>
                  <a:lnTo>
                    <a:pt x="135" y="143"/>
                  </a:lnTo>
                  <a:lnTo>
                    <a:pt x="139" y="143"/>
                  </a:lnTo>
                  <a:lnTo>
                    <a:pt x="146" y="142"/>
                  </a:lnTo>
                  <a:lnTo>
                    <a:pt x="157" y="137"/>
                  </a:lnTo>
                  <a:lnTo>
                    <a:pt x="157" y="137"/>
                  </a:lnTo>
                  <a:lnTo>
                    <a:pt x="168" y="131"/>
                  </a:lnTo>
                  <a:lnTo>
                    <a:pt x="168" y="131"/>
                  </a:lnTo>
                  <a:lnTo>
                    <a:pt x="173" y="129"/>
                  </a:lnTo>
                  <a:lnTo>
                    <a:pt x="176" y="128"/>
                  </a:lnTo>
                  <a:lnTo>
                    <a:pt x="181" y="129"/>
                  </a:lnTo>
                  <a:lnTo>
                    <a:pt x="186" y="131"/>
                  </a:lnTo>
                  <a:lnTo>
                    <a:pt x="186" y="131"/>
                  </a:lnTo>
                  <a:lnTo>
                    <a:pt x="191" y="134"/>
                  </a:lnTo>
                  <a:lnTo>
                    <a:pt x="193" y="136"/>
                  </a:lnTo>
                  <a:lnTo>
                    <a:pt x="193" y="136"/>
                  </a:lnTo>
                  <a:lnTo>
                    <a:pt x="191" y="139"/>
                  </a:lnTo>
                  <a:lnTo>
                    <a:pt x="188" y="142"/>
                  </a:lnTo>
                  <a:lnTo>
                    <a:pt x="184" y="142"/>
                  </a:lnTo>
                  <a:lnTo>
                    <a:pt x="184" y="142"/>
                  </a:lnTo>
                  <a:lnTo>
                    <a:pt x="179" y="142"/>
                  </a:lnTo>
                  <a:lnTo>
                    <a:pt x="175" y="140"/>
                  </a:lnTo>
                  <a:lnTo>
                    <a:pt x="171" y="138"/>
                  </a:lnTo>
                  <a:lnTo>
                    <a:pt x="170" y="136"/>
                  </a:lnTo>
                  <a:lnTo>
                    <a:pt x="170" y="136"/>
                  </a:lnTo>
                  <a:lnTo>
                    <a:pt x="168" y="140"/>
                  </a:lnTo>
                  <a:lnTo>
                    <a:pt x="168" y="140"/>
                  </a:lnTo>
                  <a:lnTo>
                    <a:pt x="166" y="143"/>
                  </a:lnTo>
                  <a:lnTo>
                    <a:pt x="166" y="145"/>
                  </a:lnTo>
                  <a:lnTo>
                    <a:pt x="168" y="146"/>
                  </a:lnTo>
                  <a:lnTo>
                    <a:pt x="166" y="149"/>
                  </a:lnTo>
                  <a:lnTo>
                    <a:pt x="166" y="149"/>
                  </a:lnTo>
                  <a:lnTo>
                    <a:pt x="165" y="150"/>
                  </a:lnTo>
                  <a:lnTo>
                    <a:pt x="164" y="153"/>
                  </a:lnTo>
                  <a:lnTo>
                    <a:pt x="159" y="156"/>
                  </a:lnTo>
                  <a:lnTo>
                    <a:pt x="159" y="156"/>
                  </a:lnTo>
                  <a:lnTo>
                    <a:pt x="152" y="160"/>
                  </a:lnTo>
                  <a:lnTo>
                    <a:pt x="147" y="161"/>
                  </a:lnTo>
                  <a:lnTo>
                    <a:pt x="147" y="161"/>
                  </a:lnTo>
                  <a:lnTo>
                    <a:pt x="152" y="172"/>
                  </a:lnTo>
                  <a:lnTo>
                    <a:pt x="152" y="172"/>
                  </a:lnTo>
                  <a:lnTo>
                    <a:pt x="155" y="179"/>
                  </a:lnTo>
                  <a:lnTo>
                    <a:pt x="158" y="184"/>
                  </a:lnTo>
                  <a:lnTo>
                    <a:pt x="160" y="188"/>
                  </a:lnTo>
                  <a:lnTo>
                    <a:pt x="160" y="188"/>
                  </a:lnTo>
                  <a:lnTo>
                    <a:pt x="165" y="187"/>
                  </a:lnTo>
                  <a:lnTo>
                    <a:pt x="174" y="183"/>
                  </a:lnTo>
                  <a:lnTo>
                    <a:pt x="174" y="183"/>
                  </a:lnTo>
                  <a:lnTo>
                    <a:pt x="180" y="178"/>
                  </a:lnTo>
                  <a:lnTo>
                    <a:pt x="184" y="173"/>
                  </a:lnTo>
                  <a:lnTo>
                    <a:pt x="184" y="173"/>
                  </a:lnTo>
                  <a:lnTo>
                    <a:pt x="179" y="184"/>
                  </a:lnTo>
                  <a:lnTo>
                    <a:pt x="175" y="190"/>
                  </a:lnTo>
                  <a:lnTo>
                    <a:pt x="170" y="195"/>
                  </a:lnTo>
                  <a:lnTo>
                    <a:pt x="166" y="199"/>
                  </a:lnTo>
                  <a:lnTo>
                    <a:pt x="166" y="199"/>
                  </a:lnTo>
                  <a:lnTo>
                    <a:pt x="150" y="210"/>
                  </a:lnTo>
                  <a:lnTo>
                    <a:pt x="128" y="222"/>
                  </a:lnTo>
                  <a:lnTo>
                    <a:pt x="115" y="230"/>
                  </a:lnTo>
                  <a:lnTo>
                    <a:pt x="103" y="234"/>
                  </a:lnTo>
                  <a:lnTo>
                    <a:pt x="89" y="239"/>
                  </a:lnTo>
                  <a:lnTo>
                    <a:pt x="76" y="242"/>
                  </a:lnTo>
                  <a:lnTo>
                    <a:pt x="76" y="242"/>
                  </a:lnTo>
                  <a:lnTo>
                    <a:pt x="72" y="240"/>
                  </a:lnTo>
                  <a:lnTo>
                    <a:pt x="67" y="239"/>
                  </a:lnTo>
                  <a:lnTo>
                    <a:pt x="59" y="233"/>
                  </a:lnTo>
                  <a:lnTo>
                    <a:pt x="50" y="227"/>
                  </a:lnTo>
                  <a:lnTo>
                    <a:pt x="45" y="221"/>
                  </a:lnTo>
                  <a:lnTo>
                    <a:pt x="45" y="221"/>
                  </a:lnTo>
                  <a:lnTo>
                    <a:pt x="44" y="221"/>
                  </a:lnTo>
                  <a:lnTo>
                    <a:pt x="42" y="220"/>
                  </a:lnTo>
                  <a:lnTo>
                    <a:pt x="39" y="221"/>
                  </a:lnTo>
                  <a:lnTo>
                    <a:pt x="35" y="223"/>
                  </a:lnTo>
                  <a:lnTo>
                    <a:pt x="35" y="223"/>
                  </a:lnTo>
                  <a:lnTo>
                    <a:pt x="33" y="223"/>
                  </a:lnTo>
                  <a:lnTo>
                    <a:pt x="28" y="223"/>
                  </a:lnTo>
                  <a:lnTo>
                    <a:pt x="21" y="225"/>
                  </a:lnTo>
                  <a:lnTo>
                    <a:pt x="18" y="227"/>
                  </a:lnTo>
                  <a:lnTo>
                    <a:pt x="16" y="230"/>
                  </a:lnTo>
                  <a:lnTo>
                    <a:pt x="16" y="230"/>
                  </a:lnTo>
                  <a:lnTo>
                    <a:pt x="16" y="231"/>
                  </a:lnTo>
                  <a:lnTo>
                    <a:pt x="20" y="231"/>
                  </a:lnTo>
                  <a:lnTo>
                    <a:pt x="23" y="230"/>
                  </a:lnTo>
                  <a:lnTo>
                    <a:pt x="28" y="231"/>
                  </a:lnTo>
                  <a:lnTo>
                    <a:pt x="28" y="231"/>
                  </a:lnTo>
                  <a:lnTo>
                    <a:pt x="29" y="232"/>
                  </a:lnTo>
                  <a:lnTo>
                    <a:pt x="28" y="233"/>
                  </a:lnTo>
                  <a:lnTo>
                    <a:pt x="27" y="234"/>
                  </a:lnTo>
                  <a:lnTo>
                    <a:pt x="27" y="237"/>
                  </a:lnTo>
                  <a:lnTo>
                    <a:pt x="27" y="237"/>
                  </a:lnTo>
                  <a:lnTo>
                    <a:pt x="27" y="238"/>
                  </a:lnTo>
                  <a:lnTo>
                    <a:pt x="29" y="240"/>
                  </a:lnTo>
                  <a:lnTo>
                    <a:pt x="35" y="243"/>
                  </a:lnTo>
                  <a:lnTo>
                    <a:pt x="48" y="248"/>
                  </a:lnTo>
                  <a:lnTo>
                    <a:pt x="48" y="248"/>
                  </a:lnTo>
                  <a:lnTo>
                    <a:pt x="49" y="249"/>
                  </a:lnTo>
                  <a:lnTo>
                    <a:pt x="49" y="250"/>
                  </a:lnTo>
                  <a:lnTo>
                    <a:pt x="49" y="250"/>
                  </a:lnTo>
                  <a:lnTo>
                    <a:pt x="40" y="249"/>
                  </a:lnTo>
                  <a:lnTo>
                    <a:pt x="34" y="247"/>
                  </a:lnTo>
                  <a:lnTo>
                    <a:pt x="26" y="243"/>
                  </a:lnTo>
                  <a:lnTo>
                    <a:pt x="26" y="243"/>
                  </a:lnTo>
                  <a:lnTo>
                    <a:pt x="20" y="242"/>
                  </a:lnTo>
                  <a:lnTo>
                    <a:pt x="16" y="242"/>
                  </a:lnTo>
                  <a:lnTo>
                    <a:pt x="15" y="244"/>
                  </a:lnTo>
                  <a:lnTo>
                    <a:pt x="13" y="247"/>
                  </a:lnTo>
                  <a:lnTo>
                    <a:pt x="13" y="247"/>
                  </a:lnTo>
                  <a:lnTo>
                    <a:pt x="12" y="248"/>
                  </a:lnTo>
                  <a:lnTo>
                    <a:pt x="11" y="248"/>
                  </a:lnTo>
                  <a:lnTo>
                    <a:pt x="7" y="250"/>
                  </a:lnTo>
                  <a:lnTo>
                    <a:pt x="5" y="251"/>
                  </a:lnTo>
                  <a:lnTo>
                    <a:pt x="2" y="255"/>
                  </a:lnTo>
                  <a:lnTo>
                    <a:pt x="1" y="259"/>
                  </a:lnTo>
                  <a:lnTo>
                    <a:pt x="0" y="265"/>
                  </a:lnTo>
                  <a:lnTo>
                    <a:pt x="0" y="265"/>
                  </a:lnTo>
                  <a:lnTo>
                    <a:pt x="2" y="264"/>
                  </a:lnTo>
                  <a:lnTo>
                    <a:pt x="6" y="260"/>
                  </a:lnTo>
                  <a:lnTo>
                    <a:pt x="10" y="258"/>
                  </a:lnTo>
                  <a:lnTo>
                    <a:pt x="12" y="256"/>
                  </a:lnTo>
                  <a:lnTo>
                    <a:pt x="12" y="258"/>
                  </a:lnTo>
                  <a:lnTo>
                    <a:pt x="12" y="258"/>
                  </a:lnTo>
                  <a:lnTo>
                    <a:pt x="15" y="262"/>
                  </a:lnTo>
                  <a:lnTo>
                    <a:pt x="18" y="265"/>
                  </a:lnTo>
                  <a:lnTo>
                    <a:pt x="23" y="265"/>
                  </a:lnTo>
                  <a:lnTo>
                    <a:pt x="28" y="265"/>
                  </a:lnTo>
                  <a:lnTo>
                    <a:pt x="39" y="264"/>
                  </a:lnTo>
                  <a:lnTo>
                    <a:pt x="44" y="264"/>
                  </a:lnTo>
                  <a:lnTo>
                    <a:pt x="46" y="264"/>
                  </a:lnTo>
                  <a:lnTo>
                    <a:pt x="46" y="264"/>
                  </a:lnTo>
                  <a:lnTo>
                    <a:pt x="46" y="265"/>
                  </a:lnTo>
                  <a:lnTo>
                    <a:pt x="46" y="265"/>
                  </a:lnTo>
                  <a:lnTo>
                    <a:pt x="44" y="266"/>
                  </a:lnTo>
                  <a:lnTo>
                    <a:pt x="35" y="267"/>
                  </a:lnTo>
                  <a:lnTo>
                    <a:pt x="31" y="269"/>
                  </a:lnTo>
                  <a:lnTo>
                    <a:pt x="26" y="271"/>
                  </a:lnTo>
                  <a:lnTo>
                    <a:pt x="24" y="272"/>
                  </a:lnTo>
                  <a:lnTo>
                    <a:pt x="23" y="275"/>
                  </a:lnTo>
                  <a:lnTo>
                    <a:pt x="24" y="276"/>
                  </a:lnTo>
                  <a:lnTo>
                    <a:pt x="24" y="276"/>
                  </a:lnTo>
                  <a:lnTo>
                    <a:pt x="22" y="278"/>
                  </a:lnTo>
                  <a:lnTo>
                    <a:pt x="20" y="283"/>
                  </a:lnTo>
                  <a:lnTo>
                    <a:pt x="18" y="286"/>
                  </a:lnTo>
                  <a:lnTo>
                    <a:pt x="18" y="289"/>
                  </a:lnTo>
                  <a:lnTo>
                    <a:pt x="20" y="293"/>
                  </a:lnTo>
                  <a:lnTo>
                    <a:pt x="23" y="298"/>
                  </a:lnTo>
                  <a:lnTo>
                    <a:pt x="23" y="298"/>
                  </a:lnTo>
                  <a:lnTo>
                    <a:pt x="24" y="291"/>
                  </a:lnTo>
                  <a:lnTo>
                    <a:pt x="27" y="287"/>
                  </a:lnTo>
                  <a:lnTo>
                    <a:pt x="28" y="286"/>
                  </a:lnTo>
                  <a:lnTo>
                    <a:pt x="31" y="286"/>
                  </a:lnTo>
                  <a:lnTo>
                    <a:pt x="31" y="286"/>
                  </a:lnTo>
                  <a:lnTo>
                    <a:pt x="35" y="286"/>
                  </a:lnTo>
                  <a:lnTo>
                    <a:pt x="39" y="288"/>
                  </a:lnTo>
                  <a:lnTo>
                    <a:pt x="43" y="288"/>
                  </a:lnTo>
                  <a:lnTo>
                    <a:pt x="48" y="286"/>
                  </a:lnTo>
                  <a:lnTo>
                    <a:pt x="48" y="286"/>
                  </a:lnTo>
                  <a:lnTo>
                    <a:pt x="53" y="282"/>
                  </a:lnTo>
                  <a:lnTo>
                    <a:pt x="56" y="280"/>
                  </a:lnTo>
                  <a:lnTo>
                    <a:pt x="64" y="277"/>
                  </a:lnTo>
                  <a:lnTo>
                    <a:pt x="64" y="277"/>
                  </a:lnTo>
                  <a:lnTo>
                    <a:pt x="64" y="280"/>
                  </a:lnTo>
                  <a:lnTo>
                    <a:pt x="66" y="283"/>
                  </a:lnTo>
                  <a:lnTo>
                    <a:pt x="66" y="283"/>
                  </a:lnTo>
                  <a:lnTo>
                    <a:pt x="69" y="284"/>
                  </a:lnTo>
                  <a:lnTo>
                    <a:pt x="70" y="286"/>
                  </a:lnTo>
                  <a:lnTo>
                    <a:pt x="70" y="286"/>
                  </a:lnTo>
                  <a:lnTo>
                    <a:pt x="70" y="286"/>
                  </a:lnTo>
                  <a:lnTo>
                    <a:pt x="69" y="289"/>
                  </a:lnTo>
                  <a:lnTo>
                    <a:pt x="66" y="293"/>
                  </a:lnTo>
                  <a:lnTo>
                    <a:pt x="64" y="295"/>
                  </a:lnTo>
                  <a:lnTo>
                    <a:pt x="64" y="295"/>
                  </a:lnTo>
                  <a:lnTo>
                    <a:pt x="65" y="295"/>
                  </a:lnTo>
                  <a:lnTo>
                    <a:pt x="69" y="295"/>
                  </a:lnTo>
                  <a:lnTo>
                    <a:pt x="72" y="294"/>
                  </a:lnTo>
                  <a:lnTo>
                    <a:pt x="75" y="292"/>
                  </a:lnTo>
                  <a:lnTo>
                    <a:pt x="77" y="288"/>
                  </a:lnTo>
                  <a:lnTo>
                    <a:pt x="77" y="288"/>
                  </a:lnTo>
                  <a:lnTo>
                    <a:pt x="78" y="287"/>
                  </a:lnTo>
                  <a:lnTo>
                    <a:pt x="80" y="287"/>
                  </a:lnTo>
                  <a:lnTo>
                    <a:pt x="83" y="287"/>
                  </a:lnTo>
                  <a:lnTo>
                    <a:pt x="83" y="287"/>
                  </a:lnTo>
                  <a:lnTo>
                    <a:pt x="86" y="286"/>
                  </a:lnTo>
                  <a:lnTo>
                    <a:pt x="87" y="284"/>
                  </a:lnTo>
                  <a:lnTo>
                    <a:pt x="87" y="281"/>
                  </a:lnTo>
                  <a:lnTo>
                    <a:pt x="87" y="277"/>
                  </a:lnTo>
                  <a:lnTo>
                    <a:pt x="87" y="275"/>
                  </a:lnTo>
                  <a:lnTo>
                    <a:pt x="88" y="273"/>
                  </a:lnTo>
                  <a:lnTo>
                    <a:pt x="88" y="273"/>
                  </a:lnTo>
                  <a:lnTo>
                    <a:pt x="93" y="270"/>
                  </a:lnTo>
                  <a:lnTo>
                    <a:pt x="98" y="266"/>
                  </a:lnTo>
                  <a:lnTo>
                    <a:pt x="109" y="261"/>
                  </a:lnTo>
                  <a:lnTo>
                    <a:pt x="109" y="261"/>
                  </a:lnTo>
                  <a:lnTo>
                    <a:pt x="108" y="266"/>
                  </a:lnTo>
                  <a:lnTo>
                    <a:pt x="108" y="271"/>
                  </a:lnTo>
                  <a:lnTo>
                    <a:pt x="110" y="277"/>
                  </a:lnTo>
                  <a:lnTo>
                    <a:pt x="137" y="270"/>
                  </a:lnTo>
                  <a:lnTo>
                    <a:pt x="137" y="270"/>
                  </a:lnTo>
                  <a:lnTo>
                    <a:pt x="136" y="264"/>
                  </a:lnTo>
                  <a:lnTo>
                    <a:pt x="137" y="259"/>
                  </a:lnTo>
                  <a:lnTo>
                    <a:pt x="141" y="253"/>
                  </a:lnTo>
                  <a:lnTo>
                    <a:pt x="144" y="247"/>
                  </a:lnTo>
                  <a:lnTo>
                    <a:pt x="144" y="247"/>
                  </a:lnTo>
                  <a:lnTo>
                    <a:pt x="144" y="249"/>
                  </a:lnTo>
                  <a:lnTo>
                    <a:pt x="143" y="255"/>
                  </a:lnTo>
                  <a:lnTo>
                    <a:pt x="143" y="262"/>
                  </a:lnTo>
                  <a:lnTo>
                    <a:pt x="143" y="266"/>
                  </a:lnTo>
                  <a:lnTo>
                    <a:pt x="144" y="267"/>
                  </a:lnTo>
                  <a:lnTo>
                    <a:pt x="171" y="261"/>
                  </a:lnTo>
                  <a:lnTo>
                    <a:pt x="171" y="261"/>
                  </a:lnTo>
                  <a:lnTo>
                    <a:pt x="170" y="258"/>
                  </a:lnTo>
                  <a:lnTo>
                    <a:pt x="170" y="253"/>
                  </a:lnTo>
                  <a:lnTo>
                    <a:pt x="173" y="244"/>
                  </a:lnTo>
                  <a:lnTo>
                    <a:pt x="173" y="244"/>
                  </a:lnTo>
                  <a:lnTo>
                    <a:pt x="175" y="254"/>
                  </a:lnTo>
                  <a:lnTo>
                    <a:pt x="180" y="262"/>
                  </a:lnTo>
                  <a:lnTo>
                    <a:pt x="186" y="270"/>
                  </a:lnTo>
                  <a:lnTo>
                    <a:pt x="190" y="272"/>
                  </a:lnTo>
                  <a:lnTo>
                    <a:pt x="193" y="275"/>
                  </a:lnTo>
                  <a:lnTo>
                    <a:pt x="193" y="275"/>
                  </a:lnTo>
                  <a:lnTo>
                    <a:pt x="208" y="281"/>
                  </a:lnTo>
                  <a:lnTo>
                    <a:pt x="224" y="286"/>
                  </a:lnTo>
                  <a:lnTo>
                    <a:pt x="262" y="297"/>
                  </a:lnTo>
                  <a:lnTo>
                    <a:pt x="262" y="297"/>
                  </a:lnTo>
                  <a:lnTo>
                    <a:pt x="273" y="300"/>
                  </a:lnTo>
                  <a:lnTo>
                    <a:pt x="281" y="304"/>
                  </a:lnTo>
                  <a:lnTo>
                    <a:pt x="281" y="304"/>
                  </a:lnTo>
                  <a:lnTo>
                    <a:pt x="284" y="305"/>
                  </a:lnTo>
                  <a:lnTo>
                    <a:pt x="284" y="306"/>
                  </a:lnTo>
                  <a:lnTo>
                    <a:pt x="283" y="310"/>
                  </a:lnTo>
                  <a:lnTo>
                    <a:pt x="279" y="313"/>
                  </a:lnTo>
                  <a:lnTo>
                    <a:pt x="279" y="313"/>
                  </a:lnTo>
                  <a:lnTo>
                    <a:pt x="284" y="316"/>
                  </a:lnTo>
                  <a:lnTo>
                    <a:pt x="294" y="322"/>
                  </a:lnTo>
                  <a:lnTo>
                    <a:pt x="294" y="322"/>
                  </a:lnTo>
                  <a:lnTo>
                    <a:pt x="300" y="328"/>
                  </a:lnTo>
                  <a:lnTo>
                    <a:pt x="303" y="336"/>
                  </a:lnTo>
                  <a:lnTo>
                    <a:pt x="307" y="345"/>
                  </a:lnTo>
                  <a:lnTo>
                    <a:pt x="310" y="355"/>
                  </a:lnTo>
                  <a:lnTo>
                    <a:pt x="310" y="355"/>
                  </a:lnTo>
                  <a:lnTo>
                    <a:pt x="312" y="364"/>
                  </a:lnTo>
                  <a:lnTo>
                    <a:pt x="312" y="372"/>
                  </a:lnTo>
                  <a:lnTo>
                    <a:pt x="312" y="380"/>
                  </a:lnTo>
                  <a:lnTo>
                    <a:pt x="312" y="383"/>
                  </a:lnTo>
                  <a:lnTo>
                    <a:pt x="311" y="385"/>
                  </a:lnTo>
                  <a:lnTo>
                    <a:pt x="311" y="385"/>
                  </a:lnTo>
                  <a:lnTo>
                    <a:pt x="308" y="387"/>
                  </a:lnTo>
                  <a:lnTo>
                    <a:pt x="306" y="388"/>
                  </a:lnTo>
                  <a:lnTo>
                    <a:pt x="302" y="389"/>
                  </a:lnTo>
                  <a:lnTo>
                    <a:pt x="295" y="392"/>
                  </a:lnTo>
                  <a:lnTo>
                    <a:pt x="297" y="402"/>
                  </a:lnTo>
                  <a:lnTo>
                    <a:pt x="297" y="402"/>
                  </a:lnTo>
                  <a:lnTo>
                    <a:pt x="302" y="402"/>
                  </a:lnTo>
                  <a:lnTo>
                    <a:pt x="307" y="400"/>
                  </a:lnTo>
                  <a:lnTo>
                    <a:pt x="312" y="399"/>
                  </a:lnTo>
                  <a:lnTo>
                    <a:pt x="312" y="399"/>
                  </a:lnTo>
                  <a:lnTo>
                    <a:pt x="311" y="400"/>
                  </a:lnTo>
                  <a:lnTo>
                    <a:pt x="311" y="400"/>
                  </a:lnTo>
                  <a:lnTo>
                    <a:pt x="307" y="407"/>
                  </a:lnTo>
                  <a:lnTo>
                    <a:pt x="306" y="411"/>
                  </a:lnTo>
                  <a:lnTo>
                    <a:pt x="317" y="419"/>
                  </a:lnTo>
                  <a:lnTo>
                    <a:pt x="317" y="419"/>
                  </a:lnTo>
                  <a:lnTo>
                    <a:pt x="322" y="407"/>
                  </a:lnTo>
                  <a:lnTo>
                    <a:pt x="324" y="403"/>
                  </a:lnTo>
                  <a:lnTo>
                    <a:pt x="327" y="400"/>
                  </a:lnTo>
                  <a:lnTo>
                    <a:pt x="327" y="400"/>
                  </a:lnTo>
                  <a:lnTo>
                    <a:pt x="329" y="400"/>
                  </a:lnTo>
                  <a:lnTo>
                    <a:pt x="333" y="402"/>
                  </a:lnTo>
                  <a:lnTo>
                    <a:pt x="338" y="404"/>
                  </a:lnTo>
                  <a:lnTo>
                    <a:pt x="343" y="407"/>
                  </a:lnTo>
                  <a:lnTo>
                    <a:pt x="349" y="411"/>
                  </a:lnTo>
                  <a:lnTo>
                    <a:pt x="354" y="418"/>
                  </a:lnTo>
                  <a:lnTo>
                    <a:pt x="358" y="424"/>
                  </a:lnTo>
                  <a:lnTo>
                    <a:pt x="362" y="431"/>
                  </a:lnTo>
                  <a:lnTo>
                    <a:pt x="362" y="431"/>
                  </a:lnTo>
                  <a:lnTo>
                    <a:pt x="363" y="437"/>
                  </a:lnTo>
                  <a:lnTo>
                    <a:pt x="365" y="443"/>
                  </a:lnTo>
                  <a:lnTo>
                    <a:pt x="365" y="449"/>
                  </a:lnTo>
                  <a:lnTo>
                    <a:pt x="363" y="457"/>
                  </a:lnTo>
                  <a:lnTo>
                    <a:pt x="362" y="463"/>
                  </a:lnTo>
                  <a:lnTo>
                    <a:pt x="360" y="468"/>
                  </a:lnTo>
                  <a:lnTo>
                    <a:pt x="356" y="471"/>
                  </a:lnTo>
                  <a:lnTo>
                    <a:pt x="352" y="474"/>
                  </a:lnTo>
                  <a:lnTo>
                    <a:pt x="352" y="474"/>
                  </a:lnTo>
                  <a:lnTo>
                    <a:pt x="349" y="474"/>
                  </a:lnTo>
                  <a:lnTo>
                    <a:pt x="346" y="472"/>
                  </a:lnTo>
                  <a:lnTo>
                    <a:pt x="338" y="469"/>
                  </a:lnTo>
                  <a:lnTo>
                    <a:pt x="330" y="465"/>
                  </a:lnTo>
                  <a:lnTo>
                    <a:pt x="328" y="465"/>
                  </a:lnTo>
                  <a:lnTo>
                    <a:pt x="325" y="468"/>
                  </a:lnTo>
                  <a:lnTo>
                    <a:pt x="325" y="468"/>
                  </a:lnTo>
                  <a:lnTo>
                    <a:pt x="324" y="469"/>
                  </a:lnTo>
                  <a:lnTo>
                    <a:pt x="321" y="471"/>
                  </a:lnTo>
                  <a:lnTo>
                    <a:pt x="314" y="475"/>
                  </a:lnTo>
                  <a:lnTo>
                    <a:pt x="312" y="477"/>
                  </a:lnTo>
                  <a:lnTo>
                    <a:pt x="310" y="481"/>
                  </a:lnTo>
                  <a:lnTo>
                    <a:pt x="310" y="486"/>
                  </a:lnTo>
                  <a:lnTo>
                    <a:pt x="311" y="492"/>
                  </a:lnTo>
                  <a:lnTo>
                    <a:pt x="311" y="492"/>
                  </a:lnTo>
                  <a:lnTo>
                    <a:pt x="317" y="486"/>
                  </a:lnTo>
                  <a:lnTo>
                    <a:pt x="319" y="483"/>
                  </a:lnTo>
                  <a:lnTo>
                    <a:pt x="322" y="483"/>
                  </a:lnTo>
                  <a:lnTo>
                    <a:pt x="322" y="483"/>
                  </a:lnTo>
                  <a:lnTo>
                    <a:pt x="323" y="485"/>
                  </a:lnTo>
                  <a:lnTo>
                    <a:pt x="323" y="486"/>
                  </a:lnTo>
                  <a:lnTo>
                    <a:pt x="325" y="488"/>
                  </a:lnTo>
                  <a:lnTo>
                    <a:pt x="325" y="488"/>
                  </a:lnTo>
                  <a:lnTo>
                    <a:pt x="327" y="490"/>
                  </a:lnTo>
                  <a:lnTo>
                    <a:pt x="329" y="490"/>
                  </a:lnTo>
                  <a:lnTo>
                    <a:pt x="336" y="490"/>
                  </a:lnTo>
                  <a:lnTo>
                    <a:pt x="343" y="488"/>
                  </a:lnTo>
                  <a:lnTo>
                    <a:pt x="345" y="488"/>
                  </a:lnTo>
                  <a:lnTo>
                    <a:pt x="346" y="490"/>
                  </a:lnTo>
                  <a:lnTo>
                    <a:pt x="346" y="490"/>
                  </a:lnTo>
                  <a:lnTo>
                    <a:pt x="346" y="491"/>
                  </a:lnTo>
                  <a:lnTo>
                    <a:pt x="345" y="491"/>
                  </a:lnTo>
                  <a:lnTo>
                    <a:pt x="341" y="491"/>
                  </a:lnTo>
                  <a:lnTo>
                    <a:pt x="341" y="491"/>
                  </a:lnTo>
                  <a:lnTo>
                    <a:pt x="329" y="493"/>
                  </a:lnTo>
                  <a:lnTo>
                    <a:pt x="324" y="496"/>
                  </a:lnTo>
                  <a:lnTo>
                    <a:pt x="321" y="498"/>
                  </a:lnTo>
                  <a:lnTo>
                    <a:pt x="321" y="498"/>
                  </a:lnTo>
                  <a:lnTo>
                    <a:pt x="321" y="499"/>
                  </a:lnTo>
                  <a:lnTo>
                    <a:pt x="321" y="502"/>
                  </a:lnTo>
                  <a:lnTo>
                    <a:pt x="321" y="502"/>
                  </a:lnTo>
                  <a:lnTo>
                    <a:pt x="318" y="505"/>
                  </a:lnTo>
                  <a:lnTo>
                    <a:pt x="314" y="508"/>
                  </a:lnTo>
                  <a:lnTo>
                    <a:pt x="312" y="512"/>
                  </a:lnTo>
                  <a:lnTo>
                    <a:pt x="311" y="515"/>
                  </a:lnTo>
                  <a:lnTo>
                    <a:pt x="311" y="519"/>
                  </a:lnTo>
                  <a:lnTo>
                    <a:pt x="311" y="519"/>
                  </a:lnTo>
                  <a:lnTo>
                    <a:pt x="312" y="524"/>
                  </a:lnTo>
                  <a:lnTo>
                    <a:pt x="314" y="526"/>
                  </a:lnTo>
                  <a:lnTo>
                    <a:pt x="318" y="530"/>
                  </a:lnTo>
                  <a:lnTo>
                    <a:pt x="318" y="530"/>
                  </a:lnTo>
                  <a:lnTo>
                    <a:pt x="318" y="527"/>
                  </a:lnTo>
                  <a:lnTo>
                    <a:pt x="319" y="524"/>
                  </a:lnTo>
                  <a:lnTo>
                    <a:pt x="321" y="519"/>
                  </a:lnTo>
                  <a:lnTo>
                    <a:pt x="321" y="516"/>
                  </a:lnTo>
                  <a:lnTo>
                    <a:pt x="323" y="516"/>
                  </a:lnTo>
                  <a:lnTo>
                    <a:pt x="323" y="516"/>
                  </a:lnTo>
                  <a:lnTo>
                    <a:pt x="324" y="516"/>
                  </a:lnTo>
                  <a:lnTo>
                    <a:pt x="327" y="518"/>
                  </a:lnTo>
                  <a:lnTo>
                    <a:pt x="328" y="520"/>
                  </a:lnTo>
                  <a:lnTo>
                    <a:pt x="330" y="520"/>
                  </a:lnTo>
                  <a:lnTo>
                    <a:pt x="330" y="520"/>
                  </a:lnTo>
                  <a:lnTo>
                    <a:pt x="333" y="520"/>
                  </a:lnTo>
                  <a:lnTo>
                    <a:pt x="336" y="518"/>
                  </a:lnTo>
                  <a:lnTo>
                    <a:pt x="344" y="510"/>
                  </a:lnTo>
                  <a:lnTo>
                    <a:pt x="351" y="504"/>
                  </a:lnTo>
                  <a:lnTo>
                    <a:pt x="354" y="502"/>
                  </a:lnTo>
                  <a:lnTo>
                    <a:pt x="356" y="502"/>
                  </a:lnTo>
                  <a:lnTo>
                    <a:pt x="356" y="502"/>
                  </a:lnTo>
                  <a:lnTo>
                    <a:pt x="357" y="503"/>
                  </a:lnTo>
                  <a:lnTo>
                    <a:pt x="356" y="504"/>
                  </a:lnTo>
                  <a:lnTo>
                    <a:pt x="351" y="508"/>
                  </a:lnTo>
                  <a:lnTo>
                    <a:pt x="346" y="513"/>
                  </a:lnTo>
                  <a:lnTo>
                    <a:pt x="344" y="515"/>
                  </a:lnTo>
                  <a:lnTo>
                    <a:pt x="343" y="519"/>
                  </a:lnTo>
                  <a:lnTo>
                    <a:pt x="343" y="519"/>
                  </a:lnTo>
                  <a:lnTo>
                    <a:pt x="344" y="522"/>
                  </a:lnTo>
                  <a:lnTo>
                    <a:pt x="345" y="525"/>
                  </a:lnTo>
                  <a:lnTo>
                    <a:pt x="347" y="527"/>
                  </a:lnTo>
                  <a:lnTo>
                    <a:pt x="349" y="530"/>
                  </a:lnTo>
                  <a:lnTo>
                    <a:pt x="349" y="530"/>
                  </a:lnTo>
                  <a:lnTo>
                    <a:pt x="350" y="532"/>
                  </a:lnTo>
                  <a:lnTo>
                    <a:pt x="352" y="536"/>
                  </a:lnTo>
                  <a:lnTo>
                    <a:pt x="355" y="538"/>
                  </a:lnTo>
                  <a:lnTo>
                    <a:pt x="358" y="540"/>
                  </a:lnTo>
                  <a:lnTo>
                    <a:pt x="366" y="542"/>
                  </a:lnTo>
                  <a:lnTo>
                    <a:pt x="369" y="542"/>
                  </a:lnTo>
                  <a:lnTo>
                    <a:pt x="369" y="542"/>
                  </a:lnTo>
                  <a:lnTo>
                    <a:pt x="368" y="540"/>
                  </a:lnTo>
                  <a:lnTo>
                    <a:pt x="365" y="536"/>
                  </a:lnTo>
                  <a:lnTo>
                    <a:pt x="361" y="531"/>
                  </a:lnTo>
                  <a:lnTo>
                    <a:pt x="361" y="530"/>
                  </a:lnTo>
                  <a:lnTo>
                    <a:pt x="361" y="527"/>
                  </a:lnTo>
                  <a:lnTo>
                    <a:pt x="361" y="527"/>
                  </a:lnTo>
                  <a:lnTo>
                    <a:pt x="362" y="526"/>
                  </a:lnTo>
                  <a:lnTo>
                    <a:pt x="365" y="527"/>
                  </a:lnTo>
                  <a:lnTo>
                    <a:pt x="367" y="527"/>
                  </a:lnTo>
                  <a:lnTo>
                    <a:pt x="369" y="526"/>
                  </a:lnTo>
                  <a:lnTo>
                    <a:pt x="369" y="526"/>
                  </a:lnTo>
                  <a:lnTo>
                    <a:pt x="369" y="524"/>
                  </a:lnTo>
                  <a:lnTo>
                    <a:pt x="369" y="516"/>
                  </a:lnTo>
                  <a:lnTo>
                    <a:pt x="369" y="513"/>
                  </a:lnTo>
                  <a:lnTo>
                    <a:pt x="371" y="508"/>
                  </a:lnTo>
                  <a:lnTo>
                    <a:pt x="374" y="503"/>
                  </a:lnTo>
                  <a:lnTo>
                    <a:pt x="379" y="497"/>
                  </a:lnTo>
                  <a:lnTo>
                    <a:pt x="379" y="497"/>
                  </a:lnTo>
                  <a:lnTo>
                    <a:pt x="382" y="501"/>
                  </a:lnTo>
                  <a:lnTo>
                    <a:pt x="384" y="502"/>
                  </a:lnTo>
                  <a:lnTo>
                    <a:pt x="389" y="503"/>
                  </a:lnTo>
                  <a:lnTo>
                    <a:pt x="389" y="503"/>
                  </a:lnTo>
                  <a:lnTo>
                    <a:pt x="390" y="504"/>
                  </a:lnTo>
                  <a:lnTo>
                    <a:pt x="392" y="505"/>
                  </a:lnTo>
                  <a:lnTo>
                    <a:pt x="392" y="510"/>
                  </a:lnTo>
                  <a:lnTo>
                    <a:pt x="392" y="516"/>
                  </a:lnTo>
                  <a:lnTo>
                    <a:pt x="392" y="516"/>
                  </a:lnTo>
                  <a:lnTo>
                    <a:pt x="393" y="515"/>
                  </a:lnTo>
                  <a:lnTo>
                    <a:pt x="395" y="512"/>
                  </a:lnTo>
                  <a:lnTo>
                    <a:pt x="398" y="505"/>
                  </a:lnTo>
                  <a:lnTo>
                    <a:pt x="398" y="498"/>
                  </a:lnTo>
                  <a:lnTo>
                    <a:pt x="398" y="498"/>
                  </a:lnTo>
                  <a:lnTo>
                    <a:pt x="400" y="497"/>
                  </a:lnTo>
                  <a:lnTo>
                    <a:pt x="403" y="492"/>
                  </a:lnTo>
                  <a:lnTo>
                    <a:pt x="403" y="492"/>
                  </a:lnTo>
                  <a:lnTo>
                    <a:pt x="404" y="490"/>
                  </a:lnTo>
                  <a:lnTo>
                    <a:pt x="403" y="488"/>
                  </a:lnTo>
                  <a:lnTo>
                    <a:pt x="399" y="485"/>
                  </a:lnTo>
                  <a:lnTo>
                    <a:pt x="398" y="482"/>
                  </a:lnTo>
                  <a:lnTo>
                    <a:pt x="396" y="479"/>
                  </a:lnTo>
                  <a:lnTo>
                    <a:pt x="395" y="472"/>
                  </a:lnTo>
                  <a:lnTo>
                    <a:pt x="395" y="465"/>
                  </a:lnTo>
                  <a:lnTo>
                    <a:pt x="395" y="465"/>
                  </a:lnTo>
                  <a:lnTo>
                    <a:pt x="395" y="463"/>
                  </a:lnTo>
                  <a:lnTo>
                    <a:pt x="394" y="461"/>
                  </a:lnTo>
                  <a:lnTo>
                    <a:pt x="390" y="459"/>
                  </a:lnTo>
                  <a:lnTo>
                    <a:pt x="390" y="459"/>
                  </a:lnTo>
                  <a:lnTo>
                    <a:pt x="388" y="455"/>
                  </a:lnTo>
                  <a:lnTo>
                    <a:pt x="388" y="454"/>
                  </a:lnTo>
                  <a:lnTo>
                    <a:pt x="389" y="454"/>
                  </a:lnTo>
                  <a:lnTo>
                    <a:pt x="389" y="454"/>
                  </a:lnTo>
                  <a:lnTo>
                    <a:pt x="394" y="455"/>
                  </a:lnTo>
                  <a:lnTo>
                    <a:pt x="399" y="455"/>
                  </a:lnTo>
                  <a:lnTo>
                    <a:pt x="404" y="454"/>
                  </a:lnTo>
                  <a:lnTo>
                    <a:pt x="404" y="454"/>
                  </a:lnTo>
                  <a:lnTo>
                    <a:pt x="404" y="439"/>
                  </a:lnTo>
                  <a:lnTo>
                    <a:pt x="405" y="432"/>
                  </a:lnTo>
                  <a:lnTo>
                    <a:pt x="404" y="428"/>
                  </a:lnTo>
                  <a:lnTo>
                    <a:pt x="404" y="428"/>
                  </a:lnTo>
                  <a:lnTo>
                    <a:pt x="399" y="428"/>
                  </a:lnTo>
                  <a:lnTo>
                    <a:pt x="394" y="427"/>
                  </a:lnTo>
                  <a:lnTo>
                    <a:pt x="392" y="426"/>
                  </a:lnTo>
                  <a:lnTo>
                    <a:pt x="389" y="424"/>
                  </a:lnTo>
                  <a:lnTo>
                    <a:pt x="389" y="424"/>
                  </a:lnTo>
                  <a:lnTo>
                    <a:pt x="393" y="424"/>
                  </a:lnTo>
                  <a:lnTo>
                    <a:pt x="398" y="424"/>
                  </a:lnTo>
                  <a:lnTo>
                    <a:pt x="401" y="424"/>
                  </a:lnTo>
                  <a:lnTo>
                    <a:pt x="404" y="421"/>
                  </a:lnTo>
                  <a:lnTo>
                    <a:pt x="404" y="421"/>
                  </a:lnTo>
                  <a:lnTo>
                    <a:pt x="404" y="409"/>
                  </a:lnTo>
                  <a:lnTo>
                    <a:pt x="403" y="400"/>
                  </a:lnTo>
                  <a:lnTo>
                    <a:pt x="403" y="398"/>
                  </a:lnTo>
                  <a:lnTo>
                    <a:pt x="401" y="397"/>
                  </a:lnTo>
                  <a:lnTo>
                    <a:pt x="401" y="397"/>
                  </a:lnTo>
                  <a:lnTo>
                    <a:pt x="396" y="398"/>
                  </a:lnTo>
                  <a:lnTo>
                    <a:pt x="393" y="398"/>
                  </a:lnTo>
                  <a:lnTo>
                    <a:pt x="389" y="397"/>
                  </a:lnTo>
                  <a:lnTo>
                    <a:pt x="385" y="396"/>
                  </a:lnTo>
                  <a:lnTo>
                    <a:pt x="385" y="396"/>
                  </a:lnTo>
                  <a:lnTo>
                    <a:pt x="384" y="394"/>
                  </a:lnTo>
                  <a:lnTo>
                    <a:pt x="383" y="392"/>
                  </a:lnTo>
                  <a:lnTo>
                    <a:pt x="383" y="388"/>
                  </a:lnTo>
                  <a:lnTo>
                    <a:pt x="382" y="386"/>
                  </a:lnTo>
                  <a:lnTo>
                    <a:pt x="382" y="385"/>
                  </a:lnTo>
                  <a:lnTo>
                    <a:pt x="381" y="383"/>
                  </a:lnTo>
                  <a:lnTo>
                    <a:pt x="381" y="383"/>
                  </a:lnTo>
                  <a:lnTo>
                    <a:pt x="373" y="381"/>
                  </a:lnTo>
                  <a:lnTo>
                    <a:pt x="366" y="377"/>
                  </a:lnTo>
                  <a:lnTo>
                    <a:pt x="362" y="374"/>
                  </a:lnTo>
                  <a:lnTo>
                    <a:pt x="358" y="371"/>
                  </a:lnTo>
                  <a:lnTo>
                    <a:pt x="358" y="371"/>
                  </a:lnTo>
                  <a:lnTo>
                    <a:pt x="356" y="367"/>
                  </a:lnTo>
                  <a:lnTo>
                    <a:pt x="356" y="364"/>
                  </a:lnTo>
                  <a:lnTo>
                    <a:pt x="356" y="361"/>
                  </a:lnTo>
                  <a:lnTo>
                    <a:pt x="356" y="361"/>
                  </a:lnTo>
                  <a:lnTo>
                    <a:pt x="362" y="364"/>
                  </a:lnTo>
                  <a:lnTo>
                    <a:pt x="365" y="364"/>
                  </a:lnTo>
                  <a:lnTo>
                    <a:pt x="368" y="363"/>
                  </a:lnTo>
                  <a:lnTo>
                    <a:pt x="369" y="343"/>
                  </a:lnTo>
                  <a:lnTo>
                    <a:pt x="369" y="343"/>
                  </a:lnTo>
                  <a:lnTo>
                    <a:pt x="367" y="343"/>
                  </a:lnTo>
                  <a:lnTo>
                    <a:pt x="362" y="342"/>
                  </a:lnTo>
                  <a:lnTo>
                    <a:pt x="362" y="342"/>
                  </a:lnTo>
                  <a:lnTo>
                    <a:pt x="360" y="339"/>
                  </a:lnTo>
                  <a:lnTo>
                    <a:pt x="357" y="337"/>
                  </a:lnTo>
                  <a:lnTo>
                    <a:pt x="356" y="334"/>
                  </a:lnTo>
                  <a:lnTo>
                    <a:pt x="356" y="334"/>
                  </a:lnTo>
                  <a:lnTo>
                    <a:pt x="358" y="336"/>
                  </a:lnTo>
                  <a:lnTo>
                    <a:pt x="363" y="337"/>
                  </a:lnTo>
                  <a:lnTo>
                    <a:pt x="363" y="337"/>
                  </a:lnTo>
                  <a:lnTo>
                    <a:pt x="368" y="337"/>
                  </a:lnTo>
                  <a:lnTo>
                    <a:pt x="371" y="336"/>
                  </a:lnTo>
                  <a:lnTo>
                    <a:pt x="373" y="314"/>
                  </a:lnTo>
                  <a:lnTo>
                    <a:pt x="373" y="314"/>
                  </a:lnTo>
                  <a:lnTo>
                    <a:pt x="369" y="314"/>
                  </a:lnTo>
                  <a:lnTo>
                    <a:pt x="366" y="313"/>
                  </a:lnTo>
                  <a:lnTo>
                    <a:pt x="362" y="311"/>
                  </a:lnTo>
                  <a:lnTo>
                    <a:pt x="361" y="308"/>
                  </a:lnTo>
                  <a:lnTo>
                    <a:pt x="361" y="306"/>
                  </a:lnTo>
                  <a:lnTo>
                    <a:pt x="361" y="306"/>
                  </a:lnTo>
                  <a:lnTo>
                    <a:pt x="369" y="304"/>
                  </a:lnTo>
                  <a:lnTo>
                    <a:pt x="377" y="300"/>
                  </a:lnTo>
                  <a:lnTo>
                    <a:pt x="383" y="295"/>
                  </a:lnTo>
                  <a:lnTo>
                    <a:pt x="388" y="291"/>
                  </a:lnTo>
                  <a:lnTo>
                    <a:pt x="393" y="284"/>
                  </a:lnTo>
                  <a:lnTo>
                    <a:pt x="396" y="277"/>
                  </a:lnTo>
                  <a:lnTo>
                    <a:pt x="400" y="271"/>
                  </a:lnTo>
                  <a:lnTo>
                    <a:pt x="401" y="264"/>
                  </a:lnTo>
                  <a:lnTo>
                    <a:pt x="401" y="264"/>
                  </a:lnTo>
                  <a:lnTo>
                    <a:pt x="407" y="266"/>
                  </a:lnTo>
                  <a:lnTo>
                    <a:pt x="411" y="266"/>
                  </a:lnTo>
                  <a:lnTo>
                    <a:pt x="414" y="266"/>
                  </a:lnTo>
                  <a:lnTo>
                    <a:pt x="414" y="266"/>
                  </a:lnTo>
                  <a:lnTo>
                    <a:pt x="415" y="258"/>
                  </a:lnTo>
                  <a:lnTo>
                    <a:pt x="415" y="248"/>
                  </a:lnTo>
                  <a:lnTo>
                    <a:pt x="415" y="248"/>
                  </a:lnTo>
                  <a:lnTo>
                    <a:pt x="409" y="247"/>
                  </a:lnTo>
                  <a:lnTo>
                    <a:pt x="406" y="245"/>
                  </a:lnTo>
                  <a:lnTo>
                    <a:pt x="404" y="2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0"/>
            <p:cNvSpPr>
              <a:spLocks/>
            </p:cNvSpPr>
            <p:nvPr userDrawn="1"/>
          </p:nvSpPr>
          <p:spPr bwMode="auto">
            <a:xfrm>
              <a:off x="557" y="898"/>
              <a:ext cx="233" cy="61"/>
            </a:xfrm>
            <a:custGeom>
              <a:avLst/>
              <a:gdLst>
                <a:gd name="T0" fmla="*/ 0 w 233"/>
                <a:gd name="T1" fmla="*/ 23 h 61"/>
                <a:gd name="T2" fmla="*/ 0 w 233"/>
                <a:gd name="T3" fmla="*/ 23 h 61"/>
                <a:gd name="T4" fmla="*/ 13 w 233"/>
                <a:gd name="T5" fmla="*/ 33 h 61"/>
                <a:gd name="T6" fmla="*/ 25 w 233"/>
                <a:gd name="T7" fmla="*/ 40 h 61"/>
                <a:gd name="T8" fmla="*/ 25 w 233"/>
                <a:gd name="T9" fmla="*/ 40 h 61"/>
                <a:gd name="T10" fmla="*/ 46 w 233"/>
                <a:gd name="T11" fmla="*/ 48 h 61"/>
                <a:gd name="T12" fmla="*/ 60 w 233"/>
                <a:gd name="T13" fmla="*/ 52 h 61"/>
                <a:gd name="T14" fmla="*/ 74 w 233"/>
                <a:gd name="T15" fmla="*/ 56 h 61"/>
                <a:gd name="T16" fmla="*/ 92 w 233"/>
                <a:gd name="T17" fmla="*/ 59 h 61"/>
                <a:gd name="T18" fmla="*/ 110 w 233"/>
                <a:gd name="T19" fmla="*/ 61 h 61"/>
                <a:gd name="T20" fmla="*/ 129 w 233"/>
                <a:gd name="T21" fmla="*/ 61 h 61"/>
                <a:gd name="T22" fmla="*/ 151 w 233"/>
                <a:gd name="T23" fmla="*/ 60 h 61"/>
                <a:gd name="T24" fmla="*/ 151 w 233"/>
                <a:gd name="T25" fmla="*/ 60 h 61"/>
                <a:gd name="T26" fmla="*/ 171 w 233"/>
                <a:gd name="T27" fmla="*/ 57 h 61"/>
                <a:gd name="T28" fmla="*/ 187 w 233"/>
                <a:gd name="T29" fmla="*/ 54 h 61"/>
                <a:gd name="T30" fmla="*/ 202 w 233"/>
                <a:gd name="T31" fmla="*/ 50 h 61"/>
                <a:gd name="T32" fmla="*/ 213 w 233"/>
                <a:gd name="T33" fmla="*/ 46 h 61"/>
                <a:gd name="T34" fmla="*/ 229 w 233"/>
                <a:gd name="T35" fmla="*/ 38 h 61"/>
                <a:gd name="T36" fmla="*/ 233 w 233"/>
                <a:gd name="T37" fmla="*/ 35 h 61"/>
                <a:gd name="T38" fmla="*/ 233 w 233"/>
                <a:gd name="T39" fmla="*/ 35 h 61"/>
                <a:gd name="T40" fmla="*/ 226 w 233"/>
                <a:gd name="T41" fmla="*/ 33 h 61"/>
                <a:gd name="T42" fmla="*/ 220 w 233"/>
                <a:gd name="T43" fmla="*/ 29 h 61"/>
                <a:gd name="T44" fmla="*/ 210 w 233"/>
                <a:gd name="T45" fmla="*/ 21 h 61"/>
                <a:gd name="T46" fmla="*/ 210 w 233"/>
                <a:gd name="T47" fmla="*/ 21 h 61"/>
                <a:gd name="T48" fmla="*/ 209 w 233"/>
                <a:gd name="T49" fmla="*/ 26 h 61"/>
                <a:gd name="T50" fmla="*/ 209 w 233"/>
                <a:gd name="T51" fmla="*/ 26 h 61"/>
                <a:gd name="T52" fmla="*/ 208 w 233"/>
                <a:gd name="T53" fmla="*/ 34 h 61"/>
                <a:gd name="T54" fmla="*/ 208 w 233"/>
                <a:gd name="T55" fmla="*/ 34 h 61"/>
                <a:gd name="T56" fmla="*/ 203 w 233"/>
                <a:gd name="T57" fmla="*/ 33 h 61"/>
                <a:gd name="T58" fmla="*/ 203 w 233"/>
                <a:gd name="T59" fmla="*/ 33 h 61"/>
                <a:gd name="T60" fmla="*/ 199 w 233"/>
                <a:gd name="T61" fmla="*/ 30 h 61"/>
                <a:gd name="T62" fmla="*/ 196 w 233"/>
                <a:gd name="T63" fmla="*/ 27 h 61"/>
                <a:gd name="T64" fmla="*/ 193 w 233"/>
                <a:gd name="T65" fmla="*/ 22 h 61"/>
                <a:gd name="T66" fmla="*/ 192 w 233"/>
                <a:gd name="T67" fmla="*/ 16 h 61"/>
                <a:gd name="T68" fmla="*/ 192 w 233"/>
                <a:gd name="T69" fmla="*/ 16 h 61"/>
                <a:gd name="T70" fmla="*/ 192 w 233"/>
                <a:gd name="T71" fmla="*/ 15 h 61"/>
                <a:gd name="T72" fmla="*/ 192 w 233"/>
                <a:gd name="T73" fmla="*/ 15 h 61"/>
                <a:gd name="T74" fmla="*/ 182 w 233"/>
                <a:gd name="T75" fmla="*/ 18 h 61"/>
                <a:gd name="T76" fmla="*/ 169 w 233"/>
                <a:gd name="T77" fmla="*/ 22 h 61"/>
                <a:gd name="T78" fmla="*/ 153 w 233"/>
                <a:gd name="T79" fmla="*/ 26 h 61"/>
                <a:gd name="T80" fmla="*/ 137 w 233"/>
                <a:gd name="T81" fmla="*/ 27 h 61"/>
                <a:gd name="T82" fmla="*/ 137 w 233"/>
                <a:gd name="T83" fmla="*/ 27 h 61"/>
                <a:gd name="T84" fmla="*/ 107 w 233"/>
                <a:gd name="T85" fmla="*/ 26 h 61"/>
                <a:gd name="T86" fmla="*/ 93 w 233"/>
                <a:gd name="T87" fmla="*/ 24 h 61"/>
                <a:gd name="T88" fmla="*/ 78 w 233"/>
                <a:gd name="T89" fmla="*/ 22 h 61"/>
                <a:gd name="T90" fmla="*/ 63 w 233"/>
                <a:gd name="T91" fmla="*/ 19 h 61"/>
                <a:gd name="T92" fmla="*/ 49 w 233"/>
                <a:gd name="T93" fmla="*/ 15 h 61"/>
                <a:gd name="T94" fmla="*/ 34 w 233"/>
                <a:gd name="T95" fmla="*/ 10 h 61"/>
                <a:gd name="T96" fmla="*/ 21 w 233"/>
                <a:gd name="T97" fmla="*/ 5 h 61"/>
                <a:gd name="T98" fmla="*/ 21 w 233"/>
                <a:gd name="T99" fmla="*/ 5 h 61"/>
                <a:gd name="T100" fmla="*/ 10 w 233"/>
                <a:gd name="T101" fmla="*/ 0 h 61"/>
                <a:gd name="T102" fmla="*/ 10 w 233"/>
                <a:gd name="T103" fmla="*/ 0 h 61"/>
                <a:gd name="T104" fmla="*/ 10 w 233"/>
                <a:gd name="T105" fmla="*/ 1 h 61"/>
                <a:gd name="T106" fmla="*/ 10 w 233"/>
                <a:gd name="T107" fmla="*/ 4 h 61"/>
                <a:gd name="T108" fmla="*/ 12 w 233"/>
                <a:gd name="T109" fmla="*/ 10 h 61"/>
                <a:gd name="T110" fmla="*/ 17 w 233"/>
                <a:gd name="T111" fmla="*/ 17 h 61"/>
                <a:gd name="T112" fmla="*/ 17 w 233"/>
                <a:gd name="T113" fmla="*/ 17 h 61"/>
                <a:gd name="T114" fmla="*/ 11 w 233"/>
                <a:gd name="T115" fmla="*/ 16 h 61"/>
                <a:gd name="T116" fmla="*/ 5 w 233"/>
                <a:gd name="T117" fmla="*/ 18 h 61"/>
                <a:gd name="T118" fmla="*/ 5 w 233"/>
                <a:gd name="T119" fmla="*/ 18 h 61"/>
                <a:gd name="T120" fmla="*/ 1 w 233"/>
                <a:gd name="T121" fmla="*/ 21 h 61"/>
                <a:gd name="T122" fmla="*/ 0 w 233"/>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3" h="61">
                  <a:moveTo>
                    <a:pt x="0" y="23"/>
                  </a:moveTo>
                  <a:lnTo>
                    <a:pt x="0" y="23"/>
                  </a:lnTo>
                  <a:lnTo>
                    <a:pt x="13" y="33"/>
                  </a:lnTo>
                  <a:lnTo>
                    <a:pt x="25" y="40"/>
                  </a:lnTo>
                  <a:lnTo>
                    <a:pt x="25" y="40"/>
                  </a:lnTo>
                  <a:lnTo>
                    <a:pt x="46" y="48"/>
                  </a:lnTo>
                  <a:lnTo>
                    <a:pt x="60" y="52"/>
                  </a:lnTo>
                  <a:lnTo>
                    <a:pt x="74" y="56"/>
                  </a:lnTo>
                  <a:lnTo>
                    <a:pt x="92" y="59"/>
                  </a:lnTo>
                  <a:lnTo>
                    <a:pt x="110" y="61"/>
                  </a:lnTo>
                  <a:lnTo>
                    <a:pt x="129" y="61"/>
                  </a:lnTo>
                  <a:lnTo>
                    <a:pt x="151" y="60"/>
                  </a:lnTo>
                  <a:lnTo>
                    <a:pt x="151" y="60"/>
                  </a:lnTo>
                  <a:lnTo>
                    <a:pt x="171" y="57"/>
                  </a:lnTo>
                  <a:lnTo>
                    <a:pt x="187" y="54"/>
                  </a:lnTo>
                  <a:lnTo>
                    <a:pt x="202" y="50"/>
                  </a:lnTo>
                  <a:lnTo>
                    <a:pt x="213" y="46"/>
                  </a:lnTo>
                  <a:lnTo>
                    <a:pt x="229" y="38"/>
                  </a:lnTo>
                  <a:lnTo>
                    <a:pt x="233" y="35"/>
                  </a:lnTo>
                  <a:lnTo>
                    <a:pt x="233" y="35"/>
                  </a:lnTo>
                  <a:lnTo>
                    <a:pt x="226" y="33"/>
                  </a:lnTo>
                  <a:lnTo>
                    <a:pt x="220" y="29"/>
                  </a:lnTo>
                  <a:lnTo>
                    <a:pt x="210" y="21"/>
                  </a:lnTo>
                  <a:lnTo>
                    <a:pt x="210" y="21"/>
                  </a:lnTo>
                  <a:lnTo>
                    <a:pt x="209" y="26"/>
                  </a:lnTo>
                  <a:lnTo>
                    <a:pt x="209" y="26"/>
                  </a:lnTo>
                  <a:lnTo>
                    <a:pt x="208" y="34"/>
                  </a:lnTo>
                  <a:lnTo>
                    <a:pt x="208" y="34"/>
                  </a:lnTo>
                  <a:lnTo>
                    <a:pt x="203" y="33"/>
                  </a:lnTo>
                  <a:lnTo>
                    <a:pt x="203" y="33"/>
                  </a:lnTo>
                  <a:lnTo>
                    <a:pt x="199" y="30"/>
                  </a:lnTo>
                  <a:lnTo>
                    <a:pt x="196" y="27"/>
                  </a:lnTo>
                  <a:lnTo>
                    <a:pt x="193" y="22"/>
                  </a:lnTo>
                  <a:lnTo>
                    <a:pt x="192" y="16"/>
                  </a:lnTo>
                  <a:lnTo>
                    <a:pt x="192" y="16"/>
                  </a:lnTo>
                  <a:lnTo>
                    <a:pt x="192" y="15"/>
                  </a:lnTo>
                  <a:lnTo>
                    <a:pt x="192" y="15"/>
                  </a:lnTo>
                  <a:lnTo>
                    <a:pt x="182" y="18"/>
                  </a:lnTo>
                  <a:lnTo>
                    <a:pt x="169" y="22"/>
                  </a:lnTo>
                  <a:lnTo>
                    <a:pt x="153" y="26"/>
                  </a:lnTo>
                  <a:lnTo>
                    <a:pt x="137" y="27"/>
                  </a:lnTo>
                  <a:lnTo>
                    <a:pt x="137" y="27"/>
                  </a:lnTo>
                  <a:lnTo>
                    <a:pt x="107" y="26"/>
                  </a:lnTo>
                  <a:lnTo>
                    <a:pt x="93" y="24"/>
                  </a:lnTo>
                  <a:lnTo>
                    <a:pt x="78" y="22"/>
                  </a:lnTo>
                  <a:lnTo>
                    <a:pt x="63" y="19"/>
                  </a:lnTo>
                  <a:lnTo>
                    <a:pt x="49" y="15"/>
                  </a:lnTo>
                  <a:lnTo>
                    <a:pt x="34" y="10"/>
                  </a:lnTo>
                  <a:lnTo>
                    <a:pt x="21" y="5"/>
                  </a:lnTo>
                  <a:lnTo>
                    <a:pt x="21" y="5"/>
                  </a:lnTo>
                  <a:lnTo>
                    <a:pt x="10" y="0"/>
                  </a:lnTo>
                  <a:lnTo>
                    <a:pt x="10" y="0"/>
                  </a:lnTo>
                  <a:lnTo>
                    <a:pt x="10" y="1"/>
                  </a:lnTo>
                  <a:lnTo>
                    <a:pt x="10" y="4"/>
                  </a:lnTo>
                  <a:lnTo>
                    <a:pt x="12" y="10"/>
                  </a:lnTo>
                  <a:lnTo>
                    <a:pt x="17" y="17"/>
                  </a:lnTo>
                  <a:lnTo>
                    <a:pt x="17" y="17"/>
                  </a:lnTo>
                  <a:lnTo>
                    <a:pt x="11" y="16"/>
                  </a:lnTo>
                  <a:lnTo>
                    <a:pt x="5" y="18"/>
                  </a:lnTo>
                  <a:lnTo>
                    <a:pt x="5" y="18"/>
                  </a:lnTo>
                  <a:lnTo>
                    <a:pt x="1"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504" y="701"/>
              <a:ext cx="239" cy="170"/>
            </a:xfrm>
            <a:custGeom>
              <a:avLst/>
              <a:gdLst>
                <a:gd name="T0" fmla="*/ 218 w 239"/>
                <a:gd name="T1" fmla="*/ 14 h 170"/>
                <a:gd name="T2" fmla="*/ 214 w 239"/>
                <a:gd name="T3" fmla="*/ 3 h 170"/>
                <a:gd name="T4" fmla="*/ 208 w 239"/>
                <a:gd name="T5" fmla="*/ 0 h 170"/>
                <a:gd name="T6" fmla="*/ 152 w 239"/>
                <a:gd name="T7" fmla="*/ 27 h 170"/>
                <a:gd name="T8" fmla="*/ 138 w 239"/>
                <a:gd name="T9" fmla="*/ 36 h 170"/>
                <a:gd name="T10" fmla="*/ 118 w 239"/>
                <a:gd name="T11" fmla="*/ 36 h 170"/>
                <a:gd name="T12" fmla="*/ 121 w 239"/>
                <a:gd name="T13" fmla="*/ 48 h 170"/>
                <a:gd name="T14" fmla="*/ 115 w 239"/>
                <a:gd name="T15" fmla="*/ 53 h 170"/>
                <a:gd name="T16" fmla="*/ 121 w 239"/>
                <a:gd name="T17" fmla="*/ 63 h 170"/>
                <a:gd name="T18" fmla="*/ 132 w 239"/>
                <a:gd name="T19" fmla="*/ 61 h 170"/>
                <a:gd name="T20" fmla="*/ 126 w 239"/>
                <a:gd name="T21" fmla="*/ 77 h 170"/>
                <a:gd name="T22" fmla="*/ 98 w 239"/>
                <a:gd name="T23" fmla="*/ 98 h 170"/>
                <a:gd name="T24" fmla="*/ 67 w 239"/>
                <a:gd name="T25" fmla="*/ 104 h 170"/>
                <a:gd name="T26" fmla="*/ 53 w 239"/>
                <a:gd name="T27" fmla="*/ 92 h 170"/>
                <a:gd name="T28" fmla="*/ 45 w 239"/>
                <a:gd name="T29" fmla="*/ 85 h 170"/>
                <a:gd name="T30" fmla="*/ 33 w 239"/>
                <a:gd name="T31" fmla="*/ 85 h 170"/>
                <a:gd name="T32" fmla="*/ 19 w 239"/>
                <a:gd name="T33" fmla="*/ 92 h 170"/>
                <a:gd name="T34" fmla="*/ 32 w 239"/>
                <a:gd name="T35" fmla="*/ 94 h 170"/>
                <a:gd name="T36" fmla="*/ 30 w 239"/>
                <a:gd name="T37" fmla="*/ 101 h 170"/>
                <a:gd name="T38" fmla="*/ 50 w 239"/>
                <a:gd name="T39" fmla="*/ 114 h 170"/>
                <a:gd name="T40" fmla="*/ 50 w 239"/>
                <a:gd name="T41" fmla="*/ 115 h 170"/>
                <a:gd name="T42" fmla="*/ 26 w 239"/>
                <a:gd name="T43" fmla="*/ 108 h 170"/>
                <a:gd name="T44" fmla="*/ 19 w 239"/>
                <a:gd name="T45" fmla="*/ 110 h 170"/>
                <a:gd name="T46" fmla="*/ 5 w 239"/>
                <a:gd name="T47" fmla="*/ 115 h 170"/>
                <a:gd name="T48" fmla="*/ 1 w 239"/>
                <a:gd name="T49" fmla="*/ 130 h 170"/>
                <a:gd name="T50" fmla="*/ 11 w 239"/>
                <a:gd name="T51" fmla="*/ 121 h 170"/>
                <a:gd name="T52" fmla="*/ 15 w 239"/>
                <a:gd name="T53" fmla="*/ 126 h 170"/>
                <a:gd name="T54" fmla="*/ 17 w 239"/>
                <a:gd name="T55" fmla="*/ 132 h 170"/>
                <a:gd name="T56" fmla="*/ 44 w 239"/>
                <a:gd name="T57" fmla="*/ 131 h 170"/>
                <a:gd name="T58" fmla="*/ 50 w 239"/>
                <a:gd name="T59" fmla="*/ 132 h 170"/>
                <a:gd name="T60" fmla="*/ 26 w 239"/>
                <a:gd name="T61" fmla="*/ 138 h 170"/>
                <a:gd name="T62" fmla="*/ 25 w 239"/>
                <a:gd name="T63" fmla="*/ 143 h 170"/>
                <a:gd name="T64" fmla="*/ 19 w 239"/>
                <a:gd name="T65" fmla="*/ 157 h 170"/>
                <a:gd name="T66" fmla="*/ 23 w 239"/>
                <a:gd name="T67" fmla="*/ 166 h 170"/>
                <a:gd name="T68" fmla="*/ 27 w 239"/>
                <a:gd name="T69" fmla="*/ 164 h 170"/>
                <a:gd name="T70" fmla="*/ 28 w 239"/>
                <a:gd name="T71" fmla="*/ 158 h 170"/>
                <a:gd name="T72" fmla="*/ 37 w 239"/>
                <a:gd name="T73" fmla="*/ 163 h 170"/>
                <a:gd name="T74" fmla="*/ 48 w 239"/>
                <a:gd name="T75" fmla="*/ 155 h 170"/>
                <a:gd name="T76" fmla="*/ 63 w 239"/>
                <a:gd name="T77" fmla="*/ 143 h 170"/>
                <a:gd name="T78" fmla="*/ 72 w 239"/>
                <a:gd name="T79" fmla="*/ 142 h 170"/>
                <a:gd name="T80" fmla="*/ 74 w 239"/>
                <a:gd name="T81" fmla="*/ 149 h 170"/>
                <a:gd name="T82" fmla="*/ 77 w 239"/>
                <a:gd name="T83" fmla="*/ 157 h 170"/>
                <a:gd name="T84" fmla="*/ 76 w 239"/>
                <a:gd name="T85" fmla="*/ 163 h 170"/>
                <a:gd name="T86" fmla="*/ 91 w 239"/>
                <a:gd name="T87" fmla="*/ 151 h 170"/>
                <a:gd name="T88" fmla="*/ 94 w 239"/>
                <a:gd name="T89" fmla="*/ 147 h 170"/>
                <a:gd name="T90" fmla="*/ 97 w 239"/>
                <a:gd name="T91" fmla="*/ 142 h 170"/>
                <a:gd name="T92" fmla="*/ 98 w 239"/>
                <a:gd name="T93" fmla="*/ 135 h 170"/>
                <a:gd name="T94" fmla="*/ 112 w 239"/>
                <a:gd name="T95" fmla="*/ 130 h 170"/>
                <a:gd name="T96" fmla="*/ 114 w 239"/>
                <a:gd name="T97" fmla="*/ 121 h 170"/>
                <a:gd name="T98" fmla="*/ 121 w 239"/>
                <a:gd name="T99" fmla="*/ 120 h 170"/>
                <a:gd name="T100" fmla="*/ 134 w 239"/>
                <a:gd name="T101" fmla="*/ 132 h 170"/>
                <a:gd name="T102" fmla="*/ 154 w 239"/>
                <a:gd name="T103" fmla="*/ 122 h 170"/>
                <a:gd name="T104" fmla="*/ 152 w 239"/>
                <a:gd name="T105" fmla="*/ 114 h 170"/>
                <a:gd name="T106" fmla="*/ 149 w 239"/>
                <a:gd name="T107" fmla="*/ 104 h 170"/>
                <a:gd name="T108" fmla="*/ 164 w 239"/>
                <a:gd name="T109" fmla="*/ 116 h 170"/>
                <a:gd name="T110" fmla="*/ 185 w 239"/>
                <a:gd name="T111" fmla="*/ 104 h 170"/>
                <a:gd name="T112" fmla="*/ 182 w 239"/>
                <a:gd name="T113" fmla="*/ 101 h 170"/>
                <a:gd name="T114" fmla="*/ 176 w 239"/>
                <a:gd name="T115" fmla="*/ 88 h 170"/>
                <a:gd name="T116" fmla="*/ 175 w 239"/>
                <a:gd name="T117" fmla="*/ 77 h 170"/>
                <a:gd name="T118" fmla="*/ 175 w 239"/>
                <a:gd name="T119" fmla="*/ 66 h 170"/>
                <a:gd name="T120" fmla="*/ 236 w 239"/>
                <a:gd name="T121" fmla="*/ 3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70">
                  <a:moveTo>
                    <a:pt x="230" y="21"/>
                  </a:moveTo>
                  <a:lnTo>
                    <a:pt x="230" y="21"/>
                  </a:lnTo>
                  <a:lnTo>
                    <a:pt x="224" y="16"/>
                  </a:lnTo>
                  <a:lnTo>
                    <a:pt x="218" y="14"/>
                  </a:lnTo>
                  <a:lnTo>
                    <a:pt x="207" y="9"/>
                  </a:lnTo>
                  <a:lnTo>
                    <a:pt x="207" y="9"/>
                  </a:lnTo>
                  <a:lnTo>
                    <a:pt x="212" y="5"/>
                  </a:lnTo>
                  <a:lnTo>
                    <a:pt x="214" y="3"/>
                  </a:lnTo>
                  <a:lnTo>
                    <a:pt x="214" y="2"/>
                  </a:lnTo>
                  <a:lnTo>
                    <a:pt x="214" y="2"/>
                  </a:lnTo>
                  <a:lnTo>
                    <a:pt x="211" y="0"/>
                  </a:lnTo>
                  <a:lnTo>
                    <a:pt x="208" y="0"/>
                  </a:lnTo>
                  <a:lnTo>
                    <a:pt x="208" y="0"/>
                  </a:lnTo>
                  <a:lnTo>
                    <a:pt x="187" y="9"/>
                  </a:lnTo>
                  <a:lnTo>
                    <a:pt x="169" y="18"/>
                  </a:lnTo>
                  <a:lnTo>
                    <a:pt x="152" y="27"/>
                  </a:lnTo>
                  <a:lnTo>
                    <a:pt x="140" y="36"/>
                  </a:lnTo>
                  <a:lnTo>
                    <a:pt x="140" y="36"/>
                  </a:lnTo>
                  <a:lnTo>
                    <a:pt x="138" y="36"/>
                  </a:lnTo>
                  <a:lnTo>
                    <a:pt x="138" y="36"/>
                  </a:lnTo>
                  <a:lnTo>
                    <a:pt x="135" y="38"/>
                  </a:lnTo>
                  <a:lnTo>
                    <a:pt x="131" y="38"/>
                  </a:lnTo>
                  <a:lnTo>
                    <a:pt x="124" y="37"/>
                  </a:lnTo>
                  <a:lnTo>
                    <a:pt x="118" y="36"/>
                  </a:lnTo>
                  <a:lnTo>
                    <a:pt x="116" y="35"/>
                  </a:lnTo>
                  <a:lnTo>
                    <a:pt x="114" y="46"/>
                  </a:lnTo>
                  <a:lnTo>
                    <a:pt x="114" y="46"/>
                  </a:lnTo>
                  <a:lnTo>
                    <a:pt x="121" y="48"/>
                  </a:lnTo>
                  <a:lnTo>
                    <a:pt x="126" y="50"/>
                  </a:lnTo>
                  <a:lnTo>
                    <a:pt x="126" y="50"/>
                  </a:lnTo>
                  <a:lnTo>
                    <a:pt x="119" y="52"/>
                  </a:lnTo>
                  <a:lnTo>
                    <a:pt x="115" y="53"/>
                  </a:lnTo>
                  <a:lnTo>
                    <a:pt x="113" y="55"/>
                  </a:lnTo>
                  <a:lnTo>
                    <a:pt x="116" y="65"/>
                  </a:lnTo>
                  <a:lnTo>
                    <a:pt x="116" y="65"/>
                  </a:lnTo>
                  <a:lnTo>
                    <a:pt x="121" y="63"/>
                  </a:lnTo>
                  <a:lnTo>
                    <a:pt x="126" y="61"/>
                  </a:lnTo>
                  <a:lnTo>
                    <a:pt x="132" y="60"/>
                  </a:lnTo>
                  <a:lnTo>
                    <a:pt x="132" y="60"/>
                  </a:lnTo>
                  <a:lnTo>
                    <a:pt x="132" y="61"/>
                  </a:lnTo>
                  <a:lnTo>
                    <a:pt x="132" y="61"/>
                  </a:lnTo>
                  <a:lnTo>
                    <a:pt x="132" y="66"/>
                  </a:lnTo>
                  <a:lnTo>
                    <a:pt x="130" y="71"/>
                  </a:lnTo>
                  <a:lnTo>
                    <a:pt x="126" y="77"/>
                  </a:lnTo>
                  <a:lnTo>
                    <a:pt x="121" y="82"/>
                  </a:lnTo>
                  <a:lnTo>
                    <a:pt x="110" y="92"/>
                  </a:lnTo>
                  <a:lnTo>
                    <a:pt x="104" y="96"/>
                  </a:lnTo>
                  <a:lnTo>
                    <a:pt x="98" y="98"/>
                  </a:lnTo>
                  <a:lnTo>
                    <a:pt x="98" y="98"/>
                  </a:lnTo>
                  <a:lnTo>
                    <a:pt x="86" y="102"/>
                  </a:lnTo>
                  <a:lnTo>
                    <a:pt x="75" y="104"/>
                  </a:lnTo>
                  <a:lnTo>
                    <a:pt x="67" y="104"/>
                  </a:lnTo>
                  <a:lnTo>
                    <a:pt x="64" y="103"/>
                  </a:lnTo>
                  <a:lnTo>
                    <a:pt x="64" y="103"/>
                  </a:lnTo>
                  <a:lnTo>
                    <a:pt x="56" y="97"/>
                  </a:lnTo>
                  <a:lnTo>
                    <a:pt x="53" y="92"/>
                  </a:lnTo>
                  <a:lnTo>
                    <a:pt x="49" y="87"/>
                  </a:lnTo>
                  <a:lnTo>
                    <a:pt x="48" y="85"/>
                  </a:lnTo>
                  <a:lnTo>
                    <a:pt x="45" y="85"/>
                  </a:lnTo>
                  <a:lnTo>
                    <a:pt x="45" y="85"/>
                  </a:lnTo>
                  <a:lnTo>
                    <a:pt x="43" y="85"/>
                  </a:lnTo>
                  <a:lnTo>
                    <a:pt x="41" y="86"/>
                  </a:lnTo>
                  <a:lnTo>
                    <a:pt x="41" y="86"/>
                  </a:lnTo>
                  <a:lnTo>
                    <a:pt x="33" y="85"/>
                  </a:lnTo>
                  <a:lnTo>
                    <a:pt x="27" y="86"/>
                  </a:lnTo>
                  <a:lnTo>
                    <a:pt x="22" y="88"/>
                  </a:lnTo>
                  <a:lnTo>
                    <a:pt x="20" y="90"/>
                  </a:lnTo>
                  <a:lnTo>
                    <a:pt x="19" y="92"/>
                  </a:lnTo>
                  <a:lnTo>
                    <a:pt x="19" y="92"/>
                  </a:lnTo>
                  <a:lnTo>
                    <a:pt x="27" y="92"/>
                  </a:lnTo>
                  <a:lnTo>
                    <a:pt x="32" y="93"/>
                  </a:lnTo>
                  <a:lnTo>
                    <a:pt x="32" y="94"/>
                  </a:lnTo>
                  <a:lnTo>
                    <a:pt x="31" y="96"/>
                  </a:lnTo>
                  <a:lnTo>
                    <a:pt x="31" y="96"/>
                  </a:lnTo>
                  <a:lnTo>
                    <a:pt x="28" y="98"/>
                  </a:lnTo>
                  <a:lnTo>
                    <a:pt x="30" y="101"/>
                  </a:lnTo>
                  <a:lnTo>
                    <a:pt x="31" y="103"/>
                  </a:lnTo>
                  <a:lnTo>
                    <a:pt x="34" y="105"/>
                  </a:lnTo>
                  <a:lnTo>
                    <a:pt x="50" y="114"/>
                  </a:lnTo>
                  <a:lnTo>
                    <a:pt x="50" y="114"/>
                  </a:lnTo>
                  <a:lnTo>
                    <a:pt x="50" y="114"/>
                  </a:lnTo>
                  <a:lnTo>
                    <a:pt x="50" y="115"/>
                  </a:lnTo>
                  <a:lnTo>
                    <a:pt x="50" y="115"/>
                  </a:lnTo>
                  <a:lnTo>
                    <a:pt x="50" y="115"/>
                  </a:lnTo>
                  <a:lnTo>
                    <a:pt x="45" y="115"/>
                  </a:lnTo>
                  <a:lnTo>
                    <a:pt x="39" y="113"/>
                  </a:lnTo>
                  <a:lnTo>
                    <a:pt x="26" y="108"/>
                  </a:lnTo>
                  <a:lnTo>
                    <a:pt x="26" y="108"/>
                  </a:lnTo>
                  <a:lnTo>
                    <a:pt x="23" y="108"/>
                  </a:lnTo>
                  <a:lnTo>
                    <a:pt x="21" y="108"/>
                  </a:lnTo>
                  <a:lnTo>
                    <a:pt x="19" y="110"/>
                  </a:lnTo>
                  <a:lnTo>
                    <a:pt x="19" y="110"/>
                  </a:lnTo>
                  <a:lnTo>
                    <a:pt x="16" y="110"/>
                  </a:lnTo>
                  <a:lnTo>
                    <a:pt x="12" y="110"/>
                  </a:lnTo>
                  <a:lnTo>
                    <a:pt x="8" y="113"/>
                  </a:lnTo>
                  <a:lnTo>
                    <a:pt x="5" y="115"/>
                  </a:lnTo>
                  <a:lnTo>
                    <a:pt x="1" y="118"/>
                  </a:lnTo>
                  <a:lnTo>
                    <a:pt x="0" y="121"/>
                  </a:lnTo>
                  <a:lnTo>
                    <a:pt x="0" y="125"/>
                  </a:lnTo>
                  <a:lnTo>
                    <a:pt x="1" y="130"/>
                  </a:lnTo>
                  <a:lnTo>
                    <a:pt x="1" y="130"/>
                  </a:lnTo>
                  <a:lnTo>
                    <a:pt x="5" y="125"/>
                  </a:lnTo>
                  <a:lnTo>
                    <a:pt x="9" y="121"/>
                  </a:lnTo>
                  <a:lnTo>
                    <a:pt x="11" y="121"/>
                  </a:lnTo>
                  <a:lnTo>
                    <a:pt x="14" y="121"/>
                  </a:lnTo>
                  <a:lnTo>
                    <a:pt x="14" y="121"/>
                  </a:lnTo>
                  <a:lnTo>
                    <a:pt x="15" y="122"/>
                  </a:lnTo>
                  <a:lnTo>
                    <a:pt x="15" y="126"/>
                  </a:lnTo>
                  <a:lnTo>
                    <a:pt x="15" y="129"/>
                  </a:lnTo>
                  <a:lnTo>
                    <a:pt x="16" y="131"/>
                  </a:lnTo>
                  <a:lnTo>
                    <a:pt x="17" y="132"/>
                  </a:lnTo>
                  <a:lnTo>
                    <a:pt x="17" y="132"/>
                  </a:lnTo>
                  <a:lnTo>
                    <a:pt x="20" y="133"/>
                  </a:lnTo>
                  <a:lnTo>
                    <a:pt x="25" y="133"/>
                  </a:lnTo>
                  <a:lnTo>
                    <a:pt x="34" y="132"/>
                  </a:lnTo>
                  <a:lnTo>
                    <a:pt x="44" y="131"/>
                  </a:lnTo>
                  <a:lnTo>
                    <a:pt x="49" y="131"/>
                  </a:lnTo>
                  <a:lnTo>
                    <a:pt x="50" y="131"/>
                  </a:lnTo>
                  <a:lnTo>
                    <a:pt x="50" y="131"/>
                  </a:lnTo>
                  <a:lnTo>
                    <a:pt x="50" y="132"/>
                  </a:lnTo>
                  <a:lnTo>
                    <a:pt x="48" y="133"/>
                  </a:lnTo>
                  <a:lnTo>
                    <a:pt x="39" y="135"/>
                  </a:lnTo>
                  <a:lnTo>
                    <a:pt x="30" y="136"/>
                  </a:lnTo>
                  <a:lnTo>
                    <a:pt x="26" y="138"/>
                  </a:lnTo>
                  <a:lnTo>
                    <a:pt x="25" y="140"/>
                  </a:lnTo>
                  <a:lnTo>
                    <a:pt x="25" y="140"/>
                  </a:lnTo>
                  <a:lnTo>
                    <a:pt x="25" y="143"/>
                  </a:lnTo>
                  <a:lnTo>
                    <a:pt x="25" y="143"/>
                  </a:lnTo>
                  <a:lnTo>
                    <a:pt x="25" y="144"/>
                  </a:lnTo>
                  <a:lnTo>
                    <a:pt x="22" y="147"/>
                  </a:lnTo>
                  <a:lnTo>
                    <a:pt x="20" y="152"/>
                  </a:lnTo>
                  <a:lnTo>
                    <a:pt x="19" y="157"/>
                  </a:lnTo>
                  <a:lnTo>
                    <a:pt x="19" y="157"/>
                  </a:lnTo>
                  <a:lnTo>
                    <a:pt x="19" y="159"/>
                  </a:lnTo>
                  <a:lnTo>
                    <a:pt x="20" y="163"/>
                  </a:lnTo>
                  <a:lnTo>
                    <a:pt x="23" y="166"/>
                  </a:lnTo>
                  <a:lnTo>
                    <a:pt x="27" y="170"/>
                  </a:lnTo>
                  <a:lnTo>
                    <a:pt x="27" y="170"/>
                  </a:lnTo>
                  <a:lnTo>
                    <a:pt x="28" y="169"/>
                  </a:lnTo>
                  <a:lnTo>
                    <a:pt x="27" y="164"/>
                  </a:lnTo>
                  <a:lnTo>
                    <a:pt x="27" y="160"/>
                  </a:lnTo>
                  <a:lnTo>
                    <a:pt x="28" y="159"/>
                  </a:lnTo>
                  <a:lnTo>
                    <a:pt x="28" y="158"/>
                  </a:lnTo>
                  <a:lnTo>
                    <a:pt x="28" y="158"/>
                  </a:lnTo>
                  <a:lnTo>
                    <a:pt x="31" y="158"/>
                  </a:lnTo>
                  <a:lnTo>
                    <a:pt x="32" y="159"/>
                  </a:lnTo>
                  <a:lnTo>
                    <a:pt x="34" y="162"/>
                  </a:lnTo>
                  <a:lnTo>
                    <a:pt x="37" y="163"/>
                  </a:lnTo>
                  <a:lnTo>
                    <a:pt x="37" y="163"/>
                  </a:lnTo>
                  <a:lnTo>
                    <a:pt x="39" y="162"/>
                  </a:lnTo>
                  <a:lnTo>
                    <a:pt x="42" y="160"/>
                  </a:lnTo>
                  <a:lnTo>
                    <a:pt x="48" y="155"/>
                  </a:lnTo>
                  <a:lnTo>
                    <a:pt x="54" y="149"/>
                  </a:lnTo>
                  <a:lnTo>
                    <a:pt x="58" y="146"/>
                  </a:lnTo>
                  <a:lnTo>
                    <a:pt x="63" y="143"/>
                  </a:lnTo>
                  <a:lnTo>
                    <a:pt x="63" y="143"/>
                  </a:lnTo>
                  <a:lnTo>
                    <a:pt x="69" y="141"/>
                  </a:lnTo>
                  <a:lnTo>
                    <a:pt x="71" y="140"/>
                  </a:lnTo>
                  <a:lnTo>
                    <a:pt x="72" y="141"/>
                  </a:lnTo>
                  <a:lnTo>
                    <a:pt x="72" y="142"/>
                  </a:lnTo>
                  <a:lnTo>
                    <a:pt x="72" y="146"/>
                  </a:lnTo>
                  <a:lnTo>
                    <a:pt x="72" y="148"/>
                  </a:lnTo>
                  <a:lnTo>
                    <a:pt x="74" y="149"/>
                  </a:lnTo>
                  <a:lnTo>
                    <a:pt x="74" y="149"/>
                  </a:lnTo>
                  <a:lnTo>
                    <a:pt x="77" y="151"/>
                  </a:lnTo>
                  <a:lnTo>
                    <a:pt x="78" y="152"/>
                  </a:lnTo>
                  <a:lnTo>
                    <a:pt x="78" y="154"/>
                  </a:lnTo>
                  <a:lnTo>
                    <a:pt x="77" y="157"/>
                  </a:lnTo>
                  <a:lnTo>
                    <a:pt x="75" y="160"/>
                  </a:lnTo>
                  <a:lnTo>
                    <a:pt x="72" y="163"/>
                  </a:lnTo>
                  <a:lnTo>
                    <a:pt x="72" y="163"/>
                  </a:lnTo>
                  <a:lnTo>
                    <a:pt x="76" y="163"/>
                  </a:lnTo>
                  <a:lnTo>
                    <a:pt x="81" y="162"/>
                  </a:lnTo>
                  <a:lnTo>
                    <a:pt x="86" y="157"/>
                  </a:lnTo>
                  <a:lnTo>
                    <a:pt x="88" y="154"/>
                  </a:lnTo>
                  <a:lnTo>
                    <a:pt x="91" y="151"/>
                  </a:lnTo>
                  <a:lnTo>
                    <a:pt x="91" y="151"/>
                  </a:lnTo>
                  <a:lnTo>
                    <a:pt x="91" y="148"/>
                  </a:lnTo>
                  <a:lnTo>
                    <a:pt x="92" y="148"/>
                  </a:lnTo>
                  <a:lnTo>
                    <a:pt x="94" y="147"/>
                  </a:lnTo>
                  <a:lnTo>
                    <a:pt x="96" y="146"/>
                  </a:lnTo>
                  <a:lnTo>
                    <a:pt x="96" y="146"/>
                  </a:lnTo>
                  <a:lnTo>
                    <a:pt x="97" y="144"/>
                  </a:lnTo>
                  <a:lnTo>
                    <a:pt x="97" y="142"/>
                  </a:lnTo>
                  <a:lnTo>
                    <a:pt x="97" y="140"/>
                  </a:lnTo>
                  <a:lnTo>
                    <a:pt x="97" y="137"/>
                  </a:lnTo>
                  <a:lnTo>
                    <a:pt x="97" y="137"/>
                  </a:lnTo>
                  <a:lnTo>
                    <a:pt x="98" y="135"/>
                  </a:lnTo>
                  <a:lnTo>
                    <a:pt x="101" y="133"/>
                  </a:lnTo>
                  <a:lnTo>
                    <a:pt x="105" y="132"/>
                  </a:lnTo>
                  <a:lnTo>
                    <a:pt x="110" y="131"/>
                  </a:lnTo>
                  <a:lnTo>
                    <a:pt x="112" y="130"/>
                  </a:lnTo>
                  <a:lnTo>
                    <a:pt x="112" y="129"/>
                  </a:lnTo>
                  <a:lnTo>
                    <a:pt x="112" y="129"/>
                  </a:lnTo>
                  <a:lnTo>
                    <a:pt x="112" y="125"/>
                  </a:lnTo>
                  <a:lnTo>
                    <a:pt x="114" y="121"/>
                  </a:lnTo>
                  <a:lnTo>
                    <a:pt x="118" y="120"/>
                  </a:lnTo>
                  <a:lnTo>
                    <a:pt x="120" y="119"/>
                  </a:lnTo>
                  <a:lnTo>
                    <a:pt x="120" y="119"/>
                  </a:lnTo>
                  <a:lnTo>
                    <a:pt x="121" y="120"/>
                  </a:lnTo>
                  <a:lnTo>
                    <a:pt x="123" y="124"/>
                  </a:lnTo>
                  <a:lnTo>
                    <a:pt x="126" y="127"/>
                  </a:lnTo>
                  <a:lnTo>
                    <a:pt x="130" y="130"/>
                  </a:lnTo>
                  <a:lnTo>
                    <a:pt x="134" y="132"/>
                  </a:lnTo>
                  <a:lnTo>
                    <a:pt x="134" y="132"/>
                  </a:lnTo>
                  <a:lnTo>
                    <a:pt x="148" y="125"/>
                  </a:lnTo>
                  <a:lnTo>
                    <a:pt x="148" y="125"/>
                  </a:lnTo>
                  <a:lnTo>
                    <a:pt x="154" y="122"/>
                  </a:lnTo>
                  <a:lnTo>
                    <a:pt x="157" y="120"/>
                  </a:lnTo>
                  <a:lnTo>
                    <a:pt x="157" y="120"/>
                  </a:lnTo>
                  <a:lnTo>
                    <a:pt x="154" y="116"/>
                  </a:lnTo>
                  <a:lnTo>
                    <a:pt x="152" y="114"/>
                  </a:lnTo>
                  <a:lnTo>
                    <a:pt x="151" y="110"/>
                  </a:lnTo>
                  <a:lnTo>
                    <a:pt x="151" y="110"/>
                  </a:lnTo>
                  <a:lnTo>
                    <a:pt x="149" y="107"/>
                  </a:lnTo>
                  <a:lnTo>
                    <a:pt x="149" y="104"/>
                  </a:lnTo>
                  <a:lnTo>
                    <a:pt x="149" y="104"/>
                  </a:lnTo>
                  <a:lnTo>
                    <a:pt x="153" y="109"/>
                  </a:lnTo>
                  <a:lnTo>
                    <a:pt x="158" y="113"/>
                  </a:lnTo>
                  <a:lnTo>
                    <a:pt x="164" y="116"/>
                  </a:lnTo>
                  <a:lnTo>
                    <a:pt x="164" y="116"/>
                  </a:lnTo>
                  <a:lnTo>
                    <a:pt x="181" y="105"/>
                  </a:lnTo>
                  <a:lnTo>
                    <a:pt x="181" y="105"/>
                  </a:lnTo>
                  <a:lnTo>
                    <a:pt x="185" y="104"/>
                  </a:lnTo>
                  <a:lnTo>
                    <a:pt x="185" y="104"/>
                  </a:lnTo>
                  <a:lnTo>
                    <a:pt x="185" y="104"/>
                  </a:lnTo>
                  <a:lnTo>
                    <a:pt x="185" y="104"/>
                  </a:lnTo>
                  <a:lnTo>
                    <a:pt x="182" y="101"/>
                  </a:lnTo>
                  <a:lnTo>
                    <a:pt x="179" y="97"/>
                  </a:lnTo>
                  <a:lnTo>
                    <a:pt x="175" y="92"/>
                  </a:lnTo>
                  <a:lnTo>
                    <a:pt x="175" y="90"/>
                  </a:lnTo>
                  <a:lnTo>
                    <a:pt x="176" y="88"/>
                  </a:lnTo>
                  <a:lnTo>
                    <a:pt x="176" y="88"/>
                  </a:lnTo>
                  <a:lnTo>
                    <a:pt x="178" y="87"/>
                  </a:lnTo>
                  <a:lnTo>
                    <a:pt x="178" y="85"/>
                  </a:lnTo>
                  <a:lnTo>
                    <a:pt x="175" y="77"/>
                  </a:lnTo>
                  <a:lnTo>
                    <a:pt x="173" y="71"/>
                  </a:lnTo>
                  <a:lnTo>
                    <a:pt x="173" y="68"/>
                  </a:lnTo>
                  <a:lnTo>
                    <a:pt x="175" y="66"/>
                  </a:lnTo>
                  <a:lnTo>
                    <a:pt x="175" y="66"/>
                  </a:lnTo>
                  <a:lnTo>
                    <a:pt x="209" y="49"/>
                  </a:lnTo>
                  <a:lnTo>
                    <a:pt x="239" y="35"/>
                  </a:lnTo>
                  <a:lnTo>
                    <a:pt x="239" y="35"/>
                  </a:lnTo>
                  <a:lnTo>
                    <a:pt x="236" y="31"/>
                  </a:lnTo>
                  <a:lnTo>
                    <a:pt x="234" y="26"/>
                  </a:lnTo>
                  <a:lnTo>
                    <a:pt x="230"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470" y="854"/>
              <a:ext cx="101" cy="96"/>
            </a:xfrm>
            <a:custGeom>
              <a:avLst/>
              <a:gdLst>
                <a:gd name="T0" fmla="*/ 0 w 101"/>
                <a:gd name="T1" fmla="*/ 28 h 96"/>
                <a:gd name="T2" fmla="*/ 1 w 101"/>
                <a:gd name="T3" fmla="*/ 34 h 96"/>
                <a:gd name="T4" fmla="*/ 2 w 101"/>
                <a:gd name="T5" fmla="*/ 38 h 96"/>
                <a:gd name="T6" fmla="*/ 10 w 101"/>
                <a:gd name="T7" fmla="*/ 40 h 96"/>
                <a:gd name="T8" fmla="*/ 12 w 101"/>
                <a:gd name="T9" fmla="*/ 39 h 96"/>
                <a:gd name="T10" fmla="*/ 13 w 101"/>
                <a:gd name="T11" fmla="*/ 34 h 96"/>
                <a:gd name="T12" fmla="*/ 15 w 101"/>
                <a:gd name="T13" fmla="*/ 29 h 96"/>
                <a:gd name="T14" fmla="*/ 16 w 101"/>
                <a:gd name="T15" fmla="*/ 28 h 96"/>
                <a:gd name="T16" fmla="*/ 17 w 101"/>
                <a:gd name="T17" fmla="*/ 28 h 96"/>
                <a:gd name="T18" fmla="*/ 18 w 101"/>
                <a:gd name="T19" fmla="*/ 27 h 96"/>
                <a:gd name="T20" fmla="*/ 45 w 101"/>
                <a:gd name="T21" fmla="*/ 40 h 96"/>
                <a:gd name="T22" fmla="*/ 71 w 101"/>
                <a:gd name="T23" fmla="*/ 57 h 96"/>
                <a:gd name="T24" fmla="*/ 75 w 101"/>
                <a:gd name="T25" fmla="*/ 60 h 96"/>
                <a:gd name="T26" fmla="*/ 71 w 101"/>
                <a:gd name="T27" fmla="*/ 67 h 96"/>
                <a:gd name="T28" fmla="*/ 64 w 101"/>
                <a:gd name="T29" fmla="*/ 85 h 96"/>
                <a:gd name="T30" fmla="*/ 62 w 101"/>
                <a:gd name="T31" fmla="*/ 90 h 96"/>
                <a:gd name="T32" fmla="*/ 65 w 101"/>
                <a:gd name="T33" fmla="*/ 95 h 96"/>
                <a:gd name="T34" fmla="*/ 70 w 101"/>
                <a:gd name="T35" fmla="*/ 96 h 96"/>
                <a:gd name="T36" fmla="*/ 73 w 101"/>
                <a:gd name="T37" fmla="*/ 96 h 96"/>
                <a:gd name="T38" fmla="*/ 78 w 101"/>
                <a:gd name="T39" fmla="*/ 93 h 96"/>
                <a:gd name="T40" fmla="*/ 79 w 101"/>
                <a:gd name="T41" fmla="*/ 90 h 96"/>
                <a:gd name="T42" fmla="*/ 79 w 101"/>
                <a:gd name="T43" fmla="*/ 87 h 96"/>
                <a:gd name="T44" fmla="*/ 75 w 101"/>
                <a:gd name="T45" fmla="*/ 82 h 96"/>
                <a:gd name="T46" fmla="*/ 73 w 101"/>
                <a:gd name="T47" fmla="*/ 82 h 96"/>
                <a:gd name="T48" fmla="*/ 77 w 101"/>
                <a:gd name="T49" fmla="*/ 73 h 96"/>
                <a:gd name="T50" fmla="*/ 82 w 101"/>
                <a:gd name="T51" fmla="*/ 62 h 96"/>
                <a:gd name="T52" fmla="*/ 88 w 101"/>
                <a:gd name="T53" fmla="*/ 57 h 96"/>
                <a:gd name="T54" fmla="*/ 94 w 101"/>
                <a:gd name="T55" fmla="*/ 56 h 96"/>
                <a:gd name="T56" fmla="*/ 93 w 101"/>
                <a:gd name="T57" fmla="*/ 54 h 96"/>
                <a:gd name="T58" fmla="*/ 90 w 101"/>
                <a:gd name="T59" fmla="*/ 46 h 96"/>
                <a:gd name="T60" fmla="*/ 92 w 101"/>
                <a:gd name="T61" fmla="*/ 38 h 96"/>
                <a:gd name="T62" fmla="*/ 94 w 101"/>
                <a:gd name="T63" fmla="*/ 33 h 96"/>
                <a:gd name="T64" fmla="*/ 101 w 101"/>
                <a:gd name="T65" fmla="*/ 12 h 96"/>
                <a:gd name="T66" fmla="*/ 101 w 101"/>
                <a:gd name="T67" fmla="*/ 9 h 96"/>
                <a:gd name="T68" fmla="*/ 98 w 101"/>
                <a:gd name="T69" fmla="*/ 4 h 96"/>
                <a:gd name="T70" fmla="*/ 94 w 101"/>
                <a:gd name="T71" fmla="*/ 2 h 96"/>
                <a:gd name="T72" fmla="*/ 88 w 101"/>
                <a:gd name="T73" fmla="*/ 5 h 96"/>
                <a:gd name="T74" fmla="*/ 86 w 101"/>
                <a:gd name="T75" fmla="*/ 10 h 96"/>
                <a:gd name="T76" fmla="*/ 86 w 101"/>
                <a:gd name="T77" fmla="*/ 13 h 96"/>
                <a:gd name="T78" fmla="*/ 89 w 101"/>
                <a:gd name="T79" fmla="*/ 18 h 96"/>
                <a:gd name="T80" fmla="*/ 92 w 101"/>
                <a:gd name="T81" fmla="*/ 20 h 96"/>
                <a:gd name="T82" fmla="*/ 88 w 101"/>
                <a:gd name="T83" fmla="*/ 31 h 96"/>
                <a:gd name="T84" fmla="*/ 83 w 101"/>
                <a:gd name="T85" fmla="*/ 37 h 96"/>
                <a:gd name="T86" fmla="*/ 78 w 101"/>
                <a:gd name="T87" fmla="*/ 34 h 96"/>
                <a:gd name="T88" fmla="*/ 40 w 101"/>
                <a:gd name="T89" fmla="*/ 16 h 96"/>
                <a:gd name="T90" fmla="*/ 27 w 101"/>
                <a:gd name="T91" fmla="*/ 12 h 96"/>
                <a:gd name="T92" fmla="*/ 28 w 101"/>
                <a:gd name="T93" fmla="*/ 9 h 96"/>
                <a:gd name="T94" fmla="*/ 33 w 101"/>
                <a:gd name="T95" fmla="*/ 0 h 96"/>
                <a:gd name="T96" fmla="*/ 31 w 101"/>
                <a:gd name="T97" fmla="*/ 1 h 96"/>
                <a:gd name="T98" fmla="*/ 26 w 101"/>
                <a:gd name="T99" fmla="*/ 4 h 96"/>
                <a:gd name="T100" fmla="*/ 16 w 101"/>
                <a:gd name="T101" fmla="*/ 7 h 96"/>
                <a:gd name="T102" fmla="*/ 12 w 101"/>
                <a:gd name="T103" fmla="*/ 7 h 96"/>
                <a:gd name="T104" fmla="*/ 10 w 101"/>
                <a:gd name="T105" fmla="*/ 7 h 96"/>
                <a:gd name="T106" fmla="*/ 6 w 101"/>
                <a:gd name="T107" fmla="*/ 15 h 96"/>
                <a:gd name="T108" fmla="*/ 4 w 101"/>
                <a:gd name="T109" fmla="*/ 22 h 96"/>
                <a:gd name="T110" fmla="*/ 1 w 101"/>
                <a:gd name="T111"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6">
                  <a:moveTo>
                    <a:pt x="0" y="28"/>
                  </a:moveTo>
                  <a:lnTo>
                    <a:pt x="0" y="28"/>
                  </a:lnTo>
                  <a:lnTo>
                    <a:pt x="0" y="32"/>
                  </a:lnTo>
                  <a:lnTo>
                    <a:pt x="1" y="34"/>
                  </a:lnTo>
                  <a:lnTo>
                    <a:pt x="2" y="38"/>
                  </a:lnTo>
                  <a:lnTo>
                    <a:pt x="2" y="38"/>
                  </a:lnTo>
                  <a:lnTo>
                    <a:pt x="7" y="39"/>
                  </a:lnTo>
                  <a:lnTo>
                    <a:pt x="10" y="40"/>
                  </a:lnTo>
                  <a:lnTo>
                    <a:pt x="12" y="39"/>
                  </a:lnTo>
                  <a:lnTo>
                    <a:pt x="12" y="39"/>
                  </a:lnTo>
                  <a:lnTo>
                    <a:pt x="13" y="37"/>
                  </a:lnTo>
                  <a:lnTo>
                    <a:pt x="13" y="34"/>
                  </a:lnTo>
                  <a:lnTo>
                    <a:pt x="13" y="32"/>
                  </a:lnTo>
                  <a:lnTo>
                    <a:pt x="15" y="29"/>
                  </a:lnTo>
                  <a:lnTo>
                    <a:pt x="15" y="29"/>
                  </a:lnTo>
                  <a:lnTo>
                    <a:pt x="16" y="28"/>
                  </a:lnTo>
                  <a:lnTo>
                    <a:pt x="17" y="28"/>
                  </a:lnTo>
                  <a:lnTo>
                    <a:pt x="17" y="28"/>
                  </a:lnTo>
                  <a:lnTo>
                    <a:pt x="18" y="27"/>
                  </a:lnTo>
                  <a:lnTo>
                    <a:pt x="18" y="27"/>
                  </a:lnTo>
                  <a:lnTo>
                    <a:pt x="32" y="33"/>
                  </a:lnTo>
                  <a:lnTo>
                    <a:pt x="45" y="40"/>
                  </a:lnTo>
                  <a:lnTo>
                    <a:pt x="71" y="57"/>
                  </a:lnTo>
                  <a:lnTo>
                    <a:pt x="71" y="57"/>
                  </a:lnTo>
                  <a:lnTo>
                    <a:pt x="75" y="60"/>
                  </a:lnTo>
                  <a:lnTo>
                    <a:pt x="75" y="60"/>
                  </a:lnTo>
                  <a:lnTo>
                    <a:pt x="71" y="67"/>
                  </a:lnTo>
                  <a:lnTo>
                    <a:pt x="71" y="67"/>
                  </a:lnTo>
                  <a:lnTo>
                    <a:pt x="65" y="79"/>
                  </a:lnTo>
                  <a:lnTo>
                    <a:pt x="64" y="85"/>
                  </a:lnTo>
                  <a:lnTo>
                    <a:pt x="62" y="90"/>
                  </a:lnTo>
                  <a:lnTo>
                    <a:pt x="62" y="90"/>
                  </a:lnTo>
                  <a:lnTo>
                    <a:pt x="64" y="93"/>
                  </a:lnTo>
                  <a:lnTo>
                    <a:pt x="65" y="95"/>
                  </a:lnTo>
                  <a:lnTo>
                    <a:pt x="67" y="96"/>
                  </a:lnTo>
                  <a:lnTo>
                    <a:pt x="70" y="96"/>
                  </a:lnTo>
                  <a:lnTo>
                    <a:pt x="70" y="96"/>
                  </a:lnTo>
                  <a:lnTo>
                    <a:pt x="73" y="96"/>
                  </a:lnTo>
                  <a:lnTo>
                    <a:pt x="76" y="95"/>
                  </a:lnTo>
                  <a:lnTo>
                    <a:pt x="78" y="93"/>
                  </a:lnTo>
                  <a:lnTo>
                    <a:pt x="79" y="90"/>
                  </a:lnTo>
                  <a:lnTo>
                    <a:pt x="79" y="90"/>
                  </a:lnTo>
                  <a:lnTo>
                    <a:pt x="79" y="88"/>
                  </a:lnTo>
                  <a:lnTo>
                    <a:pt x="79" y="87"/>
                  </a:lnTo>
                  <a:lnTo>
                    <a:pt x="77" y="83"/>
                  </a:lnTo>
                  <a:lnTo>
                    <a:pt x="75" y="82"/>
                  </a:lnTo>
                  <a:lnTo>
                    <a:pt x="73" y="82"/>
                  </a:lnTo>
                  <a:lnTo>
                    <a:pt x="73" y="82"/>
                  </a:lnTo>
                  <a:lnTo>
                    <a:pt x="77" y="73"/>
                  </a:lnTo>
                  <a:lnTo>
                    <a:pt x="77" y="73"/>
                  </a:lnTo>
                  <a:lnTo>
                    <a:pt x="79" y="67"/>
                  </a:lnTo>
                  <a:lnTo>
                    <a:pt x="82" y="62"/>
                  </a:lnTo>
                  <a:lnTo>
                    <a:pt x="86" y="60"/>
                  </a:lnTo>
                  <a:lnTo>
                    <a:pt x="88" y="57"/>
                  </a:lnTo>
                  <a:lnTo>
                    <a:pt x="92" y="56"/>
                  </a:lnTo>
                  <a:lnTo>
                    <a:pt x="94" y="56"/>
                  </a:lnTo>
                  <a:lnTo>
                    <a:pt x="94" y="56"/>
                  </a:lnTo>
                  <a:lnTo>
                    <a:pt x="93" y="54"/>
                  </a:lnTo>
                  <a:lnTo>
                    <a:pt x="90" y="50"/>
                  </a:lnTo>
                  <a:lnTo>
                    <a:pt x="90" y="46"/>
                  </a:lnTo>
                  <a:lnTo>
                    <a:pt x="90" y="43"/>
                  </a:lnTo>
                  <a:lnTo>
                    <a:pt x="92" y="38"/>
                  </a:lnTo>
                  <a:lnTo>
                    <a:pt x="94" y="33"/>
                  </a:lnTo>
                  <a:lnTo>
                    <a:pt x="94" y="33"/>
                  </a:lnTo>
                  <a:lnTo>
                    <a:pt x="99" y="21"/>
                  </a:lnTo>
                  <a:lnTo>
                    <a:pt x="101" y="12"/>
                  </a:lnTo>
                  <a:lnTo>
                    <a:pt x="101" y="12"/>
                  </a:lnTo>
                  <a:lnTo>
                    <a:pt x="101" y="9"/>
                  </a:lnTo>
                  <a:lnTo>
                    <a:pt x="100" y="6"/>
                  </a:lnTo>
                  <a:lnTo>
                    <a:pt x="98" y="4"/>
                  </a:lnTo>
                  <a:lnTo>
                    <a:pt x="94" y="2"/>
                  </a:lnTo>
                  <a:lnTo>
                    <a:pt x="94" y="2"/>
                  </a:lnTo>
                  <a:lnTo>
                    <a:pt x="92" y="4"/>
                  </a:lnTo>
                  <a:lnTo>
                    <a:pt x="88" y="5"/>
                  </a:lnTo>
                  <a:lnTo>
                    <a:pt x="87" y="7"/>
                  </a:lnTo>
                  <a:lnTo>
                    <a:pt x="86" y="10"/>
                  </a:lnTo>
                  <a:lnTo>
                    <a:pt x="86" y="10"/>
                  </a:lnTo>
                  <a:lnTo>
                    <a:pt x="86" y="13"/>
                  </a:lnTo>
                  <a:lnTo>
                    <a:pt x="87" y="16"/>
                  </a:lnTo>
                  <a:lnTo>
                    <a:pt x="89" y="18"/>
                  </a:lnTo>
                  <a:lnTo>
                    <a:pt x="92" y="20"/>
                  </a:lnTo>
                  <a:lnTo>
                    <a:pt x="92" y="20"/>
                  </a:lnTo>
                  <a:lnTo>
                    <a:pt x="92" y="20"/>
                  </a:lnTo>
                  <a:lnTo>
                    <a:pt x="88" y="31"/>
                  </a:lnTo>
                  <a:lnTo>
                    <a:pt x="83" y="37"/>
                  </a:lnTo>
                  <a:lnTo>
                    <a:pt x="83" y="37"/>
                  </a:lnTo>
                  <a:lnTo>
                    <a:pt x="78" y="34"/>
                  </a:lnTo>
                  <a:lnTo>
                    <a:pt x="78" y="34"/>
                  </a:lnTo>
                  <a:lnTo>
                    <a:pt x="54" y="21"/>
                  </a:lnTo>
                  <a:lnTo>
                    <a:pt x="40" y="16"/>
                  </a:lnTo>
                  <a:lnTo>
                    <a:pt x="27" y="12"/>
                  </a:lnTo>
                  <a:lnTo>
                    <a:pt x="27" y="12"/>
                  </a:lnTo>
                  <a:lnTo>
                    <a:pt x="28" y="9"/>
                  </a:lnTo>
                  <a:lnTo>
                    <a:pt x="28" y="9"/>
                  </a:lnTo>
                  <a:lnTo>
                    <a:pt x="32" y="2"/>
                  </a:lnTo>
                  <a:lnTo>
                    <a:pt x="33" y="0"/>
                  </a:lnTo>
                  <a:lnTo>
                    <a:pt x="33" y="0"/>
                  </a:lnTo>
                  <a:lnTo>
                    <a:pt x="31" y="1"/>
                  </a:lnTo>
                  <a:lnTo>
                    <a:pt x="26" y="4"/>
                  </a:lnTo>
                  <a:lnTo>
                    <a:pt x="26" y="4"/>
                  </a:lnTo>
                  <a:lnTo>
                    <a:pt x="19" y="6"/>
                  </a:lnTo>
                  <a:lnTo>
                    <a:pt x="16" y="7"/>
                  </a:lnTo>
                  <a:lnTo>
                    <a:pt x="16" y="7"/>
                  </a:lnTo>
                  <a:lnTo>
                    <a:pt x="12" y="7"/>
                  </a:lnTo>
                  <a:lnTo>
                    <a:pt x="10" y="7"/>
                  </a:lnTo>
                  <a:lnTo>
                    <a:pt x="10" y="7"/>
                  </a:lnTo>
                  <a:lnTo>
                    <a:pt x="8" y="9"/>
                  </a:lnTo>
                  <a:lnTo>
                    <a:pt x="6" y="15"/>
                  </a:lnTo>
                  <a:lnTo>
                    <a:pt x="6" y="15"/>
                  </a:lnTo>
                  <a:lnTo>
                    <a:pt x="4" y="22"/>
                  </a:lnTo>
                  <a:lnTo>
                    <a:pt x="4" y="22"/>
                  </a:lnTo>
                  <a:lnTo>
                    <a:pt x="1" y="26"/>
                  </a:lnTo>
                  <a:lnTo>
                    <a:pt x="0"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467" y="446"/>
              <a:ext cx="25" cy="30"/>
            </a:xfrm>
            <a:custGeom>
              <a:avLst/>
              <a:gdLst>
                <a:gd name="T0" fmla="*/ 9 w 25"/>
                <a:gd name="T1" fmla="*/ 30 h 30"/>
                <a:gd name="T2" fmla="*/ 9 w 25"/>
                <a:gd name="T3" fmla="*/ 30 h 30"/>
                <a:gd name="T4" fmla="*/ 19 w 25"/>
                <a:gd name="T5" fmla="*/ 28 h 30"/>
                <a:gd name="T6" fmla="*/ 25 w 25"/>
                <a:gd name="T7" fmla="*/ 27 h 30"/>
                <a:gd name="T8" fmla="*/ 25 w 25"/>
                <a:gd name="T9" fmla="*/ 3 h 30"/>
                <a:gd name="T10" fmla="*/ 25 w 25"/>
                <a:gd name="T11" fmla="*/ 3 h 30"/>
                <a:gd name="T12" fmla="*/ 11 w 25"/>
                <a:gd name="T13" fmla="*/ 0 h 30"/>
                <a:gd name="T14" fmla="*/ 11 w 25"/>
                <a:gd name="T15" fmla="*/ 0 h 30"/>
                <a:gd name="T16" fmla="*/ 8 w 25"/>
                <a:gd name="T17" fmla="*/ 0 h 30"/>
                <a:gd name="T18" fmla="*/ 5 w 25"/>
                <a:gd name="T19" fmla="*/ 1 h 30"/>
                <a:gd name="T20" fmla="*/ 3 w 25"/>
                <a:gd name="T21" fmla="*/ 3 h 30"/>
                <a:gd name="T22" fmla="*/ 2 w 25"/>
                <a:gd name="T23" fmla="*/ 5 h 30"/>
                <a:gd name="T24" fmla="*/ 0 w 25"/>
                <a:gd name="T25" fmla="*/ 9 h 30"/>
                <a:gd name="T26" fmla="*/ 0 w 25"/>
                <a:gd name="T27" fmla="*/ 11 h 30"/>
                <a:gd name="T28" fmla="*/ 0 w 25"/>
                <a:gd name="T29" fmla="*/ 19 h 30"/>
                <a:gd name="T30" fmla="*/ 0 w 25"/>
                <a:gd name="T31" fmla="*/ 19 h 30"/>
                <a:gd name="T32" fmla="*/ 2 w 25"/>
                <a:gd name="T33" fmla="*/ 23 h 30"/>
                <a:gd name="T34" fmla="*/ 4 w 25"/>
                <a:gd name="T35" fmla="*/ 27 h 30"/>
                <a:gd name="T36" fmla="*/ 7 w 25"/>
                <a:gd name="T37" fmla="*/ 28 h 30"/>
                <a:gd name="T38" fmla="*/ 9 w 25"/>
                <a:gd name="T3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9" y="30"/>
                  </a:moveTo>
                  <a:lnTo>
                    <a:pt x="9" y="30"/>
                  </a:lnTo>
                  <a:lnTo>
                    <a:pt x="19" y="28"/>
                  </a:lnTo>
                  <a:lnTo>
                    <a:pt x="25" y="27"/>
                  </a:lnTo>
                  <a:lnTo>
                    <a:pt x="25" y="3"/>
                  </a:lnTo>
                  <a:lnTo>
                    <a:pt x="25" y="3"/>
                  </a:lnTo>
                  <a:lnTo>
                    <a:pt x="11" y="0"/>
                  </a:lnTo>
                  <a:lnTo>
                    <a:pt x="11" y="0"/>
                  </a:lnTo>
                  <a:lnTo>
                    <a:pt x="8" y="0"/>
                  </a:lnTo>
                  <a:lnTo>
                    <a:pt x="5" y="1"/>
                  </a:lnTo>
                  <a:lnTo>
                    <a:pt x="3" y="3"/>
                  </a:lnTo>
                  <a:lnTo>
                    <a:pt x="2" y="5"/>
                  </a:lnTo>
                  <a:lnTo>
                    <a:pt x="0" y="9"/>
                  </a:lnTo>
                  <a:lnTo>
                    <a:pt x="0" y="11"/>
                  </a:lnTo>
                  <a:lnTo>
                    <a:pt x="0" y="19"/>
                  </a:lnTo>
                  <a:lnTo>
                    <a:pt x="0" y="19"/>
                  </a:lnTo>
                  <a:lnTo>
                    <a:pt x="2" y="23"/>
                  </a:lnTo>
                  <a:lnTo>
                    <a:pt x="4" y="27"/>
                  </a:lnTo>
                  <a:lnTo>
                    <a:pt x="7" y="28"/>
                  </a:lnTo>
                  <a:lnTo>
                    <a:pt x="9"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498" y="440"/>
              <a:ext cx="37" cy="36"/>
            </a:xfrm>
            <a:custGeom>
              <a:avLst/>
              <a:gdLst>
                <a:gd name="T0" fmla="*/ 37 w 37"/>
                <a:gd name="T1" fmla="*/ 26 h 36"/>
                <a:gd name="T2" fmla="*/ 37 w 37"/>
                <a:gd name="T3" fmla="*/ 18 h 36"/>
                <a:gd name="T4" fmla="*/ 37 w 37"/>
                <a:gd name="T5" fmla="*/ 5 h 36"/>
                <a:gd name="T6" fmla="*/ 37 w 37"/>
                <a:gd name="T7" fmla="*/ 1 h 36"/>
                <a:gd name="T8" fmla="*/ 36 w 37"/>
                <a:gd name="T9" fmla="*/ 0 h 36"/>
                <a:gd name="T10" fmla="*/ 31 w 37"/>
                <a:gd name="T11" fmla="*/ 0 h 36"/>
                <a:gd name="T12" fmla="*/ 27 w 37"/>
                <a:gd name="T13" fmla="*/ 0 h 36"/>
                <a:gd name="T14" fmla="*/ 20 w 37"/>
                <a:gd name="T15" fmla="*/ 0 h 36"/>
                <a:gd name="T16" fmla="*/ 18 w 37"/>
                <a:gd name="T17" fmla="*/ 5 h 36"/>
                <a:gd name="T18" fmla="*/ 17 w 37"/>
                <a:gd name="T19" fmla="*/ 0 h 36"/>
                <a:gd name="T20" fmla="*/ 11 w 37"/>
                <a:gd name="T21" fmla="*/ 0 h 36"/>
                <a:gd name="T22" fmla="*/ 7 w 37"/>
                <a:gd name="T23" fmla="*/ 0 h 36"/>
                <a:gd name="T24" fmla="*/ 3 w 37"/>
                <a:gd name="T25" fmla="*/ 0 h 36"/>
                <a:gd name="T26" fmla="*/ 1 w 37"/>
                <a:gd name="T27" fmla="*/ 1 h 36"/>
                <a:gd name="T28" fmla="*/ 0 w 37"/>
                <a:gd name="T29" fmla="*/ 5 h 36"/>
                <a:gd name="T30" fmla="*/ 0 w 37"/>
                <a:gd name="T31" fmla="*/ 18 h 36"/>
                <a:gd name="T32" fmla="*/ 0 w 37"/>
                <a:gd name="T33" fmla="*/ 33 h 36"/>
                <a:gd name="T34" fmla="*/ 4 w 37"/>
                <a:gd name="T35" fmla="*/ 33 h 36"/>
                <a:gd name="T36" fmla="*/ 6 w 37"/>
                <a:gd name="T37" fmla="*/ 32 h 36"/>
                <a:gd name="T38" fmla="*/ 9 w 37"/>
                <a:gd name="T39" fmla="*/ 27 h 36"/>
                <a:gd name="T40" fmla="*/ 9 w 37"/>
                <a:gd name="T41" fmla="*/ 36 h 36"/>
                <a:gd name="T42" fmla="*/ 11 w 37"/>
                <a:gd name="T43" fmla="*/ 36 h 36"/>
                <a:gd name="T44" fmla="*/ 16 w 37"/>
                <a:gd name="T45" fmla="*/ 33 h 36"/>
                <a:gd name="T46" fmla="*/ 17 w 37"/>
                <a:gd name="T47" fmla="*/ 29 h 36"/>
                <a:gd name="T48" fmla="*/ 18 w 37"/>
                <a:gd name="T49" fmla="*/ 27 h 36"/>
                <a:gd name="T50" fmla="*/ 18 w 37"/>
                <a:gd name="T51" fmla="*/ 36 h 36"/>
                <a:gd name="T52" fmla="*/ 26 w 37"/>
                <a:gd name="T53" fmla="*/ 33 h 36"/>
                <a:gd name="T54" fmla="*/ 28 w 37"/>
                <a:gd name="T55" fmla="*/ 29 h 36"/>
                <a:gd name="T56" fmla="*/ 28 w 37"/>
                <a:gd name="T57" fmla="*/ 27 h 36"/>
                <a:gd name="T58" fmla="*/ 28 w 37"/>
                <a:gd name="T59" fmla="*/ 33 h 36"/>
                <a:gd name="T60" fmla="*/ 31 w 37"/>
                <a:gd name="T61" fmla="*/ 32 h 36"/>
                <a:gd name="T62" fmla="*/ 34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8"/>
                  </a:lnTo>
                  <a:lnTo>
                    <a:pt x="37" y="18"/>
                  </a:lnTo>
                  <a:lnTo>
                    <a:pt x="37" y="5"/>
                  </a:lnTo>
                  <a:lnTo>
                    <a:pt x="37" y="5"/>
                  </a:lnTo>
                  <a:lnTo>
                    <a:pt x="37" y="3"/>
                  </a:lnTo>
                  <a:lnTo>
                    <a:pt x="37" y="1"/>
                  </a:lnTo>
                  <a:lnTo>
                    <a:pt x="36" y="0"/>
                  </a:lnTo>
                  <a:lnTo>
                    <a:pt x="36" y="0"/>
                  </a:lnTo>
                  <a:lnTo>
                    <a:pt x="31" y="0"/>
                  </a:lnTo>
                  <a:lnTo>
                    <a:pt x="31" y="0"/>
                  </a:lnTo>
                  <a:lnTo>
                    <a:pt x="28" y="5"/>
                  </a:lnTo>
                  <a:lnTo>
                    <a:pt x="27" y="0"/>
                  </a:lnTo>
                  <a:lnTo>
                    <a:pt x="27" y="0"/>
                  </a:lnTo>
                  <a:lnTo>
                    <a:pt x="20" y="0"/>
                  </a:lnTo>
                  <a:lnTo>
                    <a:pt x="20" y="0"/>
                  </a:lnTo>
                  <a:lnTo>
                    <a:pt x="18" y="5"/>
                  </a:lnTo>
                  <a:lnTo>
                    <a:pt x="17" y="0"/>
                  </a:lnTo>
                  <a:lnTo>
                    <a:pt x="17" y="0"/>
                  </a:lnTo>
                  <a:lnTo>
                    <a:pt x="11" y="0"/>
                  </a:lnTo>
                  <a:lnTo>
                    <a:pt x="11" y="0"/>
                  </a:lnTo>
                  <a:lnTo>
                    <a:pt x="9" y="5"/>
                  </a:lnTo>
                  <a:lnTo>
                    <a:pt x="7" y="0"/>
                  </a:lnTo>
                  <a:lnTo>
                    <a:pt x="7" y="0"/>
                  </a:lnTo>
                  <a:lnTo>
                    <a:pt x="3" y="0"/>
                  </a:lnTo>
                  <a:lnTo>
                    <a:pt x="3" y="0"/>
                  </a:lnTo>
                  <a:lnTo>
                    <a:pt x="1" y="1"/>
                  </a:lnTo>
                  <a:lnTo>
                    <a:pt x="0" y="3"/>
                  </a:lnTo>
                  <a:lnTo>
                    <a:pt x="0" y="5"/>
                  </a:lnTo>
                  <a:lnTo>
                    <a:pt x="0" y="5"/>
                  </a:lnTo>
                  <a:lnTo>
                    <a:pt x="0" y="18"/>
                  </a:lnTo>
                  <a:lnTo>
                    <a:pt x="0" y="18"/>
                  </a:lnTo>
                  <a:lnTo>
                    <a:pt x="0" y="33"/>
                  </a:lnTo>
                  <a:lnTo>
                    <a:pt x="0" y="33"/>
                  </a:lnTo>
                  <a:lnTo>
                    <a:pt x="4" y="33"/>
                  </a:lnTo>
                  <a:lnTo>
                    <a:pt x="6" y="32"/>
                  </a:lnTo>
                  <a:lnTo>
                    <a:pt x="6" y="32"/>
                  </a:lnTo>
                  <a:lnTo>
                    <a:pt x="7" y="28"/>
                  </a:lnTo>
                  <a:lnTo>
                    <a:pt x="9" y="27"/>
                  </a:lnTo>
                  <a:lnTo>
                    <a:pt x="9" y="27"/>
                  </a:lnTo>
                  <a:lnTo>
                    <a:pt x="9" y="36"/>
                  </a:lnTo>
                  <a:lnTo>
                    <a:pt x="9" y="36"/>
                  </a:lnTo>
                  <a:lnTo>
                    <a:pt x="11" y="36"/>
                  </a:lnTo>
                  <a:lnTo>
                    <a:pt x="14" y="34"/>
                  </a:lnTo>
                  <a:lnTo>
                    <a:pt x="16" y="33"/>
                  </a:lnTo>
                  <a:lnTo>
                    <a:pt x="16" y="33"/>
                  </a:lnTo>
                  <a:lnTo>
                    <a:pt x="17" y="29"/>
                  </a:lnTo>
                  <a:lnTo>
                    <a:pt x="18" y="27"/>
                  </a:lnTo>
                  <a:lnTo>
                    <a:pt x="18" y="27"/>
                  </a:lnTo>
                  <a:lnTo>
                    <a:pt x="18" y="36"/>
                  </a:lnTo>
                  <a:lnTo>
                    <a:pt x="18" y="36"/>
                  </a:lnTo>
                  <a:lnTo>
                    <a:pt x="22" y="34"/>
                  </a:lnTo>
                  <a:lnTo>
                    <a:pt x="26" y="33"/>
                  </a:lnTo>
                  <a:lnTo>
                    <a:pt x="26" y="33"/>
                  </a:lnTo>
                  <a:lnTo>
                    <a:pt x="28" y="29"/>
                  </a:lnTo>
                  <a:lnTo>
                    <a:pt x="28" y="27"/>
                  </a:lnTo>
                  <a:lnTo>
                    <a:pt x="28" y="27"/>
                  </a:lnTo>
                  <a:lnTo>
                    <a:pt x="28" y="33"/>
                  </a:lnTo>
                  <a:lnTo>
                    <a:pt x="28" y="33"/>
                  </a:lnTo>
                  <a:lnTo>
                    <a:pt x="31" y="32"/>
                  </a:lnTo>
                  <a:lnTo>
                    <a:pt x="31" y="32"/>
                  </a:lnTo>
                  <a:lnTo>
                    <a:pt x="34" y="31"/>
                  </a:lnTo>
                  <a:lnTo>
                    <a:pt x="34" y="31"/>
                  </a:lnTo>
                  <a:lnTo>
                    <a:pt x="36" y="29"/>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503" y="441"/>
              <a:ext cx="45" cy="52"/>
            </a:xfrm>
            <a:custGeom>
              <a:avLst/>
              <a:gdLst>
                <a:gd name="T0" fmla="*/ 45 w 45"/>
                <a:gd name="T1" fmla="*/ 38 h 52"/>
                <a:gd name="T2" fmla="*/ 45 w 45"/>
                <a:gd name="T3" fmla="*/ 30 h 52"/>
                <a:gd name="T4" fmla="*/ 45 w 45"/>
                <a:gd name="T5" fmla="*/ 30 h 52"/>
                <a:gd name="T6" fmla="*/ 44 w 45"/>
                <a:gd name="T7" fmla="*/ 28 h 52"/>
                <a:gd name="T8" fmla="*/ 43 w 45"/>
                <a:gd name="T9" fmla="*/ 25 h 52"/>
                <a:gd name="T10" fmla="*/ 43 w 45"/>
                <a:gd name="T11" fmla="*/ 20 h 52"/>
                <a:gd name="T12" fmla="*/ 43 w 45"/>
                <a:gd name="T13" fmla="*/ 20 h 52"/>
                <a:gd name="T14" fmla="*/ 43 w 45"/>
                <a:gd name="T15" fmla="*/ 17 h 52"/>
                <a:gd name="T16" fmla="*/ 44 w 45"/>
                <a:gd name="T17" fmla="*/ 14 h 52"/>
                <a:gd name="T18" fmla="*/ 45 w 45"/>
                <a:gd name="T19" fmla="*/ 11 h 52"/>
                <a:gd name="T20" fmla="*/ 45 w 45"/>
                <a:gd name="T21" fmla="*/ 4 h 52"/>
                <a:gd name="T22" fmla="*/ 45 w 45"/>
                <a:gd name="T23" fmla="*/ 4 h 52"/>
                <a:gd name="T24" fmla="*/ 43 w 45"/>
                <a:gd name="T25" fmla="*/ 2 h 52"/>
                <a:gd name="T26" fmla="*/ 40 w 45"/>
                <a:gd name="T27" fmla="*/ 0 h 52"/>
                <a:gd name="T28" fmla="*/ 38 w 45"/>
                <a:gd name="T29" fmla="*/ 0 h 52"/>
                <a:gd name="T30" fmla="*/ 38 w 45"/>
                <a:gd name="T31" fmla="*/ 27 h 52"/>
                <a:gd name="T32" fmla="*/ 38 w 45"/>
                <a:gd name="T33" fmla="*/ 27 h 52"/>
                <a:gd name="T34" fmla="*/ 37 w 45"/>
                <a:gd name="T35" fmla="*/ 31 h 52"/>
                <a:gd name="T36" fmla="*/ 34 w 45"/>
                <a:gd name="T37" fmla="*/ 35 h 52"/>
                <a:gd name="T38" fmla="*/ 31 w 45"/>
                <a:gd name="T39" fmla="*/ 37 h 52"/>
                <a:gd name="T40" fmla="*/ 26 w 45"/>
                <a:gd name="T41" fmla="*/ 38 h 52"/>
                <a:gd name="T42" fmla="*/ 26 w 45"/>
                <a:gd name="T43" fmla="*/ 38 h 52"/>
                <a:gd name="T44" fmla="*/ 16 w 45"/>
                <a:gd name="T45" fmla="*/ 39 h 52"/>
                <a:gd name="T46" fmla="*/ 7 w 45"/>
                <a:gd name="T47" fmla="*/ 41 h 52"/>
                <a:gd name="T48" fmla="*/ 0 w 45"/>
                <a:gd name="T49" fmla="*/ 41 h 52"/>
                <a:gd name="T50" fmla="*/ 0 w 45"/>
                <a:gd name="T51" fmla="*/ 41 h 52"/>
                <a:gd name="T52" fmla="*/ 1 w 45"/>
                <a:gd name="T53" fmla="*/ 47 h 52"/>
                <a:gd name="T54" fmla="*/ 1 w 45"/>
                <a:gd name="T55" fmla="*/ 47 h 52"/>
                <a:gd name="T56" fmla="*/ 4 w 45"/>
                <a:gd name="T57" fmla="*/ 50 h 52"/>
                <a:gd name="T58" fmla="*/ 5 w 45"/>
                <a:gd name="T59" fmla="*/ 52 h 52"/>
                <a:gd name="T60" fmla="*/ 37 w 45"/>
                <a:gd name="T61" fmla="*/ 52 h 52"/>
                <a:gd name="T62" fmla="*/ 45 w 45"/>
                <a:gd name="T63"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52">
                  <a:moveTo>
                    <a:pt x="45" y="38"/>
                  </a:moveTo>
                  <a:lnTo>
                    <a:pt x="45" y="30"/>
                  </a:lnTo>
                  <a:lnTo>
                    <a:pt x="45" y="30"/>
                  </a:lnTo>
                  <a:lnTo>
                    <a:pt x="44" y="28"/>
                  </a:lnTo>
                  <a:lnTo>
                    <a:pt x="43" y="25"/>
                  </a:lnTo>
                  <a:lnTo>
                    <a:pt x="43" y="20"/>
                  </a:lnTo>
                  <a:lnTo>
                    <a:pt x="43" y="20"/>
                  </a:lnTo>
                  <a:lnTo>
                    <a:pt x="43" y="17"/>
                  </a:lnTo>
                  <a:lnTo>
                    <a:pt x="44" y="14"/>
                  </a:lnTo>
                  <a:lnTo>
                    <a:pt x="45" y="11"/>
                  </a:lnTo>
                  <a:lnTo>
                    <a:pt x="45" y="4"/>
                  </a:lnTo>
                  <a:lnTo>
                    <a:pt x="45" y="4"/>
                  </a:lnTo>
                  <a:lnTo>
                    <a:pt x="43" y="2"/>
                  </a:lnTo>
                  <a:lnTo>
                    <a:pt x="40" y="0"/>
                  </a:lnTo>
                  <a:lnTo>
                    <a:pt x="38" y="0"/>
                  </a:lnTo>
                  <a:lnTo>
                    <a:pt x="38" y="27"/>
                  </a:lnTo>
                  <a:lnTo>
                    <a:pt x="38" y="27"/>
                  </a:lnTo>
                  <a:lnTo>
                    <a:pt x="37" y="31"/>
                  </a:lnTo>
                  <a:lnTo>
                    <a:pt x="34" y="35"/>
                  </a:lnTo>
                  <a:lnTo>
                    <a:pt x="31" y="37"/>
                  </a:lnTo>
                  <a:lnTo>
                    <a:pt x="26" y="38"/>
                  </a:lnTo>
                  <a:lnTo>
                    <a:pt x="26" y="38"/>
                  </a:lnTo>
                  <a:lnTo>
                    <a:pt x="16" y="39"/>
                  </a:lnTo>
                  <a:lnTo>
                    <a:pt x="7" y="41"/>
                  </a:lnTo>
                  <a:lnTo>
                    <a:pt x="0" y="41"/>
                  </a:lnTo>
                  <a:lnTo>
                    <a:pt x="0" y="41"/>
                  </a:lnTo>
                  <a:lnTo>
                    <a:pt x="1" y="47"/>
                  </a:lnTo>
                  <a:lnTo>
                    <a:pt x="1" y="47"/>
                  </a:lnTo>
                  <a:lnTo>
                    <a:pt x="4" y="50"/>
                  </a:lnTo>
                  <a:lnTo>
                    <a:pt x="5" y="52"/>
                  </a:lnTo>
                  <a:lnTo>
                    <a:pt x="37" y="52"/>
                  </a:lnTo>
                  <a:lnTo>
                    <a:pt x="4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505" y="499"/>
              <a:ext cx="37" cy="12"/>
            </a:xfrm>
            <a:custGeom>
              <a:avLst/>
              <a:gdLst>
                <a:gd name="T0" fmla="*/ 3 w 37"/>
                <a:gd name="T1" fmla="*/ 12 h 12"/>
                <a:gd name="T2" fmla="*/ 35 w 37"/>
                <a:gd name="T3" fmla="*/ 12 h 12"/>
                <a:gd name="T4" fmla="*/ 35 w 37"/>
                <a:gd name="T5" fmla="*/ 12 h 12"/>
                <a:gd name="T6" fmla="*/ 37 w 37"/>
                <a:gd name="T7" fmla="*/ 6 h 12"/>
                <a:gd name="T8" fmla="*/ 36 w 37"/>
                <a:gd name="T9" fmla="*/ 0 h 12"/>
                <a:gd name="T10" fmla="*/ 3 w 37"/>
                <a:gd name="T11" fmla="*/ 0 h 12"/>
                <a:gd name="T12" fmla="*/ 0 w 37"/>
                <a:gd name="T13" fmla="*/ 6 h 12"/>
                <a:gd name="T14" fmla="*/ 3 w 37"/>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2">
                  <a:moveTo>
                    <a:pt x="3" y="12"/>
                  </a:moveTo>
                  <a:lnTo>
                    <a:pt x="35" y="12"/>
                  </a:lnTo>
                  <a:lnTo>
                    <a:pt x="35" y="12"/>
                  </a:lnTo>
                  <a:lnTo>
                    <a:pt x="37" y="6"/>
                  </a:lnTo>
                  <a:lnTo>
                    <a:pt x="36" y="0"/>
                  </a:lnTo>
                  <a:lnTo>
                    <a:pt x="3" y="0"/>
                  </a:lnTo>
                  <a:lnTo>
                    <a:pt x="0" y="6"/>
                  </a:lnTo>
                  <a:lnTo>
                    <a:pt x="3"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508" y="517"/>
              <a:ext cx="37" cy="43"/>
            </a:xfrm>
            <a:custGeom>
              <a:avLst/>
              <a:gdLst>
                <a:gd name="T0" fmla="*/ 32 w 37"/>
                <a:gd name="T1" fmla="*/ 0 h 43"/>
                <a:gd name="T2" fmla="*/ 0 w 37"/>
                <a:gd name="T3" fmla="*/ 0 h 43"/>
                <a:gd name="T4" fmla="*/ 0 w 37"/>
                <a:gd name="T5" fmla="*/ 42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2"/>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507" y="559"/>
              <a:ext cx="49" cy="42"/>
            </a:xfrm>
            <a:custGeom>
              <a:avLst/>
              <a:gdLst>
                <a:gd name="T0" fmla="*/ 49 w 49"/>
                <a:gd name="T1" fmla="*/ 11 h 42"/>
                <a:gd name="T2" fmla="*/ 49 w 49"/>
                <a:gd name="T3" fmla="*/ 11 h 42"/>
                <a:gd name="T4" fmla="*/ 42 w 49"/>
                <a:gd name="T5" fmla="*/ 6 h 42"/>
                <a:gd name="T6" fmla="*/ 42 w 49"/>
                <a:gd name="T7" fmla="*/ 6 h 42"/>
                <a:gd name="T8" fmla="*/ 41 w 49"/>
                <a:gd name="T9" fmla="*/ 0 h 42"/>
                <a:gd name="T10" fmla="*/ 31 w 49"/>
                <a:gd name="T11" fmla="*/ 7 h 42"/>
                <a:gd name="T12" fmla="*/ 0 w 49"/>
                <a:gd name="T13" fmla="*/ 7 h 42"/>
                <a:gd name="T14" fmla="*/ 0 w 49"/>
                <a:gd name="T15" fmla="*/ 7 h 42"/>
                <a:gd name="T16" fmla="*/ 0 w 49"/>
                <a:gd name="T17" fmla="*/ 18 h 42"/>
                <a:gd name="T18" fmla="*/ 0 w 49"/>
                <a:gd name="T19" fmla="*/ 30 h 42"/>
                <a:gd name="T20" fmla="*/ 0 w 49"/>
                <a:gd name="T21" fmla="*/ 30 h 42"/>
                <a:gd name="T22" fmla="*/ 7 w 49"/>
                <a:gd name="T23" fmla="*/ 36 h 42"/>
                <a:gd name="T24" fmla="*/ 16 w 49"/>
                <a:gd name="T25" fmla="*/ 42 h 42"/>
                <a:gd name="T26" fmla="*/ 36 w 49"/>
                <a:gd name="T27" fmla="*/ 17 h 42"/>
                <a:gd name="T28" fmla="*/ 49 w 49"/>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49" y="11"/>
                  </a:moveTo>
                  <a:lnTo>
                    <a:pt x="49" y="11"/>
                  </a:lnTo>
                  <a:lnTo>
                    <a:pt x="42" y="6"/>
                  </a:lnTo>
                  <a:lnTo>
                    <a:pt x="42" y="6"/>
                  </a:lnTo>
                  <a:lnTo>
                    <a:pt x="41" y="0"/>
                  </a:lnTo>
                  <a:lnTo>
                    <a:pt x="31" y="7"/>
                  </a:lnTo>
                  <a:lnTo>
                    <a:pt x="0" y="7"/>
                  </a:lnTo>
                  <a:lnTo>
                    <a:pt x="0" y="7"/>
                  </a:lnTo>
                  <a:lnTo>
                    <a:pt x="0" y="18"/>
                  </a:lnTo>
                  <a:lnTo>
                    <a:pt x="0" y="30"/>
                  </a:lnTo>
                  <a:lnTo>
                    <a:pt x="0" y="30"/>
                  </a:lnTo>
                  <a:lnTo>
                    <a:pt x="7" y="36"/>
                  </a:lnTo>
                  <a:lnTo>
                    <a:pt x="16" y="42"/>
                  </a:lnTo>
                  <a:lnTo>
                    <a:pt x="36" y="17"/>
                  </a:lnTo>
                  <a:lnTo>
                    <a:pt x="49"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530" y="574"/>
              <a:ext cx="72" cy="43"/>
            </a:xfrm>
            <a:custGeom>
              <a:avLst/>
              <a:gdLst>
                <a:gd name="T0" fmla="*/ 18 w 72"/>
                <a:gd name="T1" fmla="*/ 5 h 43"/>
                <a:gd name="T2" fmla="*/ 0 w 72"/>
                <a:gd name="T3" fmla="*/ 30 h 43"/>
                <a:gd name="T4" fmla="*/ 30 w 72"/>
                <a:gd name="T5" fmla="*/ 43 h 43"/>
                <a:gd name="T6" fmla="*/ 30 w 72"/>
                <a:gd name="T7" fmla="*/ 43 h 43"/>
                <a:gd name="T8" fmla="*/ 44 w 72"/>
                <a:gd name="T9" fmla="*/ 35 h 43"/>
                <a:gd name="T10" fmla="*/ 57 w 72"/>
                <a:gd name="T11" fmla="*/ 26 h 43"/>
                <a:gd name="T12" fmla="*/ 72 w 72"/>
                <a:gd name="T13" fmla="*/ 16 h 43"/>
                <a:gd name="T14" fmla="*/ 29 w 72"/>
                <a:gd name="T15" fmla="*/ 0 h 43"/>
                <a:gd name="T16" fmla="*/ 18 w 72"/>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3">
                  <a:moveTo>
                    <a:pt x="18" y="5"/>
                  </a:moveTo>
                  <a:lnTo>
                    <a:pt x="0" y="30"/>
                  </a:lnTo>
                  <a:lnTo>
                    <a:pt x="30" y="43"/>
                  </a:lnTo>
                  <a:lnTo>
                    <a:pt x="30" y="43"/>
                  </a:lnTo>
                  <a:lnTo>
                    <a:pt x="44" y="35"/>
                  </a:lnTo>
                  <a:lnTo>
                    <a:pt x="57" y="26"/>
                  </a:lnTo>
                  <a:lnTo>
                    <a:pt x="72" y="16"/>
                  </a:lnTo>
                  <a:lnTo>
                    <a:pt x="29" y="0"/>
                  </a:lnTo>
                  <a:lnTo>
                    <a:pt x="18"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551" y="421"/>
              <a:ext cx="18" cy="78"/>
            </a:xfrm>
            <a:custGeom>
              <a:avLst/>
              <a:gdLst>
                <a:gd name="T0" fmla="*/ 14 w 18"/>
                <a:gd name="T1" fmla="*/ 33 h 78"/>
                <a:gd name="T2" fmla="*/ 14 w 18"/>
                <a:gd name="T3" fmla="*/ 33 h 78"/>
                <a:gd name="T4" fmla="*/ 14 w 18"/>
                <a:gd name="T5" fmla="*/ 7 h 78"/>
                <a:gd name="T6" fmla="*/ 14 w 18"/>
                <a:gd name="T7" fmla="*/ 7 h 78"/>
                <a:gd name="T8" fmla="*/ 16 w 18"/>
                <a:gd name="T9" fmla="*/ 5 h 78"/>
                <a:gd name="T10" fmla="*/ 16 w 18"/>
                <a:gd name="T11" fmla="*/ 5 h 78"/>
                <a:gd name="T12" fmla="*/ 16 w 18"/>
                <a:gd name="T13" fmla="*/ 2 h 78"/>
                <a:gd name="T14" fmla="*/ 16 w 18"/>
                <a:gd name="T15" fmla="*/ 0 h 78"/>
                <a:gd name="T16" fmla="*/ 1 w 18"/>
                <a:gd name="T17" fmla="*/ 0 h 78"/>
                <a:gd name="T18" fmla="*/ 1 w 18"/>
                <a:gd name="T19" fmla="*/ 0 h 78"/>
                <a:gd name="T20" fmla="*/ 1 w 18"/>
                <a:gd name="T21" fmla="*/ 3 h 78"/>
                <a:gd name="T22" fmla="*/ 1 w 18"/>
                <a:gd name="T23" fmla="*/ 3 h 78"/>
                <a:gd name="T24" fmla="*/ 1 w 18"/>
                <a:gd name="T25" fmla="*/ 6 h 78"/>
                <a:gd name="T26" fmla="*/ 2 w 18"/>
                <a:gd name="T27" fmla="*/ 7 h 78"/>
                <a:gd name="T28" fmla="*/ 2 w 18"/>
                <a:gd name="T29" fmla="*/ 33 h 78"/>
                <a:gd name="T30" fmla="*/ 2 w 18"/>
                <a:gd name="T31" fmla="*/ 33 h 78"/>
                <a:gd name="T32" fmla="*/ 1 w 18"/>
                <a:gd name="T33" fmla="*/ 34 h 78"/>
                <a:gd name="T34" fmla="*/ 0 w 18"/>
                <a:gd name="T35" fmla="*/ 40 h 78"/>
                <a:gd name="T36" fmla="*/ 0 w 18"/>
                <a:gd name="T37" fmla="*/ 40 h 78"/>
                <a:gd name="T38" fmla="*/ 0 w 18"/>
                <a:gd name="T39" fmla="*/ 44 h 78"/>
                <a:gd name="T40" fmla="*/ 1 w 18"/>
                <a:gd name="T41" fmla="*/ 47 h 78"/>
                <a:gd name="T42" fmla="*/ 3 w 18"/>
                <a:gd name="T43" fmla="*/ 50 h 78"/>
                <a:gd name="T44" fmla="*/ 2 w 18"/>
                <a:gd name="T45" fmla="*/ 70 h 78"/>
                <a:gd name="T46" fmla="*/ 2 w 18"/>
                <a:gd name="T47" fmla="*/ 70 h 78"/>
                <a:gd name="T48" fmla="*/ 2 w 18"/>
                <a:gd name="T49" fmla="*/ 72 h 78"/>
                <a:gd name="T50" fmla="*/ 1 w 18"/>
                <a:gd name="T51" fmla="*/ 74 h 78"/>
                <a:gd name="T52" fmla="*/ 1 w 18"/>
                <a:gd name="T53" fmla="*/ 74 h 78"/>
                <a:gd name="T54" fmla="*/ 1 w 18"/>
                <a:gd name="T55" fmla="*/ 78 h 78"/>
                <a:gd name="T56" fmla="*/ 16 w 18"/>
                <a:gd name="T57" fmla="*/ 78 h 78"/>
                <a:gd name="T58" fmla="*/ 16 w 18"/>
                <a:gd name="T59" fmla="*/ 78 h 78"/>
                <a:gd name="T60" fmla="*/ 16 w 18"/>
                <a:gd name="T61" fmla="*/ 73 h 78"/>
                <a:gd name="T62" fmla="*/ 16 w 18"/>
                <a:gd name="T63" fmla="*/ 73 h 78"/>
                <a:gd name="T64" fmla="*/ 14 w 18"/>
                <a:gd name="T65" fmla="*/ 70 h 78"/>
                <a:gd name="T66" fmla="*/ 14 w 18"/>
                <a:gd name="T67" fmla="*/ 50 h 78"/>
                <a:gd name="T68" fmla="*/ 14 w 18"/>
                <a:gd name="T69" fmla="*/ 50 h 78"/>
                <a:gd name="T70" fmla="*/ 17 w 18"/>
                <a:gd name="T71" fmla="*/ 46 h 78"/>
                <a:gd name="T72" fmla="*/ 17 w 18"/>
                <a:gd name="T73" fmla="*/ 44 h 78"/>
                <a:gd name="T74" fmla="*/ 18 w 18"/>
                <a:gd name="T75" fmla="*/ 41 h 78"/>
                <a:gd name="T76" fmla="*/ 18 w 18"/>
                <a:gd name="T77" fmla="*/ 41 h 78"/>
                <a:gd name="T78" fmla="*/ 16 w 18"/>
                <a:gd name="T79" fmla="*/ 35 h 78"/>
                <a:gd name="T80" fmla="*/ 14 w 18"/>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 h="78">
                  <a:moveTo>
                    <a:pt x="14" y="33"/>
                  </a:moveTo>
                  <a:lnTo>
                    <a:pt x="14" y="33"/>
                  </a:lnTo>
                  <a:lnTo>
                    <a:pt x="14" y="7"/>
                  </a:lnTo>
                  <a:lnTo>
                    <a:pt x="14" y="7"/>
                  </a:lnTo>
                  <a:lnTo>
                    <a:pt x="16" y="5"/>
                  </a:lnTo>
                  <a:lnTo>
                    <a:pt x="16" y="5"/>
                  </a:lnTo>
                  <a:lnTo>
                    <a:pt x="16" y="2"/>
                  </a:lnTo>
                  <a:lnTo>
                    <a:pt x="16" y="0"/>
                  </a:lnTo>
                  <a:lnTo>
                    <a:pt x="1" y="0"/>
                  </a:lnTo>
                  <a:lnTo>
                    <a:pt x="1" y="0"/>
                  </a:lnTo>
                  <a:lnTo>
                    <a:pt x="1" y="3"/>
                  </a:lnTo>
                  <a:lnTo>
                    <a:pt x="1" y="3"/>
                  </a:lnTo>
                  <a:lnTo>
                    <a:pt x="1" y="6"/>
                  </a:lnTo>
                  <a:lnTo>
                    <a:pt x="2" y="7"/>
                  </a:lnTo>
                  <a:lnTo>
                    <a:pt x="2" y="33"/>
                  </a:lnTo>
                  <a:lnTo>
                    <a:pt x="2" y="33"/>
                  </a:lnTo>
                  <a:lnTo>
                    <a:pt x="1" y="34"/>
                  </a:lnTo>
                  <a:lnTo>
                    <a:pt x="0" y="40"/>
                  </a:lnTo>
                  <a:lnTo>
                    <a:pt x="0" y="40"/>
                  </a:lnTo>
                  <a:lnTo>
                    <a:pt x="0" y="44"/>
                  </a:lnTo>
                  <a:lnTo>
                    <a:pt x="1" y="47"/>
                  </a:lnTo>
                  <a:lnTo>
                    <a:pt x="3" y="50"/>
                  </a:lnTo>
                  <a:lnTo>
                    <a:pt x="2" y="70"/>
                  </a:lnTo>
                  <a:lnTo>
                    <a:pt x="2" y="70"/>
                  </a:lnTo>
                  <a:lnTo>
                    <a:pt x="2" y="72"/>
                  </a:lnTo>
                  <a:lnTo>
                    <a:pt x="1" y="74"/>
                  </a:lnTo>
                  <a:lnTo>
                    <a:pt x="1" y="74"/>
                  </a:lnTo>
                  <a:lnTo>
                    <a:pt x="1" y="78"/>
                  </a:lnTo>
                  <a:lnTo>
                    <a:pt x="16" y="78"/>
                  </a:lnTo>
                  <a:lnTo>
                    <a:pt x="16" y="78"/>
                  </a:lnTo>
                  <a:lnTo>
                    <a:pt x="16" y="73"/>
                  </a:lnTo>
                  <a:lnTo>
                    <a:pt x="16" y="73"/>
                  </a:lnTo>
                  <a:lnTo>
                    <a:pt x="14" y="70"/>
                  </a:lnTo>
                  <a:lnTo>
                    <a:pt x="14" y="50"/>
                  </a:lnTo>
                  <a:lnTo>
                    <a:pt x="14" y="50"/>
                  </a:lnTo>
                  <a:lnTo>
                    <a:pt x="17" y="46"/>
                  </a:lnTo>
                  <a:lnTo>
                    <a:pt x="17" y="44"/>
                  </a:lnTo>
                  <a:lnTo>
                    <a:pt x="18" y="41"/>
                  </a:lnTo>
                  <a:lnTo>
                    <a:pt x="18" y="41"/>
                  </a:lnTo>
                  <a:lnTo>
                    <a:pt x="16" y="35"/>
                  </a:lnTo>
                  <a:lnTo>
                    <a:pt x="14"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569" y="444"/>
              <a:ext cx="51" cy="36"/>
            </a:xfrm>
            <a:custGeom>
              <a:avLst/>
              <a:gdLst>
                <a:gd name="T0" fmla="*/ 28 w 51"/>
                <a:gd name="T1" fmla="*/ 30 h 36"/>
                <a:gd name="T2" fmla="*/ 51 w 51"/>
                <a:gd name="T3" fmla="*/ 6 h 36"/>
                <a:gd name="T4" fmla="*/ 51 w 51"/>
                <a:gd name="T5" fmla="*/ 6 h 36"/>
                <a:gd name="T6" fmla="*/ 17 w 51"/>
                <a:gd name="T7" fmla="*/ 6 h 36"/>
                <a:gd name="T8" fmla="*/ 17 w 51"/>
                <a:gd name="T9" fmla="*/ 6 h 36"/>
                <a:gd name="T10" fmla="*/ 13 w 51"/>
                <a:gd name="T11" fmla="*/ 5 h 36"/>
                <a:gd name="T12" fmla="*/ 10 w 51"/>
                <a:gd name="T13" fmla="*/ 2 h 36"/>
                <a:gd name="T14" fmla="*/ 5 w 51"/>
                <a:gd name="T15" fmla="*/ 0 h 36"/>
                <a:gd name="T16" fmla="*/ 4 w 51"/>
                <a:gd name="T17" fmla="*/ 0 h 36"/>
                <a:gd name="T18" fmla="*/ 4 w 51"/>
                <a:gd name="T19" fmla="*/ 0 h 36"/>
                <a:gd name="T20" fmla="*/ 0 w 51"/>
                <a:gd name="T21" fmla="*/ 7 h 36"/>
                <a:gd name="T22" fmla="*/ 0 w 51"/>
                <a:gd name="T23" fmla="*/ 7 h 36"/>
                <a:gd name="T24" fmla="*/ 2 w 51"/>
                <a:gd name="T25" fmla="*/ 11 h 36"/>
                <a:gd name="T26" fmla="*/ 4 w 51"/>
                <a:gd name="T27" fmla="*/ 13 h 36"/>
                <a:gd name="T28" fmla="*/ 5 w 51"/>
                <a:gd name="T29" fmla="*/ 18 h 36"/>
                <a:gd name="T30" fmla="*/ 5 w 51"/>
                <a:gd name="T31" fmla="*/ 18 h 36"/>
                <a:gd name="T32" fmla="*/ 5 w 51"/>
                <a:gd name="T33" fmla="*/ 22 h 36"/>
                <a:gd name="T34" fmla="*/ 2 w 51"/>
                <a:gd name="T35" fmla="*/ 25 h 36"/>
                <a:gd name="T36" fmla="*/ 0 w 51"/>
                <a:gd name="T37" fmla="*/ 28 h 36"/>
                <a:gd name="T38" fmla="*/ 0 w 51"/>
                <a:gd name="T39" fmla="*/ 28 h 36"/>
                <a:gd name="T40" fmla="*/ 5 w 51"/>
                <a:gd name="T41" fmla="*/ 36 h 36"/>
                <a:gd name="T42" fmla="*/ 5 w 51"/>
                <a:gd name="T43" fmla="*/ 36 h 36"/>
                <a:gd name="T44" fmla="*/ 9 w 51"/>
                <a:gd name="T45" fmla="*/ 34 h 36"/>
                <a:gd name="T46" fmla="*/ 18 w 51"/>
                <a:gd name="T47" fmla="*/ 30 h 36"/>
                <a:gd name="T48" fmla="*/ 18 w 51"/>
                <a:gd name="T49" fmla="*/ 30 h 36"/>
                <a:gd name="T50" fmla="*/ 28 w 51"/>
                <a:gd name="T51"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6">
                  <a:moveTo>
                    <a:pt x="28" y="30"/>
                  </a:moveTo>
                  <a:lnTo>
                    <a:pt x="51" y="6"/>
                  </a:lnTo>
                  <a:lnTo>
                    <a:pt x="51" y="6"/>
                  </a:lnTo>
                  <a:lnTo>
                    <a:pt x="17" y="6"/>
                  </a:lnTo>
                  <a:lnTo>
                    <a:pt x="17" y="6"/>
                  </a:lnTo>
                  <a:lnTo>
                    <a:pt x="13" y="5"/>
                  </a:lnTo>
                  <a:lnTo>
                    <a:pt x="10" y="2"/>
                  </a:lnTo>
                  <a:lnTo>
                    <a:pt x="5" y="0"/>
                  </a:lnTo>
                  <a:lnTo>
                    <a:pt x="4" y="0"/>
                  </a:lnTo>
                  <a:lnTo>
                    <a:pt x="4" y="0"/>
                  </a:lnTo>
                  <a:lnTo>
                    <a:pt x="0" y="7"/>
                  </a:lnTo>
                  <a:lnTo>
                    <a:pt x="0" y="7"/>
                  </a:lnTo>
                  <a:lnTo>
                    <a:pt x="2" y="11"/>
                  </a:lnTo>
                  <a:lnTo>
                    <a:pt x="4" y="13"/>
                  </a:lnTo>
                  <a:lnTo>
                    <a:pt x="5" y="18"/>
                  </a:lnTo>
                  <a:lnTo>
                    <a:pt x="5" y="18"/>
                  </a:lnTo>
                  <a:lnTo>
                    <a:pt x="5" y="22"/>
                  </a:lnTo>
                  <a:lnTo>
                    <a:pt x="2" y="25"/>
                  </a:lnTo>
                  <a:lnTo>
                    <a:pt x="0" y="28"/>
                  </a:lnTo>
                  <a:lnTo>
                    <a:pt x="0" y="28"/>
                  </a:lnTo>
                  <a:lnTo>
                    <a:pt x="5" y="36"/>
                  </a:lnTo>
                  <a:lnTo>
                    <a:pt x="5" y="36"/>
                  </a:lnTo>
                  <a:lnTo>
                    <a:pt x="9" y="34"/>
                  </a:lnTo>
                  <a:lnTo>
                    <a:pt x="18" y="30"/>
                  </a:lnTo>
                  <a:lnTo>
                    <a:pt x="18" y="30"/>
                  </a:lnTo>
                  <a:lnTo>
                    <a:pt x="2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633" y="395"/>
              <a:ext cx="101" cy="79"/>
            </a:xfrm>
            <a:custGeom>
              <a:avLst/>
              <a:gdLst>
                <a:gd name="T0" fmla="*/ 101 w 101"/>
                <a:gd name="T1" fmla="*/ 40 h 79"/>
                <a:gd name="T2" fmla="*/ 99 w 101"/>
                <a:gd name="T3" fmla="*/ 39 h 79"/>
                <a:gd name="T4" fmla="*/ 93 w 101"/>
                <a:gd name="T5" fmla="*/ 42 h 79"/>
                <a:gd name="T6" fmla="*/ 90 w 101"/>
                <a:gd name="T7" fmla="*/ 43 h 79"/>
                <a:gd name="T8" fmla="*/ 89 w 101"/>
                <a:gd name="T9" fmla="*/ 50 h 79"/>
                <a:gd name="T10" fmla="*/ 87 w 101"/>
                <a:gd name="T11" fmla="*/ 48 h 79"/>
                <a:gd name="T12" fmla="*/ 80 w 101"/>
                <a:gd name="T13" fmla="*/ 46 h 79"/>
                <a:gd name="T14" fmla="*/ 75 w 101"/>
                <a:gd name="T15" fmla="*/ 48 h 79"/>
                <a:gd name="T16" fmla="*/ 78 w 101"/>
                <a:gd name="T17" fmla="*/ 54 h 79"/>
                <a:gd name="T18" fmla="*/ 75 w 101"/>
                <a:gd name="T19" fmla="*/ 60 h 79"/>
                <a:gd name="T20" fmla="*/ 73 w 101"/>
                <a:gd name="T21" fmla="*/ 60 h 79"/>
                <a:gd name="T22" fmla="*/ 68 w 101"/>
                <a:gd name="T23" fmla="*/ 56 h 79"/>
                <a:gd name="T24" fmla="*/ 68 w 101"/>
                <a:gd name="T25" fmla="*/ 52 h 79"/>
                <a:gd name="T26" fmla="*/ 62 w 101"/>
                <a:gd name="T27" fmla="*/ 55 h 79"/>
                <a:gd name="T28" fmla="*/ 58 w 101"/>
                <a:gd name="T29" fmla="*/ 52 h 79"/>
                <a:gd name="T30" fmla="*/ 60 w 101"/>
                <a:gd name="T31" fmla="*/ 46 h 79"/>
                <a:gd name="T32" fmla="*/ 69 w 101"/>
                <a:gd name="T33" fmla="*/ 44 h 79"/>
                <a:gd name="T34" fmla="*/ 68 w 101"/>
                <a:gd name="T35" fmla="*/ 40 h 79"/>
                <a:gd name="T36" fmla="*/ 64 w 101"/>
                <a:gd name="T37" fmla="*/ 35 h 79"/>
                <a:gd name="T38" fmla="*/ 61 w 101"/>
                <a:gd name="T39" fmla="*/ 34 h 79"/>
                <a:gd name="T40" fmla="*/ 55 w 101"/>
                <a:gd name="T41" fmla="*/ 35 h 79"/>
                <a:gd name="T42" fmla="*/ 57 w 101"/>
                <a:gd name="T43" fmla="*/ 34 h 79"/>
                <a:gd name="T44" fmla="*/ 60 w 101"/>
                <a:gd name="T45" fmla="*/ 29 h 79"/>
                <a:gd name="T46" fmla="*/ 60 w 101"/>
                <a:gd name="T47" fmla="*/ 23 h 79"/>
                <a:gd name="T48" fmla="*/ 56 w 101"/>
                <a:gd name="T49" fmla="*/ 17 h 79"/>
                <a:gd name="T50" fmla="*/ 56 w 101"/>
                <a:gd name="T51" fmla="*/ 17 h 79"/>
                <a:gd name="T52" fmla="*/ 52 w 101"/>
                <a:gd name="T53" fmla="*/ 18 h 79"/>
                <a:gd name="T54" fmla="*/ 45 w 101"/>
                <a:gd name="T55" fmla="*/ 22 h 79"/>
                <a:gd name="T56" fmla="*/ 44 w 101"/>
                <a:gd name="T57" fmla="*/ 26 h 79"/>
                <a:gd name="T58" fmla="*/ 44 w 101"/>
                <a:gd name="T59" fmla="*/ 31 h 79"/>
                <a:gd name="T60" fmla="*/ 41 w 101"/>
                <a:gd name="T61" fmla="*/ 27 h 79"/>
                <a:gd name="T62" fmla="*/ 36 w 101"/>
                <a:gd name="T63" fmla="*/ 23 h 79"/>
                <a:gd name="T64" fmla="*/ 33 w 101"/>
                <a:gd name="T65" fmla="*/ 23 h 79"/>
                <a:gd name="T66" fmla="*/ 28 w 101"/>
                <a:gd name="T67" fmla="*/ 26 h 79"/>
                <a:gd name="T68" fmla="*/ 31 w 101"/>
                <a:gd name="T69" fmla="*/ 31 h 79"/>
                <a:gd name="T70" fmla="*/ 31 w 101"/>
                <a:gd name="T71" fmla="*/ 38 h 79"/>
                <a:gd name="T72" fmla="*/ 28 w 101"/>
                <a:gd name="T73" fmla="*/ 39 h 79"/>
                <a:gd name="T74" fmla="*/ 23 w 101"/>
                <a:gd name="T75" fmla="*/ 35 h 79"/>
                <a:gd name="T76" fmla="*/ 22 w 101"/>
                <a:gd name="T77" fmla="*/ 32 h 79"/>
                <a:gd name="T78" fmla="*/ 17 w 101"/>
                <a:gd name="T79" fmla="*/ 35 h 79"/>
                <a:gd name="T80" fmla="*/ 13 w 101"/>
                <a:gd name="T81" fmla="*/ 34 h 79"/>
                <a:gd name="T82" fmla="*/ 11 w 101"/>
                <a:gd name="T83" fmla="*/ 28 h 79"/>
                <a:gd name="T84" fmla="*/ 20 w 101"/>
                <a:gd name="T85" fmla="*/ 23 h 79"/>
                <a:gd name="T86" fmla="*/ 19 w 101"/>
                <a:gd name="T87" fmla="*/ 22 h 79"/>
                <a:gd name="T88" fmla="*/ 14 w 101"/>
                <a:gd name="T89" fmla="*/ 16 h 79"/>
                <a:gd name="T90" fmla="*/ 9 w 101"/>
                <a:gd name="T91" fmla="*/ 16 h 79"/>
                <a:gd name="T92" fmla="*/ 12 w 101"/>
                <a:gd name="T93" fmla="*/ 12 h 79"/>
                <a:gd name="T94" fmla="*/ 13 w 101"/>
                <a:gd name="T95" fmla="*/ 6 h 79"/>
                <a:gd name="T96" fmla="*/ 12 w 101"/>
                <a:gd name="T97" fmla="*/ 4 h 79"/>
                <a:gd name="T98" fmla="*/ 8 w 101"/>
                <a:gd name="T99" fmla="*/ 0 h 79"/>
                <a:gd name="T100" fmla="*/ 23 w 101"/>
                <a:gd name="T101" fmla="*/ 59 h 79"/>
                <a:gd name="T102" fmla="*/ 30 w 101"/>
                <a:gd name="T103" fmla="*/ 55 h 79"/>
                <a:gd name="T104" fmla="*/ 34 w 101"/>
                <a:gd name="T105" fmla="*/ 52 h 79"/>
                <a:gd name="T106" fmla="*/ 44 w 101"/>
                <a:gd name="T107" fmla="*/ 54 h 79"/>
                <a:gd name="T108" fmla="*/ 47 w 101"/>
                <a:gd name="T109" fmla="*/ 55 h 79"/>
                <a:gd name="T110" fmla="*/ 55 w 101"/>
                <a:gd name="T111" fmla="*/ 60 h 79"/>
                <a:gd name="T112" fmla="*/ 56 w 101"/>
                <a:gd name="T113" fmla="*/ 66 h 79"/>
                <a:gd name="T114" fmla="*/ 56 w 101"/>
                <a:gd name="T115" fmla="*/ 70 h 79"/>
                <a:gd name="T116" fmla="*/ 71 w 101"/>
                <a:gd name="T1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79">
                  <a:moveTo>
                    <a:pt x="71" y="79"/>
                  </a:moveTo>
                  <a:lnTo>
                    <a:pt x="101" y="40"/>
                  </a:lnTo>
                  <a:lnTo>
                    <a:pt x="101" y="40"/>
                  </a:lnTo>
                  <a:lnTo>
                    <a:pt x="99" y="39"/>
                  </a:lnTo>
                  <a:lnTo>
                    <a:pt x="96" y="40"/>
                  </a:lnTo>
                  <a:lnTo>
                    <a:pt x="93" y="42"/>
                  </a:lnTo>
                  <a:lnTo>
                    <a:pt x="93" y="42"/>
                  </a:lnTo>
                  <a:lnTo>
                    <a:pt x="90" y="43"/>
                  </a:lnTo>
                  <a:lnTo>
                    <a:pt x="89" y="46"/>
                  </a:lnTo>
                  <a:lnTo>
                    <a:pt x="89" y="50"/>
                  </a:lnTo>
                  <a:lnTo>
                    <a:pt x="89" y="50"/>
                  </a:lnTo>
                  <a:lnTo>
                    <a:pt x="87" y="48"/>
                  </a:lnTo>
                  <a:lnTo>
                    <a:pt x="85" y="46"/>
                  </a:lnTo>
                  <a:lnTo>
                    <a:pt x="80" y="46"/>
                  </a:lnTo>
                  <a:lnTo>
                    <a:pt x="77" y="46"/>
                  </a:lnTo>
                  <a:lnTo>
                    <a:pt x="75" y="48"/>
                  </a:lnTo>
                  <a:lnTo>
                    <a:pt x="75" y="48"/>
                  </a:lnTo>
                  <a:lnTo>
                    <a:pt x="78" y="54"/>
                  </a:lnTo>
                  <a:lnTo>
                    <a:pt x="78" y="57"/>
                  </a:lnTo>
                  <a:lnTo>
                    <a:pt x="75" y="60"/>
                  </a:lnTo>
                  <a:lnTo>
                    <a:pt x="73" y="60"/>
                  </a:lnTo>
                  <a:lnTo>
                    <a:pt x="73" y="60"/>
                  </a:lnTo>
                  <a:lnTo>
                    <a:pt x="69" y="59"/>
                  </a:lnTo>
                  <a:lnTo>
                    <a:pt x="68" y="56"/>
                  </a:lnTo>
                  <a:lnTo>
                    <a:pt x="68" y="52"/>
                  </a:lnTo>
                  <a:lnTo>
                    <a:pt x="68" y="52"/>
                  </a:lnTo>
                  <a:lnTo>
                    <a:pt x="64" y="55"/>
                  </a:lnTo>
                  <a:lnTo>
                    <a:pt x="62" y="55"/>
                  </a:lnTo>
                  <a:lnTo>
                    <a:pt x="58" y="52"/>
                  </a:lnTo>
                  <a:lnTo>
                    <a:pt x="58" y="52"/>
                  </a:lnTo>
                  <a:lnTo>
                    <a:pt x="57" y="50"/>
                  </a:lnTo>
                  <a:lnTo>
                    <a:pt x="60" y="46"/>
                  </a:lnTo>
                  <a:lnTo>
                    <a:pt x="63" y="45"/>
                  </a:lnTo>
                  <a:lnTo>
                    <a:pt x="69" y="44"/>
                  </a:lnTo>
                  <a:lnTo>
                    <a:pt x="69" y="44"/>
                  </a:lnTo>
                  <a:lnTo>
                    <a:pt x="68" y="40"/>
                  </a:lnTo>
                  <a:lnTo>
                    <a:pt x="67" y="38"/>
                  </a:lnTo>
                  <a:lnTo>
                    <a:pt x="64" y="35"/>
                  </a:lnTo>
                  <a:lnTo>
                    <a:pt x="64" y="35"/>
                  </a:lnTo>
                  <a:lnTo>
                    <a:pt x="61" y="34"/>
                  </a:lnTo>
                  <a:lnTo>
                    <a:pt x="58" y="34"/>
                  </a:lnTo>
                  <a:lnTo>
                    <a:pt x="55" y="35"/>
                  </a:lnTo>
                  <a:lnTo>
                    <a:pt x="55" y="35"/>
                  </a:lnTo>
                  <a:lnTo>
                    <a:pt x="57" y="34"/>
                  </a:lnTo>
                  <a:lnTo>
                    <a:pt x="58" y="32"/>
                  </a:lnTo>
                  <a:lnTo>
                    <a:pt x="60" y="29"/>
                  </a:lnTo>
                  <a:lnTo>
                    <a:pt x="60" y="29"/>
                  </a:lnTo>
                  <a:lnTo>
                    <a:pt x="60" y="23"/>
                  </a:lnTo>
                  <a:lnTo>
                    <a:pt x="58"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4"/>
                  </a:lnTo>
                  <a:lnTo>
                    <a:pt x="36" y="23"/>
                  </a:lnTo>
                  <a:lnTo>
                    <a:pt x="36" y="23"/>
                  </a:lnTo>
                  <a:lnTo>
                    <a:pt x="33" y="23"/>
                  </a:lnTo>
                  <a:lnTo>
                    <a:pt x="30" y="24"/>
                  </a:lnTo>
                  <a:lnTo>
                    <a:pt x="28" y="26"/>
                  </a:lnTo>
                  <a:lnTo>
                    <a:pt x="28" y="26"/>
                  </a:lnTo>
                  <a:lnTo>
                    <a:pt x="31" y="31"/>
                  </a:lnTo>
                  <a:lnTo>
                    <a:pt x="31" y="35"/>
                  </a:lnTo>
                  <a:lnTo>
                    <a:pt x="31" y="38"/>
                  </a:lnTo>
                  <a:lnTo>
                    <a:pt x="28" y="39"/>
                  </a:lnTo>
                  <a:lnTo>
                    <a:pt x="28" y="39"/>
                  </a:lnTo>
                  <a:lnTo>
                    <a:pt x="24" y="38"/>
                  </a:lnTo>
                  <a:lnTo>
                    <a:pt x="23" y="35"/>
                  </a:lnTo>
                  <a:lnTo>
                    <a:pt x="22" y="32"/>
                  </a:lnTo>
                  <a:lnTo>
                    <a:pt x="22" y="32"/>
                  </a:lnTo>
                  <a:lnTo>
                    <a:pt x="19" y="34"/>
                  </a:lnTo>
                  <a:lnTo>
                    <a:pt x="17" y="35"/>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2"/>
                  </a:lnTo>
                  <a:lnTo>
                    <a:pt x="39" y="52"/>
                  </a:lnTo>
                  <a:lnTo>
                    <a:pt x="44" y="54"/>
                  </a:lnTo>
                  <a:lnTo>
                    <a:pt x="47" y="55"/>
                  </a:lnTo>
                  <a:lnTo>
                    <a:pt x="47" y="55"/>
                  </a:lnTo>
                  <a:lnTo>
                    <a:pt x="52" y="57"/>
                  </a:lnTo>
                  <a:lnTo>
                    <a:pt x="55" y="60"/>
                  </a:lnTo>
                  <a:lnTo>
                    <a:pt x="56" y="63"/>
                  </a:lnTo>
                  <a:lnTo>
                    <a:pt x="56" y="66"/>
                  </a:lnTo>
                  <a:lnTo>
                    <a:pt x="56" y="66"/>
                  </a:lnTo>
                  <a:lnTo>
                    <a:pt x="56" y="70"/>
                  </a:lnTo>
                  <a:lnTo>
                    <a:pt x="53" y="73"/>
                  </a:lnTo>
                  <a:lnTo>
                    <a:pt x="71"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15" y="450"/>
              <a:ext cx="121" cy="21"/>
            </a:xfrm>
            <a:custGeom>
              <a:avLst/>
              <a:gdLst>
                <a:gd name="T0" fmla="*/ 101 w 121"/>
                <a:gd name="T1" fmla="*/ 18 h 21"/>
                <a:gd name="T2" fmla="*/ 121 w 121"/>
                <a:gd name="T3" fmla="*/ 10 h 21"/>
                <a:gd name="T4" fmla="*/ 101 w 121"/>
                <a:gd name="T5" fmla="*/ 1 h 21"/>
                <a:gd name="T6" fmla="*/ 101 w 121"/>
                <a:gd name="T7" fmla="*/ 1 h 21"/>
                <a:gd name="T8" fmla="*/ 68 w 121"/>
                <a:gd name="T9" fmla="*/ 1 h 21"/>
                <a:gd name="T10" fmla="*/ 16 w 121"/>
                <a:gd name="T11" fmla="*/ 0 h 21"/>
                <a:gd name="T12" fmla="*/ 0 w 121"/>
                <a:gd name="T13" fmla="*/ 21 h 21"/>
                <a:gd name="T14" fmla="*/ 0 w 121"/>
                <a:gd name="T15" fmla="*/ 21 h 21"/>
                <a:gd name="T16" fmla="*/ 101 w 12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21">
                  <a:moveTo>
                    <a:pt x="101" y="18"/>
                  </a:moveTo>
                  <a:lnTo>
                    <a:pt x="121" y="10"/>
                  </a:lnTo>
                  <a:lnTo>
                    <a:pt x="101" y="1"/>
                  </a:lnTo>
                  <a:lnTo>
                    <a:pt x="101" y="1"/>
                  </a:lnTo>
                  <a:lnTo>
                    <a:pt x="68" y="1"/>
                  </a:lnTo>
                  <a:lnTo>
                    <a:pt x="16" y="0"/>
                  </a:lnTo>
                  <a:lnTo>
                    <a:pt x="0" y="21"/>
                  </a:lnTo>
                  <a:lnTo>
                    <a:pt x="0" y="21"/>
                  </a:lnTo>
                  <a:lnTo>
                    <a:pt x="101"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54" y="502"/>
              <a:ext cx="72" cy="71"/>
            </a:xfrm>
            <a:custGeom>
              <a:avLst/>
              <a:gdLst>
                <a:gd name="T0" fmla="*/ 36 w 72"/>
                <a:gd name="T1" fmla="*/ 71 h 71"/>
                <a:gd name="T2" fmla="*/ 36 w 72"/>
                <a:gd name="T3" fmla="*/ 71 h 71"/>
                <a:gd name="T4" fmla="*/ 25 w 72"/>
                <a:gd name="T5" fmla="*/ 65 h 71"/>
                <a:gd name="T6" fmla="*/ 17 w 72"/>
                <a:gd name="T7" fmla="*/ 60 h 71"/>
                <a:gd name="T8" fmla="*/ 8 w 72"/>
                <a:gd name="T9" fmla="*/ 54 h 71"/>
                <a:gd name="T10" fmla="*/ 2 w 72"/>
                <a:gd name="T11" fmla="*/ 47 h 71"/>
                <a:gd name="T12" fmla="*/ 2 w 72"/>
                <a:gd name="T13" fmla="*/ 47 h 71"/>
                <a:gd name="T14" fmla="*/ 0 w 72"/>
                <a:gd name="T15" fmla="*/ 42 h 71"/>
                <a:gd name="T16" fmla="*/ 0 w 72"/>
                <a:gd name="T17" fmla="*/ 36 h 71"/>
                <a:gd name="T18" fmla="*/ 0 w 72"/>
                <a:gd name="T19" fmla="*/ 31 h 71"/>
                <a:gd name="T20" fmla="*/ 0 w 72"/>
                <a:gd name="T21" fmla="*/ 25 h 71"/>
                <a:gd name="T22" fmla="*/ 2 w 72"/>
                <a:gd name="T23" fmla="*/ 19 h 71"/>
                <a:gd name="T24" fmla="*/ 5 w 72"/>
                <a:gd name="T25" fmla="*/ 14 h 71"/>
                <a:gd name="T26" fmla="*/ 10 w 72"/>
                <a:gd name="T27" fmla="*/ 9 h 71"/>
                <a:gd name="T28" fmla="*/ 14 w 72"/>
                <a:gd name="T29" fmla="*/ 5 h 71"/>
                <a:gd name="T30" fmla="*/ 14 w 72"/>
                <a:gd name="T31" fmla="*/ 5 h 71"/>
                <a:gd name="T32" fmla="*/ 17 w 72"/>
                <a:gd name="T33" fmla="*/ 8 h 71"/>
                <a:gd name="T34" fmla="*/ 18 w 72"/>
                <a:gd name="T35" fmla="*/ 10 h 71"/>
                <a:gd name="T36" fmla="*/ 18 w 72"/>
                <a:gd name="T37" fmla="*/ 13 h 71"/>
                <a:gd name="T38" fmla="*/ 18 w 72"/>
                <a:gd name="T39" fmla="*/ 13 h 71"/>
                <a:gd name="T40" fmla="*/ 34 w 72"/>
                <a:gd name="T41" fmla="*/ 11 h 71"/>
                <a:gd name="T42" fmla="*/ 34 w 72"/>
                <a:gd name="T43" fmla="*/ 11 h 71"/>
                <a:gd name="T44" fmla="*/ 34 w 72"/>
                <a:gd name="T45" fmla="*/ 7 h 71"/>
                <a:gd name="T46" fmla="*/ 34 w 72"/>
                <a:gd name="T47" fmla="*/ 3 h 71"/>
                <a:gd name="T48" fmla="*/ 33 w 72"/>
                <a:gd name="T49" fmla="*/ 0 h 71"/>
                <a:gd name="T50" fmla="*/ 33 w 72"/>
                <a:gd name="T51" fmla="*/ 0 h 71"/>
                <a:gd name="T52" fmla="*/ 38 w 72"/>
                <a:gd name="T53" fmla="*/ 4 h 71"/>
                <a:gd name="T54" fmla="*/ 39 w 72"/>
                <a:gd name="T55" fmla="*/ 8 h 71"/>
                <a:gd name="T56" fmla="*/ 40 w 72"/>
                <a:gd name="T57" fmla="*/ 11 h 71"/>
                <a:gd name="T58" fmla="*/ 40 w 72"/>
                <a:gd name="T59" fmla="*/ 11 h 71"/>
                <a:gd name="T60" fmla="*/ 55 w 72"/>
                <a:gd name="T61" fmla="*/ 13 h 71"/>
                <a:gd name="T62" fmla="*/ 55 w 72"/>
                <a:gd name="T63" fmla="*/ 13 h 71"/>
                <a:gd name="T64" fmla="*/ 55 w 72"/>
                <a:gd name="T65" fmla="*/ 8 h 71"/>
                <a:gd name="T66" fmla="*/ 52 w 72"/>
                <a:gd name="T67" fmla="*/ 3 h 71"/>
                <a:gd name="T68" fmla="*/ 52 w 72"/>
                <a:gd name="T69" fmla="*/ 3 h 71"/>
                <a:gd name="T70" fmla="*/ 57 w 72"/>
                <a:gd name="T71" fmla="*/ 7 h 71"/>
                <a:gd name="T72" fmla="*/ 62 w 72"/>
                <a:gd name="T73" fmla="*/ 9 h 71"/>
                <a:gd name="T74" fmla="*/ 66 w 72"/>
                <a:gd name="T75" fmla="*/ 14 h 71"/>
                <a:gd name="T76" fmla="*/ 68 w 72"/>
                <a:gd name="T77" fmla="*/ 18 h 71"/>
                <a:gd name="T78" fmla="*/ 71 w 72"/>
                <a:gd name="T79" fmla="*/ 26 h 71"/>
                <a:gd name="T80" fmla="*/ 72 w 72"/>
                <a:gd name="T81" fmla="*/ 33 h 71"/>
                <a:gd name="T82" fmla="*/ 72 w 72"/>
                <a:gd name="T83" fmla="*/ 33 h 71"/>
                <a:gd name="T84" fmla="*/ 71 w 72"/>
                <a:gd name="T85" fmla="*/ 42 h 71"/>
                <a:gd name="T86" fmla="*/ 68 w 72"/>
                <a:gd name="T87" fmla="*/ 49 h 71"/>
                <a:gd name="T88" fmla="*/ 63 w 72"/>
                <a:gd name="T89" fmla="*/ 55 h 71"/>
                <a:gd name="T90" fmla="*/ 57 w 72"/>
                <a:gd name="T91" fmla="*/ 60 h 71"/>
                <a:gd name="T92" fmla="*/ 57 w 72"/>
                <a:gd name="T93" fmla="*/ 60 h 71"/>
                <a:gd name="T94" fmla="*/ 46 w 72"/>
                <a:gd name="T95" fmla="*/ 66 h 71"/>
                <a:gd name="T96" fmla="*/ 36 w 72"/>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 h="71">
                  <a:moveTo>
                    <a:pt x="36" y="71"/>
                  </a:moveTo>
                  <a:lnTo>
                    <a:pt x="36" y="71"/>
                  </a:lnTo>
                  <a:lnTo>
                    <a:pt x="25" y="65"/>
                  </a:lnTo>
                  <a:lnTo>
                    <a:pt x="17" y="60"/>
                  </a:lnTo>
                  <a:lnTo>
                    <a:pt x="8" y="54"/>
                  </a:lnTo>
                  <a:lnTo>
                    <a:pt x="2" y="47"/>
                  </a:lnTo>
                  <a:lnTo>
                    <a:pt x="2" y="47"/>
                  </a:lnTo>
                  <a:lnTo>
                    <a:pt x="0" y="42"/>
                  </a:lnTo>
                  <a:lnTo>
                    <a:pt x="0" y="36"/>
                  </a:lnTo>
                  <a:lnTo>
                    <a:pt x="0" y="31"/>
                  </a:lnTo>
                  <a:lnTo>
                    <a:pt x="0" y="25"/>
                  </a:lnTo>
                  <a:lnTo>
                    <a:pt x="2" y="19"/>
                  </a:lnTo>
                  <a:lnTo>
                    <a:pt x="5" y="14"/>
                  </a:lnTo>
                  <a:lnTo>
                    <a:pt x="10" y="9"/>
                  </a:lnTo>
                  <a:lnTo>
                    <a:pt x="14" y="5"/>
                  </a:lnTo>
                  <a:lnTo>
                    <a:pt x="14" y="5"/>
                  </a:lnTo>
                  <a:lnTo>
                    <a:pt x="17" y="8"/>
                  </a:lnTo>
                  <a:lnTo>
                    <a:pt x="18" y="10"/>
                  </a:lnTo>
                  <a:lnTo>
                    <a:pt x="18" y="13"/>
                  </a:lnTo>
                  <a:lnTo>
                    <a:pt x="18" y="13"/>
                  </a:lnTo>
                  <a:lnTo>
                    <a:pt x="34" y="11"/>
                  </a:lnTo>
                  <a:lnTo>
                    <a:pt x="34" y="11"/>
                  </a:lnTo>
                  <a:lnTo>
                    <a:pt x="34" y="7"/>
                  </a:lnTo>
                  <a:lnTo>
                    <a:pt x="34" y="3"/>
                  </a:lnTo>
                  <a:lnTo>
                    <a:pt x="33" y="0"/>
                  </a:lnTo>
                  <a:lnTo>
                    <a:pt x="33" y="0"/>
                  </a:lnTo>
                  <a:lnTo>
                    <a:pt x="38" y="4"/>
                  </a:lnTo>
                  <a:lnTo>
                    <a:pt x="39" y="8"/>
                  </a:lnTo>
                  <a:lnTo>
                    <a:pt x="40" y="11"/>
                  </a:lnTo>
                  <a:lnTo>
                    <a:pt x="40" y="11"/>
                  </a:lnTo>
                  <a:lnTo>
                    <a:pt x="55" y="13"/>
                  </a:lnTo>
                  <a:lnTo>
                    <a:pt x="55" y="13"/>
                  </a:lnTo>
                  <a:lnTo>
                    <a:pt x="55" y="8"/>
                  </a:lnTo>
                  <a:lnTo>
                    <a:pt x="52" y="3"/>
                  </a:lnTo>
                  <a:lnTo>
                    <a:pt x="52" y="3"/>
                  </a:lnTo>
                  <a:lnTo>
                    <a:pt x="57" y="7"/>
                  </a:lnTo>
                  <a:lnTo>
                    <a:pt x="62" y="9"/>
                  </a:lnTo>
                  <a:lnTo>
                    <a:pt x="66" y="14"/>
                  </a:lnTo>
                  <a:lnTo>
                    <a:pt x="68" y="18"/>
                  </a:lnTo>
                  <a:lnTo>
                    <a:pt x="71" y="26"/>
                  </a:lnTo>
                  <a:lnTo>
                    <a:pt x="72" y="33"/>
                  </a:lnTo>
                  <a:lnTo>
                    <a:pt x="72" y="33"/>
                  </a:lnTo>
                  <a:lnTo>
                    <a:pt x="71" y="42"/>
                  </a:lnTo>
                  <a:lnTo>
                    <a:pt x="68" y="49"/>
                  </a:lnTo>
                  <a:lnTo>
                    <a:pt x="63" y="55"/>
                  </a:lnTo>
                  <a:lnTo>
                    <a:pt x="57" y="60"/>
                  </a:lnTo>
                  <a:lnTo>
                    <a:pt x="57" y="60"/>
                  </a:lnTo>
                  <a:lnTo>
                    <a:pt x="46" y="66"/>
                  </a:lnTo>
                  <a:lnTo>
                    <a:pt x="36"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73" y="676"/>
              <a:ext cx="3" cy="1"/>
            </a:xfrm>
            <a:custGeom>
              <a:avLst/>
              <a:gdLst>
                <a:gd name="T0" fmla="*/ 3 w 3"/>
                <a:gd name="T1" fmla="*/ 1 h 1"/>
                <a:gd name="T2" fmla="*/ 3 w 3"/>
                <a:gd name="T3" fmla="*/ 1 h 1"/>
                <a:gd name="T4" fmla="*/ 2 w 3"/>
                <a:gd name="T5" fmla="*/ 0 h 1"/>
                <a:gd name="T6" fmla="*/ 2 w 3"/>
                <a:gd name="T7" fmla="*/ 0 h 1"/>
                <a:gd name="T8" fmla="*/ 0 w 3"/>
                <a:gd name="T9" fmla="*/ 0 h 1"/>
                <a:gd name="T10" fmla="*/ 0 w 3"/>
                <a:gd name="T11" fmla="*/ 0 h 1"/>
                <a:gd name="T12" fmla="*/ 3 w 3"/>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3" h="1">
                  <a:moveTo>
                    <a:pt x="3" y="1"/>
                  </a:moveTo>
                  <a:lnTo>
                    <a:pt x="3" y="1"/>
                  </a:lnTo>
                  <a:lnTo>
                    <a:pt x="2" y="0"/>
                  </a:lnTo>
                  <a:lnTo>
                    <a:pt x="2" y="0"/>
                  </a:lnTo>
                  <a:lnTo>
                    <a:pt x="0" y="0"/>
                  </a:lnTo>
                  <a:lnTo>
                    <a:pt x="0"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618" y="477"/>
              <a:ext cx="13" cy="7"/>
            </a:xfrm>
            <a:custGeom>
              <a:avLst/>
              <a:gdLst>
                <a:gd name="T0" fmla="*/ 13 w 13"/>
                <a:gd name="T1" fmla="*/ 6 h 7"/>
                <a:gd name="T2" fmla="*/ 13 w 13"/>
                <a:gd name="T3" fmla="*/ 6 h 7"/>
                <a:gd name="T4" fmla="*/ 12 w 13"/>
                <a:gd name="T5" fmla="*/ 6 h 7"/>
                <a:gd name="T6" fmla="*/ 7 w 13"/>
                <a:gd name="T7" fmla="*/ 7 h 7"/>
                <a:gd name="T8" fmla="*/ 1 w 13"/>
                <a:gd name="T9" fmla="*/ 7 h 7"/>
                <a:gd name="T10" fmla="*/ 1 w 13"/>
                <a:gd name="T11" fmla="*/ 7 h 7"/>
                <a:gd name="T12" fmla="*/ 0 w 13"/>
                <a:gd name="T13" fmla="*/ 5 h 7"/>
                <a:gd name="T14" fmla="*/ 0 w 13"/>
                <a:gd name="T15" fmla="*/ 0 h 7"/>
                <a:gd name="T16" fmla="*/ 0 w 13"/>
                <a:gd name="T17" fmla="*/ 0 h 7"/>
                <a:gd name="T18" fmla="*/ 2 w 13"/>
                <a:gd name="T19" fmla="*/ 0 h 7"/>
                <a:gd name="T20" fmla="*/ 7 w 13"/>
                <a:gd name="T21" fmla="*/ 1 h 7"/>
                <a:gd name="T22" fmla="*/ 11 w 13"/>
                <a:gd name="T23" fmla="*/ 2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2" y="6"/>
                  </a:lnTo>
                  <a:lnTo>
                    <a:pt x="7" y="7"/>
                  </a:lnTo>
                  <a:lnTo>
                    <a:pt x="1" y="7"/>
                  </a:lnTo>
                  <a:lnTo>
                    <a:pt x="1" y="7"/>
                  </a:lnTo>
                  <a:lnTo>
                    <a:pt x="0" y="5"/>
                  </a:lnTo>
                  <a:lnTo>
                    <a:pt x="0" y="0"/>
                  </a:lnTo>
                  <a:lnTo>
                    <a:pt x="0" y="0"/>
                  </a:lnTo>
                  <a:lnTo>
                    <a:pt x="2" y="0"/>
                  </a:lnTo>
                  <a:lnTo>
                    <a:pt x="7" y="1"/>
                  </a:lnTo>
                  <a:lnTo>
                    <a:pt x="11" y="2"/>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443" y="450"/>
              <a:ext cx="415" cy="487"/>
            </a:xfrm>
            <a:custGeom>
              <a:avLst/>
              <a:gdLst>
                <a:gd name="T0" fmla="*/ 396 w 415"/>
                <a:gd name="T1" fmla="*/ 164 h 487"/>
                <a:gd name="T2" fmla="*/ 394 w 415"/>
                <a:gd name="T3" fmla="*/ 100 h 487"/>
                <a:gd name="T4" fmla="*/ 344 w 415"/>
                <a:gd name="T5" fmla="*/ 38 h 487"/>
                <a:gd name="T6" fmla="*/ 299 w 415"/>
                <a:gd name="T7" fmla="*/ 100 h 487"/>
                <a:gd name="T8" fmla="*/ 308 w 415"/>
                <a:gd name="T9" fmla="*/ 162 h 487"/>
                <a:gd name="T10" fmla="*/ 328 w 415"/>
                <a:gd name="T11" fmla="*/ 171 h 487"/>
                <a:gd name="T12" fmla="*/ 339 w 415"/>
                <a:gd name="T13" fmla="*/ 160 h 487"/>
                <a:gd name="T14" fmla="*/ 381 w 415"/>
                <a:gd name="T15" fmla="*/ 167 h 487"/>
                <a:gd name="T16" fmla="*/ 357 w 415"/>
                <a:gd name="T17" fmla="*/ 231 h 487"/>
                <a:gd name="T18" fmla="*/ 288 w 415"/>
                <a:gd name="T19" fmla="*/ 194 h 487"/>
                <a:gd name="T20" fmla="*/ 279 w 415"/>
                <a:gd name="T21" fmla="*/ 132 h 487"/>
                <a:gd name="T22" fmla="*/ 280 w 415"/>
                <a:gd name="T23" fmla="*/ 122 h 487"/>
                <a:gd name="T24" fmla="*/ 251 w 415"/>
                <a:gd name="T25" fmla="*/ 81 h 487"/>
                <a:gd name="T26" fmla="*/ 284 w 415"/>
                <a:gd name="T27" fmla="*/ 51 h 487"/>
                <a:gd name="T28" fmla="*/ 236 w 415"/>
                <a:gd name="T29" fmla="*/ 18 h 487"/>
                <a:gd name="T30" fmla="*/ 165 w 415"/>
                <a:gd name="T31" fmla="*/ 22 h 487"/>
                <a:gd name="T32" fmla="*/ 150 w 415"/>
                <a:gd name="T33" fmla="*/ 49 h 487"/>
                <a:gd name="T34" fmla="*/ 163 w 415"/>
                <a:gd name="T35" fmla="*/ 70 h 487"/>
                <a:gd name="T36" fmla="*/ 196 w 415"/>
                <a:gd name="T37" fmla="*/ 59 h 487"/>
                <a:gd name="T38" fmla="*/ 147 w 415"/>
                <a:gd name="T39" fmla="*/ 77 h 487"/>
                <a:gd name="T40" fmla="*/ 127 w 415"/>
                <a:gd name="T41" fmla="*/ 73 h 487"/>
                <a:gd name="T42" fmla="*/ 173 w 415"/>
                <a:gd name="T43" fmla="*/ 74 h 487"/>
                <a:gd name="T44" fmla="*/ 175 w 415"/>
                <a:gd name="T45" fmla="*/ 85 h 487"/>
                <a:gd name="T46" fmla="*/ 159 w 415"/>
                <a:gd name="T47" fmla="*/ 101 h 487"/>
                <a:gd name="T48" fmla="*/ 174 w 415"/>
                <a:gd name="T49" fmla="*/ 128 h 487"/>
                <a:gd name="T50" fmla="*/ 89 w 415"/>
                <a:gd name="T51" fmla="*/ 184 h 487"/>
                <a:gd name="T52" fmla="*/ 35 w 415"/>
                <a:gd name="T53" fmla="*/ 168 h 487"/>
                <a:gd name="T54" fmla="*/ 28 w 415"/>
                <a:gd name="T55" fmla="*/ 178 h 487"/>
                <a:gd name="T56" fmla="*/ 34 w 415"/>
                <a:gd name="T57" fmla="*/ 192 h 487"/>
                <a:gd name="T58" fmla="*/ 1 w 415"/>
                <a:gd name="T59" fmla="*/ 204 h 487"/>
                <a:gd name="T60" fmla="*/ 39 w 415"/>
                <a:gd name="T61" fmla="*/ 209 h 487"/>
                <a:gd name="T62" fmla="*/ 24 w 415"/>
                <a:gd name="T63" fmla="*/ 221 h 487"/>
                <a:gd name="T64" fmla="*/ 35 w 415"/>
                <a:gd name="T65" fmla="*/ 231 h 487"/>
                <a:gd name="T66" fmla="*/ 70 w 415"/>
                <a:gd name="T67" fmla="*/ 231 h 487"/>
                <a:gd name="T68" fmla="*/ 78 w 415"/>
                <a:gd name="T69" fmla="*/ 232 h 487"/>
                <a:gd name="T70" fmla="*/ 109 w 415"/>
                <a:gd name="T71" fmla="*/ 206 h 487"/>
                <a:gd name="T72" fmla="*/ 143 w 415"/>
                <a:gd name="T73" fmla="*/ 200 h 487"/>
                <a:gd name="T74" fmla="*/ 190 w 415"/>
                <a:gd name="T75" fmla="*/ 217 h 487"/>
                <a:gd name="T76" fmla="*/ 279 w 415"/>
                <a:gd name="T77" fmla="*/ 258 h 487"/>
                <a:gd name="T78" fmla="*/ 312 w 415"/>
                <a:gd name="T79" fmla="*/ 328 h 487"/>
                <a:gd name="T80" fmla="*/ 311 w 415"/>
                <a:gd name="T81" fmla="*/ 345 h 487"/>
                <a:gd name="T82" fmla="*/ 343 w 415"/>
                <a:gd name="T83" fmla="*/ 352 h 487"/>
                <a:gd name="T84" fmla="*/ 352 w 415"/>
                <a:gd name="T85" fmla="*/ 419 h 487"/>
                <a:gd name="T86" fmla="*/ 310 w 415"/>
                <a:gd name="T87" fmla="*/ 426 h 487"/>
                <a:gd name="T88" fmla="*/ 329 w 415"/>
                <a:gd name="T89" fmla="*/ 435 h 487"/>
                <a:gd name="T90" fmla="*/ 321 w 415"/>
                <a:gd name="T91" fmla="*/ 443 h 487"/>
                <a:gd name="T92" fmla="*/ 318 w 415"/>
                <a:gd name="T93" fmla="*/ 475 h 487"/>
                <a:gd name="T94" fmla="*/ 336 w 415"/>
                <a:gd name="T95" fmla="*/ 463 h 487"/>
                <a:gd name="T96" fmla="*/ 344 w 415"/>
                <a:gd name="T97" fmla="*/ 467 h 487"/>
                <a:gd name="T98" fmla="*/ 365 w 415"/>
                <a:gd name="T99" fmla="*/ 481 h 487"/>
                <a:gd name="T100" fmla="*/ 371 w 415"/>
                <a:gd name="T101" fmla="*/ 453 h 487"/>
                <a:gd name="T102" fmla="*/ 393 w 415"/>
                <a:gd name="T103" fmla="*/ 460 h 487"/>
                <a:gd name="T104" fmla="*/ 395 w 415"/>
                <a:gd name="T105" fmla="*/ 417 h 487"/>
                <a:gd name="T106" fmla="*/ 404 w 415"/>
                <a:gd name="T107" fmla="*/ 399 h 487"/>
                <a:gd name="T108" fmla="*/ 401 w 415"/>
                <a:gd name="T109" fmla="*/ 369 h 487"/>
                <a:gd name="T110" fmla="*/ 384 w 415"/>
                <a:gd name="T111" fmla="*/ 339 h 487"/>
                <a:gd name="T112" fmla="*/ 356 w 415"/>
                <a:gd name="T113" fmla="*/ 309 h 487"/>
                <a:gd name="T114" fmla="*/ 356 w 415"/>
                <a:gd name="T115" fmla="*/ 279 h 487"/>
                <a:gd name="T116" fmla="*/ 361 w 415"/>
                <a:gd name="T117" fmla="*/ 251 h 487"/>
                <a:gd name="T118" fmla="*/ 414 w 415"/>
                <a:gd name="T119" fmla="*/ 211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5" h="487">
                  <a:moveTo>
                    <a:pt x="404" y="187"/>
                  </a:moveTo>
                  <a:lnTo>
                    <a:pt x="404" y="187"/>
                  </a:lnTo>
                  <a:lnTo>
                    <a:pt x="410" y="188"/>
                  </a:lnTo>
                  <a:lnTo>
                    <a:pt x="415" y="187"/>
                  </a:lnTo>
                  <a:lnTo>
                    <a:pt x="415" y="187"/>
                  </a:lnTo>
                  <a:lnTo>
                    <a:pt x="414" y="179"/>
                  </a:lnTo>
                  <a:lnTo>
                    <a:pt x="412" y="168"/>
                  </a:lnTo>
                  <a:lnTo>
                    <a:pt x="412" y="168"/>
                  </a:lnTo>
                  <a:lnTo>
                    <a:pt x="409" y="168"/>
                  </a:lnTo>
                  <a:lnTo>
                    <a:pt x="405" y="168"/>
                  </a:lnTo>
                  <a:lnTo>
                    <a:pt x="401" y="167"/>
                  </a:lnTo>
                  <a:lnTo>
                    <a:pt x="396" y="164"/>
                  </a:lnTo>
                  <a:lnTo>
                    <a:pt x="396" y="164"/>
                  </a:lnTo>
                  <a:lnTo>
                    <a:pt x="394" y="159"/>
                  </a:lnTo>
                  <a:lnTo>
                    <a:pt x="394" y="159"/>
                  </a:lnTo>
                  <a:lnTo>
                    <a:pt x="387" y="149"/>
                  </a:lnTo>
                  <a:lnTo>
                    <a:pt x="378" y="142"/>
                  </a:lnTo>
                  <a:lnTo>
                    <a:pt x="369" y="135"/>
                  </a:lnTo>
                  <a:lnTo>
                    <a:pt x="362" y="131"/>
                  </a:lnTo>
                  <a:lnTo>
                    <a:pt x="362" y="131"/>
                  </a:lnTo>
                  <a:lnTo>
                    <a:pt x="374" y="123"/>
                  </a:lnTo>
                  <a:lnTo>
                    <a:pt x="383" y="116"/>
                  </a:lnTo>
                  <a:lnTo>
                    <a:pt x="389" y="110"/>
                  </a:lnTo>
                  <a:lnTo>
                    <a:pt x="392" y="105"/>
                  </a:lnTo>
                  <a:lnTo>
                    <a:pt x="392" y="105"/>
                  </a:lnTo>
                  <a:lnTo>
                    <a:pt x="394" y="100"/>
                  </a:lnTo>
                  <a:lnTo>
                    <a:pt x="396" y="93"/>
                  </a:lnTo>
                  <a:lnTo>
                    <a:pt x="396" y="85"/>
                  </a:lnTo>
                  <a:lnTo>
                    <a:pt x="396" y="77"/>
                  </a:lnTo>
                  <a:lnTo>
                    <a:pt x="394" y="68"/>
                  </a:lnTo>
                  <a:lnTo>
                    <a:pt x="390" y="60"/>
                  </a:lnTo>
                  <a:lnTo>
                    <a:pt x="384" y="52"/>
                  </a:lnTo>
                  <a:lnTo>
                    <a:pt x="379" y="49"/>
                  </a:lnTo>
                  <a:lnTo>
                    <a:pt x="374" y="45"/>
                  </a:lnTo>
                  <a:lnTo>
                    <a:pt x="374" y="45"/>
                  </a:lnTo>
                  <a:lnTo>
                    <a:pt x="367" y="41"/>
                  </a:lnTo>
                  <a:lnTo>
                    <a:pt x="358" y="39"/>
                  </a:lnTo>
                  <a:lnTo>
                    <a:pt x="351" y="38"/>
                  </a:lnTo>
                  <a:lnTo>
                    <a:pt x="344" y="38"/>
                  </a:lnTo>
                  <a:lnTo>
                    <a:pt x="332" y="40"/>
                  </a:lnTo>
                  <a:lnTo>
                    <a:pt x="322" y="43"/>
                  </a:lnTo>
                  <a:lnTo>
                    <a:pt x="322" y="43"/>
                  </a:lnTo>
                  <a:lnTo>
                    <a:pt x="316" y="46"/>
                  </a:lnTo>
                  <a:lnTo>
                    <a:pt x="310" y="51"/>
                  </a:lnTo>
                  <a:lnTo>
                    <a:pt x="305" y="56"/>
                  </a:lnTo>
                  <a:lnTo>
                    <a:pt x="301" y="62"/>
                  </a:lnTo>
                  <a:lnTo>
                    <a:pt x="299" y="70"/>
                  </a:lnTo>
                  <a:lnTo>
                    <a:pt x="296" y="77"/>
                  </a:lnTo>
                  <a:lnTo>
                    <a:pt x="296" y="84"/>
                  </a:lnTo>
                  <a:lnTo>
                    <a:pt x="296" y="94"/>
                  </a:lnTo>
                  <a:lnTo>
                    <a:pt x="296" y="94"/>
                  </a:lnTo>
                  <a:lnTo>
                    <a:pt x="299" y="100"/>
                  </a:lnTo>
                  <a:lnTo>
                    <a:pt x="301" y="106"/>
                  </a:lnTo>
                  <a:lnTo>
                    <a:pt x="305" y="112"/>
                  </a:lnTo>
                  <a:lnTo>
                    <a:pt x="308" y="116"/>
                  </a:lnTo>
                  <a:lnTo>
                    <a:pt x="319" y="123"/>
                  </a:lnTo>
                  <a:lnTo>
                    <a:pt x="332" y="131"/>
                  </a:lnTo>
                  <a:lnTo>
                    <a:pt x="332" y="131"/>
                  </a:lnTo>
                  <a:lnTo>
                    <a:pt x="322" y="135"/>
                  </a:lnTo>
                  <a:lnTo>
                    <a:pt x="314" y="143"/>
                  </a:lnTo>
                  <a:lnTo>
                    <a:pt x="312" y="146"/>
                  </a:lnTo>
                  <a:lnTo>
                    <a:pt x="311" y="151"/>
                  </a:lnTo>
                  <a:lnTo>
                    <a:pt x="310" y="156"/>
                  </a:lnTo>
                  <a:lnTo>
                    <a:pt x="308" y="162"/>
                  </a:lnTo>
                  <a:lnTo>
                    <a:pt x="308" y="162"/>
                  </a:lnTo>
                  <a:lnTo>
                    <a:pt x="310" y="170"/>
                  </a:lnTo>
                  <a:lnTo>
                    <a:pt x="312" y="178"/>
                  </a:lnTo>
                  <a:lnTo>
                    <a:pt x="313" y="188"/>
                  </a:lnTo>
                  <a:lnTo>
                    <a:pt x="313" y="194"/>
                  </a:lnTo>
                  <a:lnTo>
                    <a:pt x="312" y="200"/>
                  </a:lnTo>
                  <a:lnTo>
                    <a:pt x="312" y="200"/>
                  </a:lnTo>
                  <a:lnTo>
                    <a:pt x="313" y="200"/>
                  </a:lnTo>
                  <a:lnTo>
                    <a:pt x="318" y="199"/>
                  </a:lnTo>
                  <a:lnTo>
                    <a:pt x="324" y="194"/>
                  </a:lnTo>
                  <a:lnTo>
                    <a:pt x="324" y="194"/>
                  </a:lnTo>
                  <a:lnTo>
                    <a:pt x="327" y="187"/>
                  </a:lnTo>
                  <a:lnTo>
                    <a:pt x="328" y="179"/>
                  </a:lnTo>
                  <a:lnTo>
                    <a:pt x="328" y="171"/>
                  </a:lnTo>
                  <a:lnTo>
                    <a:pt x="328" y="171"/>
                  </a:lnTo>
                  <a:lnTo>
                    <a:pt x="330" y="175"/>
                  </a:lnTo>
                  <a:lnTo>
                    <a:pt x="332" y="181"/>
                  </a:lnTo>
                  <a:lnTo>
                    <a:pt x="332" y="185"/>
                  </a:lnTo>
                  <a:lnTo>
                    <a:pt x="330" y="190"/>
                  </a:lnTo>
                  <a:lnTo>
                    <a:pt x="330" y="190"/>
                  </a:lnTo>
                  <a:lnTo>
                    <a:pt x="335" y="188"/>
                  </a:lnTo>
                  <a:lnTo>
                    <a:pt x="338" y="185"/>
                  </a:lnTo>
                  <a:lnTo>
                    <a:pt x="340" y="183"/>
                  </a:lnTo>
                  <a:lnTo>
                    <a:pt x="340" y="183"/>
                  </a:lnTo>
                  <a:lnTo>
                    <a:pt x="341" y="175"/>
                  </a:lnTo>
                  <a:lnTo>
                    <a:pt x="341" y="166"/>
                  </a:lnTo>
                  <a:lnTo>
                    <a:pt x="339" y="160"/>
                  </a:lnTo>
                  <a:lnTo>
                    <a:pt x="338" y="155"/>
                  </a:lnTo>
                  <a:lnTo>
                    <a:pt x="338" y="155"/>
                  </a:lnTo>
                  <a:lnTo>
                    <a:pt x="336" y="150"/>
                  </a:lnTo>
                  <a:lnTo>
                    <a:pt x="338" y="145"/>
                  </a:lnTo>
                  <a:lnTo>
                    <a:pt x="341" y="140"/>
                  </a:lnTo>
                  <a:lnTo>
                    <a:pt x="345" y="138"/>
                  </a:lnTo>
                  <a:lnTo>
                    <a:pt x="345" y="138"/>
                  </a:lnTo>
                  <a:lnTo>
                    <a:pt x="357" y="144"/>
                  </a:lnTo>
                  <a:lnTo>
                    <a:pt x="357" y="144"/>
                  </a:lnTo>
                  <a:lnTo>
                    <a:pt x="362" y="148"/>
                  </a:lnTo>
                  <a:lnTo>
                    <a:pt x="369" y="154"/>
                  </a:lnTo>
                  <a:lnTo>
                    <a:pt x="377" y="162"/>
                  </a:lnTo>
                  <a:lnTo>
                    <a:pt x="381" y="167"/>
                  </a:lnTo>
                  <a:lnTo>
                    <a:pt x="383" y="173"/>
                  </a:lnTo>
                  <a:lnTo>
                    <a:pt x="383" y="173"/>
                  </a:lnTo>
                  <a:lnTo>
                    <a:pt x="387" y="181"/>
                  </a:lnTo>
                  <a:lnTo>
                    <a:pt x="388" y="188"/>
                  </a:lnTo>
                  <a:lnTo>
                    <a:pt x="388" y="194"/>
                  </a:lnTo>
                  <a:lnTo>
                    <a:pt x="388" y="200"/>
                  </a:lnTo>
                  <a:lnTo>
                    <a:pt x="385" y="209"/>
                  </a:lnTo>
                  <a:lnTo>
                    <a:pt x="383" y="214"/>
                  </a:lnTo>
                  <a:lnTo>
                    <a:pt x="383" y="214"/>
                  </a:lnTo>
                  <a:lnTo>
                    <a:pt x="378" y="220"/>
                  </a:lnTo>
                  <a:lnTo>
                    <a:pt x="373" y="226"/>
                  </a:lnTo>
                  <a:lnTo>
                    <a:pt x="366" y="229"/>
                  </a:lnTo>
                  <a:lnTo>
                    <a:pt x="357" y="231"/>
                  </a:lnTo>
                  <a:lnTo>
                    <a:pt x="357" y="231"/>
                  </a:lnTo>
                  <a:lnTo>
                    <a:pt x="356" y="231"/>
                  </a:lnTo>
                  <a:lnTo>
                    <a:pt x="356" y="231"/>
                  </a:lnTo>
                  <a:lnTo>
                    <a:pt x="346" y="231"/>
                  </a:lnTo>
                  <a:lnTo>
                    <a:pt x="346" y="231"/>
                  </a:lnTo>
                  <a:lnTo>
                    <a:pt x="338" y="228"/>
                  </a:lnTo>
                  <a:lnTo>
                    <a:pt x="338" y="228"/>
                  </a:lnTo>
                  <a:lnTo>
                    <a:pt x="330" y="226"/>
                  </a:lnTo>
                  <a:lnTo>
                    <a:pt x="330" y="226"/>
                  </a:lnTo>
                  <a:lnTo>
                    <a:pt x="323" y="222"/>
                  </a:lnTo>
                  <a:lnTo>
                    <a:pt x="312" y="215"/>
                  </a:lnTo>
                  <a:lnTo>
                    <a:pt x="300" y="206"/>
                  </a:lnTo>
                  <a:lnTo>
                    <a:pt x="288" y="194"/>
                  </a:lnTo>
                  <a:lnTo>
                    <a:pt x="288" y="194"/>
                  </a:lnTo>
                  <a:lnTo>
                    <a:pt x="272" y="175"/>
                  </a:lnTo>
                  <a:lnTo>
                    <a:pt x="261" y="161"/>
                  </a:lnTo>
                  <a:lnTo>
                    <a:pt x="261" y="161"/>
                  </a:lnTo>
                  <a:lnTo>
                    <a:pt x="267" y="164"/>
                  </a:lnTo>
                  <a:lnTo>
                    <a:pt x="272" y="164"/>
                  </a:lnTo>
                  <a:lnTo>
                    <a:pt x="278" y="164"/>
                  </a:lnTo>
                  <a:lnTo>
                    <a:pt x="278" y="164"/>
                  </a:lnTo>
                  <a:lnTo>
                    <a:pt x="279" y="153"/>
                  </a:lnTo>
                  <a:lnTo>
                    <a:pt x="279" y="142"/>
                  </a:lnTo>
                  <a:lnTo>
                    <a:pt x="279" y="142"/>
                  </a:lnTo>
                  <a:lnTo>
                    <a:pt x="279" y="132"/>
                  </a:lnTo>
                  <a:lnTo>
                    <a:pt x="279" y="132"/>
                  </a:lnTo>
                  <a:lnTo>
                    <a:pt x="275" y="132"/>
                  </a:lnTo>
                  <a:lnTo>
                    <a:pt x="267" y="129"/>
                  </a:lnTo>
                  <a:lnTo>
                    <a:pt x="263" y="128"/>
                  </a:lnTo>
                  <a:lnTo>
                    <a:pt x="258" y="126"/>
                  </a:lnTo>
                  <a:lnTo>
                    <a:pt x="254" y="123"/>
                  </a:lnTo>
                  <a:lnTo>
                    <a:pt x="252" y="120"/>
                  </a:lnTo>
                  <a:lnTo>
                    <a:pt x="252" y="120"/>
                  </a:lnTo>
                  <a:lnTo>
                    <a:pt x="256" y="121"/>
                  </a:lnTo>
                  <a:lnTo>
                    <a:pt x="259" y="122"/>
                  </a:lnTo>
                  <a:lnTo>
                    <a:pt x="264" y="123"/>
                  </a:lnTo>
                  <a:lnTo>
                    <a:pt x="264" y="123"/>
                  </a:lnTo>
                  <a:lnTo>
                    <a:pt x="275" y="122"/>
                  </a:lnTo>
                  <a:lnTo>
                    <a:pt x="280" y="122"/>
                  </a:lnTo>
                  <a:lnTo>
                    <a:pt x="280" y="122"/>
                  </a:lnTo>
                  <a:lnTo>
                    <a:pt x="281" y="111"/>
                  </a:lnTo>
                  <a:lnTo>
                    <a:pt x="281" y="101"/>
                  </a:lnTo>
                  <a:lnTo>
                    <a:pt x="281" y="101"/>
                  </a:lnTo>
                  <a:lnTo>
                    <a:pt x="281" y="91"/>
                  </a:lnTo>
                  <a:lnTo>
                    <a:pt x="281" y="91"/>
                  </a:lnTo>
                  <a:lnTo>
                    <a:pt x="274" y="91"/>
                  </a:lnTo>
                  <a:lnTo>
                    <a:pt x="265" y="90"/>
                  </a:lnTo>
                  <a:lnTo>
                    <a:pt x="265" y="90"/>
                  </a:lnTo>
                  <a:lnTo>
                    <a:pt x="257" y="87"/>
                  </a:lnTo>
                  <a:lnTo>
                    <a:pt x="253" y="84"/>
                  </a:lnTo>
                  <a:lnTo>
                    <a:pt x="251" y="81"/>
                  </a:lnTo>
                  <a:lnTo>
                    <a:pt x="251" y="81"/>
                  </a:lnTo>
                  <a:lnTo>
                    <a:pt x="254" y="82"/>
                  </a:lnTo>
                  <a:lnTo>
                    <a:pt x="264" y="84"/>
                  </a:lnTo>
                  <a:lnTo>
                    <a:pt x="264" y="84"/>
                  </a:lnTo>
                  <a:lnTo>
                    <a:pt x="270" y="84"/>
                  </a:lnTo>
                  <a:lnTo>
                    <a:pt x="277" y="83"/>
                  </a:lnTo>
                  <a:lnTo>
                    <a:pt x="281" y="83"/>
                  </a:lnTo>
                  <a:lnTo>
                    <a:pt x="283" y="82"/>
                  </a:lnTo>
                  <a:lnTo>
                    <a:pt x="283" y="82"/>
                  </a:lnTo>
                  <a:lnTo>
                    <a:pt x="283" y="62"/>
                  </a:lnTo>
                  <a:lnTo>
                    <a:pt x="283" y="62"/>
                  </a:lnTo>
                  <a:lnTo>
                    <a:pt x="284" y="57"/>
                  </a:lnTo>
                  <a:lnTo>
                    <a:pt x="284" y="51"/>
                  </a:lnTo>
                  <a:lnTo>
                    <a:pt x="284" y="51"/>
                  </a:lnTo>
                  <a:lnTo>
                    <a:pt x="280" y="51"/>
                  </a:lnTo>
                  <a:lnTo>
                    <a:pt x="273" y="50"/>
                  </a:lnTo>
                  <a:lnTo>
                    <a:pt x="264" y="46"/>
                  </a:lnTo>
                  <a:lnTo>
                    <a:pt x="261" y="44"/>
                  </a:lnTo>
                  <a:lnTo>
                    <a:pt x="256" y="40"/>
                  </a:lnTo>
                  <a:lnTo>
                    <a:pt x="256" y="40"/>
                  </a:lnTo>
                  <a:lnTo>
                    <a:pt x="254" y="38"/>
                  </a:lnTo>
                  <a:lnTo>
                    <a:pt x="254" y="35"/>
                  </a:lnTo>
                  <a:lnTo>
                    <a:pt x="256" y="30"/>
                  </a:lnTo>
                  <a:lnTo>
                    <a:pt x="256" y="30"/>
                  </a:lnTo>
                  <a:lnTo>
                    <a:pt x="234" y="21"/>
                  </a:lnTo>
                  <a:lnTo>
                    <a:pt x="234" y="21"/>
                  </a:lnTo>
                  <a:lnTo>
                    <a:pt x="236" y="18"/>
                  </a:lnTo>
                  <a:lnTo>
                    <a:pt x="239" y="15"/>
                  </a:lnTo>
                  <a:lnTo>
                    <a:pt x="239" y="12"/>
                  </a:lnTo>
                  <a:lnTo>
                    <a:pt x="239" y="12"/>
                  </a:lnTo>
                  <a:lnTo>
                    <a:pt x="237" y="8"/>
                  </a:lnTo>
                  <a:lnTo>
                    <a:pt x="234" y="6"/>
                  </a:lnTo>
                  <a:lnTo>
                    <a:pt x="230" y="5"/>
                  </a:lnTo>
                  <a:lnTo>
                    <a:pt x="225" y="5"/>
                  </a:lnTo>
                  <a:lnTo>
                    <a:pt x="225" y="5"/>
                  </a:lnTo>
                  <a:lnTo>
                    <a:pt x="220" y="6"/>
                  </a:lnTo>
                  <a:lnTo>
                    <a:pt x="218" y="8"/>
                  </a:lnTo>
                  <a:lnTo>
                    <a:pt x="214" y="12"/>
                  </a:lnTo>
                  <a:lnTo>
                    <a:pt x="187" y="0"/>
                  </a:lnTo>
                  <a:lnTo>
                    <a:pt x="165" y="22"/>
                  </a:lnTo>
                  <a:lnTo>
                    <a:pt x="165" y="22"/>
                  </a:lnTo>
                  <a:lnTo>
                    <a:pt x="164" y="23"/>
                  </a:lnTo>
                  <a:lnTo>
                    <a:pt x="164" y="26"/>
                  </a:lnTo>
                  <a:lnTo>
                    <a:pt x="164" y="28"/>
                  </a:lnTo>
                  <a:lnTo>
                    <a:pt x="164" y="28"/>
                  </a:lnTo>
                  <a:lnTo>
                    <a:pt x="164" y="29"/>
                  </a:lnTo>
                  <a:lnTo>
                    <a:pt x="163" y="30"/>
                  </a:lnTo>
                  <a:lnTo>
                    <a:pt x="163" y="30"/>
                  </a:lnTo>
                  <a:lnTo>
                    <a:pt x="157" y="38"/>
                  </a:lnTo>
                  <a:lnTo>
                    <a:pt x="157" y="38"/>
                  </a:lnTo>
                  <a:lnTo>
                    <a:pt x="153" y="44"/>
                  </a:lnTo>
                  <a:lnTo>
                    <a:pt x="153" y="44"/>
                  </a:lnTo>
                  <a:lnTo>
                    <a:pt x="150" y="49"/>
                  </a:lnTo>
                  <a:lnTo>
                    <a:pt x="149" y="52"/>
                  </a:lnTo>
                  <a:lnTo>
                    <a:pt x="149" y="52"/>
                  </a:lnTo>
                  <a:lnTo>
                    <a:pt x="148" y="54"/>
                  </a:lnTo>
                  <a:lnTo>
                    <a:pt x="148" y="56"/>
                  </a:lnTo>
                  <a:lnTo>
                    <a:pt x="150" y="61"/>
                  </a:lnTo>
                  <a:lnTo>
                    <a:pt x="157" y="66"/>
                  </a:lnTo>
                  <a:lnTo>
                    <a:pt x="157" y="67"/>
                  </a:lnTo>
                  <a:lnTo>
                    <a:pt x="157" y="67"/>
                  </a:lnTo>
                  <a:lnTo>
                    <a:pt x="158" y="66"/>
                  </a:lnTo>
                  <a:lnTo>
                    <a:pt x="159" y="66"/>
                  </a:lnTo>
                  <a:lnTo>
                    <a:pt x="159" y="66"/>
                  </a:lnTo>
                  <a:lnTo>
                    <a:pt x="163" y="70"/>
                  </a:lnTo>
                  <a:lnTo>
                    <a:pt x="163" y="70"/>
                  </a:lnTo>
                  <a:lnTo>
                    <a:pt x="164" y="67"/>
                  </a:lnTo>
                  <a:lnTo>
                    <a:pt x="166" y="63"/>
                  </a:lnTo>
                  <a:lnTo>
                    <a:pt x="166" y="63"/>
                  </a:lnTo>
                  <a:lnTo>
                    <a:pt x="170" y="59"/>
                  </a:lnTo>
                  <a:lnTo>
                    <a:pt x="175" y="55"/>
                  </a:lnTo>
                  <a:lnTo>
                    <a:pt x="175" y="55"/>
                  </a:lnTo>
                  <a:lnTo>
                    <a:pt x="180" y="52"/>
                  </a:lnTo>
                  <a:lnTo>
                    <a:pt x="185" y="52"/>
                  </a:lnTo>
                  <a:lnTo>
                    <a:pt x="185" y="52"/>
                  </a:lnTo>
                  <a:lnTo>
                    <a:pt x="190" y="52"/>
                  </a:lnTo>
                  <a:lnTo>
                    <a:pt x="193" y="55"/>
                  </a:lnTo>
                  <a:lnTo>
                    <a:pt x="193" y="55"/>
                  </a:lnTo>
                  <a:lnTo>
                    <a:pt x="196" y="59"/>
                  </a:lnTo>
                  <a:lnTo>
                    <a:pt x="197" y="63"/>
                  </a:lnTo>
                  <a:lnTo>
                    <a:pt x="197" y="68"/>
                  </a:lnTo>
                  <a:lnTo>
                    <a:pt x="197" y="72"/>
                  </a:lnTo>
                  <a:lnTo>
                    <a:pt x="197" y="72"/>
                  </a:lnTo>
                  <a:lnTo>
                    <a:pt x="195" y="70"/>
                  </a:lnTo>
                  <a:lnTo>
                    <a:pt x="195" y="70"/>
                  </a:lnTo>
                  <a:lnTo>
                    <a:pt x="191" y="68"/>
                  </a:lnTo>
                  <a:lnTo>
                    <a:pt x="185" y="67"/>
                  </a:lnTo>
                  <a:lnTo>
                    <a:pt x="177" y="67"/>
                  </a:lnTo>
                  <a:lnTo>
                    <a:pt x="170" y="68"/>
                  </a:lnTo>
                  <a:lnTo>
                    <a:pt x="170" y="68"/>
                  </a:lnTo>
                  <a:lnTo>
                    <a:pt x="162" y="72"/>
                  </a:lnTo>
                  <a:lnTo>
                    <a:pt x="147" y="77"/>
                  </a:lnTo>
                  <a:lnTo>
                    <a:pt x="147" y="77"/>
                  </a:lnTo>
                  <a:lnTo>
                    <a:pt x="143" y="78"/>
                  </a:lnTo>
                  <a:lnTo>
                    <a:pt x="139" y="78"/>
                  </a:lnTo>
                  <a:lnTo>
                    <a:pt x="137" y="76"/>
                  </a:lnTo>
                  <a:lnTo>
                    <a:pt x="136" y="73"/>
                  </a:lnTo>
                  <a:lnTo>
                    <a:pt x="136" y="73"/>
                  </a:lnTo>
                  <a:lnTo>
                    <a:pt x="136" y="70"/>
                  </a:lnTo>
                  <a:lnTo>
                    <a:pt x="136" y="67"/>
                  </a:lnTo>
                  <a:lnTo>
                    <a:pt x="137" y="65"/>
                  </a:lnTo>
                  <a:lnTo>
                    <a:pt x="137" y="65"/>
                  </a:lnTo>
                  <a:lnTo>
                    <a:pt x="133" y="67"/>
                  </a:lnTo>
                  <a:lnTo>
                    <a:pt x="130" y="70"/>
                  </a:lnTo>
                  <a:lnTo>
                    <a:pt x="127" y="73"/>
                  </a:lnTo>
                  <a:lnTo>
                    <a:pt x="127" y="73"/>
                  </a:lnTo>
                  <a:lnTo>
                    <a:pt x="127" y="78"/>
                  </a:lnTo>
                  <a:lnTo>
                    <a:pt x="128" y="83"/>
                  </a:lnTo>
                  <a:lnTo>
                    <a:pt x="131" y="85"/>
                  </a:lnTo>
                  <a:lnTo>
                    <a:pt x="135" y="88"/>
                  </a:lnTo>
                  <a:lnTo>
                    <a:pt x="135" y="88"/>
                  </a:lnTo>
                  <a:lnTo>
                    <a:pt x="139" y="88"/>
                  </a:lnTo>
                  <a:lnTo>
                    <a:pt x="146" y="87"/>
                  </a:lnTo>
                  <a:lnTo>
                    <a:pt x="157" y="82"/>
                  </a:lnTo>
                  <a:lnTo>
                    <a:pt x="157" y="82"/>
                  </a:lnTo>
                  <a:lnTo>
                    <a:pt x="168" y="76"/>
                  </a:lnTo>
                  <a:lnTo>
                    <a:pt x="168" y="76"/>
                  </a:lnTo>
                  <a:lnTo>
                    <a:pt x="173" y="74"/>
                  </a:lnTo>
                  <a:lnTo>
                    <a:pt x="176" y="73"/>
                  </a:lnTo>
                  <a:lnTo>
                    <a:pt x="181" y="74"/>
                  </a:lnTo>
                  <a:lnTo>
                    <a:pt x="186" y="76"/>
                  </a:lnTo>
                  <a:lnTo>
                    <a:pt x="186" y="76"/>
                  </a:lnTo>
                  <a:lnTo>
                    <a:pt x="191" y="79"/>
                  </a:lnTo>
                  <a:lnTo>
                    <a:pt x="193" y="81"/>
                  </a:lnTo>
                  <a:lnTo>
                    <a:pt x="193" y="81"/>
                  </a:lnTo>
                  <a:lnTo>
                    <a:pt x="191" y="84"/>
                  </a:lnTo>
                  <a:lnTo>
                    <a:pt x="188" y="87"/>
                  </a:lnTo>
                  <a:lnTo>
                    <a:pt x="184" y="87"/>
                  </a:lnTo>
                  <a:lnTo>
                    <a:pt x="184" y="87"/>
                  </a:lnTo>
                  <a:lnTo>
                    <a:pt x="179" y="87"/>
                  </a:lnTo>
                  <a:lnTo>
                    <a:pt x="175" y="85"/>
                  </a:lnTo>
                  <a:lnTo>
                    <a:pt x="171" y="83"/>
                  </a:lnTo>
                  <a:lnTo>
                    <a:pt x="170" y="81"/>
                  </a:lnTo>
                  <a:lnTo>
                    <a:pt x="170" y="81"/>
                  </a:lnTo>
                  <a:lnTo>
                    <a:pt x="168" y="85"/>
                  </a:lnTo>
                  <a:lnTo>
                    <a:pt x="168" y="85"/>
                  </a:lnTo>
                  <a:lnTo>
                    <a:pt x="166" y="88"/>
                  </a:lnTo>
                  <a:lnTo>
                    <a:pt x="166" y="90"/>
                  </a:lnTo>
                  <a:lnTo>
                    <a:pt x="168" y="91"/>
                  </a:lnTo>
                  <a:lnTo>
                    <a:pt x="166" y="94"/>
                  </a:lnTo>
                  <a:lnTo>
                    <a:pt x="166" y="94"/>
                  </a:lnTo>
                  <a:lnTo>
                    <a:pt x="165" y="95"/>
                  </a:lnTo>
                  <a:lnTo>
                    <a:pt x="164" y="98"/>
                  </a:lnTo>
                  <a:lnTo>
                    <a:pt x="159" y="101"/>
                  </a:lnTo>
                  <a:lnTo>
                    <a:pt x="159" y="101"/>
                  </a:lnTo>
                  <a:lnTo>
                    <a:pt x="152" y="105"/>
                  </a:lnTo>
                  <a:lnTo>
                    <a:pt x="147" y="106"/>
                  </a:lnTo>
                  <a:lnTo>
                    <a:pt x="147" y="106"/>
                  </a:lnTo>
                  <a:lnTo>
                    <a:pt x="152" y="117"/>
                  </a:lnTo>
                  <a:lnTo>
                    <a:pt x="152" y="117"/>
                  </a:lnTo>
                  <a:lnTo>
                    <a:pt x="155" y="124"/>
                  </a:lnTo>
                  <a:lnTo>
                    <a:pt x="158" y="129"/>
                  </a:lnTo>
                  <a:lnTo>
                    <a:pt x="160" y="133"/>
                  </a:lnTo>
                  <a:lnTo>
                    <a:pt x="160" y="133"/>
                  </a:lnTo>
                  <a:lnTo>
                    <a:pt x="165" y="132"/>
                  </a:lnTo>
                  <a:lnTo>
                    <a:pt x="174" y="128"/>
                  </a:lnTo>
                  <a:lnTo>
                    <a:pt x="174" y="128"/>
                  </a:lnTo>
                  <a:lnTo>
                    <a:pt x="180" y="123"/>
                  </a:lnTo>
                  <a:lnTo>
                    <a:pt x="184" y="118"/>
                  </a:lnTo>
                  <a:lnTo>
                    <a:pt x="184" y="118"/>
                  </a:lnTo>
                  <a:lnTo>
                    <a:pt x="179" y="129"/>
                  </a:lnTo>
                  <a:lnTo>
                    <a:pt x="175" y="135"/>
                  </a:lnTo>
                  <a:lnTo>
                    <a:pt x="170" y="140"/>
                  </a:lnTo>
                  <a:lnTo>
                    <a:pt x="166" y="144"/>
                  </a:lnTo>
                  <a:lnTo>
                    <a:pt x="166" y="144"/>
                  </a:lnTo>
                  <a:lnTo>
                    <a:pt x="150" y="155"/>
                  </a:lnTo>
                  <a:lnTo>
                    <a:pt x="128" y="167"/>
                  </a:lnTo>
                  <a:lnTo>
                    <a:pt x="115" y="175"/>
                  </a:lnTo>
                  <a:lnTo>
                    <a:pt x="103" y="179"/>
                  </a:lnTo>
                  <a:lnTo>
                    <a:pt x="89" y="184"/>
                  </a:lnTo>
                  <a:lnTo>
                    <a:pt x="76" y="187"/>
                  </a:lnTo>
                  <a:lnTo>
                    <a:pt x="76" y="187"/>
                  </a:lnTo>
                  <a:lnTo>
                    <a:pt x="72" y="185"/>
                  </a:lnTo>
                  <a:lnTo>
                    <a:pt x="67" y="184"/>
                  </a:lnTo>
                  <a:lnTo>
                    <a:pt x="59" y="178"/>
                  </a:lnTo>
                  <a:lnTo>
                    <a:pt x="50" y="172"/>
                  </a:lnTo>
                  <a:lnTo>
                    <a:pt x="45" y="166"/>
                  </a:lnTo>
                  <a:lnTo>
                    <a:pt x="45" y="166"/>
                  </a:lnTo>
                  <a:lnTo>
                    <a:pt x="44" y="166"/>
                  </a:lnTo>
                  <a:lnTo>
                    <a:pt x="42" y="165"/>
                  </a:lnTo>
                  <a:lnTo>
                    <a:pt x="39" y="166"/>
                  </a:lnTo>
                  <a:lnTo>
                    <a:pt x="35" y="168"/>
                  </a:lnTo>
                  <a:lnTo>
                    <a:pt x="35" y="168"/>
                  </a:lnTo>
                  <a:lnTo>
                    <a:pt x="33" y="168"/>
                  </a:lnTo>
                  <a:lnTo>
                    <a:pt x="28" y="168"/>
                  </a:lnTo>
                  <a:lnTo>
                    <a:pt x="21" y="170"/>
                  </a:lnTo>
                  <a:lnTo>
                    <a:pt x="18" y="172"/>
                  </a:lnTo>
                  <a:lnTo>
                    <a:pt x="16" y="175"/>
                  </a:lnTo>
                  <a:lnTo>
                    <a:pt x="16" y="175"/>
                  </a:lnTo>
                  <a:lnTo>
                    <a:pt x="16" y="176"/>
                  </a:lnTo>
                  <a:lnTo>
                    <a:pt x="20" y="176"/>
                  </a:lnTo>
                  <a:lnTo>
                    <a:pt x="23" y="175"/>
                  </a:lnTo>
                  <a:lnTo>
                    <a:pt x="28" y="176"/>
                  </a:lnTo>
                  <a:lnTo>
                    <a:pt x="28" y="176"/>
                  </a:lnTo>
                  <a:lnTo>
                    <a:pt x="29" y="177"/>
                  </a:lnTo>
                  <a:lnTo>
                    <a:pt x="28" y="178"/>
                  </a:lnTo>
                  <a:lnTo>
                    <a:pt x="27" y="179"/>
                  </a:lnTo>
                  <a:lnTo>
                    <a:pt x="27" y="182"/>
                  </a:lnTo>
                  <a:lnTo>
                    <a:pt x="27" y="182"/>
                  </a:lnTo>
                  <a:lnTo>
                    <a:pt x="27" y="183"/>
                  </a:lnTo>
                  <a:lnTo>
                    <a:pt x="29" y="185"/>
                  </a:lnTo>
                  <a:lnTo>
                    <a:pt x="35" y="188"/>
                  </a:lnTo>
                  <a:lnTo>
                    <a:pt x="48" y="193"/>
                  </a:lnTo>
                  <a:lnTo>
                    <a:pt x="48" y="193"/>
                  </a:lnTo>
                  <a:lnTo>
                    <a:pt x="49" y="194"/>
                  </a:lnTo>
                  <a:lnTo>
                    <a:pt x="49" y="195"/>
                  </a:lnTo>
                  <a:lnTo>
                    <a:pt x="49" y="195"/>
                  </a:lnTo>
                  <a:lnTo>
                    <a:pt x="40" y="194"/>
                  </a:lnTo>
                  <a:lnTo>
                    <a:pt x="34" y="192"/>
                  </a:lnTo>
                  <a:lnTo>
                    <a:pt x="26" y="188"/>
                  </a:lnTo>
                  <a:lnTo>
                    <a:pt x="26" y="188"/>
                  </a:lnTo>
                  <a:lnTo>
                    <a:pt x="20" y="187"/>
                  </a:lnTo>
                  <a:lnTo>
                    <a:pt x="16" y="187"/>
                  </a:lnTo>
                  <a:lnTo>
                    <a:pt x="15" y="189"/>
                  </a:lnTo>
                  <a:lnTo>
                    <a:pt x="13" y="192"/>
                  </a:lnTo>
                  <a:lnTo>
                    <a:pt x="13" y="192"/>
                  </a:lnTo>
                  <a:lnTo>
                    <a:pt x="12" y="193"/>
                  </a:lnTo>
                  <a:lnTo>
                    <a:pt x="11" y="193"/>
                  </a:lnTo>
                  <a:lnTo>
                    <a:pt x="7" y="195"/>
                  </a:lnTo>
                  <a:lnTo>
                    <a:pt x="5" y="196"/>
                  </a:lnTo>
                  <a:lnTo>
                    <a:pt x="2" y="200"/>
                  </a:lnTo>
                  <a:lnTo>
                    <a:pt x="1" y="204"/>
                  </a:lnTo>
                  <a:lnTo>
                    <a:pt x="0" y="210"/>
                  </a:lnTo>
                  <a:lnTo>
                    <a:pt x="0" y="210"/>
                  </a:lnTo>
                  <a:lnTo>
                    <a:pt x="2" y="209"/>
                  </a:lnTo>
                  <a:lnTo>
                    <a:pt x="6" y="205"/>
                  </a:lnTo>
                  <a:lnTo>
                    <a:pt x="10" y="203"/>
                  </a:lnTo>
                  <a:lnTo>
                    <a:pt x="12" y="201"/>
                  </a:lnTo>
                  <a:lnTo>
                    <a:pt x="12" y="203"/>
                  </a:lnTo>
                  <a:lnTo>
                    <a:pt x="12" y="203"/>
                  </a:lnTo>
                  <a:lnTo>
                    <a:pt x="15" y="207"/>
                  </a:lnTo>
                  <a:lnTo>
                    <a:pt x="18" y="210"/>
                  </a:lnTo>
                  <a:lnTo>
                    <a:pt x="23" y="210"/>
                  </a:lnTo>
                  <a:lnTo>
                    <a:pt x="28" y="210"/>
                  </a:lnTo>
                  <a:lnTo>
                    <a:pt x="39" y="209"/>
                  </a:lnTo>
                  <a:lnTo>
                    <a:pt x="44" y="209"/>
                  </a:lnTo>
                  <a:lnTo>
                    <a:pt x="46" y="209"/>
                  </a:lnTo>
                  <a:lnTo>
                    <a:pt x="46" y="209"/>
                  </a:lnTo>
                  <a:lnTo>
                    <a:pt x="46" y="210"/>
                  </a:lnTo>
                  <a:lnTo>
                    <a:pt x="46" y="210"/>
                  </a:lnTo>
                  <a:lnTo>
                    <a:pt x="44" y="211"/>
                  </a:lnTo>
                  <a:lnTo>
                    <a:pt x="35" y="212"/>
                  </a:lnTo>
                  <a:lnTo>
                    <a:pt x="31" y="214"/>
                  </a:lnTo>
                  <a:lnTo>
                    <a:pt x="26" y="216"/>
                  </a:lnTo>
                  <a:lnTo>
                    <a:pt x="24" y="217"/>
                  </a:lnTo>
                  <a:lnTo>
                    <a:pt x="23" y="220"/>
                  </a:lnTo>
                  <a:lnTo>
                    <a:pt x="24" y="221"/>
                  </a:lnTo>
                  <a:lnTo>
                    <a:pt x="24" y="221"/>
                  </a:lnTo>
                  <a:lnTo>
                    <a:pt x="22" y="223"/>
                  </a:lnTo>
                  <a:lnTo>
                    <a:pt x="20" y="228"/>
                  </a:lnTo>
                  <a:lnTo>
                    <a:pt x="18" y="231"/>
                  </a:lnTo>
                  <a:lnTo>
                    <a:pt x="18" y="234"/>
                  </a:lnTo>
                  <a:lnTo>
                    <a:pt x="20" y="238"/>
                  </a:lnTo>
                  <a:lnTo>
                    <a:pt x="23" y="243"/>
                  </a:lnTo>
                  <a:lnTo>
                    <a:pt x="23" y="243"/>
                  </a:lnTo>
                  <a:lnTo>
                    <a:pt x="24" y="236"/>
                  </a:lnTo>
                  <a:lnTo>
                    <a:pt x="27" y="232"/>
                  </a:lnTo>
                  <a:lnTo>
                    <a:pt x="28" y="231"/>
                  </a:lnTo>
                  <a:lnTo>
                    <a:pt x="31" y="231"/>
                  </a:lnTo>
                  <a:lnTo>
                    <a:pt x="31" y="231"/>
                  </a:lnTo>
                  <a:lnTo>
                    <a:pt x="35" y="231"/>
                  </a:lnTo>
                  <a:lnTo>
                    <a:pt x="39" y="233"/>
                  </a:lnTo>
                  <a:lnTo>
                    <a:pt x="43" y="233"/>
                  </a:lnTo>
                  <a:lnTo>
                    <a:pt x="48" y="231"/>
                  </a:lnTo>
                  <a:lnTo>
                    <a:pt x="48" y="231"/>
                  </a:lnTo>
                  <a:lnTo>
                    <a:pt x="53" y="227"/>
                  </a:lnTo>
                  <a:lnTo>
                    <a:pt x="56" y="225"/>
                  </a:lnTo>
                  <a:lnTo>
                    <a:pt x="64" y="222"/>
                  </a:lnTo>
                  <a:lnTo>
                    <a:pt x="64" y="222"/>
                  </a:lnTo>
                  <a:lnTo>
                    <a:pt x="64" y="225"/>
                  </a:lnTo>
                  <a:lnTo>
                    <a:pt x="66" y="228"/>
                  </a:lnTo>
                  <a:lnTo>
                    <a:pt x="66" y="228"/>
                  </a:lnTo>
                  <a:lnTo>
                    <a:pt x="69" y="229"/>
                  </a:lnTo>
                  <a:lnTo>
                    <a:pt x="70" y="231"/>
                  </a:lnTo>
                  <a:lnTo>
                    <a:pt x="70" y="231"/>
                  </a:lnTo>
                  <a:lnTo>
                    <a:pt x="70" y="231"/>
                  </a:lnTo>
                  <a:lnTo>
                    <a:pt x="69" y="234"/>
                  </a:lnTo>
                  <a:lnTo>
                    <a:pt x="66" y="238"/>
                  </a:lnTo>
                  <a:lnTo>
                    <a:pt x="64" y="240"/>
                  </a:lnTo>
                  <a:lnTo>
                    <a:pt x="64" y="240"/>
                  </a:lnTo>
                  <a:lnTo>
                    <a:pt x="65" y="240"/>
                  </a:lnTo>
                  <a:lnTo>
                    <a:pt x="69" y="240"/>
                  </a:lnTo>
                  <a:lnTo>
                    <a:pt x="72" y="239"/>
                  </a:lnTo>
                  <a:lnTo>
                    <a:pt x="75" y="237"/>
                  </a:lnTo>
                  <a:lnTo>
                    <a:pt x="77" y="233"/>
                  </a:lnTo>
                  <a:lnTo>
                    <a:pt x="77" y="233"/>
                  </a:lnTo>
                  <a:lnTo>
                    <a:pt x="78" y="232"/>
                  </a:lnTo>
                  <a:lnTo>
                    <a:pt x="80" y="232"/>
                  </a:lnTo>
                  <a:lnTo>
                    <a:pt x="83" y="232"/>
                  </a:lnTo>
                  <a:lnTo>
                    <a:pt x="83" y="232"/>
                  </a:lnTo>
                  <a:lnTo>
                    <a:pt x="86" y="231"/>
                  </a:lnTo>
                  <a:lnTo>
                    <a:pt x="87" y="229"/>
                  </a:lnTo>
                  <a:lnTo>
                    <a:pt x="87" y="226"/>
                  </a:lnTo>
                  <a:lnTo>
                    <a:pt x="87" y="222"/>
                  </a:lnTo>
                  <a:lnTo>
                    <a:pt x="87" y="220"/>
                  </a:lnTo>
                  <a:lnTo>
                    <a:pt x="88" y="218"/>
                  </a:lnTo>
                  <a:lnTo>
                    <a:pt x="88" y="218"/>
                  </a:lnTo>
                  <a:lnTo>
                    <a:pt x="93" y="215"/>
                  </a:lnTo>
                  <a:lnTo>
                    <a:pt x="98" y="211"/>
                  </a:lnTo>
                  <a:lnTo>
                    <a:pt x="109" y="206"/>
                  </a:lnTo>
                  <a:lnTo>
                    <a:pt x="109" y="206"/>
                  </a:lnTo>
                  <a:lnTo>
                    <a:pt x="108" y="211"/>
                  </a:lnTo>
                  <a:lnTo>
                    <a:pt x="108" y="216"/>
                  </a:lnTo>
                  <a:lnTo>
                    <a:pt x="110" y="222"/>
                  </a:lnTo>
                  <a:lnTo>
                    <a:pt x="137" y="215"/>
                  </a:lnTo>
                  <a:lnTo>
                    <a:pt x="137" y="215"/>
                  </a:lnTo>
                  <a:lnTo>
                    <a:pt x="136" y="209"/>
                  </a:lnTo>
                  <a:lnTo>
                    <a:pt x="137" y="204"/>
                  </a:lnTo>
                  <a:lnTo>
                    <a:pt x="141" y="198"/>
                  </a:lnTo>
                  <a:lnTo>
                    <a:pt x="144" y="192"/>
                  </a:lnTo>
                  <a:lnTo>
                    <a:pt x="144" y="192"/>
                  </a:lnTo>
                  <a:lnTo>
                    <a:pt x="144" y="194"/>
                  </a:lnTo>
                  <a:lnTo>
                    <a:pt x="143" y="200"/>
                  </a:lnTo>
                  <a:lnTo>
                    <a:pt x="143" y="207"/>
                  </a:lnTo>
                  <a:lnTo>
                    <a:pt x="143" y="211"/>
                  </a:lnTo>
                  <a:lnTo>
                    <a:pt x="144" y="212"/>
                  </a:lnTo>
                  <a:lnTo>
                    <a:pt x="171" y="206"/>
                  </a:lnTo>
                  <a:lnTo>
                    <a:pt x="171" y="206"/>
                  </a:lnTo>
                  <a:lnTo>
                    <a:pt x="170" y="203"/>
                  </a:lnTo>
                  <a:lnTo>
                    <a:pt x="170" y="198"/>
                  </a:lnTo>
                  <a:lnTo>
                    <a:pt x="173" y="189"/>
                  </a:lnTo>
                  <a:lnTo>
                    <a:pt x="173" y="189"/>
                  </a:lnTo>
                  <a:lnTo>
                    <a:pt x="175" y="199"/>
                  </a:lnTo>
                  <a:lnTo>
                    <a:pt x="180" y="207"/>
                  </a:lnTo>
                  <a:lnTo>
                    <a:pt x="186" y="215"/>
                  </a:lnTo>
                  <a:lnTo>
                    <a:pt x="190" y="217"/>
                  </a:lnTo>
                  <a:lnTo>
                    <a:pt x="193" y="220"/>
                  </a:lnTo>
                  <a:lnTo>
                    <a:pt x="193" y="220"/>
                  </a:lnTo>
                  <a:lnTo>
                    <a:pt x="208" y="226"/>
                  </a:lnTo>
                  <a:lnTo>
                    <a:pt x="224" y="231"/>
                  </a:lnTo>
                  <a:lnTo>
                    <a:pt x="262" y="242"/>
                  </a:lnTo>
                  <a:lnTo>
                    <a:pt x="262" y="242"/>
                  </a:lnTo>
                  <a:lnTo>
                    <a:pt x="273" y="245"/>
                  </a:lnTo>
                  <a:lnTo>
                    <a:pt x="281" y="249"/>
                  </a:lnTo>
                  <a:lnTo>
                    <a:pt x="281" y="249"/>
                  </a:lnTo>
                  <a:lnTo>
                    <a:pt x="284" y="250"/>
                  </a:lnTo>
                  <a:lnTo>
                    <a:pt x="284" y="251"/>
                  </a:lnTo>
                  <a:lnTo>
                    <a:pt x="283" y="255"/>
                  </a:lnTo>
                  <a:lnTo>
                    <a:pt x="279" y="258"/>
                  </a:lnTo>
                  <a:lnTo>
                    <a:pt x="279" y="258"/>
                  </a:lnTo>
                  <a:lnTo>
                    <a:pt x="284" y="261"/>
                  </a:lnTo>
                  <a:lnTo>
                    <a:pt x="294" y="267"/>
                  </a:lnTo>
                  <a:lnTo>
                    <a:pt x="294" y="267"/>
                  </a:lnTo>
                  <a:lnTo>
                    <a:pt x="300" y="273"/>
                  </a:lnTo>
                  <a:lnTo>
                    <a:pt x="303" y="281"/>
                  </a:lnTo>
                  <a:lnTo>
                    <a:pt x="307" y="290"/>
                  </a:lnTo>
                  <a:lnTo>
                    <a:pt x="310" y="300"/>
                  </a:lnTo>
                  <a:lnTo>
                    <a:pt x="310" y="300"/>
                  </a:lnTo>
                  <a:lnTo>
                    <a:pt x="312" y="309"/>
                  </a:lnTo>
                  <a:lnTo>
                    <a:pt x="312" y="317"/>
                  </a:lnTo>
                  <a:lnTo>
                    <a:pt x="312" y="325"/>
                  </a:lnTo>
                  <a:lnTo>
                    <a:pt x="312" y="328"/>
                  </a:lnTo>
                  <a:lnTo>
                    <a:pt x="311" y="330"/>
                  </a:lnTo>
                  <a:lnTo>
                    <a:pt x="311" y="330"/>
                  </a:lnTo>
                  <a:lnTo>
                    <a:pt x="308" y="332"/>
                  </a:lnTo>
                  <a:lnTo>
                    <a:pt x="306" y="333"/>
                  </a:lnTo>
                  <a:lnTo>
                    <a:pt x="302" y="334"/>
                  </a:lnTo>
                  <a:lnTo>
                    <a:pt x="295" y="337"/>
                  </a:lnTo>
                  <a:lnTo>
                    <a:pt x="297" y="347"/>
                  </a:lnTo>
                  <a:lnTo>
                    <a:pt x="297" y="347"/>
                  </a:lnTo>
                  <a:lnTo>
                    <a:pt x="302" y="347"/>
                  </a:lnTo>
                  <a:lnTo>
                    <a:pt x="307" y="345"/>
                  </a:lnTo>
                  <a:lnTo>
                    <a:pt x="312" y="344"/>
                  </a:lnTo>
                  <a:lnTo>
                    <a:pt x="312" y="344"/>
                  </a:lnTo>
                  <a:lnTo>
                    <a:pt x="311" y="345"/>
                  </a:lnTo>
                  <a:lnTo>
                    <a:pt x="311" y="345"/>
                  </a:lnTo>
                  <a:lnTo>
                    <a:pt x="307" y="352"/>
                  </a:lnTo>
                  <a:lnTo>
                    <a:pt x="306" y="356"/>
                  </a:lnTo>
                  <a:lnTo>
                    <a:pt x="317" y="364"/>
                  </a:lnTo>
                  <a:lnTo>
                    <a:pt x="317" y="364"/>
                  </a:lnTo>
                  <a:lnTo>
                    <a:pt x="322" y="352"/>
                  </a:lnTo>
                  <a:lnTo>
                    <a:pt x="324" y="348"/>
                  </a:lnTo>
                  <a:lnTo>
                    <a:pt x="327" y="345"/>
                  </a:lnTo>
                  <a:lnTo>
                    <a:pt x="327" y="345"/>
                  </a:lnTo>
                  <a:lnTo>
                    <a:pt x="329" y="345"/>
                  </a:lnTo>
                  <a:lnTo>
                    <a:pt x="333" y="347"/>
                  </a:lnTo>
                  <a:lnTo>
                    <a:pt x="338" y="349"/>
                  </a:lnTo>
                  <a:lnTo>
                    <a:pt x="343" y="352"/>
                  </a:lnTo>
                  <a:lnTo>
                    <a:pt x="349" y="356"/>
                  </a:lnTo>
                  <a:lnTo>
                    <a:pt x="354" y="363"/>
                  </a:lnTo>
                  <a:lnTo>
                    <a:pt x="358" y="369"/>
                  </a:lnTo>
                  <a:lnTo>
                    <a:pt x="362" y="376"/>
                  </a:lnTo>
                  <a:lnTo>
                    <a:pt x="362" y="376"/>
                  </a:lnTo>
                  <a:lnTo>
                    <a:pt x="363" y="382"/>
                  </a:lnTo>
                  <a:lnTo>
                    <a:pt x="365" y="388"/>
                  </a:lnTo>
                  <a:lnTo>
                    <a:pt x="365" y="394"/>
                  </a:lnTo>
                  <a:lnTo>
                    <a:pt x="363" y="402"/>
                  </a:lnTo>
                  <a:lnTo>
                    <a:pt x="362" y="408"/>
                  </a:lnTo>
                  <a:lnTo>
                    <a:pt x="360" y="413"/>
                  </a:lnTo>
                  <a:lnTo>
                    <a:pt x="356" y="416"/>
                  </a:lnTo>
                  <a:lnTo>
                    <a:pt x="352" y="419"/>
                  </a:lnTo>
                  <a:lnTo>
                    <a:pt x="352" y="419"/>
                  </a:lnTo>
                  <a:lnTo>
                    <a:pt x="349" y="419"/>
                  </a:lnTo>
                  <a:lnTo>
                    <a:pt x="346" y="417"/>
                  </a:lnTo>
                  <a:lnTo>
                    <a:pt x="338" y="414"/>
                  </a:lnTo>
                  <a:lnTo>
                    <a:pt x="330" y="410"/>
                  </a:lnTo>
                  <a:lnTo>
                    <a:pt x="328" y="410"/>
                  </a:lnTo>
                  <a:lnTo>
                    <a:pt x="325" y="413"/>
                  </a:lnTo>
                  <a:lnTo>
                    <a:pt x="325" y="413"/>
                  </a:lnTo>
                  <a:lnTo>
                    <a:pt x="324" y="414"/>
                  </a:lnTo>
                  <a:lnTo>
                    <a:pt x="321" y="416"/>
                  </a:lnTo>
                  <a:lnTo>
                    <a:pt x="314" y="420"/>
                  </a:lnTo>
                  <a:lnTo>
                    <a:pt x="312" y="422"/>
                  </a:lnTo>
                  <a:lnTo>
                    <a:pt x="310" y="426"/>
                  </a:lnTo>
                  <a:lnTo>
                    <a:pt x="310" y="431"/>
                  </a:lnTo>
                  <a:lnTo>
                    <a:pt x="311" y="437"/>
                  </a:lnTo>
                  <a:lnTo>
                    <a:pt x="311" y="437"/>
                  </a:lnTo>
                  <a:lnTo>
                    <a:pt x="317" y="431"/>
                  </a:lnTo>
                  <a:lnTo>
                    <a:pt x="319" y="428"/>
                  </a:lnTo>
                  <a:lnTo>
                    <a:pt x="322" y="428"/>
                  </a:lnTo>
                  <a:lnTo>
                    <a:pt x="322" y="428"/>
                  </a:lnTo>
                  <a:lnTo>
                    <a:pt x="323" y="430"/>
                  </a:lnTo>
                  <a:lnTo>
                    <a:pt x="323" y="431"/>
                  </a:lnTo>
                  <a:lnTo>
                    <a:pt x="325" y="433"/>
                  </a:lnTo>
                  <a:lnTo>
                    <a:pt x="325" y="433"/>
                  </a:lnTo>
                  <a:lnTo>
                    <a:pt x="327" y="435"/>
                  </a:lnTo>
                  <a:lnTo>
                    <a:pt x="329" y="435"/>
                  </a:lnTo>
                  <a:lnTo>
                    <a:pt x="336" y="435"/>
                  </a:lnTo>
                  <a:lnTo>
                    <a:pt x="343" y="433"/>
                  </a:lnTo>
                  <a:lnTo>
                    <a:pt x="345" y="433"/>
                  </a:lnTo>
                  <a:lnTo>
                    <a:pt x="346" y="435"/>
                  </a:lnTo>
                  <a:lnTo>
                    <a:pt x="346" y="435"/>
                  </a:lnTo>
                  <a:lnTo>
                    <a:pt x="346" y="436"/>
                  </a:lnTo>
                  <a:lnTo>
                    <a:pt x="345" y="436"/>
                  </a:lnTo>
                  <a:lnTo>
                    <a:pt x="341" y="436"/>
                  </a:lnTo>
                  <a:lnTo>
                    <a:pt x="341" y="436"/>
                  </a:lnTo>
                  <a:lnTo>
                    <a:pt x="329" y="438"/>
                  </a:lnTo>
                  <a:lnTo>
                    <a:pt x="324" y="441"/>
                  </a:lnTo>
                  <a:lnTo>
                    <a:pt x="321" y="443"/>
                  </a:lnTo>
                  <a:lnTo>
                    <a:pt x="321" y="443"/>
                  </a:lnTo>
                  <a:lnTo>
                    <a:pt x="321" y="444"/>
                  </a:lnTo>
                  <a:lnTo>
                    <a:pt x="321" y="447"/>
                  </a:lnTo>
                  <a:lnTo>
                    <a:pt x="321" y="447"/>
                  </a:lnTo>
                  <a:lnTo>
                    <a:pt x="318" y="450"/>
                  </a:lnTo>
                  <a:lnTo>
                    <a:pt x="314" y="453"/>
                  </a:lnTo>
                  <a:lnTo>
                    <a:pt x="312" y="457"/>
                  </a:lnTo>
                  <a:lnTo>
                    <a:pt x="311" y="460"/>
                  </a:lnTo>
                  <a:lnTo>
                    <a:pt x="311" y="464"/>
                  </a:lnTo>
                  <a:lnTo>
                    <a:pt x="311" y="464"/>
                  </a:lnTo>
                  <a:lnTo>
                    <a:pt x="312" y="469"/>
                  </a:lnTo>
                  <a:lnTo>
                    <a:pt x="314" y="471"/>
                  </a:lnTo>
                  <a:lnTo>
                    <a:pt x="318" y="475"/>
                  </a:lnTo>
                  <a:lnTo>
                    <a:pt x="318" y="475"/>
                  </a:lnTo>
                  <a:lnTo>
                    <a:pt x="318" y="472"/>
                  </a:lnTo>
                  <a:lnTo>
                    <a:pt x="319" y="469"/>
                  </a:lnTo>
                  <a:lnTo>
                    <a:pt x="321" y="464"/>
                  </a:lnTo>
                  <a:lnTo>
                    <a:pt x="321" y="461"/>
                  </a:lnTo>
                  <a:lnTo>
                    <a:pt x="323" y="461"/>
                  </a:lnTo>
                  <a:lnTo>
                    <a:pt x="323" y="461"/>
                  </a:lnTo>
                  <a:lnTo>
                    <a:pt x="324" y="461"/>
                  </a:lnTo>
                  <a:lnTo>
                    <a:pt x="327" y="463"/>
                  </a:lnTo>
                  <a:lnTo>
                    <a:pt x="328" y="465"/>
                  </a:lnTo>
                  <a:lnTo>
                    <a:pt x="330" y="465"/>
                  </a:lnTo>
                  <a:lnTo>
                    <a:pt x="330" y="465"/>
                  </a:lnTo>
                  <a:lnTo>
                    <a:pt x="333" y="465"/>
                  </a:lnTo>
                  <a:lnTo>
                    <a:pt x="336" y="463"/>
                  </a:lnTo>
                  <a:lnTo>
                    <a:pt x="344" y="455"/>
                  </a:lnTo>
                  <a:lnTo>
                    <a:pt x="351" y="449"/>
                  </a:lnTo>
                  <a:lnTo>
                    <a:pt x="354" y="447"/>
                  </a:lnTo>
                  <a:lnTo>
                    <a:pt x="356" y="447"/>
                  </a:lnTo>
                  <a:lnTo>
                    <a:pt x="356" y="447"/>
                  </a:lnTo>
                  <a:lnTo>
                    <a:pt x="357" y="448"/>
                  </a:lnTo>
                  <a:lnTo>
                    <a:pt x="356" y="449"/>
                  </a:lnTo>
                  <a:lnTo>
                    <a:pt x="351" y="453"/>
                  </a:lnTo>
                  <a:lnTo>
                    <a:pt x="346" y="458"/>
                  </a:lnTo>
                  <a:lnTo>
                    <a:pt x="344" y="460"/>
                  </a:lnTo>
                  <a:lnTo>
                    <a:pt x="343" y="464"/>
                  </a:lnTo>
                  <a:lnTo>
                    <a:pt x="343" y="464"/>
                  </a:lnTo>
                  <a:lnTo>
                    <a:pt x="344" y="467"/>
                  </a:lnTo>
                  <a:lnTo>
                    <a:pt x="345" y="470"/>
                  </a:lnTo>
                  <a:lnTo>
                    <a:pt x="347" y="472"/>
                  </a:lnTo>
                  <a:lnTo>
                    <a:pt x="349" y="475"/>
                  </a:lnTo>
                  <a:lnTo>
                    <a:pt x="349" y="475"/>
                  </a:lnTo>
                  <a:lnTo>
                    <a:pt x="350" y="477"/>
                  </a:lnTo>
                  <a:lnTo>
                    <a:pt x="352" y="481"/>
                  </a:lnTo>
                  <a:lnTo>
                    <a:pt x="355" y="483"/>
                  </a:lnTo>
                  <a:lnTo>
                    <a:pt x="358" y="485"/>
                  </a:lnTo>
                  <a:lnTo>
                    <a:pt x="366" y="487"/>
                  </a:lnTo>
                  <a:lnTo>
                    <a:pt x="369" y="487"/>
                  </a:lnTo>
                  <a:lnTo>
                    <a:pt x="369" y="487"/>
                  </a:lnTo>
                  <a:lnTo>
                    <a:pt x="368" y="485"/>
                  </a:lnTo>
                  <a:lnTo>
                    <a:pt x="365" y="481"/>
                  </a:lnTo>
                  <a:lnTo>
                    <a:pt x="361" y="476"/>
                  </a:lnTo>
                  <a:lnTo>
                    <a:pt x="361" y="475"/>
                  </a:lnTo>
                  <a:lnTo>
                    <a:pt x="361" y="472"/>
                  </a:lnTo>
                  <a:lnTo>
                    <a:pt x="361" y="472"/>
                  </a:lnTo>
                  <a:lnTo>
                    <a:pt x="362" y="471"/>
                  </a:lnTo>
                  <a:lnTo>
                    <a:pt x="365" y="472"/>
                  </a:lnTo>
                  <a:lnTo>
                    <a:pt x="367" y="472"/>
                  </a:lnTo>
                  <a:lnTo>
                    <a:pt x="369" y="471"/>
                  </a:lnTo>
                  <a:lnTo>
                    <a:pt x="369" y="471"/>
                  </a:lnTo>
                  <a:lnTo>
                    <a:pt x="369" y="469"/>
                  </a:lnTo>
                  <a:lnTo>
                    <a:pt x="369" y="461"/>
                  </a:lnTo>
                  <a:lnTo>
                    <a:pt x="369" y="458"/>
                  </a:lnTo>
                  <a:lnTo>
                    <a:pt x="371" y="453"/>
                  </a:lnTo>
                  <a:lnTo>
                    <a:pt x="374" y="448"/>
                  </a:lnTo>
                  <a:lnTo>
                    <a:pt x="379" y="442"/>
                  </a:lnTo>
                  <a:lnTo>
                    <a:pt x="379" y="442"/>
                  </a:lnTo>
                  <a:lnTo>
                    <a:pt x="382" y="446"/>
                  </a:lnTo>
                  <a:lnTo>
                    <a:pt x="384" y="447"/>
                  </a:lnTo>
                  <a:lnTo>
                    <a:pt x="389" y="448"/>
                  </a:lnTo>
                  <a:lnTo>
                    <a:pt x="389" y="448"/>
                  </a:lnTo>
                  <a:lnTo>
                    <a:pt x="390" y="449"/>
                  </a:lnTo>
                  <a:lnTo>
                    <a:pt x="392" y="450"/>
                  </a:lnTo>
                  <a:lnTo>
                    <a:pt x="392" y="455"/>
                  </a:lnTo>
                  <a:lnTo>
                    <a:pt x="392" y="461"/>
                  </a:lnTo>
                  <a:lnTo>
                    <a:pt x="392" y="461"/>
                  </a:lnTo>
                  <a:lnTo>
                    <a:pt x="393" y="460"/>
                  </a:lnTo>
                  <a:lnTo>
                    <a:pt x="395" y="457"/>
                  </a:lnTo>
                  <a:lnTo>
                    <a:pt x="398" y="450"/>
                  </a:lnTo>
                  <a:lnTo>
                    <a:pt x="398" y="443"/>
                  </a:lnTo>
                  <a:lnTo>
                    <a:pt x="398" y="443"/>
                  </a:lnTo>
                  <a:lnTo>
                    <a:pt x="400" y="442"/>
                  </a:lnTo>
                  <a:lnTo>
                    <a:pt x="403" y="437"/>
                  </a:lnTo>
                  <a:lnTo>
                    <a:pt x="403" y="437"/>
                  </a:lnTo>
                  <a:lnTo>
                    <a:pt x="404" y="435"/>
                  </a:lnTo>
                  <a:lnTo>
                    <a:pt x="403" y="433"/>
                  </a:lnTo>
                  <a:lnTo>
                    <a:pt x="399" y="430"/>
                  </a:lnTo>
                  <a:lnTo>
                    <a:pt x="398" y="427"/>
                  </a:lnTo>
                  <a:lnTo>
                    <a:pt x="396" y="424"/>
                  </a:lnTo>
                  <a:lnTo>
                    <a:pt x="395" y="417"/>
                  </a:lnTo>
                  <a:lnTo>
                    <a:pt x="395" y="410"/>
                  </a:lnTo>
                  <a:lnTo>
                    <a:pt x="395" y="410"/>
                  </a:lnTo>
                  <a:lnTo>
                    <a:pt x="395" y="408"/>
                  </a:lnTo>
                  <a:lnTo>
                    <a:pt x="394" y="406"/>
                  </a:lnTo>
                  <a:lnTo>
                    <a:pt x="390" y="404"/>
                  </a:lnTo>
                  <a:lnTo>
                    <a:pt x="390" y="404"/>
                  </a:lnTo>
                  <a:lnTo>
                    <a:pt x="388" y="400"/>
                  </a:lnTo>
                  <a:lnTo>
                    <a:pt x="388" y="399"/>
                  </a:lnTo>
                  <a:lnTo>
                    <a:pt x="389" y="399"/>
                  </a:lnTo>
                  <a:lnTo>
                    <a:pt x="389" y="399"/>
                  </a:lnTo>
                  <a:lnTo>
                    <a:pt x="394" y="400"/>
                  </a:lnTo>
                  <a:lnTo>
                    <a:pt x="399" y="400"/>
                  </a:lnTo>
                  <a:lnTo>
                    <a:pt x="404" y="399"/>
                  </a:lnTo>
                  <a:lnTo>
                    <a:pt x="404" y="399"/>
                  </a:lnTo>
                  <a:lnTo>
                    <a:pt x="404" y="384"/>
                  </a:lnTo>
                  <a:lnTo>
                    <a:pt x="405" y="377"/>
                  </a:lnTo>
                  <a:lnTo>
                    <a:pt x="404" y="373"/>
                  </a:lnTo>
                  <a:lnTo>
                    <a:pt x="404" y="373"/>
                  </a:lnTo>
                  <a:lnTo>
                    <a:pt x="399" y="373"/>
                  </a:lnTo>
                  <a:lnTo>
                    <a:pt x="394" y="372"/>
                  </a:lnTo>
                  <a:lnTo>
                    <a:pt x="392" y="371"/>
                  </a:lnTo>
                  <a:lnTo>
                    <a:pt x="389" y="369"/>
                  </a:lnTo>
                  <a:lnTo>
                    <a:pt x="389" y="369"/>
                  </a:lnTo>
                  <a:lnTo>
                    <a:pt x="393" y="369"/>
                  </a:lnTo>
                  <a:lnTo>
                    <a:pt x="398" y="369"/>
                  </a:lnTo>
                  <a:lnTo>
                    <a:pt x="401" y="369"/>
                  </a:lnTo>
                  <a:lnTo>
                    <a:pt x="404" y="366"/>
                  </a:lnTo>
                  <a:lnTo>
                    <a:pt x="404" y="366"/>
                  </a:lnTo>
                  <a:lnTo>
                    <a:pt x="404" y="354"/>
                  </a:lnTo>
                  <a:lnTo>
                    <a:pt x="403" y="345"/>
                  </a:lnTo>
                  <a:lnTo>
                    <a:pt x="403" y="343"/>
                  </a:lnTo>
                  <a:lnTo>
                    <a:pt x="401" y="342"/>
                  </a:lnTo>
                  <a:lnTo>
                    <a:pt x="401" y="342"/>
                  </a:lnTo>
                  <a:lnTo>
                    <a:pt x="396" y="343"/>
                  </a:lnTo>
                  <a:lnTo>
                    <a:pt x="393" y="343"/>
                  </a:lnTo>
                  <a:lnTo>
                    <a:pt x="389" y="342"/>
                  </a:lnTo>
                  <a:lnTo>
                    <a:pt x="385" y="341"/>
                  </a:lnTo>
                  <a:lnTo>
                    <a:pt x="385" y="341"/>
                  </a:lnTo>
                  <a:lnTo>
                    <a:pt x="384" y="339"/>
                  </a:lnTo>
                  <a:lnTo>
                    <a:pt x="383" y="337"/>
                  </a:lnTo>
                  <a:lnTo>
                    <a:pt x="383" y="333"/>
                  </a:lnTo>
                  <a:lnTo>
                    <a:pt x="382" y="331"/>
                  </a:lnTo>
                  <a:lnTo>
                    <a:pt x="382" y="330"/>
                  </a:lnTo>
                  <a:lnTo>
                    <a:pt x="381" y="328"/>
                  </a:lnTo>
                  <a:lnTo>
                    <a:pt x="381" y="328"/>
                  </a:lnTo>
                  <a:lnTo>
                    <a:pt x="373" y="326"/>
                  </a:lnTo>
                  <a:lnTo>
                    <a:pt x="366" y="322"/>
                  </a:lnTo>
                  <a:lnTo>
                    <a:pt x="362" y="319"/>
                  </a:lnTo>
                  <a:lnTo>
                    <a:pt x="358" y="316"/>
                  </a:lnTo>
                  <a:lnTo>
                    <a:pt x="358" y="316"/>
                  </a:lnTo>
                  <a:lnTo>
                    <a:pt x="356" y="312"/>
                  </a:lnTo>
                  <a:lnTo>
                    <a:pt x="356" y="309"/>
                  </a:lnTo>
                  <a:lnTo>
                    <a:pt x="356" y="306"/>
                  </a:lnTo>
                  <a:lnTo>
                    <a:pt x="356" y="306"/>
                  </a:lnTo>
                  <a:lnTo>
                    <a:pt x="362" y="309"/>
                  </a:lnTo>
                  <a:lnTo>
                    <a:pt x="365" y="309"/>
                  </a:lnTo>
                  <a:lnTo>
                    <a:pt x="368" y="308"/>
                  </a:lnTo>
                  <a:lnTo>
                    <a:pt x="369" y="288"/>
                  </a:lnTo>
                  <a:lnTo>
                    <a:pt x="369" y="288"/>
                  </a:lnTo>
                  <a:lnTo>
                    <a:pt x="367" y="288"/>
                  </a:lnTo>
                  <a:lnTo>
                    <a:pt x="362" y="287"/>
                  </a:lnTo>
                  <a:lnTo>
                    <a:pt x="362" y="287"/>
                  </a:lnTo>
                  <a:lnTo>
                    <a:pt x="360" y="284"/>
                  </a:lnTo>
                  <a:lnTo>
                    <a:pt x="357" y="282"/>
                  </a:lnTo>
                  <a:lnTo>
                    <a:pt x="356" y="279"/>
                  </a:lnTo>
                  <a:lnTo>
                    <a:pt x="356" y="279"/>
                  </a:lnTo>
                  <a:lnTo>
                    <a:pt x="358" y="281"/>
                  </a:lnTo>
                  <a:lnTo>
                    <a:pt x="363" y="282"/>
                  </a:lnTo>
                  <a:lnTo>
                    <a:pt x="363" y="282"/>
                  </a:lnTo>
                  <a:lnTo>
                    <a:pt x="368" y="282"/>
                  </a:lnTo>
                  <a:lnTo>
                    <a:pt x="371" y="281"/>
                  </a:lnTo>
                  <a:lnTo>
                    <a:pt x="373" y="259"/>
                  </a:lnTo>
                  <a:lnTo>
                    <a:pt x="373" y="259"/>
                  </a:lnTo>
                  <a:lnTo>
                    <a:pt x="369" y="259"/>
                  </a:lnTo>
                  <a:lnTo>
                    <a:pt x="366" y="258"/>
                  </a:lnTo>
                  <a:lnTo>
                    <a:pt x="362" y="256"/>
                  </a:lnTo>
                  <a:lnTo>
                    <a:pt x="361" y="253"/>
                  </a:lnTo>
                  <a:lnTo>
                    <a:pt x="361" y="251"/>
                  </a:lnTo>
                  <a:lnTo>
                    <a:pt x="361" y="251"/>
                  </a:lnTo>
                  <a:lnTo>
                    <a:pt x="369" y="249"/>
                  </a:lnTo>
                  <a:lnTo>
                    <a:pt x="377" y="245"/>
                  </a:lnTo>
                  <a:lnTo>
                    <a:pt x="383" y="240"/>
                  </a:lnTo>
                  <a:lnTo>
                    <a:pt x="388" y="236"/>
                  </a:lnTo>
                  <a:lnTo>
                    <a:pt x="393" y="229"/>
                  </a:lnTo>
                  <a:lnTo>
                    <a:pt x="396" y="222"/>
                  </a:lnTo>
                  <a:lnTo>
                    <a:pt x="400" y="216"/>
                  </a:lnTo>
                  <a:lnTo>
                    <a:pt x="401" y="209"/>
                  </a:lnTo>
                  <a:lnTo>
                    <a:pt x="401" y="209"/>
                  </a:lnTo>
                  <a:lnTo>
                    <a:pt x="407" y="211"/>
                  </a:lnTo>
                  <a:lnTo>
                    <a:pt x="411" y="211"/>
                  </a:lnTo>
                  <a:lnTo>
                    <a:pt x="414" y="211"/>
                  </a:lnTo>
                  <a:lnTo>
                    <a:pt x="414" y="211"/>
                  </a:lnTo>
                  <a:lnTo>
                    <a:pt x="415" y="203"/>
                  </a:lnTo>
                  <a:lnTo>
                    <a:pt x="415" y="193"/>
                  </a:lnTo>
                  <a:lnTo>
                    <a:pt x="415" y="193"/>
                  </a:lnTo>
                  <a:lnTo>
                    <a:pt x="409" y="192"/>
                  </a:lnTo>
                  <a:lnTo>
                    <a:pt x="406" y="190"/>
                  </a:lnTo>
                  <a:lnTo>
                    <a:pt x="404" y="1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834837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9933166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19807396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AFBD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AFBDE5"/>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365ABD"/>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2662" y="234950"/>
            <a:ext cx="309563" cy="422275"/>
            <a:chOff x="5419" y="148"/>
            <a:chExt cx="195" cy="266"/>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6355365" cy="3393001"/>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p:cNvSpPr>
            <a:spLocks noGrp="1"/>
          </p:cNvSpPr>
          <p:nvPr userDrawn="1">
            <p:ph type="title"/>
          </p:nvPr>
        </p:nvSpPr>
        <p:spPr>
          <a:xfrm>
            <a:off x="432785" y="235340"/>
            <a:ext cx="6355365" cy="974270"/>
          </a:xfrm>
        </p:spPr>
        <p:txBody>
          <a:bodyPr/>
          <a:lstStyle>
            <a:lvl1pPr>
              <a:defRPr>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13956222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solidFill>
                <a:schemeClr val="tx2"/>
              </a:solidFill>
            </a:endParaRPr>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
        <p:nvSpPr>
          <p:cNvPr id="3" name="Sisällön paikkamerkki"/>
          <p:cNvSpPr>
            <a:spLocks noGrp="1"/>
          </p:cNvSpPr>
          <p:nvPr userDrawn="1">
            <p:ph idx="1"/>
          </p:nvPr>
        </p:nvSpPr>
        <p:spPr>
          <a:xfrm>
            <a:off x="432785" y="1410997"/>
            <a:ext cx="7739615"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037827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Rectangle 57"/>
          <p:cNvSpPr/>
          <p:nvPr userDrawn="1"/>
        </p:nvSpPr>
        <p:spPr>
          <a:xfrm rot="10800000" flipV="1">
            <a:off x="4427983" y="-21804"/>
            <a:ext cx="4714430" cy="51653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Freeform 7"/>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nvGrpSpPr>
          <p:cNvPr id="2" name="Group 4"/>
          <p:cNvGrpSpPr>
            <a:grpSpLocks noChangeAspect="1"/>
          </p:cNvGrpSpPr>
          <p:nvPr userDrawn="1"/>
        </p:nvGrpSpPr>
        <p:grpSpPr bwMode="auto">
          <a:xfrm>
            <a:off x="6688138" y="3378200"/>
            <a:ext cx="2125662" cy="1425575"/>
            <a:chOff x="4213" y="2128"/>
            <a:chExt cx="1339" cy="898"/>
          </a:xfrm>
        </p:grpSpPr>
        <p:sp>
          <p:nvSpPr>
            <p:cNvPr id="3" name="AutoShape 3"/>
            <p:cNvSpPr>
              <a:spLocks noChangeAspect="1" noChangeArrowheads="1" noTextEdit="1"/>
            </p:cNvSpPr>
            <p:nvPr userDrawn="1"/>
          </p:nvSpPr>
          <p:spPr bwMode="auto">
            <a:xfrm>
              <a:off x="4213" y="2128"/>
              <a:ext cx="1339" cy="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 name="Freeform 5"/>
            <p:cNvSpPr>
              <a:spLocks/>
            </p:cNvSpPr>
            <p:nvPr userDrawn="1"/>
          </p:nvSpPr>
          <p:spPr bwMode="auto">
            <a:xfrm>
              <a:off x="4213" y="2784"/>
              <a:ext cx="95" cy="85"/>
            </a:xfrm>
            <a:custGeom>
              <a:avLst/>
              <a:gdLst>
                <a:gd name="T0" fmla="*/ 77 w 95"/>
                <a:gd name="T1" fmla="*/ 17 h 85"/>
                <a:gd name="T2" fmla="*/ 49 w 95"/>
                <a:gd name="T3" fmla="*/ 85 h 85"/>
                <a:gd name="T4" fmla="*/ 46 w 95"/>
                <a:gd name="T5" fmla="*/ 85 h 85"/>
                <a:gd name="T6" fmla="*/ 16 w 95"/>
                <a:gd name="T7" fmla="*/ 17 h 85"/>
                <a:gd name="T8" fmla="*/ 16 w 95"/>
                <a:gd name="T9" fmla="*/ 17 h 85"/>
                <a:gd name="T10" fmla="*/ 14 w 95"/>
                <a:gd name="T11" fmla="*/ 11 h 85"/>
                <a:gd name="T12" fmla="*/ 10 w 95"/>
                <a:gd name="T13" fmla="*/ 7 h 85"/>
                <a:gd name="T14" fmla="*/ 6 w 95"/>
                <a:gd name="T15" fmla="*/ 5 h 85"/>
                <a:gd name="T16" fmla="*/ 0 w 95"/>
                <a:gd name="T17" fmla="*/ 5 h 85"/>
                <a:gd name="T18" fmla="*/ 0 w 95"/>
                <a:gd name="T19" fmla="*/ 0 h 85"/>
                <a:gd name="T20" fmla="*/ 44 w 95"/>
                <a:gd name="T21" fmla="*/ 0 h 85"/>
                <a:gd name="T22" fmla="*/ 44 w 95"/>
                <a:gd name="T23" fmla="*/ 5 h 85"/>
                <a:gd name="T24" fmla="*/ 44 w 95"/>
                <a:gd name="T25" fmla="*/ 5 h 85"/>
                <a:gd name="T26" fmla="*/ 37 w 95"/>
                <a:gd name="T27" fmla="*/ 5 h 85"/>
                <a:gd name="T28" fmla="*/ 34 w 95"/>
                <a:gd name="T29" fmla="*/ 7 h 85"/>
                <a:gd name="T30" fmla="*/ 32 w 95"/>
                <a:gd name="T31" fmla="*/ 9 h 85"/>
                <a:gd name="T32" fmla="*/ 32 w 95"/>
                <a:gd name="T33" fmla="*/ 10 h 85"/>
                <a:gd name="T34" fmla="*/ 34 w 95"/>
                <a:gd name="T35" fmla="*/ 15 h 85"/>
                <a:gd name="T36" fmla="*/ 53 w 95"/>
                <a:gd name="T37" fmla="*/ 59 h 85"/>
                <a:gd name="T38" fmla="*/ 72 w 95"/>
                <a:gd name="T39" fmla="*/ 15 h 85"/>
                <a:gd name="T40" fmla="*/ 72 w 95"/>
                <a:gd name="T41" fmla="*/ 15 h 85"/>
                <a:gd name="T42" fmla="*/ 73 w 95"/>
                <a:gd name="T43" fmla="*/ 10 h 85"/>
                <a:gd name="T44" fmla="*/ 73 w 95"/>
                <a:gd name="T45" fmla="*/ 9 h 85"/>
                <a:gd name="T46" fmla="*/ 73 w 95"/>
                <a:gd name="T47" fmla="*/ 7 h 85"/>
                <a:gd name="T48" fmla="*/ 68 w 95"/>
                <a:gd name="T49" fmla="*/ 5 h 85"/>
                <a:gd name="T50" fmla="*/ 62 w 95"/>
                <a:gd name="T51" fmla="*/ 5 h 85"/>
                <a:gd name="T52" fmla="*/ 62 w 95"/>
                <a:gd name="T53" fmla="*/ 0 h 85"/>
                <a:gd name="T54" fmla="*/ 95 w 95"/>
                <a:gd name="T55" fmla="*/ 0 h 85"/>
                <a:gd name="T56" fmla="*/ 95 w 95"/>
                <a:gd name="T57" fmla="*/ 5 h 85"/>
                <a:gd name="T58" fmla="*/ 95 w 95"/>
                <a:gd name="T59" fmla="*/ 5 h 85"/>
                <a:gd name="T60" fmla="*/ 89 w 95"/>
                <a:gd name="T61" fmla="*/ 5 h 85"/>
                <a:gd name="T62" fmla="*/ 84 w 95"/>
                <a:gd name="T63" fmla="*/ 7 h 85"/>
                <a:gd name="T64" fmla="*/ 81 w 95"/>
                <a:gd name="T65" fmla="*/ 11 h 85"/>
                <a:gd name="T66" fmla="*/ 77 w 95"/>
                <a:gd name="T67" fmla="*/ 17 h 85"/>
                <a:gd name="T68" fmla="*/ 77 w 95"/>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85">
                  <a:moveTo>
                    <a:pt x="77" y="17"/>
                  </a:moveTo>
                  <a:lnTo>
                    <a:pt x="49" y="85"/>
                  </a:lnTo>
                  <a:lnTo>
                    <a:pt x="46" y="85"/>
                  </a:lnTo>
                  <a:lnTo>
                    <a:pt x="16" y="17"/>
                  </a:lnTo>
                  <a:lnTo>
                    <a:pt x="16" y="17"/>
                  </a:lnTo>
                  <a:lnTo>
                    <a:pt x="14" y="11"/>
                  </a:lnTo>
                  <a:lnTo>
                    <a:pt x="10" y="7"/>
                  </a:lnTo>
                  <a:lnTo>
                    <a:pt x="6" y="5"/>
                  </a:lnTo>
                  <a:lnTo>
                    <a:pt x="0" y="5"/>
                  </a:lnTo>
                  <a:lnTo>
                    <a:pt x="0" y="0"/>
                  </a:lnTo>
                  <a:lnTo>
                    <a:pt x="44" y="0"/>
                  </a:lnTo>
                  <a:lnTo>
                    <a:pt x="44" y="5"/>
                  </a:lnTo>
                  <a:lnTo>
                    <a:pt x="44" y="5"/>
                  </a:lnTo>
                  <a:lnTo>
                    <a:pt x="37" y="5"/>
                  </a:lnTo>
                  <a:lnTo>
                    <a:pt x="34" y="7"/>
                  </a:lnTo>
                  <a:lnTo>
                    <a:pt x="32" y="9"/>
                  </a:lnTo>
                  <a:lnTo>
                    <a:pt x="32" y="10"/>
                  </a:lnTo>
                  <a:lnTo>
                    <a:pt x="34" y="15"/>
                  </a:lnTo>
                  <a:lnTo>
                    <a:pt x="53" y="59"/>
                  </a:lnTo>
                  <a:lnTo>
                    <a:pt x="72" y="15"/>
                  </a:lnTo>
                  <a:lnTo>
                    <a:pt x="72" y="15"/>
                  </a:lnTo>
                  <a:lnTo>
                    <a:pt x="73" y="10"/>
                  </a:lnTo>
                  <a:lnTo>
                    <a:pt x="73" y="9"/>
                  </a:lnTo>
                  <a:lnTo>
                    <a:pt x="73" y="7"/>
                  </a:lnTo>
                  <a:lnTo>
                    <a:pt x="68" y="5"/>
                  </a:lnTo>
                  <a:lnTo>
                    <a:pt x="62" y="5"/>
                  </a:lnTo>
                  <a:lnTo>
                    <a:pt x="62" y="0"/>
                  </a:lnTo>
                  <a:lnTo>
                    <a:pt x="95" y="0"/>
                  </a:lnTo>
                  <a:lnTo>
                    <a:pt x="95" y="5"/>
                  </a:lnTo>
                  <a:lnTo>
                    <a:pt x="95" y="5"/>
                  </a:lnTo>
                  <a:lnTo>
                    <a:pt x="89" y="5"/>
                  </a:lnTo>
                  <a:lnTo>
                    <a:pt x="84" y="7"/>
                  </a:lnTo>
                  <a:lnTo>
                    <a:pt x="81" y="11"/>
                  </a:lnTo>
                  <a:lnTo>
                    <a:pt x="77" y="17"/>
                  </a:lnTo>
                  <a:lnTo>
                    <a:pt x="7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4297" y="2782"/>
              <a:ext cx="96" cy="85"/>
            </a:xfrm>
            <a:custGeom>
              <a:avLst/>
              <a:gdLst>
                <a:gd name="T0" fmla="*/ 23 w 96"/>
                <a:gd name="T1" fmla="*/ 69 h 85"/>
                <a:gd name="T2" fmla="*/ 23 w 96"/>
                <a:gd name="T3" fmla="*/ 69 h 85"/>
                <a:gd name="T4" fmla="*/ 22 w 96"/>
                <a:gd name="T5" fmla="*/ 74 h 85"/>
                <a:gd name="T6" fmla="*/ 22 w 96"/>
                <a:gd name="T7" fmla="*/ 76 h 85"/>
                <a:gd name="T8" fmla="*/ 23 w 96"/>
                <a:gd name="T9" fmla="*/ 78 h 85"/>
                <a:gd name="T10" fmla="*/ 27 w 96"/>
                <a:gd name="T11" fmla="*/ 80 h 85"/>
                <a:gd name="T12" fmla="*/ 34 w 96"/>
                <a:gd name="T13" fmla="*/ 80 h 85"/>
                <a:gd name="T14" fmla="*/ 34 w 96"/>
                <a:gd name="T15" fmla="*/ 85 h 85"/>
                <a:gd name="T16" fmla="*/ 0 w 96"/>
                <a:gd name="T17" fmla="*/ 85 h 85"/>
                <a:gd name="T18" fmla="*/ 0 w 96"/>
                <a:gd name="T19" fmla="*/ 80 h 85"/>
                <a:gd name="T20" fmla="*/ 0 w 96"/>
                <a:gd name="T21" fmla="*/ 80 h 85"/>
                <a:gd name="T22" fmla="*/ 6 w 96"/>
                <a:gd name="T23" fmla="*/ 80 h 85"/>
                <a:gd name="T24" fmla="*/ 11 w 96"/>
                <a:gd name="T25" fmla="*/ 78 h 85"/>
                <a:gd name="T26" fmla="*/ 14 w 96"/>
                <a:gd name="T27" fmla="*/ 74 h 85"/>
                <a:gd name="T28" fmla="*/ 18 w 96"/>
                <a:gd name="T29" fmla="*/ 68 h 85"/>
                <a:gd name="T30" fmla="*/ 47 w 96"/>
                <a:gd name="T31" fmla="*/ 0 h 85"/>
                <a:gd name="T32" fmla="*/ 50 w 96"/>
                <a:gd name="T33" fmla="*/ 0 h 85"/>
                <a:gd name="T34" fmla="*/ 79 w 96"/>
                <a:gd name="T35" fmla="*/ 68 h 85"/>
                <a:gd name="T36" fmla="*/ 79 w 96"/>
                <a:gd name="T37" fmla="*/ 68 h 85"/>
                <a:gd name="T38" fmla="*/ 82 w 96"/>
                <a:gd name="T39" fmla="*/ 74 h 85"/>
                <a:gd name="T40" fmla="*/ 85 w 96"/>
                <a:gd name="T41" fmla="*/ 78 h 85"/>
                <a:gd name="T42" fmla="*/ 89 w 96"/>
                <a:gd name="T43" fmla="*/ 80 h 85"/>
                <a:gd name="T44" fmla="*/ 96 w 96"/>
                <a:gd name="T45" fmla="*/ 80 h 85"/>
                <a:gd name="T46" fmla="*/ 96 w 96"/>
                <a:gd name="T47" fmla="*/ 85 h 85"/>
                <a:gd name="T48" fmla="*/ 51 w 96"/>
                <a:gd name="T49" fmla="*/ 85 h 85"/>
                <a:gd name="T50" fmla="*/ 51 w 96"/>
                <a:gd name="T51" fmla="*/ 80 h 85"/>
                <a:gd name="T52" fmla="*/ 51 w 96"/>
                <a:gd name="T53" fmla="*/ 80 h 85"/>
                <a:gd name="T54" fmla="*/ 58 w 96"/>
                <a:gd name="T55" fmla="*/ 80 h 85"/>
                <a:gd name="T56" fmla="*/ 63 w 96"/>
                <a:gd name="T57" fmla="*/ 78 h 85"/>
                <a:gd name="T58" fmla="*/ 63 w 96"/>
                <a:gd name="T59" fmla="*/ 76 h 85"/>
                <a:gd name="T60" fmla="*/ 63 w 96"/>
                <a:gd name="T61" fmla="*/ 74 h 85"/>
                <a:gd name="T62" fmla="*/ 62 w 96"/>
                <a:gd name="T63" fmla="*/ 69 h 85"/>
                <a:gd name="T64" fmla="*/ 56 w 96"/>
                <a:gd name="T65" fmla="*/ 57 h 85"/>
                <a:gd name="T66" fmla="*/ 29 w 96"/>
                <a:gd name="T67" fmla="*/ 57 h 85"/>
                <a:gd name="T68" fmla="*/ 23 w 96"/>
                <a:gd name="T69" fmla="*/ 69 h 85"/>
                <a:gd name="T70" fmla="*/ 43 w 96"/>
                <a:gd name="T71" fmla="*/ 26 h 85"/>
                <a:gd name="T72" fmla="*/ 32 w 96"/>
                <a:gd name="T73" fmla="*/ 51 h 85"/>
                <a:gd name="T74" fmla="*/ 53 w 96"/>
                <a:gd name="T75" fmla="*/ 51 h 85"/>
                <a:gd name="T76" fmla="*/ 43 w 96"/>
                <a:gd name="T77" fmla="*/ 2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 h="85">
                  <a:moveTo>
                    <a:pt x="23" y="69"/>
                  </a:moveTo>
                  <a:lnTo>
                    <a:pt x="23" y="69"/>
                  </a:lnTo>
                  <a:lnTo>
                    <a:pt x="22" y="74"/>
                  </a:lnTo>
                  <a:lnTo>
                    <a:pt x="22" y="76"/>
                  </a:lnTo>
                  <a:lnTo>
                    <a:pt x="23" y="78"/>
                  </a:lnTo>
                  <a:lnTo>
                    <a:pt x="27" y="80"/>
                  </a:lnTo>
                  <a:lnTo>
                    <a:pt x="34" y="80"/>
                  </a:lnTo>
                  <a:lnTo>
                    <a:pt x="34" y="85"/>
                  </a:lnTo>
                  <a:lnTo>
                    <a:pt x="0" y="85"/>
                  </a:lnTo>
                  <a:lnTo>
                    <a:pt x="0" y="80"/>
                  </a:lnTo>
                  <a:lnTo>
                    <a:pt x="0" y="80"/>
                  </a:lnTo>
                  <a:lnTo>
                    <a:pt x="6" y="80"/>
                  </a:lnTo>
                  <a:lnTo>
                    <a:pt x="11" y="78"/>
                  </a:lnTo>
                  <a:lnTo>
                    <a:pt x="14" y="74"/>
                  </a:lnTo>
                  <a:lnTo>
                    <a:pt x="18" y="68"/>
                  </a:lnTo>
                  <a:lnTo>
                    <a:pt x="47" y="0"/>
                  </a:lnTo>
                  <a:lnTo>
                    <a:pt x="50" y="0"/>
                  </a:lnTo>
                  <a:lnTo>
                    <a:pt x="79" y="68"/>
                  </a:lnTo>
                  <a:lnTo>
                    <a:pt x="79" y="68"/>
                  </a:lnTo>
                  <a:lnTo>
                    <a:pt x="82" y="74"/>
                  </a:lnTo>
                  <a:lnTo>
                    <a:pt x="85" y="78"/>
                  </a:lnTo>
                  <a:lnTo>
                    <a:pt x="89" y="80"/>
                  </a:lnTo>
                  <a:lnTo>
                    <a:pt x="96" y="80"/>
                  </a:lnTo>
                  <a:lnTo>
                    <a:pt x="96" y="85"/>
                  </a:lnTo>
                  <a:lnTo>
                    <a:pt x="51" y="85"/>
                  </a:lnTo>
                  <a:lnTo>
                    <a:pt x="51" y="80"/>
                  </a:lnTo>
                  <a:lnTo>
                    <a:pt x="51" y="80"/>
                  </a:lnTo>
                  <a:lnTo>
                    <a:pt x="58" y="80"/>
                  </a:lnTo>
                  <a:lnTo>
                    <a:pt x="63" y="78"/>
                  </a:lnTo>
                  <a:lnTo>
                    <a:pt x="63" y="76"/>
                  </a:lnTo>
                  <a:lnTo>
                    <a:pt x="63" y="74"/>
                  </a:lnTo>
                  <a:lnTo>
                    <a:pt x="62" y="69"/>
                  </a:lnTo>
                  <a:lnTo>
                    <a:pt x="56" y="57"/>
                  </a:lnTo>
                  <a:lnTo>
                    <a:pt x="29" y="57"/>
                  </a:lnTo>
                  <a:lnTo>
                    <a:pt x="23" y="69"/>
                  </a:lnTo>
                  <a:close/>
                  <a:moveTo>
                    <a:pt x="43" y="26"/>
                  </a:moveTo>
                  <a:lnTo>
                    <a:pt x="32" y="51"/>
                  </a:lnTo>
                  <a:lnTo>
                    <a:pt x="53" y="51"/>
                  </a:lnTo>
                  <a:lnTo>
                    <a:pt x="43"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4402" y="2784"/>
              <a:ext cx="80" cy="83"/>
            </a:xfrm>
            <a:custGeom>
              <a:avLst/>
              <a:gdLst>
                <a:gd name="T0" fmla="*/ 0 w 80"/>
                <a:gd name="T1" fmla="*/ 5 h 83"/>
                <a:gd name="T2" fmla="*/ 0 w 80"/>
                <a:gd name="T3" fmla="*/ 0 h 83"/>
                <a:gd name="T4" fmla="*/ 44 w 80"/>
                <a:gd name="T5" fmla="*/ 0 h 83"/>
                <a:gd name="T6" fmla="*/ 44 w 80"/>
                <a:gd name="T7" fmla="*/ 5 h 83"/>
                <a:gd name="T8" fmla="*/ 44 w 80"/>
                <a:gd name="T9" fmla="*/ 5 h 83"/>
                <a:gd name="T10" fmla="*/ 37 w 80"/>
                <a:gd name="T11" fmla="*/ 5 h 83"/>
                <a:gd name="T12" fmla="*/ 35 w 80"/>
                <a:gd name="T13" fmla="*/ 6 h 83"/>
                <a:gd name="T14" fmla="*/ 33 w 80"/>
                <a:gd name="T15" fmla="*/ 7 h 83"/>
                <a:gd name="T16" fmla="*/ 32 w 80"/>
                <a:gd name="T17" fmla="*/ 12 h 83"/>
                <a:gd name="T18" fmla="*/ 31 w 80"/>
                <a:gd name="T19" fmla="*/ 20 h 83"/>
                <a:gd name="T20" fmla="*/ 31 w 80"/>
                <a:gd name="T21" fmla="*/ 61 h 83"/>
                <a:gd name="T22" fmla="*/ 31 w 80"/>
                <a:gd name="T23" fmla="*/ 61 h 83"/>
                <a:gd name="T24" fmla="*/ 32 w 80"/>
                <a:gd name="T25" fmla="*/ 69 h 83"/>
                <a:gd name="T26" fmla="*/ 33 w 80"/>
                <a:gd name="T27" fmla="*/ 73 h 83"/>
                <a:gd name="T28" fmla="*/ 35 w 80"/>
                <a:gd name="T29" fmla="*/ 74 h 83"/>
                <a:gd name="T30" fmla="*/ 37 w 80"/>
                <a:gd name="T31" fmla="*/ 76 h 83"/>
                <a:gd name="T32" fmla="*/ 44 w 80"/>
                <a:gd name="T33" fmla="*/ 76 h 83"/>
                <a:gd name="T34" fmla="*/ 59 w 80"/>
                <a:gd name="T35" fmla="*/ 76 h 83"/>
                <a:gd name="T36" fmla="*/ 59 w 80"/>
                <a:gd name="T37" fmla="*/ 76 h 83"/>
                <a:gd name="T38" fmla="*/ 67 w 80"/>
                <a:gd name="T39" fmla="*/ 76 h 83"/>
                <a:gd name="T40" fmla="*/ 71 w 80"/>
                <a:gd name="T41" fmla="*/ 73 h 83"/>
                <a:gd name="T42" fmla="*/ 73 w 80"/>
                <a:gd name="T43" fmla="*/ 70 h 83"/>
                <a:gd name="T44" fmla="*/ 76 w 80"/>
                <a:gd name="T45" fmla="*/ 65 h 83"/>
                <a:gd name="T46" fmla="*/ 76 w 80"/>
                <a:gd name="T47" fmla="*/ 63 h 83"/>
                <a:gd name="T48" fmla="*/ 80 w 80"/>
                <a:gd name="T49" fmla="*/ 63 h 83"/>
                <a:gd name="T50" fmla="*/ 79 w 80"/>
                <a:gd name="T51" fmla="*/ 83 h 83"/>
                <a:gd name="T52" fmla="*/ 0 w 80"/>
                <a:gd name="T53" fmla="*/ 83 h 83"/>
                <a:gd name="T54" fmla="*/ 0 w 80"/>
                <a:gd name="T55" fmla="*/ 78 h 83"/>
                <a:gd name="T56" fmla="*/ 0 w 80"/>
                <a:gd name="T57" fmla="*/ 78 h 83"/>
                <a:gd name="T58" fmla="*/ 7 w 80"/>
                <a:gd name="T59" fmla="*/ 78 h 83"/>
                <a:gd name="T60" fmla="*/ 10 w 80"/>
                <a:gd name="T61" fmla="*/ 77 h 83"/>
                <a:gd name="T62" fmla="*/ 12 w 80"/>
                <a:gd name="T63" fmla="*/ 76 h 83"/>
                <a:gd name="T64" fmla="*/ 13 w 80"/>
                <a:gd name="T65" fmla="*/ 71 h 83"/>
                <a:gd name="T66" fmla="*/ 14 w 80"/>
                <a:gd name="T67" fmla="*/ 63 h 83"/>
                <a:gd name="T68" fmla="*/ 14 w 80"/>
                <a:gd name="T69" fmla="*/ 20 h 83"/>
                <a:gd name="T70" fmla="*/ 14 w 80"/>
                <a:gd name="T71" fmla="*/ 20 h 83"/>
                <a:gd name="T72" fmla="*/ 13 w 80"/>
                <a:gd name="T73" fmla="*/ 12 h 83"/>
                <a:gd name="T74" fmla="*/ 12 w 80"/>
                <a:gd name="T75" fmla="*/ 7 h 83"/>
                <a:gd name="T76" fmla="*/ 10 w 80"/>
                <a:gd name="T77" fmla="*/ 6 h 83"/>
                <a:gd name="T78" fmla="*/ 7 w 80"/>
                <a:gd name="T79" fmla="*/ 5 h 83"/>
                <a:gd name="T80" fmla="*/ 0 w 80"/>
                <a:gd name="T81" fmla="*/ 5 h 83"/>
                <a:gd name="T82" fmla="*/ 0 w 80"/>
                <a:gd name="T83" fmla="*/ 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 h="83">
                  <a:moveTo>
                    <a:pt x="0" y="5"/>
                  </a:moveTo>
                  <a:lnTo>
                    <a:pt x="0" y="0"/>
                  </a:lnTo>
                  <a:lnTo>
                    <a:pt x="44" y="0"/>
                  </a:lnTo>
                  <a:lnTo>
                    <a:pt x="44" y="5"/>
                  </a:lnTo>
                  <a:lnTo>
                    <a:pt x="44" y="5"/>
                  </a:lnTo>
                  <a:lnTo>
                    <a:pt x="37" y="5"/>
                  </a:lnTo>
                  <a:lnTo>
                    <a:pt x="35" y="6"/>
                  </a:lnTo>
                  <a:lnTo>
                    <a:pt x="33" y="7"/>
                  </a:lnTo>
                  <a:lnTo>
                    <a:pt x="32" y="12"/>
                  </a:lnTo>
                  <a:lnTo>
                    <a:pt x="31" y="20"/>
                  </a:lnTo>
                  <a:lnTo>
                    <a:pt x="31" y="61"/>
                  </a:lnTo>
                  <a:lnTo>
                    <a:pt x="31" y="61"/>
                  </a:lnTo>
                  <a:lnTo>
                    <a:pt x="32" y="69"/>
                  </a:lnTo>
                  <a:lnTo>
                    <a:pt x="33" y="73"/>
                  </a:lnTo>
                  <a:lnTo>
                    <a:pt x="35" y="74"/>
                  </a:lnTo>
                  <a:lnTo>
                    <a:pt x="37" y="76"/>
                  </a:lnTo>
                  <a:lnTo>
                    <a:pt x="44" y="76"/>
                  </a:lnTo>
                  <a:lnTo>
                    <a:pt x="59" y="76"/>
                  </a:lnTo>
                  <a:lnTo>
                    <a:pt x="59" y="76"/>
                  </a:lnTo>
                  <a:lnTo>
                    <a:pt x="67" y="76"/>
                  </a:lnTo>
                  <a:lnTo>
                    <a:pt x="71" y="73"/>
                  </a:lnTo>
                  <a:lnTo>
                    <a:pt x="73" y="70"/>
                  </a:lnTo>
                  <a:lnTo>
                    <a:pt x="76" y="65"/>
                  </a:lnTo>
                  <a:lnTo>
                    <a:pt x="76" y="63"/>
                  </a:lnTo>
                  <a:lnTo>
                    <a:pt x="80" y="63"/>
                  </a:lnTo>
                  <a:lnTo>
                    <a:pt x="79" y="83"/>
                  </a:lnTo>
                  <a:lnTo>
                    <a:pt x="0" y="83"/>
                  </a:lnTo>
                  <a:lnTo>
                    <a:pt x="0" y="78"/>
                  </a:lnTo>
                  <a:lnTo>
                    <a:pt x="0" y="78"/>
                  </a:lnTo>
                  <a:lnTo>
                    <a:pt x="7" y="78"/>
                  </a:lnTo>
                  <a:lnTo>
                    <a:pt x="10" y="77"/>
                  </a:lnTo>
                  <a:lnTo>
                    <a:pt x="12" y="76"/>
                  </a:lnTo>
                  <a:lnTo>
                    <a:pt x="13" y="71"/>
                  </a:lnTo>
                  <a:lnTo>
                    <a:pt x="14" y="63"/>
                  </a:lnTo>
                  <a:lnTo>
                    <a:pt x="14" y="20"/>
                  </a:lnTo>
                  <a:lnTo>
                    <a:pt x="14" y="20"/>
                  </a:lnTo>
                  <a:lnTo>
                    <a:pt x="13" y="12"/>
                  </a:lnTo>
                  <a:lnTo>
                    <a:pt x="12" y="7"/>
                  </a:lnTo>
                  <a:lnTo>
                    <a:pt x="10" y="6"/>
                  </a:lnTo>
                  <a:lnTo>
                    <a:pt x="7" y="5"/>
                  </a:lnTo>
                  <a:lnTo>
                    <a:pt x="0" y="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4482" y="2784"/>
              <a:ext cx="86" cy="83"/>
            </a:xfrm>
            <a:custGeom>
              <a:avLst/>
              <a:gdLst>
                <a:gd name="T0" fmla="*/ 86 w 86"/>
                <a:gd name="T1" fmla="*/ 20 h 83"/>
                <a:gd name="T2" fmla="*/ 81 w 86"/>
                <a:gd name="T3" fmla="*/ 20 h 83"/>
                <a:gd name="T4" fmla="*/ 81 w 86"/>
                <a:gd name="T5" fmla="*/ 17 h 83"/>
                <a:gd name="T6" fmla="*/ 81 w 86"/>
                <a:gd name="T7" fmla="*/ 17 h 83"/>
                <a:gd name="T8" fmla="*/ 79 w 86"/>
                <a:gd name="T9" fmla="*/ 12 h 83"/>
                <a:gd name="T10" fmla="*/ 76 w 86"/>
                <a:gd name="T11" fmla="*/ 10 h 83"/>
                <a:gd name="T12" fmla="*/ 73 w 86"/>
                <a:gd name="T13" fmla="*/ 7 h 83"/>
                <a:gd name="T14" fmla="*/ 65 w 86"/>
                <a:gd name="T15" fmla="*/ 6 h 83"/>
                <a:gd name="T16" fmla="*/ 51 w 86"/>
                <a:gd name="T17" fmla="*/ 6 h 83"/>
                <a:gd name="T18" fmla="*/ 51 w 86"/>
                <a:gd name="T19" fmla="*/ 63 h 83"/>
                <a:gd name="T20" fmla="*/ 51 w 86"/>
                <a:gd name="T21" fmla="*/ 63 h 83"/>
                <a:gd name="T22" fmla="*/ 52 w 86"/>
                <a:gd name="T23" fmla="*/ 71 h 83"/>
                <a:gd name="T24" fmla="*/ 53 w 86"/>
                <a:gd name="T25" fmla="*/ 76 h 83"/>
                <a:gd name="T26" fmla="*/ 56 w 86"/>
                <a:gd name="T27" fmla="*/ 77 h 83"/>
                <a:gd name="T28" fmla="*/ 58 w 86"/>
                <a:gd name="T29" fmla="*/ 78 h 83"/>
                <a:gd name="T30" fmla="*/ 65 w 86"/>
                <a:gd name="T31" fmla="*/ 78 h 83"/>
                <a:gd name="T32" fmla="*/ 65 w 86"/>
                <a:gd name="T33" fmla="*/ 83 h 83"/>
                <a:gd name="T34" fmla="*/ 21 w 86"/>
                <a:gd name="T35" fmla="*/ 83 h 83"/>
                <a:gd name="T36" fmla="*/ 21 w 86"/>
                <a:gd name="T37" fmla="*/ 78 h 83"/>
                <a:gd name="T38" fmla="*/ 21 w 86"/>
                <a:gd name="T39" fmla="*/ 78 h 83"/>
                <a:gd name="T40" fmla="*/ 28 w 86"/>
                <a:gd name="T41" fmla="*/ 78 h 83"/>
                <a:gd name="T42" fmla="*/ 30 w 86"/>
                <a:gd name="T43" fmla="*/ 77 h 83"/>
                <a:gd name="T44" fmla="*/ 33 w 86"/>
                <a:gd name="T45" fmla="*/ 76 h 83"/>
                <a:gd name="T46" fmla="*/ 34 w 86"/>
                <a:gd name="T47" fmla="*/ 71 h 83"/>
                <a:gd name="T48" fmla="*/ 35 w 86"/>
                <a:gd name="T49" fmla="*/ 63 h 83"/>
                <a:gd name="T50" fmla="*/ 35 w 86"/>
                <a:gd name="T51" fmla="*/ 6 h 83"/>
                <a:gd name="T52" fmla="*/ 21 w 86"/>
                <a:gd name="T53" fmla="*/ 6 h 83"/>
                <a:gd name="T54" fmla="*/ 21 w 86"/>
                <a:gd name="T55" fmla="*/ 6 h 83"/>
                <a:gd name="T56" fmla="*/ 13 w 86"/>
                <a:gd name="T57" fmla="*/ 7 h 83"/>
                <a:gd name="T58" fmla="*/ 9 w 86"/>
                <a:gd name="T59" fmla="*/ 10 h 83"/>
                <a:gd name="T60" fmla="*/ 7 w 86"/>
                <a:gd name="T61" fmla="*/ 12 h 83"/>
                <a:gd name="T62" fmla="*/ 5 w 86"/>
                <a:gd name="T63" fmla="*/ 17 h 83"/>
                <a:gd name="T64" fmla="*/ 5 w 86"/>
                <a:gd name="T65" fmla="*/ 20 h 83"/>
                <a:gd name="T66" fmla="*/ 0 w 86"/>
                <a:gd name="T67" fmla="*/ 20 h 83"/>
                <a:gd name="T68" fmla="*/ 1 w 86"/>
                <a:gd name="T69" fmla="*/ 0 h 83"/>
                <a:gd name="T70" fmla="*/ 85 w 86"/>
                <a:gd name="T71" fmla="*/ 0 h 83"/>
                <a:gd name="T72" fmla="*/ 86 w 86"/>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83">
                  <a:moveTo>
                    <a:pt x="86" y="20"/>
                  </a:moveTo>
                  <a:lnTo>
                    <a:pt x="81" y="20"/>
                  </a:lnTo>
                  <a:lnTo>
                    <a:pt x="81" y="17"/>
                  </a:lnTo>
                  <a:lnTo>
                    <a:pt x="81" y="17"/>
                  </a:lnTo>
                  <a:lnTo>
                    <a:pt x="79" y="12"/>
                  </a:lnTo>
                  <a:lnTo>
                    <a:pt x="76" y="10"/>
                  </a:lnTo>
                  <a:lnTo>
                    <a:pt x="73" y="7"/>
                  </a:lnTo>
                  <a:lnTo>
                    <a:pt x="65" y="6"/>
                  </a:lnTo>
                  <a:lnTo>
                    <a:pt x="51" y="6"/>
                  </a:lnTo>
                  <a:lnTo>
                    <a:pt x="51" y="63"/>
                  </a:lnTo>
                  <a:lnTo>
                    <a:pt x="51" y="63"/>
                  </a:lnTo>
                  <a:lnTo>
                    <a:pt x="52" y="71"/>
                  </a:lnTo>
                  <a:lnTo>
                    <a:pt x="53" y="76"/>
                  </a:lnTo>
                  <a:lnTo>
                    <a:pt x="56" y="77"/>
                  </a:lnTo>
                  <a:lnTo>
                    <a:pt x="58" y="78"/>
                  </a:lnTo>
                  <a:lnTo>
                    <a:pt x="65" y="78"/>
                  </a:lnTo>
                  <a:lnTo>
                    <a:pt x="65" y="83"/>
                  </a:lnTo>
                  <a:lnTo>
                    <a:pt x="21" y="83"/>
                  </a:lnTo>
                  <a:lnTo>
                    <a:pt x="21" y="78"/>
                  </a:lnTo>
                  <a:lnTo>
                    <a:pt x="21" y="78"/>
                  </a:lnTo>
                  <a:lnTo>
                    <a:pt x="28" y="78"/>
                  </a:lnTo>
                  <a:lnTo>
                    <a:pt x="30" y="77"/>
                  </a:lnTo>
                  <a:lnTo>
                    <a:pt x="33" y="76"/>
                  </a:lnTo>
                  <a:lnTo>
                    <a:pt x="34" y="71"/>
                  </a:lnTo>
                  <a:lnTo>
                    <a:pt x="35" y="63"/>
                  </a:lnTo>
                  <a:lnTo>
                    <a:pt x="35" y="6"/>
                  </a:lnTo>
                  <a:lnTo>
                    <a:pt x="21" y="6"/>
                  </a:lnTo>
                  <a:lnTo>
                    <a:pt x="21" y="6"/>
                  </a:lnTo>
                  <a:lnTo>
                    <a:pt x="13" y="7"/>
                  </a:lnTo>
                  <a:lnTo>
                    <a:pt x="9" y="10"/>
                  </a:lnTo>
                  <a:lnTo>
                    <a:pt x="7" y="12"/>
                  </a:lnTo>
                  <a:lnTo>
                    <a:pt x="5" y="17"/>
                  </a:lnTo>
                  <a:lnTo>
                    <a:pt x="5" y="20"/>
                  </a:lnTo>
                  <a:lnTo>
                    <a:pt x="0" y="20"/>
                  </a:lnTo>
                  <a:lnTo>
                    <a:pt x="1" y="0"/>
                  </a:lnTo>
                  <a:lnTo>
                    <a:pt x="85" y="0"/>
                  </a:lnTo>
                  <a:lnTo>
                    <a:pt x="86"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4584" y="2784"/>
              <a:ext cx="43" cy="83"/>
            </a:xfrm>
            <a:custGeom>
              <a:avLst/>
              <a:gdLst>
                <a:gd name="T0" fmla="*/ 0 w 43"/>
                <a:gd name="T1" fmla="*/ 83 h 83"/>
                <a:gd name="T2" fmla="*/ 0 w 43"/>
                <a:gd name="T3" fmla="*/ 78 h 83"/>
                <a:gd name="T4" fmla="*/ 0 w 43"/>
                <a:gd name="T5" fmla="*/ 78 h 83"/>
                <a:gd name="T6" fmla="*/ 7 w 43"/>
                <a:gd name="T7" fmla="*/ 78 h 83"/>
                <a:gd name="T8" fmla="*/ 9 w 43"/>
                <a:gd name="T9" fmla="*/ 77 h 83"/>
                <a:gd name="T10" fmla="*/ 10 w 43"/>
                <a:gd name="T11" fmla="*/ 76 h 83"/>
                <a:gd name="T12" fmla="*/ 13 w 43"/>
                <a:gd name="T13" fmla="*/ 71 h 83"/>
                <a:gd name="T14" fmla="*/ 13 w 43"/>
                <a:gd name="T15" fmla="*/ 63 h 83"/>
                <a:gd name="T16" fmla="*/ 13 w 43"/>
                <a:gd name="T17" fmla="*/ 20 h 83"/>
                <a:gd name="T18" fmla="*/ 13 w 43"/>
                <a:gd name="T19" fmla="*/ 20 h 83"/>
                <a:gd name="T20" fmla="*/ 13 w 43"/>
                <a:gd name="T21" fmla="*/ 12 h 83"/>
                <a:gd name="T22" fmla="*/ 10 w 43"/>
                <a:gd name="T23" fmla="*/ 7 h 83"/>
                <a:gd name="T24" fmla="*/ 9 w 43"/>
                <a:gd name="T25" fmla="*/ 6 h 83"/>
                <a:gd name="T26" fmla="*/ 7 w 43"/>
                <a:gd name="T27" fmla="*/ 5 h 83"/>
                <a:gd name="T28" fmla="*/ 0 w 43"/>
                <a:gd name="T29" fmla="*/ 5 h 83"/>
                <a:gd name="T30" fmla="*/ 0 w 43"/>
                <a:gd name="T31" fmla="*/ 0 h 83"/>
                <a:gd name="T32" fmla="*/ 43 w 43"/>
                <a:gd name="T33" fmla="*/ 0 h 83"/>
                <a:gd name="T34" fmla="*/ 43 w 43"/>
                <a:gd name="T35" fmla="*/ 5 h 83"/>
                <a:gd name="T36" fmla="*/ 43 w 43"/>
                <a:gd name="T37" fmla="*/ 5 h 83"/>
                <a:gd name="T38" fmla="*/ 36 w 43"/>
                <a:gd name="T39" fmla="*/ 5 h 83"/>
                <a:gd name="T40" fmla="*/ 33 w 43"/>
                <a:gd name="T41" fmla="*/ 6 h 83"/>
                <a:gd name="T42" fmla="*/ 32 w 43"/>
                <a:gd name="T43" fmla="*/ 7 h 83"/>
                <a:gd name="T44" fmla="*/ 30 w 43"/>
                <a:gd name="T45" fmla="*/ 12 h 83"/>
                <a:gd name="T46" fmla="*/ 30 w 43"/>
                <a:gd name="T47" fmla="*/ 20 h 83"/>
                <a:gd name="T48" fmla="*/ 30 w 43"/>
                <a:gd name="T49" fmla="*/ 63 h 83"/>
                <a:gd name="T50" fmla="*/ 30 w 43"/>
                <a:gd name="T51" fmla="*/ 63 h 83"/>
                <a:gd name="T52" fmla="*/ 30 w 43"/>
                <a:gd name="T53" fmla="*/ 71 h 83"/>
                <a:gd name="T54" fmla="*/ 32 w 43"/>
                <a:gd name="T55" fmla="*/ 76 h 83"/>
                <a:gd name="T56" fmla="*/ 33 w 43"/>
                <a:gd name="T57" fmla="*/ 77 h 83"/>
                <a:gd name="T58" fmla="*/ 36 w 43"/>
                <a:gd name="T59" fmla="*/ 78 h 83"/>
                <a:gd name="T60" fmla="*/ 43 w 43"/>
                <a:gd name="T61" fmla="*/ 78 h 83"/>
                <a:gd name="T62" fmla="*/ 43 w 43"/>
                <a:gd name="T63" fmla="*/ 83 h 83"/>
                <a:gd name="T64" fmla="*/ 0 w 43"/>
                <a:gd name="T6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 h="83">
                  <a:moveTo>
                    <a:pt x="0" y="83"/>
                  </a:moveTo>
                  <a:lnTo>
                    <a:pt x="0" y="78"/>
                  </a:lnTo>
                  <a:lnTo>
                    <a:pt x="0" y="78"/>
                  </a:lnTo>
                  <a:lnTo>
                    <a:pt x="7" y="78"/>
                  </a:lnTo>
                  <a:lnTo>
                    <a:pt x="9" y="77"/>
                  </a:lnTo>
                  <a:lnTo>
                    <a:pt x="10" y="76"/>
                  </a:lnTo>
                  <a:lnTo>
                    <a:pt x="13" y="71"/>
                  </a:lnTo>
                  <a:lnTo>
                    <a:pt x="13" y="63"/>
                  </a:lnTo>
                  <a:lnTo>
                    <a:pt x="13" y="20"/>
                  </a:lnTo>
                  <a:lnTo>
                    <a:pt x="13" y="20"/>
                  </a:lnTo>
                  <a:lnTo>
                    <a:pt x="13" y="12"/>
                  </a:lnTo>
                  <a:lnTo>
                    <a:pt x="10" y="7"/>
                  </a:lnTo>
                  <a:lnTo>
                    <a:pt x="9" y="6"/>
                  </a:lnTo>
                  <a:lnTo>
                    <a:pt x="7" y="5"/>
                  </a:lnTo>
                  <a:lnTo>
                    <a:pt x="0" y="5"/>
                  </a:lnTo>
                  <a:lnTo>
                    <a:pt x="0" y="0"/>
                  </a:lnTo>
                  <a:lnTo>
                    <a:pt x="43" y="0"/>
                  </a:lnTo>
                  <a:lnTo>
                    <a:pt x="43" y="5"/>
                  </a:lnTo>
                  <a:lnTo>
                    <a:pt x="43" y="5"/>
                  </a:lnTo>
                  <a:lnTo>
                    <a:pt x="36" y="5"/>
                  </a:lnTo>
                  <a:lnTo>
                    <a:pt x="33" y="6"/>
                  </a:lnTo>
                  <a:lnTo>
                    <a:pt x="32" y="7"/>
                  </a:lnTo>
                  <a:lnTo>
                    <a:pt x="30" y="12"/>
                  </a:lnTo>
                  <a:lnTo>
                    <a:pt x="30" y="20"/>
                  </a:lnTo>
                  <a:lnTo>
                    <a:pt x="30" y="63"/>
                  </a:lnTo>
                  <a:lnTo>
                    <a:pt x="30" y="63"/>
                  </a:lnTo>
                  <a:lnTo>
                    <a:pt x="30" y="71"/>
                  </a:lnTo>
                  <a:lnTo>
                    <a:pt x="32" y="76"/>
                  </a:lnTo>
                  <a:lnTo>
                    <a:pt x="33" y="77"/>
                  </a:lnTo>
                  <a:lnTo>
                    <a:pt x="36" y="78"/>
                  </a:lnTo>
                  <a:lnTo>
                    <a:pt x="43" y="78"/>
                  </a:lnTo>
                  <a:lnTo>
                    <a:pt x="43" y="83"/>
                  </a:lnTo>
                  <a:lnTo>
                    <a:pt x="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4647" y="2782"/>
              <a:ext cx="92" cy="87"/>
            </a:xfrm>
            <a:custGeom>
              <a:avLst/>
              <a:gdLst>
                <a:gd name="T0" fmla="*/ 47 w 92"/>
                <a:gd name="T1" fmla="*/ 87 h 87"/>
                <a:gd name="T2" fmla="*/ 28 w 92"/>
                <a:gd name="T3" fmla="*/ 83 h 87"/>
                <a:gd name="T4" fmla="*/ 14 w 92"/>
                <a:gd name="T5" fmla="*/ 74 h 87"/>
                <a:gd name="T6" fmla="*/ 5 w 92"/>
                <a:gd name="T7" fmla="*/ 60 h 87"/>
                <a:gd name="T8" fmla="*/ 0 w 92"/>
                <a:gd name="T9" fmla="*/ 43 h 87"/>
                <a:gd name="T10" fmla="*/ 2 w 92"/>
                <a:gd name="T11" fmla="*/ 35 h 87"/>
                <a:gd name="T12" fmla="*/ 8 w 92"/>
                <a:gd name="T13" fmla="*/ 20 h 87"/>
                <a:gd name="T14" fmla="*/ 21 w 92"/>
                <a:gd name="T15" fmla="*/ 8 h 87"/>
                <a:gd name="T16" fmla="*/ 37 w 92"/>
                <a:gd name="T17" fmla="*/ 1 h 87"/>
                <a:gd name="T18" fmla="*/ 47 w 92"/>
                <a:gd name="T19" fmla="*/ 0 h 87"/>
                <a:gd name="T20" fmla="*/ 64 w 92"/>
                <a:gd name="T21" fmla="*/ 4 h 87"/>
                <a:gd name="T22" fmla="*/ 78 w 92"/>
                <a:gd name="T23" fmla="*/ 13 h 87"/>
                <a:gd name="T24" fmla="*/ 88 w 92"/>
                <a:gd name="T25" fmla="*/ 27 h 87"/>
                <a:gd name="T26" fmla="*/ 92 w 92"/>
                <a:gd name="T27" fmla="*/ 43 h 87"/>
                <a:gd name="T28" fmla="*/ 91 w 92"/>
                <a:gd name="T29" fmla="*/ 52 h 87"/>
                <a:gd name="T30" fmla="*/ 84 w 92"/>
                <a:gd name="T31" fmla="*/ 67 h 87"/>
                <a:gd name="T32" fmla="*/ 72 w 92"/>
                <a:gd name="T33" fmla="*/ 79 h 87"/>
                <a:gd name="T34" fmla="*/ 56 w 92"/>
                <a:gd name="T35" fmla="*/ 86 h 87"/>
                <a:gd name="T36" fmla="*/ 47 w 92"/>
                <a:gd name="T37" fmla="*/ 87 h 87"/>
                <a:gd name="T38" fmla="*/ 47 w 92"/>
                <a:gd name="T39" fmla="*/ 7 h 87"/>
                <a:gd name="T40" fmla="*/ 34 w 92"/>
                <a:gd name="T41" fmla="*/ 11 h 87"/>
                <a:gd name="T42" fmla="*/ 26 w 92"/>
                <a:gd name="T43" fmla="*/ 19 h 87"/>
                <a:gd name="T44" fmla="*/ 21 w 92"/>
                <a:gd name="T45" fmla="*/ 30 h 87"/>
                <a:gd name="T46" fmla="*/ 19 w 92"/>
                <a:gd name="T47" fmla="*/ 43 h 87"/>
                <a:gd name="T48" fmla="*/ 20 w 92"/>
                <a:gd name="T49" fmla="*/ 50 h 87"/>
                <a:gd name="T50" fmla="*/ 22 w 92"/>
                <a:gd name="T51" fmla="*/ 63 h 87"/>
                <a:gd name="T52" fmla="*/ 29 w 92"/>
                <a:gd name="T53" fmla="*/ 73 h 87"/>
                <a:gd name="T54" fmla="*/ 40 w 92"/>
                <a:gd name="T55" fmla="*/ 79 h 87"/>
                <a:gd name="T56" fmla="*/ 47 w 92"/>
                <a:gd name="T57" fmla="*/ 80 h 87"/>
                <a:gd name="T58" fmla="*/ 58 w 92"/>
                <a:gd name="T59" fmla="*/ 76 h 87"/>
                <a:gd name="T60" fmla="*/ 67 w 92"/>
                <a:gd name="T61" fmla="*/ 68 h 87"/>
                <a:gd name="T62" fmla="*/ 72 w 92"/>
                <a:gd name="T63" fmla="*/ 56 h 87"/>
                <a:gd name="T64" fmla="*/ 73 w 92"/>
                <a:gd name="T65" fmla="*/ 43 h 87"/>
                <a:gd name="T66" fmla="*/ 73 w 92"/>
                <a:gd name="T67" fmla="*/ 37 h 87"/>
                <a:gd name="T68" fmla="*/ 70 w 92"/>
                <a:gd name="T69" fmla="*/ 24 h 87"/>
                <a:gd name="T70" fmla="*/ 63 w 92"/>
                <a:gd name="T71" fmla="*/ 14 h 87"/>
                <a:gd name="T72" fmla="*/ 52 w 92"/>
                <a:gd name="T73" fmla="*/ 8 h 87"/>
                <a:gd name="T74" fmla="*/ 47 w 92"/>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 h="87">
                  <a:moveTo>
                    <a:pt x="47" y="87"/>
                  </a:moveTo>
                  <a:lnTo>
                    <a:pt x="47" y="87"/>
                  </a:lnTo>
                  <a:lnTo>
                    <a:pt x="37" y="86"/>
                  </a:lnTo>
                  <a:lnTo>
                    <a:pt x="28" y="83"/>
                  </a:lnTo>
                  <a:lnTo>
                    <a:pt x="21" y="79"/>
                  </a:lnTo>
                  <a:lnTo>
                    <a:pt x="14" y="74"/>
                  </a:lnTo>
                  <a:lnTo>
                    <a:pt x="8" y="67"/>
                  </a:lnTo>
                  <a:lnTo>
                    <a:pt x="5" y="60"/>
                  </a:lnTo>
                  <a:lnTo>
                    <a:pt x="2" y="52"/>
                  </a:lnTo>
                  <a:lnTo>
                    <a:pt x="0" y="43"/>
                  </a:lnTo>
                  <a:lnTo>
                    <a:pt x="0" y="43"/>
                  </a:lnTo>
                  <a:lnTo>
                    <a:pt x="2" y="35"/>
                  </a:lnTo>
                  <a:lnTo>
                    <a:pt x="5" y="27"/>
                  </a:lnTo>
                  <a:lnTo>
                    <a:pt x="8" y="20"/>
                  </a:lnTo>
                  <a:lnTo>
                    <a:pt x="14" y="13"/>
                  </a:lnTo>
                  <a:lnTo>
                    <a:pt x="21" y="8"/>
                  </a:lnTo>
                  <a:lnTo>
                    <a:pt x="28" y="4"/>
                  </a:lnTo>
                  <a:lnTo>
                    <a:pt x="37" y="1"/>
                  </a:lnTo>
                  <a:lnTo>
                    <a:pt x="47" y="0"/>
                  </a:lnTo>
                  <a:lnTo>
                    <a:pt x="47" y="0"/>
                  </a:lnTo>
                  <a:lnTo>
                    <a:pt x="56" y="1"/>
                  </a:lnTo>
                  <a:lnTo>
                    <a:pt x="64" y="4"/>
                  </a:lnTo>
                  <a:lnTo>
                    <a:pt x="72" y="8"/>
                  </a:lnTo>
                  <a:lnTo>
                    <a:pt x="78" y="13"/>
                  </a:lnTo>
                  <a:lnTo>
                    <a:pt x="84" y="20"/>
                  </a:lnTo>
                  <a:lnTo>
                    <a:pt x="88" y="27"/>
                  </a:lnTo>
                  <a:lnTo>
                    <a:pt x="91" y="35"/>
                  </a:lnTo>
                  <a:lnTo>
                    <a:pt x="92" y="43"/>
                  </a:lnTo>
                  <a:lnTo>
                    <a:pt x="92" y="43"/>
                  </a:lnTo>
                  <a:lnTo>
                    <a:pt x="91" y="52"/>
                  </a:lnTo>
                  <a:lnTo>
                    <a:pt x="88" y="60"/>
                  </a:lnTo>
                  <a:lnTo>
                    <a:pt x="84" y="67"/>
                  </a:lnTo>
                  <a:lnTo>
                    <a:pt x="78" y="74"/>
                  </a:lnTo>
                  <a:lnTo>
                    <a:pt x="72" y="79"/>
                  </a:lnTo>
                  <a:lnTo>
                    <a:pt x="64" y="83"/>
                  </a:lnTo>
                  <a:lnTo>
                    <a:pt x="56" y="86"/>
                  </a:lnTo>
                  <a:lnTo>
                    <a:pt x="47" y="87"/>
                  </a:lnTo>
                  <a:lnTo>
                    <a:pt x="47" y="87"/>
                  </a:lnTo>
                  <a:close/>
                  <a:moveTo>
                    <a:pt x="47" y="7"/>
                  </a:moveTo>
                  <a:lnTo>
                    <a:pt x="47" y="7"/>
                  </a:lnTo>
                  <a:lnTo>
                    <a:pt x="40" y="8"/>
                  </a:lnTo>
                  <a:lnTo>
                    <a:pt x="34" y="11"/>
                  </a:lnTo>
                  <a:lnTo>
                    <a:pt x="29" y="14"/>
                  </a:lnTo>
                  <a:lnTo>
                    <a:pt x="26" y="19"/>
                  </a:lnTo>
                  <a:lnTo>
                    <a:pt x="22" y="24"/>
                  </a:lnTo>
                  <a:lnTo>
                    <a:pt x="21" y="30"/>
                  </a:lnTo>
                  <a:lnTo>
                    <a:pt x="20" y="37"/>
                  </a:lnTo>
                  <a:lnTo>
                    <a:pt x="19" y="43"/>
                  </a:lnTo>
                  <a:lnTo>
                    <a:pt x="19" y="43"/>
                  </a:lnTo>
                  <a:lnTo>
                    <a:pt x="20" y="50"/>
                  </a:lnTo>
                  <a:lnTo>
                    <a:pt x="21" y="56"/>
                  </a:lnTo>
                  <a:lnTo>
                    <a:pt x="22" y="63"/>
                  </a:lnTo>
                  <a:lnTo>
                    <a:pt x="26" y="68"/>
                  </a:lnTo>
                  <a:lnTo>
                    <a:pt x="29" y="73"/>
                  </a:lnTo>
                  <a:lnTo>
                    <a:pt x="34" y="76"/>
                  </a:lnTo>
                  <a:lnTo>
                    <a:pt x="40" y="79"/>
                  </a:lnTo>
                  <a:lnTo>
                    <a:pt x="47" y="80"/>
                  </a:lnTo>
                  <a:lnTo>
                    <a:pt x="47" y="80"/>
                  </a:lnTo>
                  <a:lnTo>
                    <a:pt x="52" y="79"/>
                  </a:lnTo>
                  <a:lnTo>
                    <a:pt x="58" y="76"/>
                  </a:lnTo>
                  <a:lnTo>
                    <a:pt x="63" y="73"/>
                  </a:lnTo>
                  <a:lnTo>
                    <a:pt x="67" y="68"/>
                  </a:lnTo>
                  <a:lnTo>
                    <a:pt x="70" y="63"/>
                  </a:lnTo>
                  <a:lnTo>
                    <a:pt x="72" y="56"/>
                  </a:lnTo>
                  <a:lnTo>
                    <a:pt x="73" y="50"/>
                  </a:lnTo>
                  <a:lnTo>
                    <a:pt x="73" y="43"/>
                  </a:lnTo>
                  <a:lnTo>
                    <a:pt x="73" y="43"/>
                  </a:lnTo>
                  <a:lnTo>
                    <a:pt x="73" y="37"/>
                  </a:lnTo>
                  <a:lnTo>
                    <a:pt x="72" y="30"/>
                  </a:lnTo>
                  <a:lnTo>
                    <a:pt x="70" y="24"/>
                  </a:lnTo>
                  <a:lnTo>
                    <a:pt x="67" y="19"/>
                  </a:lnTo>
                  <a:lnTo>
                    <a:pt x="63" y="14"/>
                  </a:lnTo>
                  <a:lnTo>
                    <a:pt x="58" y="11"/>
                  </a:lnTo>
                  <a:lnTo>
                    <a:pt x="52" y="8"/>
                  </a:lnTo>
                  <a:lnTo>
                    <a:pt x="47" y="7"/>
                  </a:lnTo>
                  <a:lnTo>
                    <a:pt x="47"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1"/>
            <p:cNvSpPr>
              <a:spLocks/>
            </p:cNvSpPr>
            <p:nvPr userDrawn="1"/>
          </p:nvSpPr>
          <p:spPr bwMode="auto">
            <a:xfrm>
              <a:off x="4759" y="2784"/>
              <a:ext cx="92" cy="85"/>
            </a:xfrm>
            <a:custGeom>
              <a:avLst/>
              <a:gdLst>
                <a:gd name="T0" fmla="*/ 73 w 92"/>
                <a:gd name="T1" fmla="*/ 20 h 85"/>
                <a:gd name="T2" fmla="*/ 73 w 92"/>
                <a:gd name="T3" fmla="*/ 20 h 85"/>
                <a:gd name="T4" fmla="*/ 73 w 92"/>
                <a:gd name="T5" fmla="*/ 12 h 85"/>
                <a:gd name="T6" fmla="*/ 71 w 92"/>
                <a:gd name="T7" fmla="*/ 7 h 85"/>
                <a:gd name="T8" fmla="*/ 70 w 92"/>
                <a:gd name="T9" fmla="*/ 6 h 85"/>
                <a:gd name="T10" fmla="*/ 67 w 92"/>
                <a:gd name="T11" fmla="*/ 5 h 85"/>
                <a:gd name="T12" fmla="*/ 61 w 92"/>
                <a:gd name="T13" fmla="*/ 5 h 85"/>
                <a:gd name="T14" fmla="*/ 61 w 92"/>
                <a:gd name="T15" fmla="*/ 0 h 85"/>
                <a:gd name="T16" fmla="*/ 92 w 92"/>
                <a:gd name="T17" fmla="*/ 0 h 85"/>
                <a:gd name="T18" fmla="*/ 92 w 92"/>
                <a:gd name="T19" fmla="*/ 5 h 85"/>
                <a:gd name="T20" fmla="*/ 92 w 92"/>
                <a:gd name="T21" fmla="*/ 5 h 85"/>
                <a:gd name="T22" fmla="*/ 86 w 92"/>
                <a:gd name="T23" fmla="*/ 5 h 85"/>
                <a:gd name="T24" fmla="*/ 84 w 92"/>
                <a:gd name="T25" fmla="*/ 6 h 85"/>
                <a:gd name="T26" fmla="*/ 81 w 92"/>
                <a:gd name="T27" fmla="*/ 7 h 85"/>
                <a:gd name="T28" fmla="*/ 80 w 92"/>
                <a:gd name="T29" fmla="*/ 12 h 85"/>
                <a:gd name="T30" fmla="*/ 79 w 92"/>
                <a:gd name="T31" fmla="*/ 20 h 85"/>
                <a:gd name="T32" fmla="*/ 79 w 92"/>
                <a:gd name="T33" fmla="*/ 85 h 85"/>
                <a:gd name="T34" fmla="*/ 76 w 92"/>
                <a:gd name="T35" fmla="*/ 85 h 85"/>
                <a:gd name="T36" fmla="*/ 20 w 92"/>
                <a:gd name="T37" fmla="*/ 18 h 85"/>
                <a:gd name="T38" fmla="*/ 20 w 92"/>
                <a:gd name="T39" fmla="*/ 63 h 85"/>
                <a:gd name="T40" fmla="*/ 20 w 92"/>
                <a:gd name="T41" fmla="*/ 63 h 85"/>
                <a:gd name="T42" fmla="*/ 20 w 92"/>
                <a:gd name="T43" fmla="*/ 71 h 85"/>
                <a:gd name="T44" fmla="*/ 22 w 92"/>
                <a:gd name="T45" fmla="*/ 76 h 85"/>
                <a:gd name="T46" fmla="*/ 24 w 92"/>
                <a:gd name="T47" fmla="*/ 77 h 85"/>
                <a:gd name="T48" fmla="*/ 26 w 92"/>
                <a:gd name="T49" fmla="*/ 78 h 85"/>
                <a:gd name="T50" fmla="*/ 33 w 92"/>
                <a:gd name="T51" fmla="*/ 78 h 85"/>
                <a:gd name="T52" fmla="*/ 33 w 92"/>
                <a:gd name="T53" fmla="*/ 83 h 85"/>
                <a:gd name="T54" fmla="*/ 0 w 92"/>
                <a:gd name="T55" fmla="*/ 83 h 85"/>
                <a:gd name="T56" fmla="*/ 0 w 92"/>
                <a:gd name="T57" fmla="*/ 78 h 85"/>
                <a:gd name="T58" fmla="*/ 0 w 92"/>
                <a:gd name="T59" fmla="*/ 78 h 85"/>
                <a:gd name="T60" fmla="*/ 7 w 92"/>
                <a:gd name="T61" fmla="*/ 78 h 85"/>
                <a:gd name="T62" fmla="*/ 10 w 92"/>
                <a:gd name="T63" fmla="*/ 77 h 85"/>
                <a:gd name="T64" fmla="*/ 11 w 92"/>
                <a:gd name="T65" fmla="*/ 76 h 85"/>
                <a:gd name="T66" fmla="*/ 13 w 92"/>
                <a:gd name="T67" fmla="*/ 71 h 85"/>
                <a:gd name="T68" fmla="*/ 13 w 92"/>
                <a:gd name="T69" fmla="*/ 63 h 85"/>
                <a:gd name="T70" fmla="*/ 13 w 92"/>
                <a:gd name="T71" fmla="*/ 20 h 85"/>
                <a:gd name="T72" fmla="*/ 13 w 92"/>
                <a:gd name="T73" fmla="*/ 20 h 85"/>
                <a:gd name="T74" fmla="*/ 13 w 92"/>
                <a:gd name="T75" fmla="*/ 12 h 85"/>
                <a:gd name="T76" fmla="*/ 11 w 92"/>
                <a:gd name="T77" fmla="*/ 7 h 85"/>
                <a:gd name="T78" fmla="*/ 10 w 92"/>
                <a:gd name="T79" fmla="*/ 6 h 85"/>
                <a:gd name="T80" fmla="*/ 7 w 92"/>
                <a:gd name="T81" fmla="*/ 5 h 85"/>
                <a:gd name="T82" fmla="*/ 0 w 92"/>
                <a:gd name="T83" fmla="*/ 5 h 85"/>
                <a:gd name="T84" fmla="*/ 0 w 92"/>
                <a:gd name="T85" fmla="*/ 0 h 85"/>
                <a:gd name="T86" fmla="*/ 28 w 92"/>
                <a:gd name="T87" fmla="*/ 0 h 85"/>
                <a:gd name="T88" fmla="*/ 73 w 92"/>
                <a:gd name="T89" fmla="*/ 55 h 85"/>
                <a:gd name="T90" fmla="*/ 73 w 92"/>
                <a:gd name="T91"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2" h="85">
                  <a:moveTo>
                    <a:pt x="73" y="20"/>
                  </a:moveTo>
                  <a:lnTo>
                    <a:pt x="73" y="20"/>
                  </a:lnTo>
                  <a:lnTo>
                    <a:pt x="73" y="12"/>
                  </a:lnTo>
                  <a:lnTo>
                    <a:pt x="71" y="7"/>
                  </a:lnTo>
                  <a:lnTo>
                    <a:pt x="70" y="6"/>
                  </a:lnTo>
                  <a:lnTo>
                    <a:pt x="67" y="5"/>
                  </a:lnTo>
                  <a:lnTo>
                    <a:pt x="61" y="5"/>
                  </a:lnTo>
                  <a:lnTo>
                    <a:pt x="61" y="0"/>
                  </a:lnTo>
                  <a:lnTo>
                    <a:pt x="92" y="0"/>
                  </a:lnTo>
                  <a:lnTo>
                    <a:pt x="92" y="5"/>
                  </a:lnTo>
                  <a:lnTo>
                    <a:pt x="92" y="5"/>
                  </a:lnTo>
                  <a:lnTo>
                    <a:pt x="86" y="5"/>
                  </a:lnTo>
                  <a:lnTo>
                    <a:pt x="84" y="6"/>
                  </a:lnTo>
                  <a:lnTo>
                    <a:pt x="81" y="7"/>
                  </a:lnTo>
                  <a:lnTo>
                    <a:pt x="80" y="12"/>
                  </a:lnTo>
                  <a:lnTo>
                    <a:pt x="79" y="20"/>
                  </a:lnTo>
                  <a:lnTo>
                    <a:pt x="79" y="85"/>
                  </a:lnTo>
                  <a:lnTo>
                    <a:pt x="76" y="85"/>
                  </a:lnTo>
                  <a:lnTo>
                    <a:pt x="20" y="18"/>
                  </a:lnTo>
                  <a:lnTo>
                    <a:pt x="20" y="63"/>
                  </a:lnTo>
                  <a:lnTo>
                    <a:pt x="20" y="63"/>
                  </a:lnTo>
                  <a:lnTo>
                    <a:pt x="20" y="71"/>
                  </a:lnTo>
                  <a:lnTo>
                    <a:pt x="22" y="76"/>
                  </a:lnTo>
                  <a:lnTo>
                    <a:pt x="24" y="77"/>
                  </a:lnTo>
                  <a:lnTo>
                    <a:pt x="26" y="78"/>
                  </a:lnTo>
                  <a:lnTo>
                    <a:pt x="33" y="78"/>
                  </a:lnTo>
                  <a:lnTo>
                    <a:pt x="33" y="83"/>
                  </a:lnTo>
                  <a:lnTo>
                    <a:pt x="0" y="83"/>
                  </a:lnTo>
                  <a:lnTo>
                    <a:pt x="0" y="78"/>
                  </a:lnTo>
                  <a:lnTo>
                    <a:pt x="0" y="78"/>
                  </a:lnTo>
                  <a:lnTo>
                    <a:pt x="7" y="78"/>
                  </a:lnTo>
                  <a:lnTo>
                    <a:pt x="10" y="77"/>
                  </a:lnTo>
                  <a:lnTo>
                    <a:pt x="11" y="76"/>
                  </a:lnTo>
                  <a:lnTo>
                    <a:pt x="13" y="71"/>
                  </a:lnTo>
                  <a:lnTo>
                    <a:pt x="13" y="63"/>
                  </a:lnTo>
                  <a:lnTo>
                    <a:pt x="13" y="20"/>
                  </a:lnTo>
                  <a:lnTo>
                    <a:pt x="13" y="20"/>
                  </a:lnTo>
                  <a:lnTo>
                    <a:pt x="13" y="12"/>
                  </a:lnTo>
                  <a:lnTo>
                    <a:pt x="11" y="7"/>
                  </a:lnTo>
                  <a:lnTo>
                    <a:pt x="10" y="6"/>
                  </a:lnTo>
                  <a:lnTo>
                    <a:pt x="7" y="5"/>
                  </a:lnTo>
                  <a:lnTo>
                    <a:pt x="0" y="5"/>
                  </a:lnTo>
                  <a:lnTo>
                    <a:pt x="0" y="0"/>
                  </a:lnTo>
                  <a:lnTo>
                    <a:pt x="28" y="0"/>
                  </a:lnTo>
                  <a:lnTo>
                    <a:pt x="73" y="55"/>
                  </a:lnTo>
                  <a:lnTo>
                    <a:pt x="73"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2"/>
            <p:cNvSpPr>
              <a:spLocks/>
            </p:cNvSpPr>
            <p:nvPr userDrawn="1"/>
          </p:nvSpPr>
          <p:spPr bwMode="auto">
            <a:xfrm>
              <a:off x="4872" y="2784"/>
              <a:ext cx="75" cy="83"/>
            </a:xfrm>
            <a:custGeom>
              <a:avLst/>
              <a:gdLst>
                <a:gd name="T0" fmla="*/ 0 w 75"/>
                <a:gd name="T1" fmla="*/ 78 h 83"/>
                <a:gd name="T2" fmla="*/ 0 w 75"/>
                <a:gd name="T3" fmla="*/ 78 h 83"/>
                <a:gd name="T4" fmla="*/ 6 w 75"/>
                <a:gd name="T5" fmla="*/ 78 h 83"/>
                <a:gd name="T6" fmla="*/ 9 w 75"/>
                <a:gd name="T7" fmla="*/ 77 h 83"/>
                <a:gd name="T8" fmla="*/ 10 w 75"/>
                <a:gd name="T9" fmla="*/ 76 h 83"/>
                <a:gd name="T10" fmla="*/ 12 w 75"/>
                <a:gd name="T11" fmla="*/ 71 h 83"/>
                <a:gd name="T12" fmla="*/ 12 w 75"/>
                <a:gd name="T13" fmla="*/ 63 h 83"/>
                <a:gd name="T14" fmla="*/ 12 w 75"/>
                <a:gd name="T15" fmla="*/ 20 h 83"/>
                <a:gd name="T16" fmla="*/ 12 w 75"/>
                <a:gd name="T17" fmla="*/ 20 h 83"/>
                <a:gd name="T18" fmla="*/ 12 w 75"/>
                <a:gd name="T19" fmla="*/ 12 h 83"/>
                <a:gd name="T20" fmla="*/ 10 w 75"/>
                <a:gd name="T21" fmla="*/ 7 h 83"/>
                <a:gd name="T22" fmla="*/ 9 w 75"/>
                <a:gd name="T23" fmla="*/ 6 h 83"/>
                <a:gd name="T24" fmla="*/ 6 w 75"/>
                <a:gd name="T25" fmla="*/ 5 h 83"/>
                <a:gd name="T26" fmla="*/ 0 w 75"/>
                <a:gd name="T27" fmla="*/ 5 h 83"/>
                <a:gd name="T28" fmla="*/ 0 w 75"/>
                <a:gd name="T29" fmla="*/ 0 h 83"/>
                <a:gd name="T30" fmla="*/ 70 w 75"/>
                <a:gd name="T31" fmla="*/ 0 h 83"/>
                <a:gd name="T32" fmla="*/ 70 w 75"/>
                <a:gd name="T33" fmla="*/ 20 h 83"/>
                <a:gd name="T34" fmla="*/ 67 w 75"/>
                <a:gd name="T35" fmla="*/ 20 h 83"/>
                <a:gd name="T36" fmla="*/ 65 w 75"/>
                <a:gd name="T37" fmla="*/ 17 h 83"/>
                <a:gd name="T38" fmla="*/ 65 w 75"/>
                <a:gd name="T39" fmla="*/ 17 h 83"/>
                <a:gd name="T40" fmla="*/ 64 w 75"/>
                <a:gd name="T41" fmla="*/ 12 h 83"/>
                <a:gd name="T42" fmla="*/ 62 w 75"/>
                <a:gd name="T43" fmla="*/ 10 h 83"/>
                <a:gd name="T44" fmla="*/ 57 w 75"/>
                <a:gd name="T45" fmla="*/ 7 h 83"/>
                <a:gd name="T46" fmla="*/ 50 w 75"/>
                <a:gd name="T47" fmla="*/ 6 h 83"/>
                <a:gd name="T48" fmla="*/ 30 w 75"/>
                <a:gd name="T49" fmla="*/ 6 h 83"/>
                <a:gd name="T50" fmla="*/ 30 w 75"/>
                <a:gd name="T51" fmla="*/ 36 h 83"/>
                <a:gd name="T52" fmla="*/ 36 w 75"/>
                <a:gd name="T53" fmla="*/ 36 h 83"/>
                <a:gd name="T54" fmla="*/ 36 w 75"/>
                <a:gd name="T55" fmla="*/ 36 h 83"/>
                <a:gd name="T56" fmla="*/ 45 w 75"/>
                <a:gd name="T57" fmla="*/ 35 h 83"/>
                <a:gd name="T58" fmla="*/ 50 w 75"/>
                <a:gd name="T59" fmla="*/ 34 h 83"/>
                <a:gd name="T60" fmla="*/ 52 w 75"/>
                <a:gd name="T61" fmla="*/ 32 h 83"/>
                <a:gd name="T62" fmla="*/ 52 w 75"/>
                <a:gd name="T63" fmla="*/ 29 h 83"/>
                <a:gd name="T64" fmla="*/ 53 w 75"/>
                <a:gd name="T65" fmla="*/ 22 h 83"/>
                <a:gd name="T66" fmla="*/ 56 w 75"/>
                <a:gd name="T67" fmla="*/ 22 h 83"/>
                <a:gd name="T68" fmla="*/ 56 w 75"/>
                <a:gd name="T69" fmla="*/ 55 h 83"/>
                <a:gd name="T70" fmla="*/ 53 w 75"/>
                <a:gd name="T71" fmla="*/ 55 h 83"/>
                <a:gd name="T72" fmla="*/ 53 w 75"/>
                <a:gd name="T73" fmla="*/ 55 h 83"/>
                <a:gd name="T74" fmla="*/ 52 w 75"/>
                <a:gd name="T75" fmla="*/ 48 h 83"/>
                <a:gd name="T76" fmla="*/ 52 w 75"/>
                <a:gd name="T77" fmla="*/ 46 h 83"/>
                <a:gd name="T78" fmla="*/ 50 w 75"/>
                <a:gd name="T79" fmla="*/ 44 h 83"/>
                <a:gd name="T80" fmla="*/ 45 w 75"/>
                <a:gd name="T81" fmla="*/ 42 h 83"/>
                <a:gd name="T82" fmla="*/ 36 w 75"/>
                <a:gd name="T83" fmla="*/ 42 h 83"/>
                <a:gd name="T84" fmla="*/ 30 w 75"/>
                <a:gd name="T85" fmla="*/ 42 h 83"/>
                <a:gd name="T86" fmla="*/ 30 w 75"/>
                <a:gd name="T87" fmla="*/ 61 h 83"/>
                <a:gd name="T88" fmla="*/ 30 w 75"/>
                <a:gd name="T89" fmla="*/ 61 h 83"/>
                <a:gd name="T90" fmla="*/ 30 w 75"/>
                <a:gd name="T91" fmla="*/ 69 h 83"/>
                <a:gd name="T92" fmla="*/ 32 w 75"/>
                <a:gd name="T93" fmla="*/ 73 h 83"/>
                <a:gd name="T94" fmla="*/ 33 w 75"/>
                <a:gd name="T95" fmla="*/ 74 h 83"/>
                <a:gd name="T96" fmla="*/ 35 w 75"/>
                <a:gd name="T97" fmla="*/ 76 h 83"/>
                <a:gd name="T98" fmla="*/ 42 w 75"/>
                <a:gd name="T99" fmla="*/ 76 h 83"/>
                <a:gd name="T100" fmla="*/ 55 w 75"/>
                <a:gd name="T101" fmla="*/ 76 h 83"/>
                <a:gd name="T102" fmla="*/ 55 w 75"/>
                <a:gd name="T103" fmla="*/ 76 h 83"/>
                <a:gd name="T104" fmla="*/ 62 w 75"/>
                <a:gd name="T105" fmla="*/ 76 h 83"/>
                <a:gd name="T106" fmla="*/ 67 w 75"/>
                <a:gd name="T107" fmla="*/ 73 h 83"/>
                <a:gd name="T108" fmla="*/ 69 w 75"/>
                <a:gd name="T109" fmla="*/ 70 h 83"/>
                <a:gd name="T110" fmla="*/ 70 w 75"/>
                <a:gd name="T111" fmla="*/ 65 h 83"/>
                <a:gd name="T112" fmla="*/ 71 w 75"/>
                <a:gd name="T113" fmla="*/ 63 h 83"/>
                <a:gd name="T114" fmla="*/ 75 w 75"/>
                <a:gd name="T115" fmla="*/ 63 h 83"/>
                <a:gd name="T116" fmla="*/ 73 w 75"/>
                <a:gd name="T117" fmla="*/ 83 h 83"/>
                <a:gd name="T118" fmla="*/ 0 w 75"/>
                <a:gd name="T119" fmla="*/ 83 h 83"/>
                <a:gd name="T120" fmla="*/ 0 w 75"/>
                <a:gd name="T121" fmla="*/ 7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 h="83">
                  <a:moveTo>
                    <a:pt x="0" y="78"/>
                  </a:moveTo>
                  <a:lnTo>
                    <a:pt x="0" y="78"/>
                  </a:lnTo>
                  <a:lnTo>
                    <a:pt x="6" y="78"/>
                  </a:lnTo>
                  <a:lnTo>
                    <a:pt x="9" y="77"/>
                  </a:lnTo>
                  <a:lnTo>
                    <a:pt x="10" y="76"/>
                  </a:lnTo>
                  <a:lnTo>
                    <a:pt x="12" y="71"/>
                  </a:lnTo>
                  <a:lnTo>
                    <a:pt x="12" y="63"/>
                  </a:lnTo>
                  <a:lnTo>
                    <a:pt x="12" y="20"/>
                  </a:lnTo>
                  <a:lnTo>
                    <a:pt x="12" y="20"/>
                  </a:lnTo>
                  <a:lnTo>
                    <a:pt x="12" y="12"/>
                  </a:lnTo>
                  <a:lnTo>
                    <a:pt x="10" y="7"/>
                  </a:lnTo>
                  <a:lnTo>
                    <a:pt x="9" y="6"/>
                  </a:lnTo>
                  <a:lnTo>
                    <a:pt x="6" y="5"/>
                  </a:lnTo>
                  <a:lnTo>
                    <a:pt x="0" y="5"/>
                  </a:lnTo>
                  <a:lnTo>
                    <a:pt x="0" y="0"/>
                  </a:lnTo>
                  <a:lnTo>
                    <a:pt x="70" y="0"/>
                  </a:lnTo>
                  <a:lnTo>
                    <a:pt x="70" y="20"/>
                  </a:lnTo>
                  <a:lnTo>
                    <a:pt x="67" y="20"/>
                  </a:lnTo>
                  <a:lnTo>
                    <a:pt x="65" y="17"/>
                  </a:lnTo>
                  <a:lnTo>
                    <a:pt x="65" y="17"/>
                  </a:lnTo>
                  <a:lnTo>
                    <a:pt x="64" y="12"/>
                  </a:lnTo>
                  <a:lnTo>
                    <a:pt x="62" y="10"/>
                  </a:lnTo>
                  <a:lnTo>
                    <a:pt x="57" y="7"/>
                  </a:lnTo>
                  <a:lnTo>
                    <a:pt x="50" y="6"/>
                  </a:lnTo>
                  <a:lnTo>
                    <a:pt x="30" y="6"/>
                  </a:lnTo>
                  <a:lnTo>
                    <a:pt x="30" y="36"/>
                  </a:lnTo>
                  <a:lnTo>
                    <a:pt x="36" y="36"/>
                  </a:lnTo>
                  <a:lnTo>
                    <a:pt x="36" y="36"/>
                  </a:lnTo>
                  <a:lnTo>
                    <a:pt x="45" y="35"/>
                  </a:lnTo>
                  <a:lnTo>
                    <a:pt x="50" y="34"/>
                  </a:lnTo>
                  <a:lnTo>
                    <a:pt x="52" y="32"/>
                  </a:lnTo>
                  <a:lnTo>
                    <a:pt x="52" y="29"/>
                  </a:lnTo>
                  <a:lnTo>
                    <a:pt x="53" y="22"/>
                  </a:lnTo>
                  <a:lnTo>
                    <a:pt x="56" y="22"/>
                  </a:lnTo>
                  <a:lnTo>
                    <a:pt x="56" y="55"/>
                  </a:lnTo>
                  <a:lnTo>
                    <a:pt x="53" y="55"/>
                  </a:lnTo>
                  <a:lnTo>
                    <a:pt x="53" y="55"/>
                  </a:lnTo>
                  <a:lnTo>
                    <a:pt x="52" y="48"/>
                  </a:lnTo>
                  <a:lnTo>
                    <a:pt x="52" y="46"/>
                  </a:lnTo>
                  <a:lnTo>
                    <a:pt x="50" y="44"/>
                  </a:lnTo>
                  <a:lnTo>
                    <a:pt x="45" y="42"/>
                  </a:lnTo>
                  <a:lnTo>
                    <a:pt x="36" y="42"/>
                  </a:lnTo>
                  <a:lnTo>
                    <a:pt x="30" y="42"/>
                  </a:lnTo>
                  <a:lnTo>
                    <a:pt x="30" y="61"/>
                  </a:lnTo>
                  <a:lnTo>
                    <a:pt x="30" y="61"/>
                  </a:lnTo>
                  <a:lnTo>
                    <a:pt x="30" y="69"/>
                  </a:lnTo>
                  <a:lnTo>
                    <a:pt x="32" y="73"/>
                  </a:lnTo>
                  <a:lnTo>
                    <a:pt x="33" y="74"/>
                  </a:lnTo>
                  <a:lnTo>
                    <a:pt x="35" y="76"/>
                  </a:lnTo>
                  <a:lnTo>
                    <a:pt x="42" y="76"/>
                  </a:lnTo>
                  <a:lnTo>
                    <a:pt x="55" y="76"/>
                  </a:lnTo>
                  <a:lnTo>
                    <a:pt x="55" y="76"/>
                  </a:lnTo>
                  <a:lnTo>
                    <a:pt x="62" y="76"/>
                  </a:lnTo>
                  <a:lnTo>
                    <a:pt x="67" y="73"/>
                  </a:lnTo>
                  <a:lnTo>
                    <a:pt x="69" y="70"/>
                  </a:lnTo>
                  <a:lnTo>
                    <a:pt x="70" y="65"/>
                  </a:lnTo>
                  <a:lnTo>
                    <a:pt x="71" y="63"/>
                  </a:lnTo>
                  <a:lnTo>
                    <a:pt x="75" y="63"/>
                  </a:lnTo>
                  <a:lnTo>
                    <a:pt x="73" y="83"/>
                  </a:lnTo>
                  <a:lnTo>
                    <a:pt x="0" y="83"/>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3"/>
            <p:cNvSpPr>
              <a:spLocks/>
            </p:cNvSpPr>
            <p:nvPr userDrawn="1"/>
          </p:nvSpPr>
          <p:spPr bwMode="auto">
            <a:xfrm>
              <a:off x="4967" y="2784"/>
              <a:ext cx="92" cy="85"/>
            </a:xfrm>
            <a:custGeom>
              <a:avLst/>
              <a:gdLst>
                <a:gd name="T0" fmla="*/ 58 w 92"/>
                <a:gd name="T1" fmla="*/ 0 h 85"/>
                <a:gd name="T2" fmla="*/ 92 w 92"/>
                <a:gd name="T3" fmla="*/ 5 h 85"/>
                <a:gd name="T4" fmla="*/ 85 w 92"/>
                <a:gd name="T5" fmla="*/ 5 h 85"/>
                <a:gd name="T6" fmla="*/ 81 w 92"/>
                <a:gd name="T7" fmla="*/ 7 h 85"/>
                <a:gd name="T8" fmla="*/ 79 w 92"/>
                <a:gd name="T9" fmla="*/ 20 h 85"/>
                <a:gd name="T10" fmla="*/ 79 w 92"/>
                <a:gd name="T11" fmla="*/ 51 h 85"/>
                <a:gd name="T12" fmla="*/ 77 w 92"/>
                <a:gd name="T13" fmla="*/ 66 h 85"/>
                <a:gd name="T14" fmla="*/ 70 w 92"/>
                <a:gd name="T15" fmla="*/ 76 h 85"/>
                <a:gd name="T16" fmla="*/ 59 w 92"/>
                <a:gd name="T17" fmla="*/ 83 h 85"/>
                <a:gd name="T18" fmla="*/ 47 w 92"/>
                <a:gd name="T19" fmla="*/ 85 h 85"/>
                <a:gd name="T20" fmla="*/ 40 w 92"/>
                <a:gd name="T21" fmla="*/ 84 h 85"/>
                <a:gd name="T22" fmla="*/ 28 w 92"/>
                <a:gd name="T23" fmla="*/ 80 h 85"/>
                <a:gd name="T24" fmla="*/ 19 w 92"/>
                <a:gd name="T25" fmla="*/ 71 h 85"/>
                <a:gd name="T26" fmla="*/ 14 w 92"/>
                <a:gd name="T27" fmla="*/ 59 h 85"/>
                <a:gd name="T28" fmla="*/ 14 w 92"/>
                <a:gd name="T29" fmla="*/ 20 h 85"/>
                <a:gd name="T30" fmla="*/ 13 w 92"/>
                <a:gd name="T31" fmla="*/ 12 h 85"/>
                <a:gd name="T32" fmla="*/ 10 w 92"/>
                <a:gd name="T33" fmla="*/ 6 h 85"/>
                <a:gd name="T34" fmla="*/ 0 w 92"/>
                <a:gd name="T35" fmla="*/ 5 h 85"/>
                <a:gd name="T36" fmla="*/ 44 w 92"/>
                <a:gd name="T37" fmla="*/ 0 h 85"/>
                <a:gd name="T38" fmla="*/ 44 w 92"/>
                <a:gd name="T39" fmla="*/ 5 h 85"/>
                <a:gd name="T40" fmla="*/ 35 w 92"/>
                <a:gd name="T41" fmla="*/ 6 h 85"/>
                <a:gd name="T42" fmla="*/ 32 w 92"/>
                <a:gd name="T43" fmla="*/ 12 h 85"/>
                <a:gd name="T44" fmla="*/ 30 w 92"/>
                <a:gd name="T45" fmla="*/ 50 h 85"/>
                <a:gd name="T46" fmla="*/ 32 w 92"/>
                <a:gd name="T47" fmla="*/ 56 h 85"/>
                <a:gd name="T48" fmla="*/ 34 w 92"/>
                <a:gd name="T49" fmla="*/ 66 h 85"/>
                <a:gd name="T50" fmla="*/ 40 w 92"/>
                <a:gd name="T51" fmla="*/ 72 h 85"/>
                <a:gd name="T52" fmla="*/ 48 w 92"/>
                <a:gd name="T53" fmla="*/ 76 h 85"/>
                <a:gd name="T54" fmla="*/ 51 w 92"/>
                <a:gd name="T55" fmla="*/ 76 h 85"/>
                <a:gd name="T56" fmla="*/ 59 w 92"/>
                <a:gd name="T57" fmla="*/ 74 h 85"/>
                <a:gd name="T58" fmla="*/ 66 w 92"/>
                <a:gd name="T59" fmla="*/ 70 h 85"/>
                <a:gd name="T60" fmla="*/ 70 w 92"/>
                <a:gd name="T61" fmla="*/ 62 h 85"/>
                <a:gd name="T62" fmla="*/ 72 w 92"/>
                <a:gd name="T63" fmla="*/ 50 h 85"/>
                <a:gd name="T64" fmla="*/ 72 w 92"/>
                <a:gd name="T65" fmla="*/ 20 h 85"/>
                <a:gd name="T66" fmla="*/ 70 w 92"/>
                <a:gd name="T67" fmla="*/ 7 h 85"/>
                <a:gd name="T68" fmla="*/ 65 w 92"/>
                <a:gd name="T69" fmla="*/ 5 h 85"/>
                <a:gd name="T70" fmla="*/ 58 w 92"/>
                <a:gd name="T71" fmla="*/ 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 h="85">
                  <a:moveTo>
                    <a:pt x="58" y="5"/>
                  </a:moveTo>
                  <a:lnTo>
                    <a:pt x="58" y="0"/>
                  </a:lnTo>
                  <a:lnTo>
                    <a:pt x="92" y="0"/>
                  </a:lnTo>
                  <a:lnTo>
                    <a:pt x="92" y="5"/>
                  </a:lnTo>
                  <a:lnTo>
                    <a:pt x="92" y="5"/>
                  </a:lnTo>
                  <a:lnTo>
                    <a:pt x="85" y="5"/>
                  </a:lnTo>
                  <a:lnTo>
                    <a:pt x="82" y="6"/>
                  </a:lnTo>
                  <a:lnTo>
                    <a:pt x="81" y="7"/>
                  </a:lnTo>
                  <a:lnTo>
                    <a:pt x="79" y="12"/>
                  </a:lnTo>
                  <a:lnTo>
                    <a:pt x="79" y="20"/>
                  </a:lnTo>
                  <a:lnTo>
                    <a:pt x="79" y="51"/>
                  </a:lnTo>
                  <a:lnTo>
                    <a:pt x="79" y="51"/>
                  </a:lnTo>
                  <a:lnTo>
                    <a:pt x="79" y="59"/>
                  </a:lnTo>
                  <a:lnTo>
                    <a:pt x="77" y="66"/>
                  </a:lnTo>
                  <a:lnTo>
                    <a:pt x="73" y="71"/>
                  </a:lnTo>
                  <a:lnTo>
                    <a:pt x="70" y="76"/>
                  </a:lnTo>
                  <a:lnTo>
                    <a:pt x="65" y="80"/>
                  </a:lnTo>
                  <a:lnTo>
                    <a:pt x="59" y="83"/>
                  </a:lnTo>
                  <a:lnTo>
                    <a:pt x="52" y="84"/>
                  </a:lnTo>
                  <a:lnTo>
                    <a:pt x="47" y="85"/>
                  </a:lnTo>
                  <a:lnTo>
                    <a:pt x="47" y="85"/>
                  </a:lnTo>
                  <a:lnTo>
                    <a:pt x="40" y="84"/>
                  </a:lnTo>
                  <a:lnTo>
                    <a:pt x="34" y="83"/>
                  </a:lnTo>
                  <a:lnTo>
                    <a:pt x="28" y="80"/>
                  </a:lnTo>
                  <a:lnTo>
                    <a:pt x="24" y="76"/>
                  </a:lnTo>
                  <a:lnTo>
                    <a:pt x="19" y="71"/>
                  </a:lnTo>
                  <a:lnTo>
                    <a:pt x="17" y="66"/>
                  </a:lnTo>
                  <a:lnTo>
                    <a:pt x="14" y="59"/>
                  </a:lnTo>
                  <a:lnTo>
                    <a:pt x="14" y="51"/>
                  </a:lnTo>
                  <a:lnTo>
                    <a:pt x="14" y="20"/>
                  </a:lnTo>
                  <a:lnTo>
                    <a:pt x="14" y="20"/>
                  </a:lnTo>
                  <a:lnTo>
                    <a:pt x="13" y="12"/>
                  </a:lnTo>
                  <a:lnTo>
                    <a:pt x="12" y="7"/>
                  </a:lnTo>
                  <a:lnTo>
                    <a:pt x="10" y="6"/>
                  </a:lnTo>
                  <a:lnTo>
                    <a:pt x="7" y="5"/>
                  </a:lnTo>
                  <a:lnTo>
                    <a:pt x="0" y="5"/>
                  </a:lnTo>
                  <a:lnTo>
                    <a:pt x="0" y="0"/>
                  </a:lnTo>
                  <a:lnTo>
                    <a:pt x="44" y="0"/>
                  </a:lnTo>
                  <a:lnTo>
                    <a:pt x="44" y="5"/>
                  </a:lnTo>
                  <a:lnTo>
                    <a:pt x="44" y="5"/>
                  </a:lnTo>
                  <a:lnTo>
                    <a:pt x="37" y="5"/>
                  </a:lnTo>
                  <a:lnTo>
                    <a:pt x="35" y="6"/>
                  </a:lnTo>
                  <a:lnTo>
                    <a:pt x="33" y="7"/>
                  </a:lnTo>
                  <a:lnTo>
                    <a:pt x="32" y="12"/>
                  </a:lnTo>
                  <a:lnTo>
                    <a:pt x="30" y="20"/>
                  </a:lnTo>
                  <a:lnTo>
                    <a:pt x="30" y="50"/>
                  </a:lnTo>
                  <a:lnTo>
                    <a:pt x="30" y="50"/>
                  </a:lnTo>
                  <a:lnTo>
                    <a:pt x="32" y="56"/>
                  </a:lnTo>
                  <a:lnTo>
                    <a:pt x="33" y="62"/>
                  </a:lnTo>
                  <a:lnTo>
                    <a:pt x="34" y="66"/>
                  </a:lnTo>
                  <a:lnTo>
                    <a:pt x="37" y="70"/>
                  </a:lnTo>
                  <a:lnTo>
                    <a:pt x="40" y="72"/>
                  </a:lnTo>
                  <a:lnTo>
                    <a:pt x="43" y="74"/>
                  </a:lnTo>
                  <a:lnTo>
                    <a:pt x="48" y="76"/>
                  </a:lnTo>
                  <a:lnTo>
                    <a:pt x="51" y="76"/>
                  </a:lnTo>
                  <a:lnTo>
                    <a:pt x="51" y="76"/>
                  </a:lnTo>
                  <a:lnTo>
                    <a:pt x="56" y="76"/>
                  </a:lnTo>
                  <a:lnTo>
                    <a:pt x="59" y="74"/>
                  </a:lnTo>
                  <a:lnTo>
                    <a:pt x="63" y="72"/>
                  </a:lnTo>
                  <a:lnTo>
                    <a:pt x="66" y="70"/>
                  </a:lnTo>
                  <a:lnTo>
                    <a:pt x="69" y="66"/>
                  </a:lnTo>
                  <a:lnTo>
                    <a:pt x="70" y="62"/>
                  </a:lnTo>
                  <a:lnTo>
                    <a:pt x="71" y="56"/>
                  </a:lnTo>
                  <a:lnTo>
                    <a:pt x="72" y="50"/>
                  </a:lnTo>
                  <a:lnTo>
                    <a:pt x="72" y="20"/>
                  </a:lnTo>
                  <a:lnTo>
                    <a:pt x="72" y="20"/>
                  </a:lnTo>
                  <a:lnTo>
                    <a:pt x="71" y="12"/>
                  </a:lnTo>
                  <a:lnTo>
                    <a:pt x="70" y="7"/>
                  </a:lnTo>
                  <a:lnTo>
                    <a:pt x="67" y="6"/>
                  </a:lnTo>
                  <a:lnTo>
                    <a:pt x="65" y="5"/>
                  </a:lnTo>
                  <a:lnTo>
                    <a:pt x="58" y="5"/>
                  </a:lnTo>
                  <a:lnTo>
                    <a:pt x="5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4"/>
            <p:cNvSpPr>
              <a:spLocks/>
            </p:cNvSpPr>
            <p:nvPr userDrawn="1"/>
          </p:nvSpPr>
          <p:spPr bwMode="auto">
            <a:xfrm>
              <a:off x="5064" y="2784"/>
              <a:ext cx="96" cy="85"/>
            </a:xfrm>
            <a:custGeom>
              <a:avLst/>
              <a:gdLst>
                <a:gd name="T0" fmla="*/ 79 w 96"/>
                <a:gd name="T1" fmla="*/ 17 h 85"/>
                <a:gd name="T2" fmla="*/ 50 w 96"/>
                <a:gd name="T3" fmla="*/ 85 h 85"/>
                <a:gd name="T4" fmla="*/ 47 w 96"/>
                <a:gd name="T5" fmla="*/ 85 h 85"/>
                <a:gd name="T6" fmla="*/ 18 w 96"/>
                <a:gd name="T7" fmla="*/ 17 h 85"/>
                <a:gd name="T8" fmla="*/ 18 w 96"/>
                <a:gd name="T9" fmla="*/ 17 h 85"/>
                <a:gd name="T10" fmla="*/ 14 w 96"/>
                <a:gd name="T11" fmla="*/ 11 h 85"/>
                <a:gd name="T12" fmla="*/ 12 w 96"/>
                <a:gd name="T13" fmla="*/ 7 h 85"/>
                <a:gd name="T14" fmla="*/ 7 w 96"/>
                <a:gd name="T15" fmla="*/ 5 h 85"/>
                <a:gd name="T16" fmla="*/ 0 w 96"/>
                <a:gd name="T17" fmla="*/ 5 h 85"/>
                <a:gd name="T18" fmla="*/ 0 w 96"/>
                <a:gd name="T19" fmla="*/ 0 h 85"/>
                <a:gd name="T20" fmla="*/ 46 w 96"/>
                <a:gd name="T21" fmla="*/ 0 h 85"/>
                <a:gd name="T22" fmla="*/ 46 w 96"/>
                <a:gd name="T23" fmla="*/ 5 h 85"/>
                <a:gd name="T24" fmla="*/ 46 w 96"/>
                <a:gd name="T25" fmla="*/ 5 h 85"/>
                <a:gd name="T26" fmla="*/ 39 w 96"/>
                <a:gd name="T27" fmla="*/ 5 h 85"/>
                <a:gd name="T28" fmla="*/ 35 w 96"/>
                <a:gd name="T29" fmla="*/ 7 h 85"/>
                <a:gd name="T30" fmla="*/ 34 w 96"/>
                <a:gd name="T31" fmla="*/ 9 h 85"/>
                <a:gd name="T32" fmla="*/ 34 w 96"/>
                <a:gd name="T33" fmla="*/ 10 h 85"/>
                <a:gd name="T34" fmla="*/ 35 w 96"/>
                <a:gd name="T35" fmla="*/ 15 h 85"/>
                <a:gd name="T36" fmla="*/ 55 w 96"/>
                <a:gd name="T37" fmla="*/ 59 h 85"/>
                <a:gd name="T38" fmla="*/ 73 w 96"/>
                <a:gd name="T39" fmla="*/ 15 h 85"/>
                <a:gd name="T40" fmla="*/ 73 w 96"/>
                <a:gd name="T41" fmla="*/ 15 h 85"/>
                <a:gd name="T42" fmla="*/ 74 w 96"/>
                <a:gd name="T43" fmla="*/ 10 h 85"/>
                <a:gd name="T44" fmla="*/ 74 w 96"/>
                <a:gd name="T45" fmla="*/ 9 h 85"/>
                <a:gd name="T46" fmla="*/ 73 w 96"/>
                <a:gd name="T47" fmla="*/ 7 h 85"/>
                <a:gd name="T48" fmla="*/ 70 w 96"/>
                <a:gd name="T49" fmla="*/ 5 h 85"/>
                <a:gd name="T50" fmla="*/ 63 w 96"/>
                <a:gd name="T51" fmla="*/ 5 h 85"/>
                <a:gd name="T52" fmla="*/ 63 w 96"/>
                <a:gd name="T53" fmla="*/ 0 h 85"/>
                <a:gd name="T54" fmla="*/ 96 w 96"/>
                <a:gd name="T55" fmla="*/ 0 h 85"/>
                <a:gd name="T56" fmla="*/ 96 w 96"/>
                <a:gd name="T57" fmla="*/ 5 h 85"/>
                <a:gd name="T58" fmla="*/ 96 w 96"/>
                <a:gd name="T59" fmla="*/ 5 h 85"/>
                <a:gd name="T60" fmla="*/ 91 w 96"/>
                <a:gd name="T61" fmla="*/ 5 h 85"/>
                <a:gd name="T62" fmla="*/ 86 w 96"/>
                <a:gd name="T63" fmla="*/ 7 h 85"/>
                <a:gd name="T64" fmla="*/ 82 w 96"/>
                <a:gd name="T65" fmla="*/ 11 h 85"/>
                <a:gd name="T66" fmla="*/ 79 w 96"/>
                <a:gd name="T67" fmla="*/ 17 h 85"/>
                <a:gd name="T68" fmla="*/ 79 w 96"/>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5">
                  <a:moveTo>
                    <a:pt x="79" y="17"/>
                  </a:moveTo>
                  <a:lnTo>
                    <a:pt x="50" y="85"/>
                  </a:lnTo>
                  <a:lnTo>
                    <a:pt x="47" y="85"/>
                  </a:lnTo>
                  <a:lnTo>
                    <a:pt x="18" y="17"/>
                  </a:lnTo>
                  <a:lnTo>
                    <a:pt x="18" y="17"/>
                  </a:lnTo>
                  <a:lnTo>
                    <a:pt x="14" y="11"/>
                  </a:lnTo>
                  <a:lnTo>
                    <a:pt x="12" y="7"/>
                  </a:lnTo>
                  <a:lnTo>
                    <a:pt x="7" y="5"/>
                  </a:lnTo>
                  <a:lnTo>
                    <a:pt x="0" y="5"/>
                  </a:lnTo>
                  <a:lnTo>
                    <a:pt x="0" y="0"/>
                  </a:lnTo>
                  <a:lnTo>
                    <a:pt x="46" y="0"/>
                  </a:lnTo>
                  <a:lnTo>
                    <a:pt x="46" y="5"/>
                  </a:lnTo>
                  <a:lnTo>
                    <a:pt x="46" y="5"/>
                  </a:lnTo>
                  <a:lnTo>
                    <a:pt x="39" y="5"/>
                  </a:lnTo>
                  <a:lnTo>
                    <a:pt x="35" y="7"/>
                  </a:lnTo>
                  <a:lnTo>
                    <a:pt x="34" y="9"/>
                  </a:lnTo>
                  <a:lnTo>
                    <a:pt x="34" y="10"/>
                  </a:lnTo>
                  <a:lnTo>
                    <a:pt x="35" y="15"/>
                  </a:lnTo>
                  <a:lnTo>
                    <a:pt x="55" y="59"/>
                  </a:lnTo>
                  <a:lnTo>
                    <a:pt x="73" y="15"/>
                  </a:lnTo>
                  <a:lnTo>
                    <a:pt x="73" y="15"/>
                  </a:lnTo>
                  <a:lnTo>
                    <a:pt x="74" y="10"/>
                  </a:lnTo>
                  <a:lnTo>
                    <a:pt x="74" y="9"/>
                  </a:lnTo>
                  <a:lnTo>
                    <a:pt x="73" y="7"/>
                  </a:lnTo>
                  <a:lnTo>
                    <a:pt x="70" y="5"/>
                  </a:lnTo>
                  <a:lnTo>
                    <a:pt x="63" y="5"/>
                  </a:lnTo>
                  <a:lnTo>
                    <a:pt x="63" y="0"/>
                  </a:lnTo>
                  <a:lnTo>
                    <a:pt x="96" y="0"/>
                  </a:lnTo>
                  <a:lnTo>
                    <a:pt x="96" y="5"/>
                  </a:lnTo>
                  <a:lnTo>
                    <a:pt x="96" y="5"/>
                  </a:lnTo>
                  <a:lnTo>
                    <a:pt x="91" y="5"/>
                  </a:lnTo>
                  <a:lnTo>
                    <a:pt x="86" y="7"/>
                  </a:lnTo>
                  <a:lnTo>
                    <a:pt x="82" y="11"/>
                  </a:lnTo>
                  <a:lnTo>
                    <a:pt x="79" y="17"/>
                  </a:lnTo>
                  <a:lnTo>
                    <a:pt x="7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5"/>
            <p:cNvSpPr>
              <a:spLocks noEditPoints="1"/>
            </p:cNvSpPr>
            <p:nvPr userDrawn="1"/>
          </p:nvSpPr>
          <p:spPr bwMode="auto">
            <a:xfrm>
              <a:off x="5168" y="2782"/>
              <a:ext cx="91" cy="87"/>
            </a:xfrm>
            <a:custGeom>
              <a:avLst/>
              <a:gdLst>
                <a:gd name="T0" fmla="*/ 45 w 91"/>
                <a:gd name="T1" fmla="*/ 87 h 87"/>
                <a:gd name="T2" fmla="*/ 28 w 91"/>
                <a:gd name="T3" fmla="*/ 83 h 87"/>
                <a:gd name="T4" fmla="*/ 14 w 91"/>
                <a:gd name="T5" fmla="*/ 74 h 87"/>
                <a:gd name="T6" fmla="*/ 4 w 91"/>
                <a:gd name="T7" fmla="*/ 60 h 87"/>
                <a:gd name="T8" fmla="*/ 0 w 91"/>
                <a:gd name="T9" fmla="*/ 43 h 87"/>
                <a:gd name="T10" fmla="*/ 2 w 91"/>
                <a:gd name="T11" fmla="*/ 35 h 87"/>
                <a:gd name="T12" fmla="*/ 9 w 91"/>
                <a:gd name="T13" fmla="*/ 20 h 87"/>
                <a:gd name="T14" fmla="*/ 20 w 91"/>
                <a:gd name="T15" fmla="*/ 8 h 87"/>
                <a:gd name="T16" fmla="*/ 36 w 91"/>
                <a:gd name="T17" fmla="*/ 1 h 87"/>
                <a:gd name="T18" fmla="*/ 45 w 91"/>
                <a:gd name="T19" fmla="*/ 0 h 87"/>
                <a:gd name="T20" fmla="*/ 64 w 91"/>
                <a:gd name="T21" fmla="*/ 4 h 87"/>
                <a:gd name="T22" fmla="*/ 78 w 91"/>
                <a:gd name="T23" fmla="*/ 13 h 87"/>
                <a:gd name="T24" fmla="*/ 87 w 91"/>
                <a:gd name="T25" fmla="*/ 27 h 87"/>
                <a:gd name="T26" fmla="*/ 91 w 91"/>
                <a:gd name="T27" fmla="*/ 43 h 87"/>
                <a:gd name="T28" fmla="*/ 91 w 91"/>
                <a:gd name="T29" fmla="*/ 52 h 87"/>
                <a:gd name="T30" fmla="*/ 84 w 91"/>
                <a:gd name="T31" fmla="*/ 67 h 87"/>
                <a:gd name="T32" fmla="*/ 71 w 91"/>
                <a:gd name="T33" fmla="*/ 79 h 87"/>
                <a:gd name="T34" fmla="*/ 55 w 91"/>
                <a:gd name="T35" fmla="*/ 86 h 87"/>
                <a:gd name="T36" fmla="*/ 45 w 91"/>
                <a:gd name="T37" fmla="*/ 87 h 87"/>
                <a:gd name="T38" fmla="*/ 45 w 91"/>
                <a:gd name="T39" fmla="*/ 7 h 87"/>
                <a:gd name="T40" fmla="*/ 34 w 91"/>
                <a:gd name="T41" fmla="*/ 11 h 87"/>
                <a:gd name="T42" fmla="*/ 25 w 91"/>
                <a:gd name="T43" fmla="*/ 19 h 87"/>
                <a:gd name="T44" fmla="*/ 20 w 91"/>
                <a:gd name="T45" fmla="*/ 30 h 87"/>
                <a:gd name="T46" fmla="*/ 19 w 91"/>
                <a:gd name="T47" fmla="*/ 43 h 87"/>
                <a:gd name="T48" fmla="*/ 19 w 91"/>
                <a:gd name="T49" fmla="*/ 50 h 87"/>
                <a:gd name="T50" fmla="*/ 22 w 91"/>
                <a:gd name="T51" fmla="*/ 63 h 87"/>
                <a:gd name="T52" fmla="*/ 29 w 91"/>
                <a:gd name="T53" fmla="*/ 73 h 87"/>
                <a:gd name="T54" fmla="*/ 40 w 91"/>
                <a:gd name="T55" fmla="*/ 79 h 87"/>
                <a:gd name="T56" fmla="*/ 45 w 91"/>
                <a:gd name="T57" fmla="*/ 80 h 87"/>
                <a:gd name="T58" fmla="*/ 58 w 91"/>
                <a:gd name="T59" fmla="*/ 76 h 87"/>
                <a:gd name="T60" fmla="*/ 66 w 91"/>
                <a:gd name="T61" fmla="*/ 68 h 87"/>
                <a:gd name="T62" fmla="*/ 71 w 91"/>
                <a:gd name="T63" fmla="*/ 56 h 87"/>
                <a:gd name="T64" fmla="*/ 73 w 91"/>
                <a:gd name="T65" fmla="*/ 43 h 87"/>
                <a:gd name="T66" fmla="*/ 72 w 91"/>
                <a:gd name="T67" fmla="*/ 37 h 87"/>
                <a:gd name="T68" fmla="*/ 70 w 91"/>
                <a:gd name="T69" fmla="*/ 24 h 87"/>
                <a:gd name="T70" fmla="*/ 63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6" y="86"/>
                  </a:lnTo>
                  <a:lnTo>
                    <a:pt x="28" y="83"/>
                  </a:lnTo>
                  <a:lnTo>
                    <a:pt x="20" y="79"/>
                  </a:lnTo>
                  <a:lnTo>
                    <a:pt x="14" y="74"/>
                  </a:lnTo>
                  <a:lnTo>
                    <a:pt x="9" y="67"/>
                  </a:lnTo>
                  <a:lnTo>
                    <a:pt x="4" y="60"/>
                  </a:lnTo>
                  <a:lnTo>
                    <a:pt x="2" y="52"/>
                  </a:lnTo>
                  <a:lnTo>
                    <a:pt x="0" y="43"/>
                  </a:lnTo>
                  <a:lnTo>
                    <a:pt x="0" y="43"/>
                  </a:lnTo>
                  <a:lnTo>
                    <a:pt x="2" y="35"/>
                  </a:lnTo>
                  <a:lnTo>
                    <a:pt x="4" y="27"/>
                  </a:lnTo>
                  <a:lnTo>
                    <a:pt x="9" y="20"/>
                  </a:lnTo>
                  <a:lnTo>
                    <a:pt x="14" y="13"/>
                  </a:lnTo>
                  <a:lnTo>
                    <a:pt x="20" y="8"/>
                  </a:lnTo>
                  <a:lnTo>
                    <a:pt x="28" y="4"/>
                  </a:lnTo>
                  <a:lnTo>
                    <a:pt x="36" y="1"/>
                  </a:lnTo>
                  <a:lnTo>
                    <a:pt x="45" y="0"/>
                  </a:lnTo>
                  <a:lnTo>
                    <a:pt x="45" y="0"/>
                  </a:lnTo>
                  <a:lnTo>
                    <a:pt x="55" y="1"/>
                  </a:lnTo>
                  <a:lnTo>
                    <a:pt x="64" y="4"/>
                  </a:lnTo>
                  <a:lnTo>
                    <a:pt x="71" y="8"/>
                  </a:lnTo>
                  <a:lnTo>
                    <a:pt x="78" y="13"/>
                  </a:lnTo>
                  <a:lnTo>
                    <a:pt x="84" y="20"/>
                  </a:lnTo>
                  <a:lnTo>
                    <a:pt x="87" y="27"/>
                  </a:lnTo>
                  <a:lnTo>
                    <a:pt x="91" y="35"/>
                  </a:lnTo>
                  <a:lnTo>
                    <a:pt x="91" y="43"/>
                  </a:lnTo>
                  <a:lnTo>
                    <a:pt x="91" y="43"/>
                  </a:lnTo>
                  <a:lnTo>
                    <a:pt x="91" y="52"/>
                  </a:lnTo>
                  <a:lnTo>
                    <a:pt x="87" y="60"/>
                  </a:lnTo>
                  <a:lnTo>
                    <a:pt x="84" y="67"/>
                  </a:lnTo>
                  <a:lnTo>
                    <a:pt x="78" y="74"/>
                  </a:lnTo>
                  <a:lnTo>
                    <a:pt x="71" y="79"/>
                  </a:lnTo>
                  <a:lnTo>
                    <a:pt x="64" y="83"/>
                  </a:lnTo>
                  <a:lnTo>
                    <a:pt x="55" y="86"/>
                  </a:lnTo>
                  <a:lnTo>
                    <a:pt x="45" y="87"/>
                  </a:lnTo>
                  <a:lnTo>
                    <a:pt x="45" y="87"/>
                  </a:lnTo>
                  <a:close/>
                  <a:moveTo>
                    <a:pt x="45" y="7"/>
                  </a:moveTo>
                  <a:lnTo>
                    <a:pt x="45" y="7"/>
                  </a:lnTo>
                  <a:lnTo>
                    <a:pt x="40" y="8"/>
                  </a:lnTo>
                  <a:lnTo>
                    <a:pt x="34" y="11"/>
                  </a:lnTo>
                  <a:lnTo>
                    <a:pt x="29" y="14"/>
                  </a:lnTo>
                  <a:lnTo>
                    <a:pt x="25" y="19"/>
                  </a:lnTo>
                  <a:lnTo>
                    <a:pt x="22" y="24"/>
                  </a:lnTo>
                  <a:lnTo>
                    <a:pt x="20" y="30"/>
                  </a:lnTo>
                  <a:lnTo>
                    <a:pt x="19" y="37"/>
                  </a:lnTo>
                  <a:lnTo>
                    <a:pt x="19" y="43"/>
                  </a:lnTo>
                  <a:lnTo>
                    <a:pt x="19" y="43"/>
                  </a:lnTo>
                  <a:lnTo>
                    <a:pt x="19" y="50"/>
                  </a:lnTo>
                  <a:lnTo>
                    <a:pt x="20" y="56"/>
                  </a:lnTo>
                  <a:lnTo>
                    <a:pt x="22" y="63"/>
                  </a:lnTo>
                  <a:lnTo>
                    <a:pt x="25" y="68"/>
                  </a:lnTo>
                  <a:lnTo>
                    <a:pt x="29" y="73"/>
                  </a:lnTo>
                  <a:lnTo>
                    <a:pt x="34" y="76"/>
                  </a:lnTo>
                  <a:lnTo>
                    <a:pt x="40" y="79"/>
                  </a:lnTo>
                  <a:lnTo>
                    <a:pt x="45" y="80"/>
                  </a:lnTo>
                  <a:lnTo>
                    <a:pt x="45" y="80"/>
                  </a:lnTo>
                  <a:lnTo>
                    <a:pt x="52" y="79"/>
                  </a:lnTo>
                  <a:lnTo>
                    <a:pt x="58" y="76"/>
                  </a:lnTo>
                  <a:lnTo>
                    <a:pt x="63" y="73"/>
                  </a:lnTo>
                  <a:lnTo>
                    <a:pt x="66" y="68"/>
                  </a:lnTo>
                  <a:lnTo>
                    <a:pt x="70" y="63"/>
                  </a:lnTo>
                  <a:lnTo>
                    <a:pt x="71" y="56"/>
                  </a:lnTo>
                  <a:lnTo>
                    <a:pt x="72" y="50"/>
                  </a:lnTo>
                  <a:lnTo>
                    <a:pt x="73" y="43"/>
                  </a:lnTo>
                  <a:lnTo>
                    <a:pt x="73" y="43"/>
                  </a:lnTo>
                  <a:lnTo>
                    <a:pt x="72" y="37"/>
                  </a:lnTo>
                  <a:lnTo>
                    <a:pt x="71" y="30"/>
                  </a:lnTo>
                  <a:lnTo>
                    <a:pt x="70" y="24"/>
                  </a:lnTo>
                  <a:lnTo>
                    <a:pt x="66" y="19"/>
                  </a:lnTo>
                  <a:lnTo>
                    <a:pt x="63" y="14"/>
                  </a:lnTo>
                  <a:lnTo>
                    <a:pt x="58"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6"/>
            <p:cNvSpPr>
              <a:spLocks/>
            </p:cNvSpPr>
            <p:nvPr userDrawn="1"/>
          </p:nvSpPr>
          <p:spPr bwMode="auto">
            <a:xfrm>
              <a:off x="5285" y="2782"/>
              <a:ext cx="57" cy="87"/>
            </a:xfrm>
            <a:custGeom>
              <a:avLst/>
              <a:gdLst>
                <a:gd name="T0" fmla="*/ 0 w 57"/>
                <a:gd name="T1" fmla="*/ 87 h 87"/>
                <a:gd name="T2" fmla="*/ 5 w 57"/>
                <a:gd name="T3" fmla="*/ 57 h 87"/>
                <a:gd name="T4" fmla="*/ 6 w 57"/>
                <a:gd name="T5" fmla="*/ 61 h 87"/>
                <a:gd name="T6" fmla="*/ 11 w 57"/>
                <a:gd name="T7" fmla="*/ 71 h 87"/>
                <a:gd name="T8" fmla="*/ 17 w 57"/>
                <a:gd name="T9" fmla="*/ 76 h 87"/>
                <a:gd name="T10" fmla="*/ 26 w 57"/>
                <a:gd name="T11" fmla="*/ 80 h 87"/>
                <a:gd name="T12" fmla="*/ 29 w 57"/>
                <a:gd name="T13" fmla="*/ 80 h 87"/>
                <a:gd name="T14" fmla="*/ 39 w 57"/>
                <a:gd name="T15" fmla="*/ 76 h 87"/>
                <a:gd name="T16" fmla="*/ 43 w 57"/>
                <a:gd name="T17" fmla="*/ 67 h 87"/>
                <a:gd name="T18" fmla="*/ 42 w 57"/>
                <a:gd name="T19" fmla="*/ 63 h 87"/>
                <a:gd name="T20" fmla="*/ 37 w 57"/>
                <a:gd name="T21" fmla="*/ 56 h 87"/>
                <a:gd name="T22" fmla="*/ 20 w 57"/>
                <a:gd name="T23" fmla="*/ 46 h 87"/>
                <a:gd name="T24" fmla="*/ 12 w 57"/>
                <a:gd name="T25" fmla="*/ 42 h 87"/>
                <a:gd name="T26" fmla="*/ 4 w 57"/>
                <a:gd name="T27" fmla="*/ 34 h 87"/>
                <a:gd name="T28" fmla="*/ 1 w 57"/>
                <a:gd name="T29" fmla="*/ 26 h 87"/>
                <a:gd name="T30" fmla="*/ 1 w 57"/>
                <a:gd name="T31" fmla="*/ 21 h 87"/>
                <a:gd name="T32" fmla="*/ 4 w 57"/>
                <a:gd name="T33" fmla="*/ 13 h 87"/>
                <a:gd name="T34" fmla="*/ 8 w 57"/>
                <a:gd name="T35" fmla="*/ 6 h 87"/>
                <a:gd name="T36" fmla="*/ 15 w 57"/>
                <a:gd name="T37" fmla="*/ 2 h 87"/>
                <a:gd name="T38" fmla="*/ 26 w 57"/>
                <a:gd name="T39" fmla="*/ 0 h 87"/>
                <a:gd name="T40" fmla="*/ 30 w 57"/>
                <a:gd name="T41" fmla="*/ 1 h 87"/>
                <a:gd name="T42" fmla="*/ 42 w 57"/>
                <a:gd name="T43" fmla="*/ 6 h 87"/>
                <a:gd name="T44" fmla="*/ 44 w 57"/>
                <a:gd name="T45" fmla="*/ 4 h 87"/>
                <a:gd name="T46" fmla="*/ 50 w 57"/>
                <a:gd name="T47" fmla="*/ 0 h 87"/>
                <a:gd name="T48" fmla="*/ 45 w 57"/>
                <a:gd name="T49" fmla="*/ 29 h 87"/>
                <a:gd name="T50" fmla="*/ 44 w 57"/>
                <a:gd name="T51" fmla="*/ 21 h 87"/>
                <a:gd name="T52" fmla="*/ 38 w 57"/>
                <a:gd name="T53" fmla="*/ 11 h 87"/>
                <a:gd name="T54" fmla="*/ 30 w 57"/>
                <a:gd name="T55" fmla="*/ 7 h 87"/>
                <a:gd name="T56" fmla="*/ 26 w 57"/>
                <a:gd name="T57" fmla="*/ 6 h 87"/>
                <a:gd name="T58" fmla="*/ 19 w 57"/>
                <a:gd name="T59" fmla="*/ 9 h 87"/>
                <a:gd name="T60" fmla="*/ 15 w 57"/>
                <a:gd name="T61" fmla="*/ 17 h 87"/>
                <a:gd name="T62" fmla="*/ 15 w 57"/>
                <a:gd name="T63" fmla="*/ 21 h 87"/>
                <a:gd name="T64" fmla="*/ 21 w 57"/>
                <a:gd name="T65" fmla="*/ 28 h 87"/>
                <a:gd name="T66" fmla="*/ 38 w 57"/>
                <a:gd name="T67" fmla="*/ 37 h 87"/>
                <a:gd name="T68" fmla="*/ 45 w 57"/>
                <a:gd name="T69" fmla="*/ 42 h 87"/>
                <a:gd name="T70" fmla="*/ 54 w 57"/>
                <a:gd name="T71" fmla="*/ 54 h 87"/>
                <a:gd name="T72" fmla="*/ 57 w 57"/>
                <a:gd name="T73" fmla="*/ 61 h 87"/>
                <a:gd name="T74" fmla="*/ 56 w 57"/>
                <a:gd name="T75" fmla="*/ 67 h 87"/>
                <a:gd name="T76" fmla="*/ 51 w 57"/>
                <a:gd name="T77" fmla="*/ 76 h 87"/>
                <a:gd name="T78" fmla="*/ 44 w 57"/>
                <a:gd name="T79" fmla="*/ 82 h 87"/>
                <a:gd name="T80" fmla="*/ 35 w 57"/>
                <a:gd name="T81" fmla="*/ 86 h 87"/>
                <a:gd name="T82" fmla="*/ 29 w 57"/>
                <a:gd name="T83" fmla="*/ 87 h 87"/>
                <a:gd name="T84" fmla="*/ 16 w 57"/>
                <a:gd name="T85" fmla="*/ 83 h 87"/>
                <a:gd name="T86" fmla="*/ 8 w 57"/>
                <a:gd name="T87" fmla="*/ 80 h 87"/>
                <a:gd name="T88" fmla="*/ 4 w 57"/>
                <a:gd name="T89"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87">
                  <a:moveTo>
                    <a:pt x="4" y="87"/>
                  </a:moveTo>
                  <a:lnTo>
                    <a:pt x="0" y="87"/>
                  </a:lnTo>
                  <a:lnTo>
                    <a:pt x="0" y="57"/>
                  </a:lnTo>
                  <a:lnTo>
                    <a:pt x="5" y="57"/>
                  </a:lnTo>
                  <a:lnTo>
                    <a:pt x="5" y="57"/>
                  </a:lnTo>
                  <a:lnTo>
                    <a:pt x="6" y="61"/>
                  </a:lnTo>
                  <a:lnTo>
                    <a:pt x="7" y="66"/>
                  </a:lnTo>
                  <a:lnTo>
                    <a:pt x="11" y="71"/>
                  </a:lnTo>
                  <a:lnTo>
                    <a:pt x="14" y="74"/>
                  </a:lnTo>
                  <a:lnTo>
                    <a:pt x="17" y="76"/>
                  </a:lnTo>
                  <a:lnTo>
                    <a:pt x="21" y="79"/>
                  </a:lnTo>
                  <a:lnTo>
                    <a:pt x="26" y="80"/>
                  </a:lnTo>
                  <a:lnTo>
                    <a:pt x="29" y="80"/>
                  </a:lnTo>
                  <a:lnTo>
                    <a:pt x="29" y="80"/>
                  </a:lnTo>
                  <a:lnTo>
                    <a:pt x="35" y="80"/>
                  </a:lnTo>
                  <a:lnTo>
                    <a:pt x="39" y="76"/>
                  </a:lnTo>
                  <a:lnTo>
                    <a:pt x="42" y="73"/>
                  </a:lnTo>
                  <a:lnTo>
                    <a:pt x="43" y="67"/>
                  </a:lnTo>
                  <a:lnTo>
                    <a:pt x="43" y="67"/>
                  </a:lnTo>
                  <a:lnTo>
                    <a:pt x="42" y="63"/>
                  </a:lnTo>
                  <a:lnTo>
                    <a:pt x="41" y="59"/>
                  </a:lnTo>
                  <a:lnTo>
                    <a:pt x="37" y="56"/>
                  </a:lnTo>
                  <a:lnTo>
                    <a:pt x="32" y="53"/>
                  </a:lnTo>
                  <a:lnTo>
                    <a:pt x="20" y="46"/>
                  </a:lnTo>
                  <a:lnTo>
                    <a:pt x="20" y="46"/>
                  </a:lnTo>
                  <a:lnTo>
                    <a:pt x="12" y="42"/>
                  </a:lnTo>
                  <a:lnTo>
                    <a:pt x="6" y="36"/>
                  </a:lnTo>
                  <a:lnTo>
                    <a:pt x="4" y="34"/>
                  </a:lnTo>
                  <a:lnTo>
                    <a:pt x="2" y="29"/>
                  </a:lnTo>
                  <a:lnTo>
                    <a:pt x="1" y="26"/>
                  </a:lnTo>
                  <a:lnTo>
                    <a:pt x="1" y="21"/>
                  </a:lnTo>
                  <a:lnTo>
                    <a:pt x="1" y="21"/>
                  </a:lnTo>
                  <a:lnTo>
                    <a:pt x="1" y="16"/>
                  </a:lnTo>
                  <a:lnTo>
                    <a:pt x="4" y="13"/>
                  </a:lnTo>
                  <a:lnTo>
                    <a:pt x="6" y="9"/>
                  </a:lnTo>
                  <a:lnTo>
                    <a:pt x="8" y="6"/>
                  </a:lnTo>
                  <a:lnTo>
                    <a:pt x="12" y="4"/>
                  </a:lnTo>
                  <a:lnTo>
                    <a:pt x="15" y="2"/>
                  </a:lnTo>
                  <a:lnTo>
                    <a:pt x="20" y="1"/>
                  </a:lnTo>
                  <a:lnTo>
                    <a:pt x="26" y="0"/>
                  </a:lnTo>
                  <a:lnTo>
                    <a:pt x="26" y="0"/>
                  </a:lnTo>
                  <a:lnTo>
                    <a:pt x="30" y="1"/>
                  </a:lnTo>
                  <a:lnTo>
                    <a:pt x="35" y="2"/>
                  </a:lnTo>
                  <a:lnTo>
                    <a:pt x="42" y="6"/>
                  </a:lnTo>
                  <a:lnTo>
                    <a:pt x="42" y="6"/>
                  </a:lnTo>
                  <a:lnTo>
                    <a:pt x="44" y="4"/>
                  </a:lnTo>
                  <a:lnTo>
                    <a:pt x="45" y="0"/>
                  </a:lnTo>
                  <a:lnTo>
                    <a:pt x="50" y="0"/>
                  </a:lnTo>
                  <a:lnTo>
                    <a:pt x="50" y="29"/>
                  </a:lnTo>
                  <a:lnTo>
                    <a:pt x="45" y="29"/>
                  </a:lnTo>
                  <a:lnTo>
                    <a:pt x="45" y="29"/>
                  </a:lnTo>
                  <a:lnTo>
                    <a:pt x="44" y="21"/>
                  </a:lnTo>
                  <a:lnTo>
                    <a:pt x="41" y="14"/>
                  </a:lnTo>
                  <a:lnTo>
                    <a:pt x="38" y="11"/>
                  </a:lnTo>
                  <a:lnTo>
                    <a:pt x="35" y="8"/>
                  </a:lnTo>
                  <a:lnTo>
                    <a:pt x="30" y="7"/>
                  </a:lnTo>
                  <a:lnTo>
                    <a:pt x="26" y="6"/>
                  </a:lnTo>
                  <a:lnTo>
                    <a:pt x="26" y="6"/>
                  </a:lnTo>
                  <a:lnTo>
                    <a:pt x="22" y="7"/>
                  </a:lnTo>
                  <a:lnTo>
                    <a:pt x="19" y="9"/>
                  </a:lnTo>
                  <a:lnTo>
                    <a:pt x="15" y="13"/>
                  </a:lnTo>
                  <a:lnTo>
                    <a:pt x="15" y="17"/>
                  </a:lnTo>
                  <a:lnTo>
                    <a:pt x="15" y="17"/>
                  </a:lnTo>
                  <a:lnTo>
                    <a:pt x="15" y="21"/>
                  </a:lnTo>
                  <a:lnTo>
                    <a:pt x="17" y="24"/>
                  </a:lnTo>
                  <a:lnTo>
                    <a:pt x="21" y="28"/>
                  </a:lnTo>
                  <a:lnTo>
                    <a:pt x="26" y="31"/>
                  </a:lnTo>
                  <a:lnTo>
                    <a:pt x="38" y="37"/>
                  </a:lnTo>
                  <a:lnTo>
                    <a:pt x="38" y="37"/>
                  </a:lnTo>
                  <a:lnTo>
                    <a:pt x="45" y="42"/>
                  </a:lnTo>
                  <a:lnTo>
                    <a:pt x="51" y="48"/>
                  </a:lnTo>
                  <a:lnTo>
                    <a:pt x="54" y="54"/>
                  </a:lnTo>
                  <a:lnTo>
                    <a:pt x="56" y="58"/>
                  </a:lnTo>
                  <a:lnTo>
                    <a:pt x="57" y="61"/>
                  </a:lnTo>
                  <a:lnTo>
                    <a:pt x="57" y="61"/>
                  </a:lnTo>
                  <a:lnTo>
                    <a:pt x="56" y="67"/>
                  </a:lnTo>
                  <a:lnTo>
                    <a:pt x="54" y="72"/>
                  </a:lnTo>
                  <a:lnTo>
                    <a:pt x="51" y="76"/>
                  </a:lnTo>
                  <a:lnTo>
                    <a:pt x="47" y="80"/>
                  </a:lnTo>
                  <a:lnTo>
                    <a:pt x="44" y="82"/>
                  </a:lnTo>
                  <a:lnTo>
                    <a:pt x="39" y="85"/>
                  </a:lnTo>
                  <a:lnTo>
                    <a:pt x="35" y="86"/>
                  </a:lnTo>
                  <a:lnTo>
                    <a:pt x="29" y="87"/>
                  </a:lnTo>
                  <a:lnTo>
                    <a:pt x="29" y="87"/>
                  </a:lnTo>
                  <a:lnTo>
                    <a:pt x="22" y="86"/>
                  </a:lnTo>
                  <a:lnTo>
                    <a:pt x="16" y="83"/>
                  </a:lnTo>
                  <a:lnTo>
                    <a:pt x="8" y="80"/>
                  </a:lnTo>
                  <a:lnTo>
                    <a:pt x="8" y="80"/>
                  </a:lnTo>
                  <a:lnTo>
                    <a:pt x="6" y="82"/>
                  </a:lnTo>
                  <a:lnTo>
                    <a:pt x="4" y="87"/>
                  </a:lnTo>
                  <a:lnTo>
                    <a:pt x="4"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7"/>
            <p:cNvSpPr>
              <a:spLocks/>
            </p:cNvSpPr>
            <p:nvPr userDrawn="1"/>
          </p:nvSpPr>
          <p:spPr bwMode="auto">
            <a:xfrm>
              <a:off x="5359" y="2784"/>
              <a:ext cx="84" cy="83"/>
            </a:xfrm>
            <a:custGeom>
              <a:avLst/>
              <a:gdLst>
                <a:gd name="T0" fmla="*/ 84 w 84"/>
                <a:gd name="T1" fmla="*/ 20 h 83"/>
                <a:gd name="T2" fmla="*/ 81 w 84"/>
                <a:gd name="T3" fmla="*/ 20 h 83"/>
                <a:gd name="T4" fmla="*/ 80 w 84"/>
                <a:gd name="T5" fmla="*/ 17 h 83"/>
                <a:gd name="T6" fmla="*/ 80 w 84"/>
                <a:gd name="T7" fmla="*/ 17 h 83"/>
                <a:gd name="T8" fmla="*/ 79 w 84"/>
                <a:gd name="T9" fmla="*/ 12 h 83"/>
                <a:gd name="T10" fmla="*/ 76 w 84"/>
                <a:gd name="T11" fmla="*/ 10 h 83"/>
                <a:gd name="T12" fmla="*/ 72 w 84"/>
                <a:gd name="T13" fmla="*/ 7 h 83"/>
                <a:gd name="T14" fmla="*/ 65 w 84"/>
                <a:gd name="T15" fmla="*/ 6 h 83"/>
                <a:gd name="T16" fmla="*/ 51 w 84"/>
                <a:gd name="T17" fmla="*/ 6 h 83"/>
                <a:gd name="T18" fmla="*/ 51 w 84"/>
                <a:gd name="T19" fmla="*/ 63 h 83"/>
                <a:gd name="T20" fmla="*/ 51 w 84"/>
                <a:gd name="T21" fmla="*/ 63 h 83"/>
                <a:gd name="T22" fmla="*/ 51 w 84"/>
                <a:gd name="T23" fmla="*/ 71 h 83"/>
                <a:gd name="T24" fmla="*/ 53 w 84"/>
                <a:gd name="T25" fmla="*/ 76 h 83"/>
                <a:gd name="T26" fmla="*/ 54 w 84"/>
                <a:gd name="T27" fmla="*/ 77 h 83"/>
                <a:gd name="T28" fmla="*/ 57 w 84"/>
                <a:gd name="T29" fmla="*/ 78 h 83"/>
                <a:gd name="T30" fmla="*/ 64 w 84"/>
                <a:gd name="T31" fmla="*/ 78 h 83"/>
                <a:gd name="T32" fmla="*/ 64 w 84"/>
                <a:gd name="T33" fmla="*/ 83 h 83"/>
                <a:gd name="T34" fmla="*/ 21 w 84"/>
                <a:gd name="T35" fmla="*/ 83 h 83"/>
                <a:gd name="T36" fmla="*/ 21 w 84"/>
                <a:gd name="T37" fmla="*/ 78 h 83"/>
                <a:gd name="T38" fmla="*/ 21 w 84"/>
                <a:gd name="T39" fmla="*/ 78 h 83"/>
                <a:gd name="T40" fmla="*/ 28 w 84"/>
                <a:gd name="T41" fmla="*/ 78 h 83"/>
                <a:gd name="T42" fmla="*/ 30 w 84"/>
                <a:gd name="T43" fmla="*/ 77 h 83"/>
                <a:gd name="T44" fmla="*/ 31 w 84"/>
                <a:gd name="T45" fmla="*/ 76 h 83"/>
                <a:gd name="T46" fmla="*/ 34 w 84"/>
                <a:gd name="T47" fmla="*/ 71 h 83"/>
                <a:gd name="T48" fmla="*/ 34 w 84"/>
                <a:gd name="T49" fmla="*/ 63 h 83"/>
                <a:gd name="T50" fmla="*/ 34 w 84"/>
                <a:gd name="T51" fmla="*/ 6 h 83"/>
                <a:gd name="T52" fmla="*/ 20 w 84"/>
                <a:gd name="T53" fmla="*/ 6 h 83"/>
                <a:gd name="T54" fmla="*/ 20 w 84"/>
                <a:gd name="T55" fmla="*/ 6 h 83"/>
                <a:gd name="T56" fmla="*/ 13 w 84"/>
                <a:gd name="T57" fmla="*/ 7 h 83"/>
                <a:gd name="T58" fmla="*/ 8 w 84"/>
                <a:gd name="T59" fmla="*/ 10 h 83"/>
                <a:gd name="T60" fmla="*/ 6 w 84"/>
                <a:gd name="T61" fmla="*/ 12 h 83"/>
                <a:gd name="T62" fmla="*/ 5 w 84"/>
                <a:gd name="T63" fmla="*/ 17 h 83"/>
                <a:gd name="T64" fmla="*/ 4 w 84"/>
                <a:gd name="T65" fmla="*/ 20 h 83"/>
                <a:gd name="T66" fmla="*/ 0 w 84"/>
                <a:gd name="T67" fmla="*/ 20 h 83"/>
                <a:gd name="T68" fmla="*/ 1 w 84"/>
                <a:gd name="T69" fmla="*/ 0 h 83"/>
                <a:gd name="T70" fmla="*/ 83 w 84"/>
                <a:gd name="T71" fmla="*/ 0 h 83"/>
                <a:gd name="T72" fmla="*/ 84 w 84"/>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20"/>
                  </a:moveTo>
                  <a:lnTo>
                    <a:pt x="81" y="20"/>
                  </a:lnTo>
                  <a:lnTo>
                    <a:pt x="80" y="17"/>
                  </a:lnTo>
                  <a:lnTo>
                    <a:pt x="80" y="17"/>
                  </a:lnTo>
                  <a:lnTo>
                    <a:pt x="79" y="12"/>
                  </a:lnTo>
                  <a:lnTo>
                    <a:pt x="76" y="10"/>
                  </a:lnTo>
                  <a:lnTo>
                    <a:pt x="72" y="7"/>
                  </a:lnTo>
                  <a:lnTo>
                    <a:pt x="65" y="6"/>
                  </a:lnTo>
                  <a:lnTo>
                    <a:pt x="51" y="6"/>
                  </a:lnTo>
                  <a:lnTo>
                    <a:pt x="51" y="63"/>
                  </a:lnTo>
                  <a:lnTo>
                    <a:pt x="51" y="63"/>
                  </a:lnTo>
                  <a:lnTo>
                    <a:pt x="51" y="71"/>
                  </a:lnTo>
                  <a:lnTo>
                    <a:pt x="53" y="76"/>
                  </a:lnTo>
                  <a:lnTo>
                    <a:pt x="54" y="77"/>
                  </a:lnTo>
                  <a:lnTo>
                    <a:pt x="57" y="78"/>
                  </a:lnTo>
                  <a:lnTo>
                    <a:pt x="64" y="78"/>
                  </a:lnTo>
                  <a:lnTo>
                    <a:pt x="64" y="83"/>
                  </a:lnTo>
                  <a:lnTo>
                    <a:pt x="21" y="83"/>
                  </a:lnTo>
                  <a:lnTo>
                    <a:pt x="21" y="78"/>
                  </a:lnTo>
                  <a:lnTo>
                    <a:pt x="21" y="78"/>
                  </a:lnTo>
                  <a:lnTo>
                    <a:pt x="28" y="78"/>
                  </a:lnTo>
                  <a:lnTo>
                    <a:pt x="30" y="77"/>
                  </a:lnTo>
                  <a:lnTo>
                    <a:pt x="31" y="76"/>
                  </a:lnTo>
                  <a:lnTo>
                    <a:pt x="34" y="71"/>
                  </a:lnTo>
                  <a:lnTo>
                    <a:pt x="34" y="63"/>
                  </a:lnTo>
                  <a:lnTo>
                    <a:pt x="34" y="6"/>
                  </a:lnTo>
                  <a:lnTo>
                    <a:pt x="20" y="6"/>
                  </a:lnTo>
                  <a:lnTo>
                    <a:pt x="20" y="6"/>
                  </a:lnTo>
                  <a:lnTo>
                    <a:pt x="13" y="7"/>
                  </a:lnTo>
                  <a:lnTo>
                    <a:pt x="8" y="10"/>
                  </a:lnTo>
                  <a:lnTo>
                    <a:pt x="6" y="12"/>
                  </a:lnTo>
                  <a:lnTo>
                    <a:pt x="5" y="17"/>
                  </a:lnTo>
                  <a:lnTo>
                    <a:pt x="4" y="20"/>
                  </a:lnTo>
                  <a:lnTo>
                    <a:pt x="0" y="20"/>
                  </a:lnTo>
                  <a:lnTo>
                    <a:pt x="1" y="0"/>
                  </a:lnTo>
                  <a:lnTo>
                    <a:pt x="83" y="0"/>
                  </a:lnTo>
                  <a:lnTo>
                    <a:pt x="8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8"/>
            <p:cNvSpPr>
              <a:spLocks noEditPoints="1"/>
            </p:cNvSpPr>
            <p:nvPr userDrawn="1"/>
          </p:nvSpPr>
          <p:spPr bwMode="auto">
            <a:xfrm>
              <a:off x="5461" y="2782"/>
              <a:ext cx="91" cy="87"/>
            </a:xfrm>
            <a:custGeom>
              <a:avLst/>
              <a:gdLst>
                <a:gd name="T0" fmla="*/ 45 w 91"/>
                <a:gd name="T1" fmla="*/ 87 h 87"/>
                <a:gd name="T2" fmla="*/ 27 w 91"/>
                <a:gd name="T3" fmla="*/ 83 h 87"/>
                <a:gd name="T4" fmla="*/ 14 w 91"/>
                <a:gd name="T5" fmla="*/ 74 h 87"/>
                <a:gd name="T6" fmla="*/ 3 w 91"/>
                <a:gd name="T7" fmla="*/ 60 h 87"/>
                <a:gd name="T8" fmla="*/ 0 w 91"/>
                <a:gd name="T9" fmla="*/ 43 h 87"/>
                <a:gd name="T10" fmla="*/ 1 w 91"/>
                <a:gd name="T11" fmla="*/ 35 h 87"/>
                <a:gd name="T12" fmla="*/ 8 w 91"/>
                <a:gd name="T13" fmla="*/ 20 h 87"/>
                <a:gd name="T14" fmla="*/ 19 w 91"/>
                <a:gd name="T15" fmla="*/ 8 h 87"/>
                <a:gd name="T16" fmla="*/ 37 w 91"/>
                <a:gd name="T17" fmla="*/ 1 h 87"/>
                <a:gd name="T18" fmla="*/ 45 w 91"/>
                <a:gd name="T19" fmla="*/ 0 h 87"/>
                <a:gd name="T20" fmla="*/ 63 w 91"/>
                <a:gd name="T21" fmla="*/ 4 h 87"/>
                <a:gd name="T22" fmla="*/ 77 w 91"/>
                <a:gd name="T23" fmla="*/ 13 h 87"/>
                <a:gd name="T24" fmla="*/ 86 w 91"/>
                <a:gd name="T25" fmla="*/ 27 h 87"/>
                <a:gd name="T26" fmla="*/ 91 w 91"/>
                <a:gd name="T27" fmla="*/ 43 h 87"/>
                <a:gd name="T28" fmla="*/ 90 w 91"/>
                <a:gd name="T29" fmla="*/ 52 h 87"/>
                <a:gd name="T30" fmla="*/ 83 w 91"/>
                <a:gd name="T31" fmla="*/ 67 h 87"/>
                <a:gd name="T32" fmla="*/ 70 w 91"/>
                <a:gd name="T33" fmla="*/ 79 h 87"/>
                <a:gd name="T34" fmla="*/ 54 w 91"/>
                <a:gd name="T35" fmla="*/ 86 h 87"/>
                <a:gd name="T36" fmla="*/ 45 w 91"/>
                <a:gd name="T37" fmla="*/ 87 h 87"/>
                <a:gd name="T38" fmla="*/ 45 w 91"/>
                <a:gd name="T39" fmla="*/ 7 h 87"/>
                <a:gd name="T40" fmla="*/ 33 w 91"/>
                <a:gd name="T41" fmla="*/ 11 h 87"/>
                <a:gd name="T42" fmla="*/ 24 w 91"/>
                <a:gd name="T43" fmla="*/ 19 h 87"/>
                <a:gd name="T44" fmla="*/ 19 w 91"/>
                <a:gd name="T45" fmla="*/ 30 h 87"/>
                <a:gd name="T46" fmla="*/ 18 w 91"/>
                <a:gd name="T47" fmla="*/ 43 h 87"/>
                <a:gd name="T48" fmla="*/ 18 w 91"/>
                <a:gd name="T49" fmla="*/ 50 h 87"/>
                <a:gd name="T50" fmla="*/ 22 w 91"/>
                <a:gd name="T51" fmla="*/ 63 h 87"/>
                <a:gd name="T52" fmla="*/ 29 w 91"/>
                <a:gd name="T53" fmla="*/ 73 h 87"/>
                <a:gd name="T54" fmla="*/ 39 w 91"/>
                <a:gd name="T55" fmla="*/ 79 h 87"/>
                <a:gd name="T56" fmla="*/ 45 w 91"/>
                <a:gd name="T57" fmla="*/ 80 h 87"/>
                <a:gd name="T58" fmla="*/ 57 w 91"/>
                <a:gd name="T59" fmla="*/ 76 h 87"/>
                <a:gd name="T60" fmla="*/ 66 w 91"/>
                <a:gd name="T61" fmla="*/ 68 h 87"/>
                <a:gd name="T62" fmla="*/ 70 w 91"/>
                <a:gd name="T63" fmla="*/ 56 h 87"/>
                <a:gd name="T64" fmla="*/ 73 w 91"/>
                <a:gd name="T65" fmla="*/ 43 h 87"/>
                <a:gd name="T66" fmla="*/ 71 w 91"/>
                <a:gd name="T67" fmla="*/ 37 h 87"/>
                <a:gd name="T68" fmla="*/ 69 w 91"/>
                <a:gd name="T69" fmla="*/ 24 h 87"/>
                <a:gd name="T70" fmla="*/ 62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7" y="86"/>
                  </a:lnTo>
                  <a:lnTo>
                    <a:pt x="27" y="83"/>
                  </a:lnTo>
                  <a:lnTo>
                    <a:pt x="19" y="79"/>
                  </a:lnTo>
                  <a:lnTo>
                    <a:pt x="14" y="74"/>
                  </a:lnTo>
                  <a:lnTo>
                    <a:pt x="8" y="67"/>
                  </a:lnTo>
                  <a:lnTo>
                    <a:pt x="3" y="60"/>
                  </a:lnTo>
                  <a:lnTo>
                    <a:pt x="1" y="52"/>
                  </a:lnTo>
                  <a:lnTo>
                    <a:pt x="0" y="43"/>
                  </a:lnTo>
                  <a:lnTo>
                    <a:pt x="0" y="43"/>
                  </a:lnTo>
                  <a:lnTo>
                    <a:pt x="1" y="35"/>
                  </a:lnTo>
                  <a:lnTo>
                    <a:pt x="3" y="27"/>
                  </a:lnTo>
                  <a:lnTo>
                    <a:pt x="8" y="20"/>
                  </a:lnTo>
                  <a:lnTo>
                    <a:pt x="14" y="13"/>
                  </a:lnTo>
                  <a:lnTo>
                    <a:pt x="19" y="8"/>
                  </a:lnTo>
                  <a:lnTo>
                    <a:pt x="27" y="4"/>
                  </a:lnTo>
                  <a:lnTo>
                    <a:pt x="37" y="1"/>
                  </a:lnTo>
                  <a:lnTo>
                    <a:pt x="45" y="0"/>
                  </a:lnTo>
                  <a:lnTo>
                    <a:pt x="45" y="0"/>
                  </a:lnTo>
                  <a:lnTo>
                    <a:pt x="54" y="1"/>
                  </a:lnTo>
                  <a:lnTo>
                    <a:pt x="63" y="4"/>
                  </a:lnTo>
                  <a:lnTo>
                    <a:pt x="70" y="8"/>
                  </a:lnTo>
                  <a:lnTo>
                    <a:pt x="77" y="13"/>
                  </a:lnTo>
                  <a:lnTo>
                    <a:pt x="83" y="20"/>
                  </a:lnTo>
                  <a:lnTo>
                    <a:pt x="86" y="27"/>
                  </a:lnTo>
                  <a:lnTo>
                    <a:pt x="90" y="35"/>
                  </a:lnTo>
                  <a:lnTo>
                    <a:pt x="91" y="43"/>
                  </a:lnTo>
                  <a:lnTo>
                    <a:pt x="91" y="43"/>
                  </a:lnTo>
                  <a:lnTo>
                    <a:pt x="90" y="52"/>
                  </a:lnTo>
                  <a:lnTo>
                    <a:pt x="86" y="60"/>
                  </a:lnTo>
                  <a:lnTo>
                    <a:pt x="83" y="67"/>
                  </a:lnTo>
                  <a:lnTo>
                    <a:pt x="77" y="74"/>
                  </a:lnTo>
                  <a:lnTo>
                    <a:pt x="70" y="79"/>
                  </a:lnTo>
                  <a:lnTo>
                    <a:pt x="63" y="83"/>
                  </a:lnTo>
                  <a:lnTo>
                    <a:pt x="54" y="86"/>
                  </a:lnTo>
                  <a:lnTo>
                    <a:pt x="45" y="87"/>
                  </a:lnTo>
                  <a:lnTo>
                    <a:pt x="45" y="87"/>
                  </a:lnTo>
                  <a:close/>
                  <a:moveTo>
                    <a:pt x="45" y="7"/>
                  </a:moveTo>
                  <a:lnTo>
                    <a:pt x="45" y="7"/>
                  </a:lnTo>
                  <a:lnTo>
                    <a:pt x="39" y="8"/>
                  </a:lnTo>
                  <a:lnTo>
                    <a:pt x="33" y="11"/>
                  </a:lnTo>
                  <a:lnTo>
                    <a:pt x="29" y="14"/>
                  </a:lnTo>
                  <a:lnTo>
                    <a:pt x="24" y="19"/>
                  </a:lnTo>
                  <a:lnTo>
                    <a:pt x="22" y="24"/>
                  </a:lnTo>
                  <a:lnTo>
                    <a:pt x="19" y="30"/>
                  </a:lnTo>
                  <a:lnTo>
                    <a:pt x="18" y="37"/>
                  </a:lnTo>
                  <a:lnTo>
                    <a:pt x="18" y="43"/>
                  </a:lnTo>
                  <a:lnTo>
                    <a:pt x="18" y="43"/>
                  </a:lnTo>
                  <a:lnTo>
                    <a:pt x="18" y="50"/>
                  </a:lnTo>
                  <a:lnTo>
                    <a:pt x="19" y="56"/>
                  </a:lnTo>
                  <a:lnTo>
                    <a:pt x="22" y="63"/>
                  </a:lnTo>
                  <a:lnTo>
                    <a:pt x="24" y="68"/>
                  </a:lnTo>
                  <a:lnTo>
                    <a:pt x="29" y="73"/>
                  </a:lnTo>
                  <a:lnTo>
                    <a:pt x="33" y="76"/>
                  </a:lnTo>
                  <a:lnTo>
                    <a:pt x="39" y="79"/>
                  </a:lnTo>
                  <a:lnTo>
                    <a:pt x="45" y="80"/>
                  </a:lnTo>
                  <a:lnTo>
                    <a:pt x="45" y="80"/>
                  </a:lnTo>
                  <a:lnTo>
                    <a:pt x="52" y="79"/>
                  </a:lnTo>
                  <a:lnTo>
                    <a:pt x="57" y="76"/>
                  </a:lnTo>
                  <a:lnTo>
                    <a:pt x="62" y="73"/>
                  </a:lnTo>
                  <a:lnTo>
                    <a:pt x="66" y="68"/>
                  </a:lnTo>
                  <a:lnTo>
                    <a:pt x="69" y="63"/>
                  </a:lnTo>
                  <a:lnTo>
                    <a:pt x="70" y="56"/>
                  </a:lnTo>
                  <a:lnTo>
                    <a:pt x="71" y="50"/>
                  </a:lnTo>
                  <a:lnTo>
                    <a:pt x="73" y="43"/>
                  </a:lnTo>
                  <a:lnTo>
                    <a:pt x="73" y="43"/>
                  </a:lnTo>
                  <a:lnTo>
                    <a:pt x="71" y="37"/>
                  </a:lnTo>
                  <a:lnTo>
                    <a:pt x="70" y="30"/>
                  </a:lnTo>
                  <a:lnTo>
                    <a:pt x="69" y="24"/>
                  </a:lnTo>
                  <a:lnTo>
                    <a:pt x="66" y="19"/>
                  </a:lnTo>
                  <a:lnTo>
                    <a:pt x="62" y="14"/>
                  </a:lnTo>
                  <a:lnTo>
                    <a:pt x="57"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9"/>
            <p:cNvSpPr>
              <a:spLocks/>
            </p:cNvSpPr>
            <p:nvPr userDrawn="1"/>
          </p:nvSpPr>
          <p:spPr bwMode="auto">
            <a:xfrm>
              <a:off x="4449" y="2939"/>
              <a:ext cx="53" cy="87"/>
            </a:xfrm>
            <a:custGeom>
              <a:avLst/>
              <a:gdLst>
                <a:gd name="T0" fmla="*/ 2 w 53"/>
                <a:gd name="T1" fmla="*/ 57 h 87"/>
                <a:gd name="T2" fmla="*/ 3 w 53"/>
                <a:gd name="T3" fmla="*/ 60 h 87"/>
                <a:gd name="T4" fmla="*/ 5 w 53"/>
                <a:gd name="T5" fmla="*/ 69 h 87"/>
                <a:gd name="T6" fmla="*/ 12 w 53"/>
                <a:gd name="T7" fmla="*/ 78 h 87"/>
                <a:gd name="T8" fmla="*/ 27 w 53"/>
                <a:gd name="T9" fmla="*/ 81 h 87"/>
                <a:gd name="T10" fmla="*/ 34 w 53"/>
                <a:gd name="T11" fmla="*/ 80 h 87"/>
                <a:gd name="T12" fmla="*/ 42 w 53"/>
                <a:gd name="T13" fmla="*/ 72 h 87"/>
                <a:gd name="T14" fmla="*/ 45 w 53"/>
                <a:gd name="T15" fmla="*/ 66 h 87"/>
                <a:gd name="T16" fmla="*/ 40 w 53"/>
                <a:gd name="T17" fmla="*/ 58 h 87"/>
                <a:gd name="T18" fmla="*/ 29 w 53"/>
                <a:gd name="T19" fmla="*/ 50 h 87"/>
                <a:gd name="T20" fmla="*/ 16 w 53"/>
                <a:gd name="T21" fmla="*/ 43 h 87"/>
                <a:gd name="T22" fmla="*/ 5 w 53"/>
                <a:gd name="T23" fmla="*/ 34 h 87"/>
                <a:gd name="T24" fmla="*/ 1 w 53"/>
                <a:gd name="T25" fmla="*/ 21 h 87"/>
                <a:gd name="T26" fmla="*/ 1 w 53"/>
                <a:gd name="T27" fmla="*/ 17 h 87"/>
                <a:gd name="T28" fmla="*/ 4 w 53"/>
                <a:gd name="T29" fmla="*/ 10 h 87"/>
                <a:gd name="T30" fmla="*/ 10 w 53"/>
                <a:gd name="T31" fmla="*/ 4 h 87"/>
                <a:gd name="T32" fmla="*/ 18 w 53"/>
                <a:gd name="T33" fmla="*/ 1 h 87"/>
                <a:gd name="T34" fmla="*/ 23 w 53"/>
                <a:gd name="T35" fmla="*/ 0 h 87"/>
                <a:gd name="T36" fmla="*/ 33 w 53"/>
                <a:gd name="T37" fmla="*/ 3 h 87"/>
                <a:gd name="T38" fmla="*/ 40 w 53"/>
                <a:gd name="T39" fmla="*/ 6 h 87"/>
                <a:gd name="T40" fmla="*/ 44 w 53"/>
                <a:gd name="T41" fmla="*/ 0 h 87"/>
                <a:gd name="T42" fmla="*/ 46 w 53"/>
                <a:gd name="T43" fmla="*/ 29 h 87"/>
                <a:gd name="T44" fmla="*/ 44 w 53"/>
                <a:gd name="T45" fmla="*/ 29 h 87"/>
                <a:gd name="T46" fmla="*/ 40 w 53"/>
                <a:gd name="T47" fmla="*/ 18 h 87"/>
                <a:gd name="T48" fmla="*/ 35 w 53"/>
                <a:gd name="T49" fmla="*/ 11 h 87"/>
                <a:gd name="T50" fmla="*/ 29 w 53"/>
                <a:gd name="T51" fmla="*/ 6 h 87"/>
                <a:gd name="T52" fmla="*/ 23 w 53"/>
                <a:gd name="T53" fmla="*/ 6 h 87"/>
                <a:gd name="T54" fmla="*/ 14 w 53"/>
                <a:gd name="T55" fmla="*/ 10 h 87"/>
                <a:gd name="T56" fmla="*/ 10 w 53"/>
                <a:gd name="T57" fmla="*/ 18 h 87"/>
                <a:gd name="T58" fmla="*/ 10 w 53"/>
                <a:gd name="T59" fmla="*/ 22 h 87"/>
                <a:gd name="T60" fmla="*/ 18 w 53"/>
                <a:gd name="T61" fmla="*/ 30 h 87"/>
                <a:gd name="T62" fmla="*/ 39 w 53"/>
                <a:gd name="T63" fmla="*/ 42 h 87"/>
                <a:gd name="T64" fmla="*/ 46 w 53"/>
                <a:gd name="T65" fmla="*/ 47 h 87"/>
                <a:gd name="T66" fmla="*/ 53 w 53"/>
                <a:gd name="T67" fmla="*/ 57 h 87"/>
                <a:gd name="T68" fmla="*/ 53 w 53"/>
                <a:gd name="T69" fmla="*/ 63 h 87"/>
                <a:gd name="T70" fmla="*/ 52 w 53"/>
                <a:gd name="T71" fmla="*/ 72 h 87"/>
                <a:gd name="T72" fmla="*/ 46 w 53"/>
                <a:gd name="T73" fmla="*/ 80 h 87"/>
                <a:gd name="T74" fmla="*/ 38 w 53"/>
                <a:gd name="T75" fmla="*/ 85 h 87"/>
                <a:gd name="T76" fmla="*/ 27 w 53"/>
                <a:gd name="T77" fmla="*/ 87 h 87"/>
                <a:gd name="T78" fmla="*/ 20 w 53"/>
                <a:gd name="T79" fmla="*/ 86 h 87"/>
                <a:gd name="T80" fmla="*/ 7 w 53"/>
                <a:gd name="T81" fmla="*/ 80 h 87"/>
                <a:gd name="T82" fmla="*/ 4 w 53"/>
                <a:gd name="T83" fmla="*/ 82 h 87"/>
                <a:gd name="T84" fmla="*/ 0 w 53"/>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3" h="87">
                  <a:moveTo>
                    <a:pt x="0" y="57"/>
                  </a:moveTo>
                  <a:lnTo>
                    <a:pt x="2" y="57"/>
                  </a:lnTo>
                  <a:lnTo>
                    <a:pt x="2" y="57"/>
                  </a:lnTo>
                  <a:lnTo>
                    <a:pt x="3" y="60"/>
                  </a:lnTo>
                  <a:lnTo>
                    <a:pt x="3" y="65"/>
                  </a:lnTo>
                  <a:lnTo>
                    <a:pt x="5" y="69"/>
                  </a:lnTo>
                  <a:lnTo>
                    <a:pt x="9" y="73"/>
                  </a:lnTo>
                  <a:lnTo>
                    <a:pt x="12" y="78"/>
                  </a:lnTo>
                  <a:lnTo>
                    <a:pt x="19" y="80"/>
                  </a:lnTo>
                  <a:lnTo>
                    <a:pt x="27" y="81"/>
                  </a:lnTo>
                  <a:lnTo>
                    <a:pt x="27" y="81"/>
                  </a:lnTo>
                  <a:lnTo>
                    <a:pt x="34" y="80"/>
                  </a:lnTo>
                  <a:lnTo>
                    <a:pt x="39" y="77"/>
                  </a:lnTo>
                  <a:lnTo>
                    <a:pt x="42" y="72"/>
                  </a:lnTo>
                  <a:lnTo>
                    <a:pt x="45" y="66"/>
                  </a:lnTo>
                  <a:lnTo>
                    <a:pt x="45" y="66"/>
                  </a:lnTo>
                  <a:lnTo>
                    <a:pt x="44" y="62"/>
                  </a:lnTo>
                  <a:lnTo>
                    <a:pt x="40" y="58"/>
                  </a:lnTo>
                  <a:lnTo>
                    <a:pt x="35" y="53"/>
                  </a:lnTo>
                  <a:lnTo>
                    <a:pt x="29" y="50"/>
                  </a:lnTo>
                  <a:lnTo>
                    <a:pt x="16" y="43"/>
                  </a:lnTo>
                  <a:lnTo>
                    <a:pt x="16" y="43"/>
                  </a:lnTo>
                  <a:lnTo>
                    <a:pt x="10" y="40"/>
                  </a:lnTo>
                  <a:lnTo>
                    <a:pt x="5" y="34"/>
                  </a:lnTo>
                  <a:lnTo>
                    <a:pt x="2" y="28"/>
                  </a:lnTo>
                  <a:lnTo>
                    <a:pt x="1" y="21"/>
                  </a:lnTo>
                  <a:lnTo>
                    <a:pt x="1" y="21"/>
                  </a:lnTo>
                  <a:lnTo>
                    <a:pt x="1" y="17"/>
                  </a:lnTo>
                  <a:lnTo>
                    <a:pt x="2" y="13"/>
                  </a:lnTo>
                  <a:lnTo>
                    <a:pt x="4" y="10"/>
                  </a:lnTo>
                  <a:lnTo>
                    <a:pt x="7" y="6"/>
                  </a:lnTo>
                  <a:lnTo>
                    <a:pt x="10" y="4"/>
                  </a:lnTo>
                  <a:lnTo>
                    <a:pt x="14" y="3"/>
                  </a:lnTo>
                  <a:lnTo>
                    <a:pt x="18" y="1"/>
                  </a:lnTo>
                  <a:lnTo>
                    <a:pt x="23" y="0"/>
                  </a:lnTo>
                  <a:lnTo>
                    <a:pt x="23" y="0"/>
                  </a:lnTo>
                  <a:lnTo>
                    <a:pt x="29" y="1"/>
                  </a:lnTo>
                  <a:lnTo>
                    <a:pt x="33" y="3"/>
                  </a:lnTo>
                  <a:lnTo>
                    <a:pt x="40" y="6"/>
                  </a:lnTo>
                  <a:lnTo>
                    <a:pt x="40" y="6"/>
                  </a:lnTo>
                  <a:lnTo>
                    <a:pt x="42" y="4"/>
                  </a:lnTo>
                  <a:lnTo>
                    <a:pt x="44" y="0"/>
                  </a:lnTo>
                  <a:lnTo>
                    <a:pt x="46" y="0"/>
                  </a:lnTo>
                  <a:lnTo>
                    <a:pt x="46" y="29"/>
                  </a:lnTo>
                  <a:lnTo>
                    <a:pt x="44" y="29"/>
                  </a:lnTo>
                  <a:lnTo>
                    <a:pt x="44" y="29"/>
                  </a:lnTo>
                  <a:lnTo>
                    <a:pt x="42" y="21"/>
                  </a:lnTo>
                  <a:lnTo>
                    <a:pt x="40" y="18"/>
                  </a:lnTo>
                  <a:lnTo>
                    <a:pt x="39" y="14"/>
                  </a:lnTo>
                  <a:lnTo>
                    <a:pt x="35" y="11"/>
                  </a:lnTo>
                  <a:lnTo>
                    <a:pt x="32" y="8"/>
                  </a:lnTo>
                  <a:lnTo>
                    <a:pt x="29" y="6"/>
                  </a:lnTo>
                  <a:lnTo>
                    <a:pt x="23" y="6"/>
                  </a:lnTo>
                  <a:lnTo>
                    <a:pt x="23" y="6"/>
                  </a:lnTo>
                  <a:lnTo>
                    <a:pt x="17" y="7"/>
                  </a:lnTo>
                  <a:lnTo>
                    <a:pt x="14" y="10"/>
                  </a:lnTo>
                  <a:lnTo>
                    <a:pt x="10" y="13"/>
                  </a:lnTo>
                  <a:lnTo>
                    <a:pt x="10" y="18"/>
                  </a:lnTo>
                  <a:lnTo>
                    <a:pt x="10" y="18"/>
                  </a:lnTo>
                  <a:lnTo>
                    <a:pt x="10" y="22"/>
                  </a:lnTo>
                  <a:lnTo>
                    <a:pt x="14" y="27"/>
                  </a:lnTo>
                  <a:lnTo>
                    <a:pt x="18" y="30"/>
                  </a:lnTo>
                  <a:lnTo>
                    <a:pt x="26" y="35"/>
                  </a:lnTo>
                  <a:lnTo>
                    <a:pt x="39" y="42"/>
                  </a:lnTo>
                  <a:lnTo>
                    <a:pt x="39" y="42"/>
                  </a:lnTo>
                  <a:lnTo>
                    <a:pt x="46" y="47"/>
                  </a:lnTo>
                  <a:lnTo>
                    <a:pt x="51" y="51"/>
                  </a:lnTo>
                  <a:lnTo>
                    <a:pt x="53" y="57"/>
                  </a:lnTo>
                  <a:lnTo>
                    <a:pt x="53" y="63"/>
                  </a:lnTo>
                  <a:lnTo>
                    <a:pt x="53" y="63"/>
                  </a:lnTo>
                  <a:lnTo>
                    <a:pt x="53" y="67"/>
                  </a:lnTo>
                  <a:lnTo>
                    <a:pt x="52" y="72"/>
                  </a:lnTo>
                  <a:lnTo>
                    <a:pt x="48" y="77"/>
                  </a:lnTo>
                  <a:lnTo>
                    <a:pt x="46" y="80"/>
                  </a:lnTo>
                  <a:lnTo>
                    <a:pt x="41" y="82"/>
                  </a:lnTo>
                  <a:lnTo>
                    <a:pt x="38" y="85"/>
                  </a:lnTo>
                  <a:lnTo>
                    <a:pt x="32" y="86"/>
                  </a:lnTo>
                  <a:lnTo>
                    <a:pt x="27" y="87"/>
                  </a:lnTo>
                  <a:lnTo>
                    <a:pt x="27" y="87"/>
                  </a:lnTo>
                  <a:lnTo>
                    <a:pt x="20" y="86"/>
                  </a:lnTo>
                  <a:lnTo>
                    <a:pt x="15" y="84"/>
                  </a:lnTo>
                  <a:lnTo>
                    <a:pt x="7" y="80"/>
                  </a:lnTo>
                  <a:lnTo>
                    <a:pt x="7" y="80"/>
                  </a:lnTo>
                  <a:lnTo>
                    <a:pt x="4" y="82"/>
                  </a:lnTo>
                  <a:lnTo>
                    <a:pt x="2"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0"/>
            <p:cNvSpPr>
              <a:spLocks/>
            </p:cNvSpPr>
            <p:nvPr userDrawn="1"/>
          </p:nvSpPr>
          <p:spPr bwMode="auto">
            <a:xfrm>
              <a:off x="4519" y="2942"/>
              <a:ext cx="84" cy="82"/>
            </a:xfrm>
            <a:custGeom>
              <a:avLst/>
              <a:gdLst>
                <a:gd name="T0" fmla="*/ 23 w 84"/>
                <a:gd name="T1" fmla="*/ 78 h 82"/>
                <a:gd name="T2" fmla="*/ 23 w 84"/>
                <a:gd name="T3" fmla="*/ 78 h 82"/>
                <a:gd name="T4" fmla="*/ 30 w 84"/>
                <a:gd name="T5" fmla="*/ 78 h 82"/>
                <a:gd name="T6" fmla="*/ 33 w 84"/>
                <a:gd name="T7" fmla="*/ 77 h 82"/>
                <a:gd name="T8" fmla="*/ 35 w 84"/>
                <a:gd name="T9" fmla="*/ 76 h 82"/>
                <a:gd name="T10" fmla="*/ 36 w 84"/>
                <a:gd name="T11" fmla="*/ 71 h 82"/>
                <a:gd name="T12" fmla="*/ 37 w 84"/>
                <a:gd name="T13" fmla="*/ 63 h 82"/>
                <a:gd name="T14" fmla="*/ 37 w 84"/>
                <a:gd name="T15" fmla="*/ 5 h 82"/>
                <a:gd name="T16" fmla="*/ 19 w 84"/>
                <a:gd name="T17" fmla="*/ 5 h 82"/>
                <a:gd name="T18" fmla="*/ 19 w 84"/>
                <a:gd name="T19" fmla="*/ 5 h 82"/>
                <a:gd name="T20" fmla="*/ 12 w 84"/>
                <a:gd name="T21" fmla="*/ 5 h 82"/>
                <a:gd name="T22" fmla="*/ 7 w 84"/>
                <a:gd name="T23" fmla="*/ 8 h 82"/>
                <a:gd name="T24" fmla="*/ 5 w 84"/>
                <a:gd name="T25" fmla="*/ 11 h 82"/>
                <a:gd name="T26" fmla="*/ 4 w 84"/>
                <a:gd name="T27" fmla="*/ 16 h 82"/>
                <a:gd name="T28" fmla="*/ 2 w 84"/>
                <a:gd name="T29" fmla="*/ 18 h 82"/>
                <a:gd name="T30" fmla="*/ 0 w 84"/>
                <a:gd name="T31" fmla="*/ 18 h 82"/>
                <a:gd name="T32" fmla="*/ 1 w 84"/>
                <a:gd name="T33" fmla="*/ 0 h 82"/>
                <a:gd name="T34" fmla="*/ 83 w 84"/>
                <a:gd name="T35" fmla="*/ 0 h 82"/>
                <a:gd name="T36" fmla="*/ 84 w 84"/>
                <a:gd name="T37" fmla="*/ 18 h 82"/>
                <a:gd name="T38" fmla="*/ 81 w 84"/>
                <a:gd name="T39" fmla="*/ 18 h 82"/>
                <a:gd name="T40" fmla="*/ 81 w 84"/>
                <a:gd name="T41" fmla="*/ 16 h 82"/>
                <a:gd name="T42" fmla="*/ 81 w 84"/>
                <a:gd name="T43" fmla="*/ 16 h 82"/>
                <a:gd name="T44" fmla="*/ 80 w 84"/>
                <a:gd name="T45" fmla="*/ 11 h 82"/>
                <a:gd name="T46" fmla="*/ 76 w 84"/>
                <a:gd name="T47" fmla="*/ 8 h 82"/>
                <a:gd name="T48" fmla="*/ 73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50 w 84"/>
                <a:gd name="T61" fmla="*/ 76 h 82"/>
                <a:gd name="T62" fmla="*/ 51 w 84"/>
                <a:gd name="T63" fmla="*/ 77 h 82"/>
                <a:gd name="T64" fmla="*/ 53 w 84"/>
                <a:gd name="T65" fmla="*/ 78 h 82"/>
                <a:gd name="T66" fmla="*/ 60 w 84"/>
                <a:gd name="T67" fmla="*/ 78 h 82"/>
                <a:gd name="T68" fmla="*/ 60 w 84"/>
                <a:gd name="T69" fmla="*/ 82 h 82"/>
                <a:gd name="T70" fmla="*/ 23 w 84"/>
                <a:gd name="T71" fmla="*/ 82 h 82"/>
                <a:gd name="T72" fmla="*/ 23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3" y="78"/>
                  </a:moveTo>
                  <a:lnTo>
                    <a:pt x="23" y="78"/>
                  </a:lnTo>
                  <a:lnTo>
                    <a:pt x="30" y="78"/>
                  </a:lnTo>
                  <a:lnTo>
                    <a:pt x="33" y="77"/>
                  </a:lnTo>
                  <a:lnTo>
                    <a:pt x="35" y="76"/>
                  </a:lnTo>
                  <a:lnTo>
                    <a:pt x="36" y="71"/>
                  </a:lnTo>
                  <a:lnTo>
                    <a:pt x="37" y="63"/>
                  </a:lnTo>
                  <a:lnTo>
                    <a:pt x="37" y="5"/>
                  </a:lnTo>
                  <a:lnTo>
                    <a:pt x="19" y="5"/>
                  </a:lnTo>
                  <a:lnTo>
                    <a:pt x="19" y="5"/>
                  </a:lnTo>
                  <a:lnTo>
                    <a:pt x="12" y="5"/>
                  </a:lnTo>
                  <a:lnTo>
                    <a:pt x="7" y="8"/>
                  </a:lnTo>
                  <a:lnTo>
                    <a:pt x="5" y="11"/>
                  </a:lnTo>
                  <a:lnTo>
                    <a:pt x="4" y="16"/>
                  </a:lnTo>
                  <a:lnTo>
                    <a:pt x="2" y="18"/>
                  </a:lnTo>
                  <a:lnTo>
                    <a:pt x="0" y="18"/>
                  </a:lnTo>
                  <a:lnTo>
                    <a:pt x="1" y="0"/>
                  </a:lnTo>
                  <a:lnTo>
                    <a:pt x="83" y="0"/>
                  </a:lnTo>
                  <a:lnTo>
                    <a:pt x="84" y="18"/>
                  </a:lnTo>
                  <a:lnTo>
                    <a:pt x="81" y="18"/>
                  </a:lnTo>
                  <a:lnTo>
                    <a:pt x="81" y="16"/>
                  </a:lnTo>
                  <a:lnTo>
                    <a:pt x="81" y="16"/>
                  </a:lnTo>
                  <a:lnTo>
                    <a:pt x="80" y="11"/>
                  </a:lnTo>
                  <a:lnTo>
                    <a:pt x="76" y="8"/>
                  </a:lnTo>
                  <a:lnTo>
                    <a:pt x="73" y="5"/>
                  </a:lnTo>
                  <a:lnTo>
                    <a:pt x="65" y="5"/>
                  </a:lnTo>
                  <a:lnTo>
                    <a:pt x="48" y="5"/>
                  </a:lnTo>
                  <a:lnTo>
                    <a:pt x="48" y="63"/>
                  </a:lnTo>
                  <a:lnTo>
                    <a:pt x="48" y="63"/>
                  </a:lnTo>
                  <a:lnTo>
                    <a:pt x="48" y="71"/>
                  </a:lnTo>
                  <a:lnTo>
                    <a:pt x="50" y="76"/>
                  </a:lnTo>
                  <a:lnTo>
                    <a:pt x="51" y="77"/>
                  </a:lnTo>
                  <a:lnTo>
                    <a:pt x="53" y="78"/>
                  </a:lnTo>
                  <a:lnTo>
                    <a:pt x="60" y="78"/>
                  </a:lnTo>
                  <a:lnTo>
                    <a:pt x="60" y="82"/>
                  </a:lnTo>
                  <a:lnTo>
                    <a:pt x="23" y="82"/>
                  </a:lnTo>
                  <a:lnTo>
                    <a:pt x="23"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1"/>
            <p:cNvSpPr>
              <a:spLocks noEditPoints="1"/>
            </p:cNvSpPr>
            <p:nvPr userDrawn="1"/>
          </p:nvSpPr>
          <p:spPr bwMode="auto">
            <a:xfrm>
              <a:off x="4601" y="2939"/>
              <a:ext cx="95" cy="85"/>
            </a:xfrm>
            <a:custGeom>
              <a:avLst/>
              <a:gdLst>
                <a:gd name="T0" fmla="*/ 0 w 95"/>
                <a:gd name="T1" fmla="*/ 81 h 85"/>
                <a:gd name="T2" fmla="*/ 0 w 95"/>
                <a:gd name="T3" fmla="*/ 81 h 85"/>
                <a:gd name="T4" fmla="*/ 7 w 95"/>
                <a:gd name="T5" fmla="*/ 81 h 85"/>
                <a:gd name="T6" fmla="*/ 12 w 95"/>
                <a:gd name="T7" fmla="*/ 79 h 85"/>
                <a:gd name="T8" fmla="*/ 14 w 95"/>
                <a:gd name="T9" fmla="*/ 75 h 85"/>
                <a:gd name="T10" fmla="*/ 18 w 95"/>
                <a:gd name="T11" fmla="*/ 70 h 85"/>
                <a:gd name="T12" fmla="*/ 46 w 95"/>
                <a:gd name="T13" fmla="*/ 0 h 85"/>
                <a:gd name="T14" fmla="*/ 49 w 95"/>
                <a:gd name="T15" fmla="*/ 0 h 85"/>
                <a:gd name="T16" fmla="*/ 79 w 95"/>
                <a:gd name="T17" fmla="*/ 70 h 85"/>
                <a:gd name="T18" fmla="*/ 79 w 95"/>
                <a:gd name="T19" fmla="*/ 70 h 85"/>
                <a:gd name="T20" fmla="*/ 81 w 95"/>
                <a:gd name="T21" fmla="*/ 75 h 85"/>
                <a:gd name="T22" fmla="*/ 85 w 95"/>
                <a:gd name="T23" fmla="*/ 79 h 85"/>
                <a:gd name="T24" fmla="*/ 88 w 95"/>
                <a:gd name="T25" fmla="*/ 81 h 85"/>
                <a:gd name="T26" fmla="*/ 95 w 95"/>
                <a:gd name="T27" fmla="*/ 81 h 85"/>
                <a:gd name="T28" fmla="*/ 95 w 95"/>
                <a:gd name="T29" fmla="*/ 85 h 85"/>
                <a:gd name="T30" fmla="*/ 57 w 95"/>
                <a:gd name="T31" fmla="*/ 85 h 85"/>
                <a:gd name="T32" fmla="*/ 57 w 95"/>
                <a:gd name="T33" fmla="*/ 81 h 85"/>
                <a:gd name="T34" fmla="*/ 57 w 95"/>
                <a:gd name="T35" fmla="*/ 81 h 85"/>
                <a:gd name="T36" fmla="*/ 64 w 95"/>
                <a:gd name="T37" fmla="*/ 81 h 85"/>
                <a:gd name="T38" fmla="*/ 68 w 95"/>
                <a:gd name="T39" fmla="*/ 79 h 85"/>
                <a:gd name="T40" fmla="*/ 68 w 95"/>
                <a:gd name="T41" fmla="*/ 78 h 85"/>
                <a:gd name="T42" fmla="*/ 70 w 95"/>
                <a:gd name="T43" fmla="*/ 75 h 85"/>
                <a:gd name="T44" fmla="*/ 68 w 95"/>
                <a:gd name="T45" fmla="*/ 71 h 85"/>
                <a:gd name="T46" fmla="*/ 61 w 95"/>
                <a:gd name="T47" fmla="*/ 56 h 85"/>
                <a:gd name="T48" fmla="*/ 28 w 95"/>
                <a:gd name="T49" fmla="*/ 56 h 85"/>
                <a:gd name="T50" fmla="*/ 22 w 95"/>
                <a:gd name="T51" fmla="*/ 71 h 85"/>
                <a:gd name="T52" fmla="*/ 22 w 95"/>
                <a:gd name="T53" fmla="*/ 71 h 85"/>
                <a:gd name="T54" fmla="*/ 21 w 95"/>
                <a:gd name="T55" fmla="*/ 75 h 85"/>
                <a:gd name="T56" fmla="*/ 21 w 95"/>
                <a:gd name="T57" fmla="*/ 78 h 85"/>
                <a:gd name="T58" fmla="*/ 22 w 95"/>
                <a:gd name="T59" fmla="*/ 79 h 85"/>
                <a:gd name="T60" fmla="*/ 26 w 95"/>
                <a:gd name="T61" fmla="*/ 81 h 85"/>
                <a:gd name="T62" fmla="*/ 33 w 95"/>
                <a:gd name="T63" fmla="*/ 81 h 85"/>
                <a:gd name="T64" fmla="*/ 33 w 95"/>
                <a:gd name="T65" fmla="*/ 85 h 85"/>
                <a:gd name="T66" fmla="*/ 0 w 95"/>
                <a:gd name="T67" fmla="*/ 85 h 85"/>
                <a:gd name="T68" fmla="*/ 0 w 95"/>
                <a:gd name="T69" fmla="*/ 81 h 85"/>
                <a:gd name="T70" fmla="*/ 59 w 95"/>
                <a:gd name="T71" fmla="*/ 51 h 85"/>
                <a:gd name="T72" fmla="*/ 45 w 95"/>
                <a:gd name="T73" fmla="*/ 19 h 85"/>
                <a:gd name="T74" fmla="*/ 30 w 95"/>
                <a:gd name="T75" fmla="*/ 51 h 85"/>
                <a:gd name="T76" fmla="*/ 59 w 95"/>
                <a:gd name="T77" fmla="*/ 5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85">
                  <a:moveTo>
                    <a:pt x="0" y="81"/>
                  </a:moveTo>
                  <a:lnTo>
                    <a:pt x="0" y="81"/>
                  </a:lnTo>
                  <a:lnTo>
                    <a:pt x="7" y="81"/>
                  </a:lnTo>
                  <a:lnTo>
                    <a:pt x="12" y="79"/>
                  </a:lnTo>
                  <a:lnTo>
                    <a:pt x="14" y="75"/>
                  </a:lnTo>
                  <a:lnTo>
                    <a:pt x="18" y="70"/>
                  </a:lnTo>
                  <a:lnTo>
                    <a:pt x="46" y="0"/>
                  </a:lnTo>
                  <a:lnTo>
                    <a:pt x="49" y="0"/>
                  </a:lnTo>
                  <a:lnTo>
                    <a:pt x="79" y="70"/>
                  </a:lnTo>
                  <a:lnTo>
                    <a:pt x="79" y="70"/>
                  </a:lnTo>
                  <a:lnTo>
                    <a:pt x="81" y="75"/>
                  </a:lnTo>
                  <a:lnTo>
                    <a:pt x="85" y="79"/>
                  </a:lnTo>
                  <a:lnTo>
                    <a:pt x="88" y="81"/>
                  </a:lnTo>
                  <a:lnTo>
                    <a:pt x="95" y="81"/>
                  </a:lnTo>
                  <a:lnTo>
                    <a:pt x="95" y="85"/>
                  </a:lnTo>
                  <a:lnTo>
                    <a:pt x="57" y="85"/>
                  </a:lnTo>
                  <a:lnTo>
                    <a:pt x="57" y="81"/>
                  </a:lnTo>
                  <a:lnTo>
                    <a:pt x="57" y="81"/>
                  </a:lnTo>
                  <a:lnTo>
                    <a:pt x="64" y="81"/>
                  </a:lnTo>
                  <a:lnTo>
                    <a:pt x="68" y="79"/>
                  </a:lnTo>
                  <a:lnTo>
                    <a:pt x="68" y="78"/>
                  </a:lnTo>
                  <a:lnTo>
                    <a:pt x="70" y="75"/>
                  </a:lnTo>
                  <a:lnTo>
                    <a:pt x="68" y="71"/>
                  </a:lnTo>
                  <a:lnTo>
                    <a:pt x="61" y="56"/>
                  </a:lnTo>
                  <a:lnTo>
                    <a:pt x="28" y="56"/>
                  </a:lnTo>
                  <a:lnTo>
                    <a:pt x="22" y="71"/>
                  </a:lnTo>
                  <a:lnTo>
                    <a:pt x="22" y="71"/>
                  </a:lnTo>
                  <a:lnTo>
                    <a:pt x="21" y="75"/>
                  </a:lnTo>
                  <a:lnTo>
                    <a:pt x="21" y="78"/>
                  </a:lnTo>
                  <a:lnTo>
                    <a:pt x="22" y="79"/>
                  </a:lnTo>
                  <a:lnTo>
                    <a:pt x="26" y="81"/>
                  </a:lnTo>
                  <a:lnTo>
                    <a:pt x="33" y="81"/>
                  </a:lnTo>
                  <a:lnTo>
                    <a:pt x="33" y="85"/>
                  </a:lnTo>
                  <a:lnTo>
                    <a:pt x="0" y="85"/>
                  </a:lnTo>
                  <a:lnTo>
                    <a:pt x="0" y="81"/>
                  </a:lnTo>
                  <a:close/>
                  <a:moveTo>
                    <a:pt x="59" y="51"/>
                  </a:moveTo>
                  <a:lnTo>
                    <a:pt x="45" y="19"/>
                  </a:lnTo>
                  <a:lnTo>
                    <a:pt x="30" y="51"/>
                  </a:lnTo>
                  <a:lnTo>
                    <a:pt x="59"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2"/>
            <p:cNvSpPr>
              <a:spLocks/>
            </p:cNvSpPr>
            <p:nvPr userDrawn="1"/>
          </p:nvSpPr>
          <p:spPr bwMode="auto">
            <a:xfrm>
              <a:off x="4695" y="2942"/>
              <a:ext cx="85" cy="82"/>
            </a:xfrm>
            <a:custGeom>
              <a:avLst/>
              <a:gdLst>
                <a:gd name="T0" fmla="*/ 24 w 85"/>
                <a:gd name="T1" fmla="*/ 78 h 82"/>
                <a:gd name="T2" fmla="*/ 24 w 85"/>
                <a:gd name="T3" fmla="*/ 78 h 82"/>
                <a:gd name="T4" fmla="*/ 31 w 85"/>
                <a:gd name="T5" fmla="*/ 78 h 82"/>
                <a:gd name="T6" fmla="*/ 33 w 85"/>
                <a:gd name="T7" fmla="*/ 77 h 82"/>
                <a:gd name="T8" fmla="*/ 34 w 85"/>
                <a:gd name="T9" fmla="*/ 76 h 82"/>
                <a:gd name="T10" fmla="*/ 37 w 85"/>
                <a:gd name="T11" fmla="*/ 71 h 82"/>
                <a:gd name="T12" fmla="*/ 37 w 85"/>
                <a:gd name="T13" fmla="*/ 63 h 82"/>
                <a:gd name="T14" fmla="*/ 37 w 85"/>
                <a:gd name="T15" fmla="*/ 5 h 82"/>
                <a:gd name="T16" fmla="*/ 19 w 85"/>
                <a:gd name="T17" fmla="*/ 5 h 82"/>
                <a:gd name="T18" fmla="*/ 19 w 85"/>
                <a:gd name="T19" fmla="*/ 5 h 82"/>
                <a:gd name="T20" fmla="*/ 12 w 85"/>
                <a:gd name="T21" fmla="*/ 5 h 82"/>
                <a:gd name="T22" fmla="*/ 8 w 85"/>
                <a:gd name="T23" fmla="*/ 8 h 82"/>
                <a:gd name="T24" fmla="*/ 6 w 85"/>
                <a:gd name="T25" fmla="*/ 11 h 82"/>
                <a:gd name="T26" fmla="*/ 3 w 85"/>
                <a:gd name="T27" fmla="*/ 16 h 82"/>
                <a:gd name="T28" fmla="*/ 3 w 85"/>
                <a:gd name="T29" fmla="*/ 18 h 82"/>
                <a:gd name="T30" fmla="*/ 0 w 85"/>
                <a:gd name="T31" fmla="*/ 18 h 82"/>
                <a:gd name="T32" fmla="*/ 1 w 85"/>
                <a:gd name="T33" fmla="*/ 0 h 82"/>
                <a:gd name="T34" fmla="*/ 84 w 85"/>
                <a:gd name="T35" fmla="*/ 0 h 82"/>
                <a:gd name="T36" fmla="*/ 85 w 85"/>
                <a:gd name="T37" fmla="*/ 18 h 82"/>
                <a:gd name="T38" fmla="*/ 82 w 85"/>
                <a:gd name="T39" fmla="*/ 18 h 82"/>
                <a:gd name="T40" fmla="*/ 82 w 85"/>
                <a:gd name="T41" fmla="*/ 16 h 82"/>
                <a:gd name="T42" fmla="*/ 82 w 85"/>
                <a:gd name="T43" fmla="*/ 16 h 82"/>
                <a:gd name="T44" fmla="*/ 79 w 85"/>
                <a:gd name="T45" fmla="*/ 11 h 82"/>
                <a:gd name="T46" fmla="*/ 77 w 85"/>
                <a:gd name="T47" fmla="*/ 8 h 82"/>
                <a:gd name="T48" fmla="*/ 73 w 85"/>
                <a:gd name="T49" fmla="*/ 5 h 82"/>
                <a:gd name="T50" fmla="*/ 66 w 85"/>
                <a:gd name="T51" fmla="*/ 5 h 82"/>
                <a:gd name="T52" fmla="*/ 48 w 85"/>
                <a:gd name="T53" fmla="*/ 5 h 82"/>
                <a:gd name="T54" fmla="*/ 48 w 85"/>
                <a:gd name="T55" fmla="*/ 63 h 82"/>
                <a:gd name="T56" fmla="*/ 48 w 85"/>
                <a:gd name="T57" fmla="*/ 63 h 82"/>
                <a:gd name="T58" fmla="*/ 48 w 85"/>
                <a:gd name="T59" fmla="*/ 71 h 82"/>
                <a:gd name="T60" fmla="*/ 51 w 85"/>
                <a:gd name="T61" fmla="*/ 76 h 82"/>
                <a:gd name="T62" fmla="*/ 52 w 85"/>
                <a:gd name="T63" fmla="*/ 77 h 82"/>
                <a:gd name="T64" fmla="*/ 54 w 85"/>
                <a:gd name="T65" fmla="*/ 78 h 82"/>
                <a:gd name="T66" fmla="*/ 61 w 85"/>
                <a:gd name="T67" fmla="*/ 78 h 82"/>
                <a:gd name="T68" fmla="*/ 61 w 85"/>
                <a:gd name="T69" fmla="*/ 82 h 82"/>
                <a:gd name="T70" fmla="*/ 24 w 85"/>
                <a:gd name="T71" fmla="*/ 82 h 82"/>
                <a:gd name="T72" fmla="*/ 24 w 85"/>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82">
                  <a:moveTo>
                    <a:pt x="24" y="78"/>
                  </a:moveTo>
                  <a:lnTo>
                    <a:pt x="24" y="78"/>
                  </a:lnTo>
                  <a:lnTo>
                    <a:pt x="31" y="78"/>
                  </a:lnTo>
                  <a:lnTo>
                    <a:pt x="33" y="77"/>
                  </a:lnTo>
                  <a:lnTo>
                    <a:pt x="34" y="76"/>
                  </a:lnTo>
                  <a:lnTo>
                    <a:pt x="37" y="71"/>
                  </a:lnTo>
                  <a:lnTo>
                    <a:pt x="37" y="63"/>
                  </a:lnTo>
                  <a:lnTo>
                    <a:pt x="37" y="5"/>
                  </a:lnTo>
                  <a:lnTo>
                    <a:pt x="19" y="5"/>
                  </a:lnTo>
                  <a:lnTo>
                    <a:pt x="19" y="5"/>
                  </a:lnTo>
                  <a:lnTo>
                    <a:pt x="12" y="5"/>
                  </a:lnTo>
                  <a:lnTo>
                    <a:pt x="8" y="8"/>
                  </a:lnTo>
                  <a:lnTo>
                    <a:pt x="6" y="11"/>
                  </a:lnTo>
                  <a:lnTo>
                    <a:pt x="3" y="16"/>
                  </a:lnTo>
                  <a:lnTo>
                    <a:pt x="3" y="18"/>
                  </a:lnTo>
                  <a:lnTo>
                    <a:pt x="0" y="18"/>
                  </a:lnTo>
                  <a:lnTo>
                    <a:pt x="1" y="0"/>
                  </a:lnTo>
                  <a:lnTo>
                    <a:pt x="84" y="0"/>
                  </a:lnTo>
                  <a:lnTo>
                    <a:pt x="85" y="18"/>
                  </a:lnTo>
                  <a:lnTo>
                    <a:pt x="82" y="18"/>
                  </a:lnTo>
                  <a:lnTo>
                    <a:pt x="82" y="16"/>
                  </a:lnTo>
                  <a:lnTo>
                    <a:pt x="82" y="16"/>
                  </a:lnTo>
                  <a:lnTo>
                    <a:pt x="79" y="11"/>
                  </a:lnTo>
                  <a:lnTo>
                    <a:pt x="77" y="8"/>
                  </a:lnTo>
                  <a:lnTo>
                    <a:pt x="73" y="5"/>
                  </a:lnTo>
                  <a:lnTo>
                    <a:pt x="66" y="5"/>
                  </a:lnTo>
                  <a:lnTo>
                    <a:pt x="48" y="5"/>
                  </a:lnTo>
                  <a:lnTo>
                    <a:pt x="48" y="63"/>
                  </a:lnTo>
                  <a:lnTo>
                    <a:pt x="48" y="63"/>
                  </a:lnTo>
                  <a:lnTo>
                    <a:pt x="48" y="71"/>
                  </a:lnTo>
                  <a:lnTo>
                    <a:pt x="51"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3"/>
            <p:cNvSpPr>
              <a:spLocks/>
            </p:cNvSpPr>
            <p:nvPr userDrawn="1"/>
          </p:nvSpPr>
          <p:spPr bwMode="auto">
            <a:xfrm>
              <a:off x="4798" y="2939"/>
              <a:ext cx="54" cy="87"/>
            </a:xfrm>
            <a:custGeom>
              <a:avLst/>
              <a:gdLst>
                <a:gd name="T0" fmla="*/ 3 w 54"/>
                <a:gd name="T1" fmla="*/ 57 h 87"/>
                <a:gd name="T2" fmla="*/ 3 w 54"/>
                <a:gd name="T3" fmla="*/ 60 h 87"/>
                <a:gd name="T4" fmla="*/ 7 w 54"/>
                <a:gd name="T5" fmla="*/ 69 h 87"/>
                <a:gd name="T6" fmla="*/ 13 w 54"/>
                <a:gd name="T7" fmla="*/ 78 h 87"/>
                <a:gd name="T8" fmla="*/ 28 w 54"/>
                <a:gd name="T9" fmla="*/ 81 h 87"/>
                <a:gd name="T10" fmla="*/ 34 w 54"/>
                <a:gd name="T11" fmla="*/ 80 h 87"/>
                <a:gd name="T12" fmla="*/ 43 w 54"/>
                <a:gd name="T13" fmla="*/ 72 h 87"/>
                <a:gd name="T14" fmla="*/ 45 w 54"/>
                <a:gd name="T15" fmla="*/ 66 h 87"/>
                <a:gd name="T16" fmla="*/ 41 w 54"/>
                <a:gd name="T17" fmla="*/ 58 h 87"/>
                <a:gd name="T18" fmla="*/ 30 w 54"/>
                <a:gd name="T19" fmla="*/ 50 h 87"/>
                <a:gd name="T20" fmla="*/ 16 w 54"/>
                <a:gd name="T21" fmla="*/ 43 h 87"/>
                <a:gd name="T22" fmla="*/ 5 w 54"/>
                <a:gd name="T23" fmla="*/ 34 h 87"/>
                <a:gd name="T24" fmla="*/ 1 w 54"/>
                <a:gd name="T25" fmla="*/ 21 h 87"/>
                <a:gd name="T26" fmla="*/ 2 w 54"/>
                <a:gd name="T27" fmla="*/ 17 h 87"/>
                <a:gd name="T28" fmla="*/ 5 w 54"/>
                <a:gd name="T29" fmla="*/ 10 h 87"/>
                <a:gd name="T30" fmla="*/ 11 w 54"/>
                <a:gd name="T31" fmla="*/ 4 h 87"/>
                <a:gd name="T32" fmla="*/ 19 w 54"/>
                <a:gd name="T33" fmla="*/ 1 h 87"/>
                <a:gd name="T34" fmla="*/ 24 w 54"/>
                <a:gd name="T35" fmla="*/ 0 h 87"/>
                <a:gd name="T36" fmla="*/ 33 w 54"/>
                <a:gd name="T37" fmla="*/ 3 h 87"/>
                <a:gd name="T38" fmla="*/ 40 w 54"/>
                <a:gd name="T39" fmla="*/ 6 h 87"/>
                <a:gd name="T40" fmla="*/ 45 w 54"/>
                <a:gd name="T41" fmla="*/ 0 h 87"/>
                <a:gd name="T42" fmla="*/ 47 w 54"/>
                <a:gd name="T43" fmla="*/ 29 h 87"/>
                <a:gd name="T44" fmla="*/ 45 w 54"/>
                <a:gd name="T45" fmla="*/ 29 h 87"/>
                <a:gd name="T46" fmla="*/ 41 w 54"/>
                <a:gd name="T47" fmla="*/ 18 h 87"/>
                <a:gd name="T48" fmla="*/ 37 w 54"/>
                <a:gd name="T49" fmla="*/ 11 h 87"/>
                <a:gd name="T50" fmla="*/ 28 w 54"/>
                <a:gd name="T51" fmla="*/ 6 h 87"/>
                <a:gd name="T52" fmla="*/ 24 w 54"/>
                <a:gd name="T53" fmla="*/ 6 h 87"/>
                <a:gd name="T54" fmla="*/ 13 w 54"/>
                <a:gd name="T55" fmla="*/ 10 h 87"/>
                <a:gd name="T56" fmla="*/ 10 w 54"/>
                <a:gd name="T57" fmla="*/ 18 h 87"/>
                <a:gd name="T58" fmla="*/ 11 w 54"/>
                <a:gd name="T59" fmla="*/ 22 h 87"/>
                <a:gd name="T60" fmla="*/ 19 w 54"/>
                <a:gd name="T61" fmla="*/ 30 h 87"/>
                <a:gd name="T62" fmla="*/ 40 w 54"/>
                <a:gd name="T63" fmla="*/ 42 h 87"/>
                <a:gd name="T64" fmla="*/ 46 w 54"/>
                <a:gd name="T65" fmla="*/ 47 h 87"/>
                <a:gd name="T66" fmla="*/ 53 w 54"/>
                <a:gd name="T67" fmla="*/ 57 h 87"/>
                <a:gd name="T68" fmla="*/ 54 w 54"/>
                <a:gd name="T69" fmla="*/ 63 h 87"/>
                <a:gd name="T70" fmla="*/ 52 w 54"/>
                <a:gd name="T71" fmla="*/ 72 h 87"/>
                <a:gd name="T72" fmla="*/ 46 w 54"/>
                <a:gd name="T73" fmla="*/ 80 h 87"/>
                <a:gd name="T74" fmla="*/ 38 w 54"/>
                <a:gd name="T75" fmla="*/ 85 h 87"/>
                <a:gd name="T76" fmla="*/ 28 w 54"/>
                <a:gd name="T77" fmla="*/ 87 h 87"/>
                <a:gd name="T78" fmla="*/ 20 w 54"/>
                <a:gd name="T79" fmla="*/ 86 h 87"/>
                <a:gd name="T80" fmla="*/ 7 w 54"/>
                <a:gd name="T81" fmla="*/ 80 h 87"/>
                <a:gd name="T82" fmla="*/ 4 w 54"/>
                <a:gd name="T83" fmla="*/ 82 h 87"/>
                <a:gd name="T84" fmla="*/ 0 w 54"/>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 h="87">
                  <a:moveTo>
                    <a:pt x="0" y="57"/>
                  </a:moveTo>
                  <a:lnTo>
                    <a:pt x="3" y="57"/>
                  </a:lnTo>
                  <a:lnTo>
                    <a:pt x="3" y="57"/>
                  </a:lnTo>
                  <a:lnTo>
                    <a:pt x="3" y="60"/>
                  </a:lnTo>
                  <a:lnTo>
                    <a:pt x="4" y="65"/>
                  </a:lnTo>
                  <a:lnTo>
                    <a:pt x="7" y="69"/>
                  </a:lnTo>
                  <a:lnTo>
                    <a:pt x="9" y="73"/>
                  </a:lnTo>
                  <a:lnTo>
                    <a:pt x="13" y="78"/>
                  </a:lnTo>
                  <a:lnTo>
                    <a:pt x="19" y="80"/>
                  </a:lnTo>
                  <a:lnTo>
                    <a:pt x="28" y="81"/>
                  </a:lnTo>
                  <a:lnTo>
                    <a:pt x="28" y="81"/>
                  </a:lnTo>
                  <a:lnTo>
                    <a:pt x="34" y="80"/>
                  </a:lnTo>
                  <a:lnTo>
                    <a:pt x="40" y="77"/>
                  </a:lnTo>
                  <a:lnTo>
                    <a:pt x="43" y="72"/>
                  </a:lnTo>
                  <a:lnTo>
                    <a:pt x="45" y="66"/>
                  </a:lnTo>
                  <a:lnTo>
                    <a:pt x="45" y="66"/>
                  </a:lnTo>
                  <a:lnTo>
                    <a:pt x="43" y="62"/>
                  </a:lnTo>
                  <a:lnTo>
                    <a:pt x="41" y="58"/>
                  </a:lnTo>
                  <a:lnTo>
                    <a:pt x="35" y="53"/>
                  </a:lnTo>
                  <a:lnTo>
                    <a:pt x="30" y="50"/>
                  </a:lnTo>
                  <a:lnTo>
                    <a:pt x="16" y="43"/>
                  </a:lnTo>
                  <a:lnTo>
                    <a:pt x="16" y="43"/>
                  </a:lnTo>
                  <a:lnTo>
                    <a:pt x="11" y="40"/>
                  </a:lnTo>
                  <a:lnTo>
                    <a:pt x="5" y="34"/>
                  </a:lnTo>
                  <a:lnTo>
                    <a:pt x="3" y="28"/>
                  </a:lnTo>
                  <a:lnTo>
                    <a:pt x="1" y="21"/>
                  </a:lnTo>
                  <a:lnTo>
                    <a:pt x="1" y="21"/>
                  </a:lnTo>
                  <a:lnTo>
                    <a:pt x="2" y="17"/>
                  </a:lnTo>
                  <a:lnTo>
                    <a:pt x="3" y="13"/>
                  </a:lnTo>
                  <a:lnTo>
                    <a:pt x="5" y="10"/>
                  </a:lnTo>
                  <a:lnTo>
                    <a:pt x="8" y="6"/>
                  </a:lnTo>
                  <a:lnTo>
                    <a:pt x="11" y="4"/>
                  </a:lnTo>
                  <a:lnTo>
                    <a:pt x="15" y="3"/>
                  </a:lnTo>
                  <a:lnTo>
                    <a:pt x="19" y="1"/>
                  </a:lnTo>
                  <a:lnTo>
                    <a:pt x="24" y="0"/>
                  </a:lnTo>
                  <a:lnTo>
                    <a:pt x="24" y="0"/>
                  </a:lnTo>
                  <a:lnTo>
                    <a:pt x="30" y="1"/>
                  </a:lnTo>
                  <a:lnTo>
                    <a:pt x="33" y="3"/>
                  </a:lnTo>
                  <a:lnTo>
                    <a:pt x="40" y="6"/>
                  </a:lnTo>
                  <a:lnTo>
                    <a:pt x="40" y="6"/>
                  </a:lnTo>
                  <a:lnTo>
                    <a:pt x="42" y="4"/>
                  </a:lnTo>
                  <a:lnTo>
                    <a:pt x="45" y="0"/>
                  </a:lnTo>
                  <a:lnTo>
                    <a:pt x="47" y="0"/>
                  </a:lnTo>
                  <a:lnTo>
                    <a:pt x="47" y="29"/>
                  </a:lnTo>
                  <a:lnTo>
                    <a:pt x="45" y="29"/>
                  </a:lnTo>
                  <a:lnTo>
                    <a:pt x="45" y="29"/>
                  </a:lnTo>
                  <a:lnTo>
                    <a:pt x="42" y="21"/>
                  </a:lnTo>
                  <a:lnTo>
                    <a:pt x="41" y="18"/>
                  </a:lnTo>
                  <a:lnTo>
                    <a:pt x="39" y="14"/>
                  </a:lnTo>
                  <a:lnTo>
                    <a:pt x="37" y="11"/>
                  </a:lnTo>
                  <a:lnTo>
                    <a:pt x="33" y="8"/>
                  </a:lnTo>
                  <a:lnTo>
                    <a:pt x="28" y="6"/>
                  </a:lnTo>
                  <a:lnTo>
                    <a:pt x="24" y="6"/>
                  </a:lnTo>
                  <a:lnTo>
                    <a:pt x="24" y="6"/>
                  </a:lnTo>
                  <a:lnTo>
                    <a:pt x="18" y="7"/>
                  </a:lnTo>
                  <a:lnTo>
                    <a:pt x="13" y="10"/>
                  </a:lnTo>
                  <a:lnTo>
                    <a:pt x="11" y="13"/>
                  </a:lnTo>
                  <a:lnTo>
                    <a:pt x="10" y="18"/>
                  </a:lnTo>
                  <a:lnTo>
                    <a:pt x="10" y="18"/>
                  </a:lnTo>
                  <a:lnTo>
                    <a:pt x="11" y="22"/>
                  </a:lnTo>
                  <a:lnTo>
                    <a:pt x="15" y="27"/>
                  </a:lnTo>
                  <a:lnTo>
                    <a:pt x="19" y="30"/>
                  </a:lnTo>
                  <a:lnTo>
                    <a:pt x="27" y="35"/>
                  </a:lnTo>
                  <a:lnTo>
                    <a:pt x="40" y="42"/>
                  </a:lnTo>
                  <a:lnTo>
                    <a:pt x="40" y="42"/>
                  </a:lnTo>
                  <a:lnTo>
                    <a:pt x="46" y="47"/>
                  </a:lnTo>
                  <a:lnTo>
                    <a:pt x="50" y="51"/>
                  </a:lnTo>
                  <a:lnTo>
                    <a:pt x="53" y="57"/>
                  </a:lnTo>
                  <a:lnTo>
                    <a:pt x="54" y="63"/>
                  </a:lnTo>
                  <a:lnTo>
                    <a:pt x="54" y="63"/>
                  </a:lnTo>
                  <a:lnTo>
                    <a:pt x="54" y="67"/>
                  </a:lnTo>
                  <a:lnTo>
                    <a:pt x="52" y="72"/>
                  </a:lnTo>
                  <a:lnTo>
                    <a:pt x="49" y="77"/>
                  </a:lnTo>
                  <a:lnTo>
                    <a:pt x="46" y="80"/>
                  </a:lnTo>
                  <a:lnTo>
                    <a:pt x="42" y="82"/>
                  </a:lnTo>
                  <a:lnTo>
                    <a:pt x="38" y="85"/>
                  </a:lnTo>
                  <a:lnTo>
                    <a:pt x="33" y="86"/>
                  </a:lnTo>
                  <a:lnTo>
                    <a:pt x="28" y="87"/>
                  </a:lnTo>
                  <a:lnTo>
                    <a:pt x="28" y="87"/>
                  </a:lnTo>
                  <a:lnTo>
                    <a:pt x="20" y="86"/>
                  </a:lnTo>
                  <a:lnTo>
                    <a:pt x="15" y="84"/>
                  </a:lnTo>
                  <a:lnTo>
                    <a:pt x="7" y="80"/>
                  </a:lnTo>
                  <a:lnTo>
                    <a:pt x="7" y="80"/>
                  </a:lnTo>
                  <a:lnTo>
                    <a:pt x="4" y="82"/>
                  </a:lnTo>
                  <a:lnTo>
                    <a:pt x="3"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4"/>
            <p:cNvSpPr>
              <a:spLocks noEditPoints="1"/>
            </p:cNvSpPr>
            <p:nvPr userDrawn="1"/>
          </p:nvSpPr>
          <p:spPr bwMode="auto">
            <a:xfrm>
              <a:off x="4875" y="2942"/>
              <a:ext cx="79" cy="82"/>
            </a:xfrm>
            <a:custGeom>
              <a:avLst/>
              <a:gdLst>
                <a:gd name="T0" fmla="*/ 0 w 79"/>
                <a:gd name="T1" fmla="*/ 78 h 82"/>
                <a:gd name="T2" fmla="*/ 9 w 79"/>
                <a:gd name="T3" fmla="*/ 77 h 82"/>
                <a:gd name="T4" fmla="*/ 13 w 79"/>
                <a:gd name="T5" fmla="*/ 71 h 82"/>
                <a:gd name="T6" fmla="*/ 13 w 79"/>
                <a:gd name="T7" fmla="*/ 18 h 82"/>
                <a:gd name="T8" fmla="*/ 13 w 79"/>
                <a:gd name="T9" fmla="*/ 10 h 82"/>
                <a:gd name="T10" fmla="*/ 9 w 79"/>
                <a:gd name="T11" fmla="*/ 4 h 82"/>
                <a:gd name="T12" fmla="*/ 0 w 79"/>
                <a:gd name="T13" fmla="*/ 3 h 82"/>
                <a:gd name="T14" fmla="*/ 36 w 79"/>
                <a:gd name="T15" fmla="*/ 0 h 82"/>
                <a:gd name="T16" fmla="*/ 43 w 79"/>
                <a:gd name="T17" fmla="*/ 1 h 82"/>
                <a:gd name="T18" fmla="*/ 53 w 79"/>
                <a:gd name="T19" fmla="*/ 4 h 82"/>
                <a:gd name="T20" fmla="*/ 60 w 79"/>
                <a:gd name="T21" fmla="*/ 10 h 82"/>
                <a:gd name="T22" fmla="*/ 65 w 79"/>
                <a:gd name="T23" fmla="*/ 18 h 82"/>
                <a:gd name="T24" fmla="*/ 65 w 79"/>
                <a:gd name="T25" fmla="*/ 23 h 82"/>
                <a:gd name="T26" fmla="*/ 64 w 79"/>
                <a:gd name="T27" fmla="*/ 31 h 82"/>
                <a:gd name="T28" fmla="*/ 59 w 79"/>
                <a:gd name="T29" fmla="*/ 38 h 82"/>
                <a:gd name="T30" fmla="*/ 51 w 79"/>
                <a:gd name="T31" fmla="*/ 44 h 82"/>
                <a:gd name="T32" fmla="*/ 40 w 79"/>
                <a:gd name="T33" fmla="*/ 46 h 82"/>
                <a:gd name="T34" fmla="*/ 54 w 79"/>
                <a:gd name="T35" fmla="*/ 61 h 82"/>
                <a:gd name="T36" fmla="*/ 67 w 79"/>
                <a:gd name="T37" fmla="*/ 74 h 82"/>
                <a:gd name="T38" fmla="*/ 79 w 79"/>
                <a:gd name="T39" fmla="*/ 78 h 82"/>
                <a:gd name="T40" fmla="*/ 57 w 79"/>
                <a:gd name="T41" fmla="*/ 82 h 82"/>
                <a:gd name="T42" fmla="*/ 23 w 79"/>
                <a:gd name="T43" fmla="*/ 46 h 82"/>
                <a:gd name="T44" fmla="*/ 23 w 79"/>
                <a:gd name="T45" fmla="*/ 63 h 82"/>
                <a:gd name="T46" fmla="*/ 25 w 79"/>
                <a:gd name="T47" fmla="*/ 76 h 82"/>
                <a:gd name="T48" fmla="*/ 30 w 79"/>
                <a:gd name="T49" fmla="*/ 78 h 82"/>
                <a:gd name="T50" fmla="*/ 36 w 79"/>
                <a:gd name="T51" fmla="*/ 82 h 82"/>
                <a:gd name="T52" fmla="*/ 0 w 79"/>
                <a:gd name="T53" fmla="*/ 78 h 82"/>
                <a:gd name="T54" fmla="*/ 36 w 79"/>
                <a:gd name="T55" fmla="*/ 41 h 82"/>
                <a:gd name="T56" fmla="*/ 43 w 79"/>
                <a:gd name="T57" fmla="*/ 39 h 82"/>
                <a:gd name="T58" fmla="*/ 49 w 79"/>
                <a:gd name="T59" fmla="*/ 35 h 82"/>
                <a:gd name="T60" fmla="*/ 53 w 79"/>
                <a:gd name="T61" fmla="*/ 23 h 82"/>
                <a:gd name="T62" fmla="*/ 52 w 79"/>
                <a:gd name="T63" fmla="*/ 16 h 82"/>
                <a:gd name="T64" fmla="*/ 46 w 79"/>
                <a:gd name="T65" fmla="*/ 8 h 82"/>
                <a:gd name="T66" fmla="*/ 39 w 79"/>
                <a:gd name="T67" fmla="*/ 5 h 82"/>
                <a:gd name="T68" fmla="*/ 23 w 79"/>
                <a:gd name="T69" fmla="*/ 5 h 82"/>
                <a:gd name="T70" fmla="*/ 36 w 79"/>
                <a:gd name="T71"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82">
                  <a:moveTo>
                    <a:pt x="0" y="78"/>
                  </a:moveTo>
                  <a:lnTo>
                    <a:pt x="0" y="78"/>
                  </a:lnTo>
                  <a:lnTo>
                    <a:pt x="7" y="78"/>
                  </a:lnTo>
                  <a:lnTo>
                    <a:pt x="9" y="77"/>
                  </a:lnTo>
                  <a:lnTo>
                    <a:pt x="10" y="76"/>
                  </a:lnTo>
                  <a:lnTo>
                    <a:pt x="13" y="71"/>
                  </a:lnTo>
                  <a:lnTo>
                    <a:pt x="13" y="63"/>
                  </a:lnTo>
                  <a:lnTo>
                    <a:pt x="13" y="18"/>
                  </a:lnTo>
                  <a:lnTo>
                    <a:pt x="13" y="18"/>
                  </a:lnTo>
                  <a:lnTo>
                    <a:pt x="13" y="10"/>
                  </a:lnTo>
                  <a:lnTo>
                    <a:pt x="10" y="5"/>
                  </a:lnTo>
                  <a:lnTo>
                    <a:pt x="9" y="4"/>
                  </a:lnTo>
                  <a:lnTo>
                    <a:pt x="7" y="3"/>
                  </a:lnTo>
                  <a:lnTo>
                    <a:pt x="0" y="3"/>
                  </a:lnTo>
                  <a:lnTo>
                    <a:pt x="0" y="0"/>
                  </a:lnTo>
                  <a:lnTo>
                    <a:pt x="36" y="0"/>
                  </a:lnTo>
                  <a:lnTo>
                    <a:pt x="36" y="0"/>
                  </a:lnTo>
                  <a:lnTo>
                    <a:pt x="43" y="1"/>
                  </a:lnTo>
                  <a:lnTo>
                    <a:pt x="49" y="2"/>
                  </a:lnTo>
                  <a:lnTo>
                    <a:pt x="53" y="4"/>
                  </a:lnTo>
                  <a:lnTo>
                    <a:pt x="58" y="7"/>
                  </a:lnTo>
                  <a:lnTo>
                    <a:pt x="60" y="10"/>
                  </a:lnTo>
                  <a:lnTo>
                    <a:pt x="62" y="14"/>
                  </a:lnTo>
                  <a:lnTo>
                    <a:pt x="65" y="18"/>
                  </a:lnTo>
                  <a:lnTo>
                    <a:pt x="65" y="23"/>
                  </a:lnTo>
                  <a:lnTo>
                    <a:pt x="65" y="23"/>
                  </a:lnTo>
                  <a:lnTo>
                    <a:pt x="65" y="27"/>
                  </a:lnTo>
                  <a:lnTo>
                    <a:pt x="64" y="31"/>
                  </a:lnTo>
                  <a:lnTo>
                    <a:pt x="61" y="34"/>
                  </a:lnTo>
                  <a:lnTo>
                    <a:pt x="59" y="38"/>
                  </a:lnTo>
                  <a:lnTo>
                    <a:pt x="55" y="41"/>
                  </a:lnTo>
                  <a:lnTo>
                    <a:pt x="51" y="44"/>
                  </a:lnTo>
                  <a:lnTo>
                    <a:pt x="46" y="45"/>
                  </a:lnTo>
                  <a:lnTo>
                    <a:pt x="40" y="46"/>
                  </a:lnTo>
                  <a:lnTo>
                    <a:pt x="54" y="61"/>
                  </a:lnTo>
                  <a:lnTo>
                    <a:pt x="54" y="61"/>
                  </a:lnTo>
                  <a:lnTo>
                    <a:pt x="60" y="68"/>
                  </a:lnTo>
                  <a:lnTo>
                    <a:pt x="67" y="74"/>
                  </a:lnTo>
                  <a:lnTo>
                    <a:pt x="73" y="77"/>
                  </a:lnTo>
                  <a:lnTo>
                    <a:pt x="79" y="78"/>
                  </a:lnTo>
                  <a:lnTo>
                    <a:pt x="79" y="82"/>
                  </a:lnTo>
                  <a:lnTo>
                    <a:pt x="57" y="82"/>
                  </a:lnTo>
                  <a:lnTo>
                    <a:pt x="30" y="46"/>
                  </a:lnTo>
                  <a:lnTo>
                    <a:pt x="23" y="46"/>
                  </a:lnTo>
                  <a:lnTo>
                    <a:pt x="23" y="63"/>
                  </a:lnTo>
                  <a:lnTo>
                    <a:pt x="23" y="63"/>
                  </a:lnTo>
                  <a:lnTo>
                    <a:pt x="24" y="71"/>
                  </a:lnTo>
                  <a:lnTo>
                    <a:pt x="25" y="76"/>
                  </a:lnTo>
                  <a:lnTo>
                    <a:pt x="28" y="77"/>
                  </a:lnTo>
                  <a:lnTo>
                    <a:pt x="30" y="78"/>
                  </a:lnTo>
                  <a:lnTo>
                    <a:pt x="36" y="78"/>
                  </a:lnTo>
                  <a:lnTo>
                    <a:pt x="36" y="82"/>
                  </a:lnTo>
                  <a:lnTo>
                    <a:pt x="0" y="82"/>
                  </a:lnTo>
                  <a:lnTo>
                    <a:pt x="0" y="78"/>
                  </a:lnTo>
                  <a:close/>
                  <a:moveTo>
                    <a:pt x="36" y="41"/>
                  </a:moveTo>
                  <a:lnTo>
                    <a:pt x="36" y="41"/>
                  </a:lnTo>
                  <a:lnTo>
                    <a:pt x="39" y="40"/>
                  </a:lnTo>
                  <a:lnTo>
                    <a:pt x="43" y="39"/>
                  </a:lnTo>
                  <a:lnTo>
                    <a:pt x="46" y="38"/>
                  </a:lnTo>
                  <a:lnTo>
                    <a:pt x="49" y="35"/>
                  </a:lnTo>
                  <a:lnTo>
                    <a:pt x="52" y="30"/>
                  </a:lnTo>
                  <a:lnTo>
                    <a:pt x="53" y="23"/>
                  </a:lnTo>
                  <a:lnTo>
                    <a:pt x="53" y="23"/>
                  </a:lnTo>
                  <a:lnTo>
                    <a:pt x="52" y="16"/>
                  </a:lnTo>
                  <a:lnTo>
                    <a:pt x="49" y="10"/>
                  </a:lnTo>
                  <a:lnTo>
                    <a:pt x="46" y="8"/>
                  </a:lnTo>
                  <a:lnTo>
                    <a:pt x="43" y="7"/>
                  </a:lnTo>
                  <a:lnTo>
                    <a:pt x="39" y="5"/>
                  </a:lnTo>
                  <a:lnTo>
                    <a:pt x="36" y="5"/>
                  </a:lnTo>
                  <a:lnTo>
                    <a:pt x="23" y="5"/>
                  </a:lnTo>
                  <a:lnTo>
                    <a:pt x="23" y="41"/>
                  </a:lnTo>
                  <a:lnTo>
                    <a:pt x="36"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5"/>
            <p:cNvSpPr>
              <a:spLocks noEditPoints="1"/>
            </p:cNvSpPr>
            <p:nvPr userDrawn="1"/>
          </p:nvSpPr>
          <p:spPr bwMode="auto">
            <a:xfrm>
              <a:off x="4958" y="2909"/>
              <a:ext cx="95" cy="115"/>
            </a:xfrm>
            <a:custGeom>
              <a:avLst/>
              <a:gdLst>
                <a:gd name="T0" fmla="*/ 0 w 95"/>
                <a:gd name="T1" fmla="*/ 111 h 115"/>
                <a:gd name="T2" fmla="*/ 12 w 95"/>
                <a:gd name="T3" fmla="*/ 109 h 115"/>
                <a:gd name="T4" fmla="*/ 18 w 95"/>
                <a:gd name="T5" fmla="*/ 100 h 115"/>
                <a:gd name="T6" fmla="*/ 49 w 95"/>
                <a:gd name="T7" fmla="*/ 30 h 115"/>
                <a:gd name="T8" fmla="*/ 79 w 95"/>
                <a:gd name="T9" fmla="*/ 100 h 115"/>
                <a:gd name="T10" fmla="*/ 85 w 95"/>
                <a:gd name="T11" fmla="*/ 109 h 115"/>
                <a:gd name="T12" fmla="*/ 95 w 95"/>
                <a:gd name="T13" fmla="*/ 111 h 115"/>
                <a:gd name="T14" fmla="*/ 57 w 95"/>
                <a:gd name="T15" fmla="*/ 115 h 115"/>
                <a:gd name="T16" fmla="*/ 57 w 95"/>
                <a:gd name="T17" fmla="*/ 111 h 115"/>
                <a:gd name="T18" fmla="*/ 68 w 95"/>
                <a:gd name="T19" fmla="*/ 109 h 115"/>
                <a:gd name="T20" fmla="*/ 69 w 95"/>
                <a:gd name="T21" fmla="*/ 105 h 115"/>
                <a:gd name="T22" fmla="*/ 61 w 95"/>
                <a:gd name="T23" fmla="*/ 86 h 115"/>
                <a:gd name="T24" fmla="*/ 22 w 95"/>
                <a:gd name="T25" fmla="*/ 101 h 115"/>
                <a:gd name="T26" fmla="*/ 21 w 95"/>
                <a:gd name="T27" fmla="*/ 105 h 115"/>
                <a:gd name="T28" fmla="*/ 22 w 95"/>
                <a:gd name="T29" fmla="*/ 109 h 115"/>
                <a:gd name="T30" fmla="*/ 33 w 95"/>
                <a:gd name="T31" fmla="*/ 111 h 115"/>
                <a:gd name="T32" fmla="*/ 0 w 95"/>
                <a:gd name="T33" fmla="*/ 115 h 115"/>
                <a:gd name="T34" fmla="*/ 59 w 95"/>
                <a:gd name="T35" fmla="*/ 81 h 115"/>
                <a:gd name="T36" fmla="*/ 30 w 95"/>
                <a:gd name="T37" fmla="*/ 81 h 115"/>
                <a:gd name="T38" fmla="*/ 36 w 95"/>
                <a:gd name="T39" fmla="*/ 12 h 115"/>
                <a:gd name="T40" fmla="*/ 37 w 95"/>
                <a:gd name="T41" fmla="*/ 7 h 115"/>
                <a:gd name="T42" fmla="*/ 43 w 95"/>
                <a:gd name="T43" fmla="*/ 1 h 115"/>
                <a:gd name="T44" fmla="*/ 48 w 95"/>
                <a:gd name="T45" fmla="*/ 0 h 115"/>
                <a:gd name="T46" fmla="*/ 56 w 95"/>
                <a:gd name="T47" fmla="*/ 4 h 115"/>
                <a:gd name="T48" fmla="*/ 59 w 95"/>
                <a:gd name="T49" fmla="*/ 12 h 115"/>
                <a:gd name="T50" fmla="*/ 58 w 95"/>
                <a:gd name="T51" fmla="*/ 15 h 115"/>
                <a:gd name="T52" fmla="*/ 52 w 95"/>
                <a:gd name="T53" fmla="*/ 22 h 115"/>
                <a:gd name="T54" fmla="*/ 48 w 95"/>
                <a:gd name="T55" fmla="*/ 22 h 115"/>
                <a:gd name="T56" fmla="*/ 39 w 95"/>
                <a:gd name="T57" fmla="*/ 20 h 115"/>
                <a:gd name="T58" fmla="*/ 36 w 95"/>
                <a:gd name="T59" fmla="*/ 12 h 115"/>
                <a:gd name="T60" fmla="*/ 53 w 95"/>
                <a:gd name="T61" fmla="*/ 12 h 115"/>
                <a:gd name="T62" fmla="*/ 53 w 95"/>
                <a:gd name="T63" fmla="*/ 10 h 115"/>
                <a:gd name="T64" fmla="*/ 50 w 95"/>
                <a:gd name="T65" fmla="*/ 6 h 115"/>
                <a:gd name="T66" fmla="*/ 48 w 95"/>
                <a:gd name="T67" fmla="*/ 5 h 115"/>
                <a:gd name="T68" fmla="*/ 43 w 95"/>
                <a:gd name="T69" fmla="*/ 7 h 115"/>
                <a:gd name="T70" fmla="*/ 41 w 95"/>
                <a:gd name="T71" fmla="*/ 12 h 115"/>
                <a:gd name="T72" fmla="*/ 42 w 95"/>
                <a:gd name="T73" fmla="*/ 14 h 115"/>
                <a:gd name="T74" fmla="*/ 45 w 95"/>
                <a:gd name="T75" fmla="*/ 18 h 115"/>
                <a:gd name="T76" fmla="*/ 48 w 95"/>
                <a:gd name="T77" fmla="*/ 18 h 115"/>
                <a:gd name="T78" fmla="*/ 52 w 95"/>
                <a:gd name="T79" fmla="*/ 15 h 115"/>
                <a:gd name="T80" fmla="*/ 53 w 95"/>
                <a:gd name="T81" fmla="*/ 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115">
                  <a:moveTo>
                    <a:pt x="0" y="111"/>
                  </a:moveTo>
                  <a:lnTo>
                    <a:pt x="0" y="111"/>
                  </a:lnTo>
                  <a:lnTo>
                    <a:pt x="7" y="111"/>
                  </a:lnTo>
                  <a:lnTo>
                    <a:pt x="12" y="109"/>
                  </a:lnTo>
                  <a:lnTo>
                    <a:pt x="14" y="105"/>
                  </a:lnTo>
                  <a:lnTo>
                    <a:pt x="18" y="100"/>
                  </a:lnTo>
                  <a:lnTo>
                    <a:pt x="46" y="30"/>
                  </a:lnTo>
                  <a:lnTo>
                    <a:pt x="49" y="30"/>
                  </a:lnTo>
                  <a:lnTo>
                    <a:pt x="79" y="100"/>
                  </a:lnTo>
                  <a:lnTo>
                    <a:pt x="79" y="100"/>
                  </a:lnTo>
                  <a:lnTo>
                    <a:pt x="81" y="105"/>
                  </a:lnTo>
                  <a:lnTo>
                    <a:pt x="85" y="109"/>
                  </a:lnTo>
                  <a:lnTo>
                    <a:pt x="88" y="111"/>
                  </a:lnTo>
                  <a:lnTo>
                    <a:pt x="95" y="111"/>
                  </a:lnTo>
                  <a:lnTo>
                    <a:pt x="95" y="115"/>
                  </a:lnTo>
                  <a:lnTo>
                    <a:pt x="57" y="115"/>
                  </a:lnTo>
                  <a:lnTo>
                    <a:pt x="57" y="111"/>
                  </a:lnTo>
                  <a:lnTo>
                    <a:pt x="57" y="111"/>
                  </a:lnTo>
                  <a:lnTo>
                    <a:pt x="64" y="111"/>
                  </a:lnTo>
                  <a:lnTo>
                    <a:pt x="68" y="109"/>
                  </a:lnTo>
                  <a:lnTo>
                    <a:pt x="68" y="108"/>
                  </a:lnTo>
                  <a:lnTo>
                    <a:pt x="69" y="105"/>
                  </a:lnTo>
                  <a:lnTo>
                    <a:pt x="68" y="101"/>
                  </a:lnTo>
                  <a:lnTo>
                    <a:pt x="61" y="86"/>
                  </a:lnTo>
                  <a:lnTo>
                    <a:pt x="28" y="86"/>
                  </a:lnTo>
                  <a:lnTo>
                    <a:pt x="22" y="101"/>
                  </a:lnTo>
                  <a:lnTo>
                    <a:pt x="22" y="101"/>
                  </a:lnTo>
                  <a:lnTo>
                    <a:pt x="21" y="105"/>
                  </a:lnTo>
                  <a:lnTo>
                    <a:pt x="21" y="108"/>
                  </a:lnTo>
                  <a:lnTo>
                    <a:pt x="22" y="109"/>
                  </a:lnTo>
                  <a:lnTo>
                    <a:pt x="26" y="111"/>
                  </a:lnTo>
                  <a:lnTo>
                    <a:pt x="33" y="111"/>
                  </a:lnTo>
                  <a:lnTo>
                    <a:pt x="33" y="115"/>
                  </a:lnTo>
                  <a:lnTo>
                    <a:pt x="0" y="115"/>
                  </a:lnTo>
                  <a:lnTo>
                    <a:pt x="0" y="111"/>
                  </a:lnTo>
                  <a:close/>
                  <a:moveTo>
                    <a:pt x="59" y="81"/>
                  </a:moveTo>
                  <a:lnTo>
                    <a:pt x="45" y="49"/>
                  </a:lnTo>
                  <a:lnTo>
                    <a:pt x="30" y="81"/>
                  </a:lnTo>
                  <a:lnTo>
                    <a:pt x="59" y="81"/>
                  </a:lnTo>
                  <a:close/>
                  <a:moveTo>
                    <a:pt x="36" y="12"/>
                  </a:moveTo>
                  <a:lnTo>
                    <a:pt x="36" y="12"/>
                  </a:lnTo>
                  <a:lnTo>
                    <a:pt x="37" y="7"/>
                  </a:lnTo>
                  <a:lnTo>
                    <a:pt x="39" y="4"/>
                  </a:lnTo>
                  <a:lnTo>
                    <a:pt x="43" y="1"/>
                  </a:lnTo>
                  <a:lnTo>
                    <a:pt x="48" y="0"/>
                  </a:lnTo>
                  <a:lnTo>
                    <a:pt x="48" y="0"/>
                  </a:lnTo>
                  <a:lnTo>
                    <a:pt x="52" y="1"/>
                  </a:lnTo>
                  <a:lnTo>
                    <a:pt x="56" y="4"/>
                  </a:lnTo>
                  <a:lnTo>
                    <a:pt x="58" y="7"/>
                  </a:lnTo>
                  <a:lnTo>
                    <a:pt x="59" y="12"/>
                  </a:lnTo>
                  <a:lnTo>
                    <a:pt x="59" y="12"/>
                  </a:lnTo>
                  <a:lnTo>
                    <a:pt x="58" y="15"/>
                  </a:lnTo>
                  <a:lnTo>
                    <a:pt x="56" y="20"/>
                  </a:lnTo>
                  <a:lnTo>
                    <a:pt x="52" y="22"/>
                  </a:lnTo>
                  <a:lnTo>
                    <a:pt x="48" y="22"/>
                  </a:lnTo>
                  <a:lnTo>
                    <a:pt x="48" y="22"/>
                  </a:lnTo>
                  <a:lnTo>
                    <a:pt x="43" y="22"/>
                  </a:lnTo>
                  <a:lnTo>
                    <a:pt x="39" y="20"/>
                  </a:lnTo>
                  <a:lnTo>
                    <a:pt x="37" y="15"/>
                  </a:lnTo>
                  <a:lnTo>
                    <a:pt x="36" y="12"/>
                  </a:lnTo>
                  <a:lnTo>
                    <a:pt x="36" y="12"/>
                  </a:lnTo>
                  <a:close/>
                  <a:moveTo>
                    <a:pt x="53" y="12"/>
                  </a:moveTo>
                  <a:lnTo>
                    <a:pt x="53" y="12"/>
                  </a:lnTo>
                  <a:lnTo>
                    <a:pt x="53" y="10"/>
                  </a:lnTo>
                  <a:lnTo>
                    <a:pt x="52" y="7"/>
                  </a:lnTo>
                  <a:lnTo>
                    <a:pt x="50" y="6"/>
                  </a:lnTo>
                  <a:lnTo>
                    <a:pt x="48" y="5"/>
                  </a:lnTo>
                  <a:lnTo>
                    <a:pt x="48" y="5"/>
                  </a:lnTo>
                  <a:lnTo>
                    <a:pt x="45" y="6"/>
                  </a:lnTo>
                  <a:lnTo>
                    <a:pt x="43" y="7"/>
                  </a:lnTo>
                  <a:lnTo>
                    <a:pt x="42" y="10"/>
                  </a:lnTo>
                  <a:lnTo>
                    <a:pt x="41" y="12"/>
                  </a:lnTo>
                  <a:lnTo>
                    <a:pt x="41" y="12"/>
                  </a:lnTo>
                  <a:lnTo>
                    <a:pt x="42" y="14"/>
                  </a:lnTo>
                  <a:lnTo>
                    <a:pt x="43" y="15"/>
                  </a:lnTo>
                  <a:lnTo>
                    <a:pt x="45" y="18"/>
                  </a:lnTo>
                  <a:lnTo>
                    <a:pt x="48" y="18"/>
                  </a:lnTo>
                  <a:lnTo>
                    <a:pt x="48" y="18"/>
                  </a:lnTo>
                  <a:lnTo>
                    <a:pt x="50" y="18"/>
                  </a:lnTo>
                  <a:lnTo>
                    <a:pt x="52" y="15"/>
                  </a:lnTo>
                  <a:lnTo>
                    <a:pt x="53" y="14"/>
                  </a:lnTo>
                  <a:lnTo>
                    <a:pt x="53" y="12"/>
                  </a:lnTo>
                  <a:lnTo>
                    <a:pt x="53"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6"/>
            <p:cNvSpPr>
              <a:spLocks noEditPoints="1"/>
            </p:cNvSpPr>
            <p:nvPr userDrawn="1"/>
          </p:nvSpPr>
          <p:spPr bwMode="auto">
            <a:xfrm>
              <a:off x="5063" y="2942"/>
              <a:ext cx="82" cy="82"/>
            </a:xfrm>
            <a:custGeom>
              <a:avLst/>
              <a:gdLst>
                <a:gd name="T0" fmla="*/ 0 w 82"/>
                <a:gd name="T1" fmla="*/ 78 h 82"/>
                <a:gd name="T2" fmla="*/ 10 w 82"/>
                <a:gd name="T3" fmla="*/ 77 h 82"/>
                <a:gd name="T4" fmla="*/ 13 w 82"/>
                <a:gd name="T5" fmla="*/ 71 h 82"/>
                <a:gd name="T6" fmla="*/ 13 w 82"/>
                <a:gd name="T7" fmla="*/ 18 h 82"/>
                <a:gd name="T8" fmla="*/ 13 w 82"/>
                <a:gd name="T9" fmla="*/ 10 h 82"/>
                <a:gd name="T10" fmla="*/ 10 w 82"/>
                <a:gd name="T11" fmla="*/ 4 h 82"/>
                <a:gd name="T12" fmla="*/ 0 w 82"/>
                <a:gd name="T13" fmla="*/ 3 h 82"/>
                <a:gd name="T14" fmla="*/ 37 w 82"/>
                <a:gd name="T15" fmla="*/ 0 h 82"/>
                <a:gd name="T16" fmla="*/ 48 w 82"/>
                <a:gd name="T17" fmla="*/ 1 h 82"/>
                <a:gd name="T18" fmla="*/ 65 w 82"/>
                <a:gd name="T19" fmla="*/ 7 h 82"/>
                <a:gd name="T20" fmla="*/ 77 w 82"/>
                <a:gd name="T21" fmla="*/ 18 h 82"/>
                <a:gd name="T22" fmla="*/ 81 w 82"/>
                <a:gd name="T23" fmla="*/ 32 h 82"/>
                <a:gd name="T24" fmla="*/ 82 w 82"/>
                <a:gd name="T25" fmla="*/ 40 h 82"/>
                <a:gd name="T26" fmla="*/ 80 w 82"/>
                <a:gd name="T27" fmla="*/ 56 h 82"/>
                <a:gd name="T28" fmla="*/ 71 w 82"/>
                <a:gd name="T29" fmla="*/ 69 h 82"/>
                <a:gd name="T30" fmla="*/ 57 w 82"/>
                <a:gd name="T31" fmla="*/ 78 h 82"/>
                <a:gd name="T32" fmla="*/ 37 w 82"/>
                <a:gd name="T33" fmla="*/ 82 h 82"/>
                <a:gd name="T34" fmla="*/ 0 w 82"/>
                <a:gd name="T35" fmla="*/ 78 h 82"/>
                <a:gd name="T36" fmla="*/ 37 w 82"/>
                <a:gd name="T37" fmla="*/ 76 h 82"/>
                <a:gd name="T38" fmla="*/ 53 w 82"/>
                <a:gd name="T39" fmla="*/ 72 h 82"/>
                <a:gd name="T40" fmla="*/ 63 w 82"/>
                <a:gd name="T41" fmla="*/ 64 h 82"/>
                <a:gd name="T42" fmla="*/ 67 w 82"/>
                <a:gd name="T43" fmla="*/ 53 h 82"/>
                <a:gd name="T44" fmla="*/ 70 w 82"/>
                <a:gd name="T45" fmla="*/ 40 h 82"/>
                <a:gd name="T46" fmla="*/ 68 w 82"/>
                <a:gd name="T47" fmla="*/ 34 h 82"/>
                <a:gd name="T48" fmla="*/ 66 w 82"/>
                <a:gd name="T49" fmla="*/ 23 h 82"/>
                <a:gd name="T50" fmla="*/ 59 w 82"/>
                <a:gd name="T51" fmla="*/ 12 h 82"/>
                <a:gd name="T52" fmla="*/ 45 w 82"/>
                <a:gd name="T53" fmla="*/ 5 h 82"/>
                <a:gd name="T54" fmla="*/ 23 w 82"/>
                <a:gd name="T55" fmla="*/ 5 h 82"/>
                <a:gd name="T56" fmla="*/ 23 w 82"/>
                <a:gd name="T57" fmla="*/ 61 h 82"/>
                <a:gd name="T58" fmla="*/ 26 w 82"/>
                <a:gd name="T59" fmla="*/ 74 h 82"/>
                <a:gd name="T60" fmla="*/ 29 w 82"/>
                <a:gd name="T61" fmla="*/ 76 h 82"/>
                <a:gd name="T62" fmla="*/ 37 w 82"/>
                <a:gd name="T63"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2">
                  <a:moveTo>
                    <a:pt x="0" y="78"/>
                  </a:moveTo>
                  <a:lnTo>
                    <a:pt x="0" y="78"/>
                  </a:lnTo>
                  <a:lnTo>
                    <a:pt x="7" y="78"/>
                  </a:lnTo>
                  <a:lnTo>
                    <a:pt x="10" y="77"/>
                  </a:lnTo>
                  <a:lnTo>
                    <a:pt x="11" y="76"/>
                  </a:lnTo>
                  <a:lnTo>
                    <a:pt x="13" y="71"/>
                  </a:lnTo>
                  <a:lnTo>
                    <a:pt x="13" y="63"/>
                  </a:lnTo>
                  <a:lnTo>
                    <a:pt x="13" y="18"/>
                  </a:lnTo>
                  <a:lnTo>
                    <a:pt x="13" y="18"/>
                  </a:lnTo>
                  <a:lnTo>
                    <a:pt x="13" y="10"/>
                  </a:lnTo>
                  <a:lnTo>
                    <a:pt x="11" y="5"/>
                  </a:lnTo>
                  <a:lnTo>
                    <a:pt x="10" y="4"/>
                  </a:lnTo>
                  <a:lnTo>
                    <a:pt x="7" y="3"/>
                  </a:lnTo>
                  <a:lnTo>
                    <a:pt x="0" y="3"/>
                  </a:lnTo>
                  <a:lnTo>
                    <a:pt x="0" y="0"/>
                  </a:lnTo>
                  <a:lnTo>
                    <a:pt x="37" y="0"/>
                  </a:lnTo>
                  <a:lnTo>
                    <a:pt x="37" y="0"/>
                  </a:lnTo>
                  <a:lnTo>
                    <a:pt x="48" y="1"/>
                  </a:lnTo>
                  <a:lnTo>
                    <a:pt x="57" y="3"/>
                  </a:lnTo>
                  <a:lnTo>
                    <a:pt x="65" y="7"/>
                  </a:lnTo>
                  <a:lnTo>
                    <a:pt x="71" y="12"/>
                  </a:lnTo>
                  <a:lnTo>
                    <a:pt x="77" y="18"/>
                  </a:lnTo>
                  <a:lnTo>
                    <a:pt x="80" y="25"/>
                  </a:lnTo>
                  <a:lnTo>
                    <a:pt x="81" y="32"/>
                  </a:lnTo>
                  <a:lnTo>
                    <a:pt x="82" y="40"/>
                  </a:lnTo>
                  <a:lnTo>
                    <a:pt x="82" y="40"/>
                  </a:lnTo>
                  <a:lnTo>
                    <a:pt x="81" y="49"/>
                  </a:lnTo>
                  <a:lnTo>
                    <a:pt x="80" y="56"/>
                  </a:lnTo>
                  <a:lnTo>
                    <a:pt x="77" y="63"/>
                  </a:lnTo>
                  <a:lnTo>
                    <a:pt x="71" y="69"/>
                  </a:lnTo>
                  <a:lnTo>
                    <a:pt x="65" y="75"/>
                  </a:lnTo>
                  <a:lnTo>
                    <a:pt x="57" y="78"/>
                  </a:lnTo>
                  <a:lnTo>
                    <a:pt x="48" y="81"/>
                  </a:lnTo>
                  <a:lnTo>
                    <a:pt x="37" y="82"/>
                  </a:lnTo>
                  <a:lnTo>
                    <a:pt x="0" y="82"/>
                  </a:lnTo>
                  <a:lnTo>
                    <a:pt x="0" y="78"/>
                  </a:lnTo>
                  <a:close/>
                  <a:moveTo>
                    <a:pt x="37" y="76"/>
                  </a:moveTo>
                  <a:lnTo>
                    <a:pt x="37" y="76"/>
                  </a:lnTo>
                  <a:lnTo>
                    <a:pt x="45" y="76"/>
                  </a:lnTo>
                  <a:lnTo>
                    <a:pt x="53" y="72"/>
                  </a:lnTo>
                  <a:lnTo>
                    <a:pt x="59" y="69"/>
                  </a:lnTo>
                  <a:lnTo>
                    <a:pt x="63" y="64"/>
                  </a:lnTo>
                  <a:lnTo>
                    <a:pt x="66" y="59"/>
                  </a:lnTo>
                  <a:lnTo>
                    <a:pt x="67" y="53"/>
                  </a:lnTo>
                  <a:lnTo>
                    <a:pt x="68" y="47"/>
                  </a:lnTo>
                  <a:lnTo>
                    <a:pt x="70" y="40"/>
                  </a:lnTo>
                  <a:lnTo>
                    <a:pt x="70" y="40"/>
                  </a:lnTo>
                  <a:lnTo>
                    <a:pt x="68" y="34"/>
                  </a:lnTo>
                  <a:lnTo>
                    <a:pt x="67" y="29"/>
                  </a:lnTo>
                  <a:lnTo>
                    <a:pt x="66" y="23"/>
                  </a:lnTo>
                  <a:lnTo>
                    <a:pt x="63" y="17"/>
                  </a:lnTo>
                  <a:lnTo>
                    <a:pt x="59" y="12"/>
                  </a:lnTo>
                  <a:lnTo>
                    <a:pt x="53" y="8"/>
                  </a:lnTo>
                  <a:lnTo>
                    <a:pt x="45" y="5"/>
                  </a:lnTo>
                  <a:lnTo>
                    <a:pt x="37" y="5"/>
                  </a:lnTo>
                  <a:lnTo>
                    <a:pt x="23" y="5"/>
                  </a:lnTo>
                  <a:lnTo>
                    <a:pt x="23" y="61"/>
                  </a:lnTo>
                  <a:lnTo>
                    <a:pt x="23" y="61"/>
                  </a:lnTo>
                  <a:lnTo>
                    <a:pt x="25" y="69"/>
                  </a:lnTo>
                  <a:lnTo>
                    <a:pt x="26" y="74"/>
                  </a:lnTo>
                  <a:lnTo>
                    <a:pt x="28" y="75"/>
                  </a:lnTo>
                  <a:lnTo>
                    <a:pt x="29" y="76"/>
                  </a:lnTo>
                  <a:lnTo>
                    <a:pt x="36" y="76"/>
                  </a:lnTo>
                  <a:lnTo>
                    <a:pt x="37"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7"/>
            <p:cNvSpPr>
              <a:spLocks/>
            </p:cNvSpPr>
            <p:nvPr userDrawn="1"/>
          </p:nvSpPr>
          <p:spPr bwMode="auto">
            <a:xfrm>
              <a:off x="5166" y="2942"/>
              <a:ext cx="68" cy="82"/>
            </a:xfrm>
            <a:custGeom>
              <a:avLst/>
              <a:gdLst>
                <a:gd name="T0" fmla="*/ 0 w 68"/>
                <a:gd name="T1" fmla="*/ 78 h 82"/>
                <a:gd name="T2" fmla="*/ 0 w 68"/>
                <a:gd name="T3" fmla="*/ 78 h 82"/>
                <a:gd name="T4" fmla="*/ 7 w 68"/>
                <a:gd name="T5" fmla="*/ 78 h 82"/>
                <a:gd name="T6" fmla="*/ 9 w 68"/>
                <a:gd name="T7" fmla="*/ 77 h 82"/>
                <a:gd name="T8" fmla="*/ 12 w 68"/>
                <a:gd name="T9" fmla="*/ 76 h 82"/>
                <a:gd name="T10" fmla="*/ 13 w 68"/>
                <a:gd name="T11" fmla="*/ 71 h 82"/>
                <a:gd name="T12" fmla="*/ 14 w 68"/>
                <a:gd name="T13" fmla="*/ 63 h 82"/>
                <a:gd name="T14" fmla="*/ 14 w 68"/>
                <a:gd name="T15" fmla="*/ 18 h 82"/>
                <a:gd name="T16" fmla="*/ 14 w 68"/>
                <a:gd name="T17" fmla="*/ 18 h 82"/>
                <a:gd name="T18" fmla="*/ 13 w 68"/>
                <a:gd name="T19" fmla="*/ 10 h 82"/>
                <a:gd name="T20" fmla="*/ 12 w 68"/>
                <a:gd name="T21" fmla="*/ 5 h 82"/>
                <a:gd name="T22" fmla="*/ 9 w 68"/>
                <a:gd name="T23" fmla="*/ 4 h 82"/>
                <a:gd name="T24" fmla="*/ 7 w 68"/>
                <a:gd name="T25" fmla="*/ 3 h 82"/>
                <a:gd name="T26" fmla="*/ 0 w 68"/>
                <a:gd name="T27" fmla="*/ 3 h 82"/>
                <a:gd name="T28" fmla="*/ 0 w 68"/>
                <a:gd name="T29" fmla="*/ 0 h 82"/>
                <a:gd name="T30" fmla="*/ 63 w 68"/>
                <a:gd name="T31" fmla="*/ 0 h 82"/>
                <a:gd name="T32" fmla="*/ 64 w 68"/>
                <a:gd name="T33" fmla="*/ 18 h 82"/>
                <a:gd name="T34" fmla="*/ 61 w 68"/>
                <a:gd name="T35" fmla="*/ 18 h 82"/>
                <a:gd name="T36" fmla="*/ 60 w 68"/>
                <a:gd name="T37" fmla="*/ 15 h 82"/>
                <a:gd name="T38" fmla="*/ 60 w 68"/>
                <a:gd name="T39" fmla="*/ 15 h 82"/>
                <a:gd name="T40" fmla="*/ 59 w 68"/>
                <a:gd name="T41" fmla="*/ 10 h 82"/>
                <a:gd name="T42" fmla="*/ 57 w 68"/>
                <a:gd name="T43" fmla="*/ 8 h 82"/>
                <a:gd name="T44" fmla="*/ 52 w 68"/>
                <a:gd name="T45" fmla="*/ 5 h 82"/>
                <a:gd name="T46" fmla="*/ 44 w 68"/>
                <a:gd name="T47" fmla="*/ 5 h 82"/>
                <a:gd name="T48" fmla="*/ 24 w 68"/>
                <a:gd name="T49" fmla="*/ 5 h 82"/>
                <a:gd name="T50" fmla="*/ 24 w 68"/>
                <a:gd name="T51" fmla="*/ 35 h 82"/>
                <a:gd name="T52" fmla="*/ 31 w 68"/>
                <a:gd name="T53" fmla="*/ 35 h 82"/>
                <a:gd name="T54" fmla="*/ 31 w 68"/>
                <a:gd name="T55" fmla="*/ 35 h 82"/>
                <a:gd name="T56" fmla="*/ 39 w 68"/>
                <a:gd name="T57" fmla="*/ 35 h 82"/>
                <a:gd name="T58" fmla="*/ 44 w 68"/>
                <a:gd name="T59" fmla="*/ 33 h 82"/>
                <a:gd name="T60" fmla="*/ 45 w 68"/>
                <a:gd name="T61" fmla="*/ 32 h 82"/>
                <a:gd name="T62" fmla="*/ 46 w 68"/>
                <a:gd name="T63" fmla="*/ 30 h 82"/>
                <a:gd name="T64" fmla="*/ 46 w 68"/>
                <a:gd name="T65" fmla="*/ 23 h 82"/>
                <a:gd name="T66" fmla="*/ 50 w 68"/>
                <a:gd name="T67" fmla="*/ 23 h 82"/>
                <a:gd name="T68" fmla="*/ 50 w 68"/>
                <a:gd name="T69" fmla="*/ 54 h 82"/>
                <a:gd name="T70" fmla="*/ 46 w 68"/>
                <a:gd name="T71" fmla="*/ 54 h 82"/>
                <a:gd name="T72" fmla="*/ 46 w 68"/>
                <a:gd name="T73" fmla="*/ 54 h 82"/>
                <a:gd name="T74" fmla="*/ 46 w 68"/>
                <a:gd name="T75" fmla="*/ 47 h 82"/>
                <a:gd name="T76" fmla="*/ 45 w 68"/>
                <a:gd name="T77" fmla="*/ 45 h 82"/>
                <a:gd name="T78" fmla="*/ 44 w 68"/>
                <a:gd name="T79" fmla="*/ 44 h 82"/>
                <a:gd name="T80" fmla="*/ 39 w 68"/>
                <a:gd name="T81" fmla="*/ 41 h 82"/>
                <a:gd name="T82" fmla="*/ 31 w 68"/>
                <a:gd name="T83" fmla="*/ 41 h 82"/>
                <a:gd name="T84" fmla="*/ 24 w 68"/>
                <a:gd name="T85" fmla="*/ 41 h 82"/>
                <a:gd name="T86" fmla="*/ 24 w 68"/>
                <a:gd name="T87" fmla="*/ 61 h 82"/>
                <a:gd name="T88" fmla="*/ 24 w 68"/>
                <a:gd name="T89" fmla="*/ 61 h 82"/>
                <a:gd name="T90" fmla="*/ 24 w 68"/>
                <a:gd name="T91" fmla="*/ 69 h 82"/>
                <a:gd name="T92" fmla="*/ 27 w 68"/>
                <a:gd name="T93" fmla="*/ 74 h 82"/>
                <a:gd name="T94" fmla="*/ 28 w 68"/>
                <a:gd name="T95" fmla="*/ 75 h 82"/>
                <a:gd name="T96" fmla="*/ 30 w 68"/>
                <a:gd name="T97" fmla="*/ 76 h 82"/>
                <a:gd name="T98" fmla="*/ 37 w 68"/>
                <a:gd name="T99" fmla="*/ 76 h 82"/>
                <a:gd name="T100" fmla="*/ 49 w 68"/>
                <a:gd name="T101" fmla="*/ 76 h 82"/>
                <a:gd name="T102" fmla="*/ 49 w 68"/>
                <a:gd name="T103" fmla="*/ 76 h 82"/>
                <a:gd name="T104" fmla="*/ 57 w 68"/>
                <a:gd name="T105" fmla="*/ 76 h 82"/>
                <a:gd name="T106" fmla="*/ 60 w 68"/>
                <a:gd name="T107" fmla="*/ 74 h 82"/>
                <a:gd name="T108" fmla="*/ 64 w 68"/>
                <a:gd name="T109" fmla="*/ 70 h 82"/>
                <a:gd name="T110" fmla="*/ 65 w 68"/>
                <a:gd name="T111" fmla="*/ 66 h 82"/>
                <a:gd name="T112" fmla="*/ 65 w 68"/>
                <a:gd name="T113" fmla="*/ 63 h 82"/>
                <a:gd name="T114" fmla="*/ 68 w 68"/>
                <a:gd name="T115" fmla="*/ 63 h 82"/>
                <a:gd name="T116" fmla="*/ 67 w 68"/>
                <a:gd name="T117" fmla="*/ 82 h 82"/>
                <a:gd name="T118" fmla="*/ 0 w 68"/>
                <a:gd name="T119" fmla="*/ 82 h 82"/>
                <a:gd name="T120" fmla="*/ 0 w 68"/>
                <a:gd name="T121"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8" h="82">
                  <a:moveTo>
                    <a:pt x="0" y="78"/>
                  </a:moveTo>
                  <a:lnTo>
                    <a:pt x="0" y="78"/>
                  </a:lnTo>
                  <a:lnTo>
                    <a:pt x="7" y="78"/>
                  </a:lnTo>
                  <a:lnTo>
                    <a:pt x="9" y="77"/>
                  </a:lnTo>
                  <a:lnTo>
                    <a:pt x="12" y="76"/>
                  </a:lnTo>
                  <a:lnTo>
                    <a:pt x="13" y="71"/>
                  </a:lnTo>
                  <a:lnTo>
                    <a:pt x="14" y="63"/>
                  </a:lnTo>
                  <a:lnTo>
                    <a:pt x="14" y="18"/>
                  </a:lnTo>
                  <a:lnTo>
                    <a:pt x="14" y="18"/>
                  </a:lnTo>
                  <a:lnTo>
                    <a:pt x="13" y="10"/>
                  </a:lnTo>
                  <a:lnTo>
                    <a:pt x="12" y="5"/>
                  </a:lnTo>
                  <a:lnTo>
                    <a:pt x="9" y="4"/>
                  </a:lnTo>
                  <a:lnTo>
                    <a:pt x="7" y="3"/>
                  </a:lnTo>
                  <a:lnTo>
                    <a:pt x="0" y="3"/>
                  </a:lnTo>
                  <a:lnTo>
                    <a:pt x="0" y="0"/>
                  </a:lnTo>
                  <a:lnTo>
                    <a:pt x="63" y="0"/>
                  </a:lnTo>
                  <a:lnTo>
                    <a:pt x="64" y="18"/>
                  </a:lnTo>
                  <a:lnTo>
                    <a:pt x="61" y="18"/>
                  </a:lnTo>
                  <a:lnTo>
                    <a:pt x="60" y="15"/>
                  </a:lnTo>
                  <a:lnTo>
                    <a:pt x="60" y="15"/>
                  </a:lnTo>
                  <a:lnTo>
                    <a:pt x="59" y="10"/>
                  </a:lnTo>
                  <a:lnTo>
                    <a:pt x="57" y="8"/>
                  </a:lnTo>
                  <a:lnTo>
                    <a:pt x="52" y="5"/>
                  </a:lnTo>
                  <a:lnTo>
                    <a:pt x="44" y="5"/>
                  </a:lnTo>
                  <a:lnTo>
                    <a:pt x="24" y="5"/>
                  </a:lnTo>
                  <a:lnTo>
                    <a:pt x="24" y="35"/>
                  </a:lnTo>
                  <a:lnTo>
                    <a:pt x="31" y="35"/>
                  </a:lnTo>
                  <a:lnTo>
                    <a:pt x="31" y="35"/>
                  </a:lnTo>
                  <a:lnTo>
                    <a:pt x="39" y="35"/>
                  </a:lnTo>
                  <a:lnTo>
                    <a:pt x="44" y="33"/>
                  </a:lnTo>
                  <a:lnTo>
                    <a:pt x="45" y="32"/>
                  </a:lnTo>
                  <a:lnTo>
                    <a:pt x="46" y="30"/>
                  </a:lnTo>
                  <a:lnTo>
                    <a:pt x="46" y="23"/>
                  </a:lnTo>
                  <a:lnTo>
                    <a:pt x="50" y="23"/>
                  </a:lnTo>
                  <a:lnTo>
                    <a:pt x="50" y="54"/>
                  </a:lnTo>
                  <a:lnTo>
                    <a:pt x="46" y="54"/>
                  </a:lnTo>
                  <a:lnTo>
                    <a:pt x="46" y="54"/>
                  </a:lnTo>
                  <a:lnTo>
                    <a:pt x="46" y="47"/>
                  </a:lnTo>
                  <a:lnTo>
                    <a:pt x="45" y="45"/>
                  </a:lnTo>
                  <a:lnTo>
                    <a:pt x="44" y="44"/>
                  </a:lnTo>
                  <a:lnTo>
                    <a:pt x="39" y="41"/>
                  </a:lnTo>
                  <a:lnTo>
                    <a:pt x="31" y="41"/>
                  </a:lnTo>
                  <a:lnTo>
                    <a:pt x="24" y="41"/>
                  </a:lnTo>
                  <a:lnTo>
                    <a:pt x="24" y="61"/>
                  </a:lnTo>
                  <a:lnTo>
                    <a:pt x="24" y="61"/>
                  </a:lnTo>
                  <a:lnTo>
                    <a:pt x="24" y="69"/>
                  </a:lnTo>
                  <a:lnTo>
                    <a:pt x="27" y="74"/>
                  </a:lnTo>
                  <a:lnTo>
                    <a:pt x="28" y="75"/>
                  </a:lnTo>
                  <a:lnTo>
                    <a:pt x="30" y="76"/>
                  </a:lnTo>
                  <a:lnTo>
                    <a:pt x="37" y="76"/>
                  </a:lnTo>
                  <a:lnTo>
                    <a:pt x="49" y="76"/>
                  </a:lnTo>
                  <a:lnTo>
                    <a:pt x="49" y="76"/>
                  </a:lnTo>
                  <a:lnTo>
                    <a:pt x="57" y="76"/>
                  </a:lnTo>
                  <a:lnTo>
                    <a:pt x="60" y="74"/>
                  </a:lnTo>
                  <a:lnTo>
                    <a:pt x="64" y="70"/>
                  </a:lnTo>
                  <a:lnTo>
                    <a:pt x="65" y="66"/>
                  </a:lnTo>
                  <a:lnTo>
                    <a:pt x="65" y="63"/>
                  </a:lnTo>
                  <a:lnTo>
                    <a:pt x="68" y="63"/>
                  </a:lnTo>
                  <a:lnTo>
                    <a:pt x="67" y="82"/>
                  </a:lnTo>
                  <a:lnTo>
                    <a:pt x="0" y="82"/>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8"/>
            <p:cNvSpPr>
              <a:spLocks/>
            </p:cNvSpPr>
            <p:nvPr userDrawn="1"/>
          </p:nvSpPr>
          <p:spPr bwMode="auto">
            <a:xfrm>
              <a:off x="5252" y="2942"/>
              <a:ext cx="84" cy="82"/>
            </a:xfrm>
            <a:custGeom>
              <a:avLst/>
              <a:gdLst>
                <a:gd name="T0" fmla="*/ 24 w 84"/>
                <a:gd name="T1" fmla="*/ 78 h 82"/>
                <a:gd name="T2" fmla="*/ 24 w 84"/>
                <a:gd name="T3" fmla="*/ 78 h 82"/>
                <a:gd name="T4" fmla="*/ 31 w 84"/>
                <a:gd name="T5" fmla="*/ 78 h 82"/>
                <a:gd name="T6" fmla="*/ 33 w 84"/>
                <a:gd name="T7" fmla="*/ 77 h 82"/>
                <a:gd name="T8" fmla="*/ 34 w 84"/>
                <a:gd name="T9" fmla="*/ 76 h 82"/>
                <a:gd name="T10" fmla="*/ 37 w 84"/>
                <a:gd name="T11" fmla="*/ 71 h 82"/>
                <a:gd name="T12" fmla="*/ 37 w 84"/>
                <a:gd name="T13" fmla="*/ 63 h 82"/>
                <a:gd name="T14" fmla="*/ 37 w 84"/>
                <a:gd name="T15" fmla="*/ 5 h 82"/>
                <a:gd name="T16" fmla="*/ 19 w 84"/>
                <a:gd name="T17" fmla="*/ 5 h 82"/>
                <a:gd name="T18" fmla="*/ 19 w 84"/>
                <a:gd name="T19" fmla="*/ 5 h 82"/>
                <a:gd name="T20" fmla="*/ 11 w 84"/>
                <a:gd name="T21" fmla="*/ 5 h 82"/>
                <a:gd name="T22" fmla="*/ 8 w 84"/>
                <a:gd name="T23" fmla="*/ 8 h 82"/>
                <a:gd name="T24" fmla="*/ 5 w 84"/>
                <a:gd name="T25" fmla="*/ 11 h 82"/>
                <a:gd name="T26" fmla="*/ 3 w 84"/>
                <a:gd name="T27" fmla="*/ 16 h 82"/>
                <a:gd name="T28" fmla="*/ 3 w 84"/>
                <a:gd name="T29" fmla="*/ 18 h 82"/>
                <a:gd name="T30" fmla="*/ 0 w 84"/>
                <a:gd name="T31" fmla="*/ 18 h 82"/>
                <a:gd name="T32" fmla="*/ 1 w 84"/>
                <a:gd name="T33" fmla="*/ 0 h 82"/>
                <a:gd name="T34" fmla="*/ 83 w 84"/>
                <a:gd name="T35" fmla="*/ 0 h 82"/>
                <a:gd name="T36" fmla="*/ 84 w 84"/>
                <a:gd name="T37" fmla="*/ 18 h 82"/>
                <a:gd name="T38" fmla="*/ 82 w 84"/>
                <a:gd name="T39" fmla="*/ 18 h 82"/>
                <a:gd name="T40" fmla="*/ 80 w 84"/>
                <a:gd name="T41" fmla="*/ 16 h 82"/>
                <a:gd name="T42" fmla="*/ 80 w 84"/>
                <a:gd name="T43" fmla="*/ 16 h 82"/>
                <a:gd name="T44" fmla="*/ 79 w 84"/>
                <a:gd name="T45" fmla="*/ 11 h 82"/>
                <a:gd name="T46" fmla="*/ 77 w 84"/>
                <a:gd name="T47" fmla="*/ 8 h 82"/>
                <a:gd name="T48" fmla="*/ 72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49 w 84"/>
                <a:gd name="T61" fmla="*/ 76 h 82"/>
                <a:gd name="T62" fmla="*/ 52 w 84"/>
                <a:gd name="T63" fmla="*/ 77 h 82"/>
                <a:gd name="T64" fmla="*/ 54 w 84"/>
                <a:gd name="T65" fmla="*/ 78 h 82"/>
                <a:gd name="T66" fmla="*/ 61 w 84"/>
                <a:gd name="T67" fmla="*/ 78 h 82"/>
                <a:gd name="T68" fmla="*/ 61 w 84"/>
                <a:gd name="T69" fmla="*/ 82 h 82"/>
                <a:gd name="T70" fmla="*/ 24 w 84"/>
                <a:gd name="T71" fmla="*/ 82 h 82"/>
                <a:gd name="T72" fmla="*/ 24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4" y="78"/>
                  </a:moveTo>
                  <a:lnTo>
                    <a:pt x="24" y="78"/>
                  </a:lnTo>
                  <a:lnTo>
                    <a:pt x="31" y="78"/>
                  </a:lnTo>
                  <a:lnTo>
                    <a:pt x="33" y="77"/>
                  </a:lnTo>
                  <a:lnTo>
                    <a:pt x="34" y="76"/>
                  </a:lnTo>
                  <a:lnTo>
                    <a:pt x="37" y="71"/>
                  </a:lnTo>
                  <a:lnTo>
                    <a:pt x="37" y="63"/>
                  </a:lnTo>
                  <a:lnTo>
                    <a:pt x="37" y="5"/>
                  </a:lnTo>
                  <a:lnTo>
                    <a:pt x="19" y="5"/>
                  </a:lnTo>
                  <a:lnTo>
                    <a:pt x="19" y="5"/>
                  </a:lnTo>
                  <a:lnTo>
                    <a:pt x="11" y="5"/>
                  </a:lnTo>
                  <a:lnTo>
                    <a:pt x="8" y="8"/>
                  </a:lnTo>
                  <a:lnTo>
                    <a:pt x="5" y="11"/>
                  </a:lnTo>
                  <a:lnTo>
                    <a:pt x="3" y="16"/>
                  </a:lnTo>
                  <a:lnTo>
                    <a:pt x="3" y="18"/>
                  </a:lnTo>
                  <a:lnTo>
                    <a:pt x="0" y="18"/>
                  </a:lnTo>
                  <a:lnTo>
                    <a:pt x="1" y="0"/>
                  </a:lnTo>
                  <a:lnTo>
                    <a:pt x="83" y="0"/>
                  </a:lnTo>
                  <a:lnTo>
                    <a:pt x="84" y="18"/>
                  </a:lnTo>
                  <a:lnTo>
                    <a:pt x="82" y="18"/>
                  </a:lnTo>
                  <a:lnTo>
                    <a:pt x="80" y="16"/>
                  </a:lnTo>
                  <a:lnTo>
                    <a:pt x="80" y="16"/>
                  </a:lnTo>
                  <a:lnTo>
                    <a:pt x="79" y="11"/>
                  </a:lnTo>
                  <a:lnTo>
                    <a:pt x="77" y="8"/>
                  </a:lnTo>
                  <a:lnTo>
                    <a:pt x="72" y="5"/>
                  </a:lnTo>
                  <a:lnTo>
                    <a:pt x="65" y="5"/>
                  </a:lnTo>
                  <a:lnTo>
                    <a:pt x="48" y="5"/>
                  </a:lnTo>
                  <a:lnTo>
                    <a:pt x="48" y="63"/>
                  </a:lnTo>
                  <a:lnTo>
                    <a:pt x="48" y="63"/>
                  </a:lnTo>
                  <a:lnTo>
                    <a:pt x="48" y="71"/>
                  </a:lnTo>
                  <a:lnTo>
                    <a:pt x="49"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9"/>
            <p:cNvSpPr>
              <a:spLocks noEditPoints="1"/>
            </p:cNvSpPr>
            <p:nvPr userDrawn="1"/>
          </p:nvSpPr>
          <p:spPr bwMode="auto">
            <a:xfrm>
              <a:off x="4681" y="2128"/>
              <a:ext cx="390" cy="534"/>
            </a:xfrm>
            <a:custGeom>
              <a:avLst/>
              <a:gdLst>
                <a:gd name="T0" fmla="*/ 305 w 390"/>
                <a:gd name="T1" fmla="*/ 500 h 534"/>
                <a:gd name="T2" fmla="*/ 117 w 390"/>
                <a:gd name="T3" fmla="*/ 476 h 534"/>
                <a:gd name="T4" fmla="*/ 201 w 390"/>
                <a:gd name="T5" fmla="*/ 316 h 534"/>
                <a:gd name="T6" fmla="*/ 181 w 390"/>
                <a:gd name="T7" fmla="*/ 352 h 534"/>
                <a:gd name="T8" fmla="*/ 74 w 390"/>
                <a:gd name="T9" fmla="*/ 377 h 534"/>
                <a:gd name="T10" fmla="*/ 68 w 390"/>
                <a:gd name="T11" fmla="*/ 394 h 534"/>
                <a:gd name="T12" fmla="*/ 105 w 390"/>
                <a:gd name="T13" fmla="*/ 415 h 534"/>
                <a:gd name="T14" fmla="*/ 88 w 390"/>
                <a:gd name="T15" fmla="*/ 440 h 534"/>
                <a:gd name="T16" fmla="*/ 128 w 390"/>
                <a:gd name="T17" fmla="*/ 444 h 534"/>
                <a:gd name="T18" fmla="*/ 170 w 390"/>
                <a:gd name="T19" fmla="*/ 402 h 534"/>
                <a:gd name="T20" fmla="*/ 231 w 390"/>
                <a:gd name="T21" fmla="*/ 388 h 534"/>
                <a:gd name="T22" fmla="*/ 25 w 390"/>
                <a:gd name="T23" fmla="*/ 467 h 534"/>
                <a:gd name="T24" fmla="*/ 84 w 390"/>
                <a:gd name="T25" fmla="*/ 515 h 534"/>
                <a:gd name="T26" fmla="*/ 113 w 390"/>
                <a:gd name="T27" fmla="*/ 488 h 534"/>
                <a:gd name="T28" fmla="*/ 112 w 390"/>
                <a:gd name="T29" fmla="*/ 453 h 534"/>
                <a:gd name="T30" fmla="*/ 31 w 390"/>
                <a:gd name="T31" fmla="*/ 448 h 534"/>
                <a:gd name="T32" fmla="*/ 87 w 390"/>
                <a:gd name="T33" fmla="*/ 67 h 534"/>
                <a:gd name="T34" fmla="*/ 54 w 390"/>
                <a:gd name="T35" fmla="*/ 43 h 534"/>
                <a:gd name="T36" fmla="*/ 72 w 390"/>
                <a:gd name="T37" fmla="*/ 75 h 534"/>
                <a:gd name="T38" fmla="*/ 97 w 390"/>
                <a:gd name="T39" fmla="*/ 45 h 534"/>
                <a:gd name="T40" fmla="*/ 59 w 390"/>
                <a:gd name="T41" fmla="*/ 104 h 534"/>
                <a:gd name="T42" fmla="*/ 110 w 390"/>
                <a:gd name="T43" fmla="*/ 210 h 534"/>
                <a:gd name="T44" fmla="*/ 103 w 390"/>
                <a:gd name="T45" fmla="*/ 69 h 534"/>
                <a:gd name="T46" fmla="*/ 132 w 390"/>
                <a:gd name="T47" fmla="*/ 51 h 534"/>
                <a:gd name="T48" fmla="*/ 267 w 390"/>
                <a:gd name="T49" fmla="*/ 39 h 534"/>
                <a:gd name="T50" fmla="*/ 234 w 390"/>
                <a:gd name="T51" fmla="*/ 44 h 534"/>
                <a:gd name="T52" fmla="*/ 219 w 390"/>
                <a:gd name="T53" fmla="*/ 24 h 534"/>
                <a:gd name="T54" fmla="*/ 189 w 390"/>
                <a:gd name="T55" fmla="*/ 27 h 534"/>
                <a:gd name="T56" fmla="*/ 223 w 390"/>
                <a:gd name="T57" fmla="*/ 52 h 534"/>
                <a:gd name="T58" fmla="*/ 292 w 390"/>
                <a:gd name="T59" fmla="*/ 135 h 534"/>
                <a:gd name="T60" fmla="*/ 342 w 390"/>
                <a:gd name="T61" fmla="*/ 104 h 534"/>
                <a:gd name="T62" fmla="*/ 165 w 390"/>
                <a:gd name="T63" fmla="*/ 84 h 534"/>
                <a:gd name="T64" fmla="*/ 349 w 390"/>
                <a:gd name="T65" fmla="*/ 180 h 534"/>
                <a:gd name="T66" fmla="*/ 292 w 390"/>
                <a:gd name="T67" fmla="*/ 101 h 534"/>
                <a:gd name="T68" fmla="*/ 295 w 390"/>
                <a:gd name="T69" fmla="*/ 242 h 534"/>
                <a:gd name="T70" fmla="*/ 321 w 390"/>
                <a:gd name="T71" fmla="*/ 185 h 534"/>
                <a:gd name="T72" fmla="*/ 327 w 390"/>
                <a:gd name="T73" fmla="*/ 270 h 534"/>
                <a:gd name="T74" fmla="*/ 239 w 390"/>
                <a:gd name="T75" fmla="*/ 169 h 534"/>
                <a:gd name="T76" fmla="*/ 261 w 390"/>
                <a:gd name="T77" fmla="*/ 131 h 534"/>
                <a:gd name="T78" fmla="*/ 221 w 390"/>
                <a:gd name="T79" fmla="*/ 58 h 534"/>
                <a:gd name="T80" fmla="*/ 142 w 390"/>
                <a:gd name="T81" fmla="*/ 110 h 534"/>
                <a:gd name="T82" fmla="*/ 182 w 390"/>
                <a:gd name="T83" fmla="*/ 118 h 534"/>
                <a:gd name="T84" fmla="*/ 127 w 390"/>
                <a:gd name="T85" fmla="*/ 135 h 534"/>
                <a:gd name="T86" fmla="*/ 157 w 390"/>
                <a:gd name="T87" fmla="*/ 133 h 534"/>
                <a:gd name="T88" fmla="*/ 164 w 390"/>
                <a:gd name="T89" fmla="*/ 180 h 534"/>
                <a:gd name="T90" fmla="*/ 14 w 390"/>
                <a:gd name="T91" fmla="*/ 217 h 534"/>
                <a:gd name="T92" fmla="*/ 13 w 390"/>
                <a:gd name="T93" fmla="*/ 231 h 534"/>
                <a:gd name="T94" fmla="*/ 43 w 390"/>
                <a:gd name="T95" fmla="*/ 251 h 534"/>
                <a:gd name="T96" fmla="*/ 50 w 390"/>
                <a:gd name="T97" fmla="*/ 267 h 534"/>
                <a:gd name="T98" fmla="*/ 81 w 390"/>
                <a:gd name="T99" fmla="*/ 269 h 534"/>
                <a:gd name="T100" fmla="*/ 160 w 390"/>
                <a:gd name="T101" fmla="*/ 247 h 534"/>
                <a:gd name="T102" fmla="*/ 283 w 390"/>
                <a:gd name="T103" fmla="*/ 311 h 534"/>
                <a:gd name="T104" fmla="*/ 298 w 390"/>
                <a:gd name="T105" fmla="*/ 396 h 534"/>
                <a:gd name="T106" fmla="*/ 312 w 390"/>
                <a:gd name="T107" fmla="*/ 440 h 534"/>
                <a:gd name="T108" fmla="*/ 326 w 390"/>
                <a:gd name="T109" fmla="*/ 463 h 534"/>
                <a:gd name="T110" fmla="*/ 304 w 390"/>
                <a:gd name="T111" fmla="*/ 489 h 534"/>
                <a:gd name="T112" fmla="*/ 329 w 390"/>
                <a:gd name="T113" fmla="*/ 504 h 534"/>
                <a:gd name="T114" fmla="*/ 363 w 390"/>
                <a:gd name="T115" fmla="*/ 475 h 534"/>
                <a:gd name="T116" fmla="*/ 367 w 390"/>
                <a:gd name="T117" fmla="*/ 435 h 534"/>
                <a:gd name="T118" fmla="*/ 379 w 390"/>
                <a:gd name="T119" fmla="*/ 377 h 534"/>
                <a:gd name="T120" fmla="*/ 346 w 390"/>
                <a:gd name="T121" fmla="*/ 343 h 534"/>
                <a:gd name="T122" fmla="*/ 366 w 390"/>
                <a:gd name="T123" fmla="*/ 275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0" h="534">
                  <a:moveTo>
                    <a:pt x="106" y="498"/>
                  </a:moveTo>
                  <a:lnTo>
                    <a:pt x="106" y="498"/>
                  </a:lnTo>
                  <a:lnTo>
                    <a:pt x="120" y="507"/>
                  </a:lnTo>
                  <a:lnTo>
                    <a:pt x="132" y="514"/>
                  </a:lnTo>
                  <a:lnTo>
                    <a:pt x="132" y="514"/>
                  </a:lnTo>
                  <a:lnTo>
                    <a:pt x="151" y="521"/>
                  </a:lnTo>
                  <a:lnTo>
                    <a:pt x="163" y="526"/>
                  </a:lnTo>
                  <a:lnTo>
                    <a:pt x="178" y="529"/>
                  </a:lnTo>
                  <a:lnTo>
                    <a:pt x="193" y="532"/>
                  </a:lnTo>
                  <a:lnTo>
                    <a:pt x="210" y="534"/>
                  </a:lnTo>
                  <a:lnTo>
                    <a:pt x="230" y="534"/>
                  </a:lnTo>
                  <a:lnTo>
                    <a:pt x="249" y="533"/>
                  </a:lnTo>
                  <a:lnTo>
                    <a:pt x="249" y="533"/>
                  </a:lnTo>
                  <a:lnTo>
                    <a:pt x="268" y="530"/>
                  </a:lnTo>
                  <a:lnTo>
                    <a:pt x="284" y="527"/>
                  </a:lnTo>
                  <a:lnTo>
                    <a:pt x="297" y="524"/>
                  </a:lnTo>
                  <a:lnTo>
                    <a:pt x="308" y="520"/>
                  </a:lnTo>
                  <a:lnTo>
                    <a:pt x="322" y="512"/>
                  </a:lnTo>
                  <a:lnTo>
                    <a:pt x="327" y="510"/>
                  </a:lnTo>
                  <a:lnTo>
                    <a:pt x="327" y="510"/>
                  </a:lnTo>
                  <a:lnTo>
                    <a:pt x="321" y="507"/>
                  </a:lnTo>
                  <a:lnTo>
                    <a:pt x="315" y="504"/>
                  </a:lnTo>
                  <a:lnTo>
                    <a:pt x="305" y="496"/>
                  </a:lnTo>
                  <a:lnTo>
                    <a:pt x="305" y="496"/>
                  </a:lnTo>
                  <a:lnTo>
                    <a:pt x="305" y="500"/>
                  </a:lnTo>
                  <a:lnTo>
                    <a:pt x="305" y="500"/>
                  </a:lnTo>
                  <a:lnTo>
                    <a:pt x="304" y="509"/>
                  </a:lnTo>
                  <a:lnTo>
                    <a:pt x="304" y="509"/>
                  </a:lnTo>
                  <a:lnTo>
                    <a:pt x="299" y="507"/>
                  </a:lnTo>
                  <a:lnTo>
                    <a:pt x="299" y="507"/>
                  </a:lnTo>
                  <a:lnTo>
                    <a:pt x="296" y="505"/>
                  </a:lnTo>
                  <a:lnTo>
                    <a:pt x="292" y="502"/>
                  </a:lnTo>
                  <a:lnTo>
                    <a:pt x="290" y="497"/>
                  </a:lnTo>
                  <a:lnTo>
                    <a:pt x="289" y="491"/>
                  </a:lnTo>
                  <a:lnTo>
                    <a:pt x="289" y="491"/>
                  </a:lnTo>
                  <a:lnTo>
                    <a:pt x="288" y="490"/>
                  </a:lnTo>
                  <a:lnTo>
                    <a:pt x="288" y="490"/>
                  </a:lnTo>
                  <a:lnTo>
                    <a:pt x="278" y="493"/>
                  </a:lnTo>
                  <a:lnTo>
                    <a:pt x="266" y="497"/>
                  </a:lnTo>
                  <a:lnTo>
                    <a:pt x="252" y="500"/>
                  </a:lnTo>
                  <a:lnTo>
                    <a:pt x="236" y="502"/>
                  </a:lnTo>
                  <a:lnTo>
                    <a:pt x="236" y="502"/>
                  </a:lnTo>
                  <a:lnTo>
                    <a:pt x="208" y="500"/>
                  </a:lnTo>
                  <a:lnTo>
                    <a:pt x="194" y="499"/>
                  </a:lnTo>
                  <a:lnTo>
                    <a:pt x="180" y="497"/>
                  </a:lnTo>
                  <a:lnTo>
                    <a:pt x="167" y="495"/>
                  </a:lnTo>
                  <a:lnTo>
                    <a:pt x="154" y="490"/>
                  </a:lnTo>
                  <a:lnTo>
                    <a:pt x="140" y="485"/>
                  </a:lnTo>
                  <a:lnTo>
                    <a:pt x="126" y="481"/>
                  </a:lnTo>
                  <a:lnTo>
                    <a:pt x="126" y="481"/>
                  </a:lnTo>
                  <a:lnTo>
                    <a:pt x="117" y="476"/>
                  </a:lnTo>
                  <a:lnTo>
                    <a:pt x="117" y="476"/>
                  </a:lnTo>
                  <a:lnTo>
                    <a:pt x="115" y="477"/>
                  </a:lnTo>
                  <a:lnTo>
                    <a:pt x="115" y="480"/>
                  </a:lnTo>
                  <a:lnTo>
                    <a:pt x="118" y="485"/>
                  </a:lnTo>
                  <a:lnTo>
                    <a:pt x="122" y="492"/>
                  </a:lnTo>
                  <a:lnTo>
                    <a:pt x="122" y="492"/>
                  </a:lnTo>
                  <a:lnTo>
                    <a:pt x="117" y="491"/>
                  </a:lnTo>
                  <a:lnTo>
                    <a:pt x="112" y="493"/>
                  </a:lnTo>
                  <a:lnTo>
                    <a:pt x="112" y="493"/>
                  </a:lnTo>
                  <a:lnTo>
                    <a:pt x="108" y="496"/>
                  </a:lnTo>
                  <a:lnTo>
                    <a:pt x="106" y="498"/>
                  </a:lnTo>
                  <a:close/>
                  <a:moveTo>
                    <a:pt x="274" y="310"/>
                  </a:moveTo>
                  <a:lnTo>
                    <a:pt x="274" y="310"/>
                  </a:lnTo>
                  <a:lnTo>
                    <a:pt x="269" y="305"/>
                  </a:lnTo>
                  <a:lnTo>
                    <a:pt x="263" y="303"/>
                  </a:lnTo>
                  <a:lnTo>
                    <a:pt x="253" y="298"/>
                  </a:lnTo>
                  <a:lnTo>
                    <a:pt x="253" y="298"/>
                  </a:lnTo>
                  <a:lnTo>
                    <a:pt x="256" y="295"/>
                  </a:lnTo>
                  <a:lnTo>
                    <a:pt x="259" y="292"/>
                  </a:lnTo>
                  <a:lnTo>
                    <a:pt x="260" y="291"/>
                  </a:lnTo>
                  <a:lnTo>
                    <a:pt x="260" y="291"/>
                  </a:lnTo>
                  <a:lnTo>
                    <a:pt x="255" y="290"/>
                  </a:lnTo>
                  <a:lnTo>
                    <a:pt x="254" y="290"/>
                  </a:lnTo>
                  <a:lnTo>
                    <a:pt x="254" y="290"/>
                  </a:lnTo>
                  <a:lnTo>
                    <a:pt x="234" y="298"/>
                  </a:lnTo>
                  <a:lnTo>
                    <a:pt x="216" y="306"/>
                  </a:lnTo>
                  <a:lnTo>
                    <a:pt x="201" y="316"/>
                  </a:lnTo>
                  <a:lnTo>
                    <a:pt x="188" y="324"/>
                  </a:lnTo>
                  <a:lnTo>
                    <a:pt x="188" y="324"/>
                  </a:lnTo>
                  <a:lnTo>
                    <a:pt x="188" y="324"/>
                  </a:lnTo>
                  <a:lnTo>
                    <a:pt x="188" y="324"/>
                  </a:lnTo>
                  <a:lnTo>
                    <a:pt x="185" y="326"/>
                  </a:lnTo>
                  <a:lnTo>
                    <a:pt x="180" y="326"/>
                  </a:lnTo>
                  <a:lnTo>
                    <a:pt x="173" y="325"/>
                  </a:lnTo>
                  <a:lnTo>
                    <a:pt x="169" y="324"/>
                  </a:lnTo>
                  <a:lnTo>
                    <a:pt x="166" y="322"/>
                  </a:lnTo>
                  <a:lnTo>
                    <a:pt x="165" y="333"/>
                  </a:lnTo>
                  <a:lnTo>
                    <a:pt x="165" y="333"/>
                  </a:lnTo>
                  <a:lnTo>
                    <a:pt x="171" y="335"/>
                  </a:lnTo>
                  <a:lnTo>
                    <a:pt x="176" y="337"/>
                  </a:lnTo>
                  <a:lnTo>
                    <a:pt x="176" y="337"/>
                  </a:lnTo>
                  <a:lnTo>
                    <a:pt x="170" y="339"/>
                  </a:lnTo>
                  <a:lnTo>
                    <a:pt x="166" y="340"/>
                  </a:lnTo>
                  <a:lnTo>
                    <a:pt x="164" y="342"/>
                  </a:lnTo>
                  <a:lnTo>
                    <a:pt x="167" y="351"/>
                  </a:lnTo>
                  <a:lnTo>
                    <a:pt x="167" y="351"/>
                  </a:lnTo>
                  <a:lnTo>
                    <a:pt x="171" y="349"/>
                  </a:lnTo>
                  <a:lnTo>
                    <a:pt x="176" y="348"/>
                  </a:lnTo>
                  <a:lnTo>
                    <a:pt x="181" y="347"/>
                  </a:lnTo>
                  <a:lnTo>
                    <a:pt x="181" y="347"/>
                  </a:lnTo>
                  <a:lnTo>
                    <a:pt x="181" y="348"/>
                  </a:lnTo>
                  <a:lnTo>
                    <a:pt x="181" y="348"/>
                  </a:lnTo>
                  <a:lnTo>
                    <a:pt x="181" y="352"/>
                  </a:lnTo>
                  <a:lnTo>
                    <a:pt x="179" y="357"/>
                  </a:lnTo>
                  <a:lnTo>
                    <a:pt x="177" y="363"/>
                  </a:lnTo>
                  <a:lnTo>
                    <a:pt x="172" y="368"/>
                  </a:lnTo>
                  <a:lnTo>
                    <a:pt x="160" y="377"/>
                  </a:lnTo>
                  <a:lnTo>
                    <a:pt x="155" y="380"/>
                  </a:lnTo>
                  <a:lnTo>
                    <a:pt x="149" y="383"/>
                  </a:lnTo>
                  <a:lnTo>
                    <a:pt x="149" y="383"/>
                  </a:lnTo>
                  <a:lnTo>
                    <a:pt x="137" y="386"/>
                  </a:lnTo>
                  <a:lnTo>
                    <a:pt x="128" y="388"/>
                  </a:lnTo>
                  <a:lnTo>
                    <a:pt x="121" y="388"/>
                  </a:lnTo>
                  <a:lnTo>
                    <a:pt x="117" y="387"/>
                  </a:lnTo>
                  <a:lnTo>
                    <a:pt x="117" y="387"/>
                  </a:lnTo>
                  <a:lnTo>
                    <a:pt x="111" y="381"/>
                  </a:lnTo>
                  <a:lnTo>
                    <a:pt x="107" y="377"/>
                  </a:lnTo>
                  <a:lnTo>
                    <a:pt x="104" y="372"/>
                  </a:lnTo>
                  <a:lnTo>
                    <a:pt x="103" y="370"/>
                  </a:lnTo>
                  <a:lnTo>
                    <a:pt x="100" y="370"/>
                  </a:lnTo>
                  <a:lnTo>
                    <a:pt x="100" y="370"/>
                  </a:lnTo>
                  <a:lnTo>
                    <a:pt x="98" y="370"/>
                  </a:lnTo>
                  <a:lnTo>
                    <a:pt x="96" y="371"/>
                  </a:lnTo>
                  <a:lnTo>
                    <a:pt x="96" y="371"/>
                  </a:lnTo>
                  <a:lnTo>
                    <a:pt x="89" y="370"/>
                  </a:lnTo>
                  <a:lnTo>
                    <a:pt x="83" y="371"/>
                  </a:lnTo>
                  <a:lnTo>
                    <a:pt x="77" y="373"/>
                  </a:lnTo>
                  <a:lnTo>
                    <a:pt x="75" y="374"/>
                  </a:lnTo>
                  <a:lnTo>
                    <a:pt x="74" y="377"/>
                  </a:lnTo>
                  <a:lnTo>
                    <a:pt x="74" y="377"/>
                  </a:lnTo>
                  <a:lnTo>
                    <a:pt x="83" y="377"/>
                  </a:lnTo>
                  <a:lnTo>
                    <a:pt x="88" y="378"/>
                  </a:lnTo>
                  <a:lnTo>
                    <a:pt x="88" y="379"/>
                  </a:lnTo>
                  <a:lnTo>
                    <a:pt x="85" y="380"/>
                  </a:lnTo>
                  <a:lnTo>
                    <a:pt x="85" y="380"/>
                  </a:lnTo>
                  <a:lnTo>
                    <a:pt x="84" y="383"/>
                  </a:lnTo>
                  <a:lnTo>
                    <a:pt x="84" y="385"/>
                  </a:lnTo>
                  <a:lnTo>
                    <a:pt x="87" y="387"/>
                  </a:lnTo>
                  <a:lnTo>
                    <a:pt x="90" y="389"/>
                  </a:lnTo>
                  <a:lnTo>
                    <a:pt x="104" y="398"/>
                  </a:lnTo>
                  <a:lnTo>
                    <a:pt x="104" y="398"/>
                  </a:lnTo>
                  <a:lnTo>
                    <a:pt x="105" y="398"/>
                  </a:lnTo>
                  <a:lnTo>
                    <a:pt x="105" y="399"/>
                  </a:lnTo>
                  <a:lnTo>
                    <a:pt x="104" y="399"/>
                  </a:lnTo>
                  <a:lnTo>
                    <a:pt x="104" y="399"/>
                  </a:lnTo>
                  <a:lnTo>
                    <a:pt x="99" y="399"/>
                  </a:lnTo>
                  <a:lnTo>
                    <a:pt x="93" y="396"/>
                  </a:lnTo>
                  <a:lnTo>
                    <a:pt x="82" y="392"/>
                  </a:lnTo>
                  <a:lnTo>
                    <a:pt x="82" y="392"/>
                  </a:lnTo>
                  <a:lnTo>
                    <a:pt x="78" y="392"/>
                  </a:lnTo>
                  <a:lnTo>
                    <a:pt x="76" y="392"/>
                  </a:lnTo>
                  <a:lnTo>
                    <a:pt x="75" y="394"/>
                  </a:lnTo>
                  <a:lnTo>
                    <a:pt x="75" y="394"/>
                  </a:lnTo>
                  <a:lnTo>
                    <a:pt x="72" y="394"/>
                  </a:lnTo>
                  <a:lnTo>
                    <a:pt x="68" y="394"/>
                  </a:lnTo>
                  <a:lnTo>
                    <a:pt x="65" y="396"/>
                  </a:lnTo>
                  <a:lnTo>
                    <a:pt x="61" y="399"/>
                  </a:lnTo>
                  <a:lnTo>
                    <a:pt x="59" y="401"/>
                  </a:lnTo>
                  <a:lnTo>
                    <a:pt x="58" y="405"/>
                  </a:lnTo>
                  <a:lnTo>
                    <a:pt x="57" y="408"/>
                  </a:lnTo>
                  <a:lnTo>
                    <a:pt x="59" y="413"/>
                  </a:lnTo>
                  <a:lnTo>
                    <a:pt x="59" y="413"/>
                  </a:lnTo>
                  <a:lnTo>
                    <a:pt x="62" y="408"/>
                  </a:lnTo>
                  <a:lnTo>
                    <a:pt x="66" y="405"/>
                  </a:lnTo>
                  <a:lnTo>
                    <a:pt x="68" y="405"/>
                  </a:lnTo>
                  <a:lnTo>
                    <a:pt x="70" y="405"/>
                  </a:lnTo>
                  <a:lnTo>
                    <a:pt x="70" y="405"/>
                  </a:lnTo>
                  <a:lnTo>
                    <a:pt x="70" y="406"/>
                  </a:lnTo>
                  <a:lnTo>
                    <a:pt x="70" y="409"/>
                  </a:lnTo>
                  <a:lnTo>
                    <a:pt x="70" y="411"/>
                  </a:lnTo>
                  <a:lnTo>
                    <a:pt x="72" y="414"/>
                  </a:lnTo>
                  <a:lnTo>
                    <a:pt x="73" y="415"/>
                  </a:lnTo>
                  <a:lnTo>
                    <a:pt x="73" y="415"/>
                  </a:lnTo>
                  <a:lnTo>
                    <a:pt x="76" y="416"/>
                  </a:lnTo>
                  <a:lnTo>
                    <a:pt x="80" y="416"/>
                  </a:lnTo>
                  <a:lnTo>
                    <a:pt x="90" y="415"/>
                  </a:lnTo>
                  <a:lnTo>
                    <a:pt x="99" y="414"/>
                  </a:lnTo>
                  <a:lnTo>
                    <a:pt x="103" y="414"/>
                  </a:lnTo>
                  <a:lnTo>
                    <a:pt x="105" y="414"/>
                  </a:lnTo>
                  <a:lnTo>
                    <a:pt x="105" y="414"/>
                  </a:lnTo>
                  <a:lnTo>
                    <a:pt x="105" y="415"/>
                  </a:lnTo>
                  <a:lnTo>
                    <a:pt x="103" y="416"/>
                  </a:lnTo>
                  <a:lnTo>
                    <a:pt x="95" y="417"/>
                  </a:lnTo>
                  <a:lnTo>
                    <a:pt x="85" y="418"/>
                  </a:lnTo>
                  <a:lnTo>
                    <a:pt x="82" y="421"/>
                  </a:lnTo>
                  <a:lnTo>
                    <a:pt x="80" y="422"/>
                  </a:lnTo>
                  <a:lnTo>
                    <a:pt x="80" y="422"/>
                  </a:lnTo>
                  <a:lnTo>
                    <a:pt x="81" y="425"/>
                  </a:lnTo>
                  <a:lnTo>
                    <a:pt x="81" y="425"/>
                  </a:lnTo>
                  <a:lnTo>
                    <a:pt x="80" y="426"/>
                  </a:lnTo>
                  <a:lnTo>
                    <a:pt x="78" y="429"/>
                  </a:lnTo>
                  <a:lnTo>
                    <a:pt x="76" y="433"/>
                  </a:lnTo>
                  <a:lnTo>
                    <a:pt x="75" y="438"/>
                  </a:lnTo>
                  <a:lnTo>
                    <a:pt x="75" y="438"/>
                  </a:lnTo>
                  <a:lnTo>
                    <a:pt x="75" y="440"/>
                  </a:lnTo>
                  <a:lnTo>
                    <a:pt x="76" y="444"/>
                  </a:lnTo>
                  <a:lnTo>
                    <a:pt x="78" y="447"/>
                  </a:lnTo>
                  <a:lnTo>
                    <a:pt x="83" y="451"/>
                  </a:lnTo>
                  <a:lnTo>
                    <a:pt x="83" y="451"/>
                  </a:lnTo>
                  <a:lnTo>
                    <a:pt x="83" y="450"/>
                  </a:lnTo>
                  <a:lnTo>
                    <a:pt x="83" y="445"/>
                  </a:lnTo>
                  <a:lnTo>
                    <a:pt x="83" y="441"/>
                  </a:lnTo>
                  <a:lnTo>
                    <a:pt x="83" y="440"/>
                  </a:lnTo>
                  <a:lnTo>
                    <a:pt x="84" y="439"/>
                  </a:lnTo>
                  <a:lnTo>
                    <a:pt x="84" y="439"/>
                  </a:lnTo>
                  <a:lnTo>
                    <a:pt x="85" y="439"/>
                  </a:lnTo>
                  <a:lnTo>
                    <a:pt x="88" y="440"/>
                  </a:lnTo>
                  <a:lnTo>
                    <a:pt x="89" y="443"/>
                  </a:lnTo>
                  <a:lnTo>
                    <a:pt x="91" y="444"/>
                  </a:lnTo>
                  <a:lnTo>
                    <a:pt x="91" y="444"/>
                  </a:lnTo>
                  <a:lnTo>
                    <a:pt x="95" y="443"/>
                  </a:lnTo>
                  <a:lnTo>
                    <a:pt x="97" y="441"/>
                  </a:lnTo>
                  <a:lnTo>
                    <a:pt x="102" y="437"/>
                  </a:lnTo>
                  <a:lnTo>
                    <a:pt x="107" y="431"/>
                  </a:lnTo>
                  <a:lnTo>
                    <a:pt x="111" y="428"/>
                  </a:lnTo>
                  <a:lnTo>
                    <a:pt x="115" y="425"/>
                  </a:lnTo>
                  <a:lnTo>
                    <a:pt x="115" y="425"/>
                  </a:lnTo>
                  <a:lnTo>
                    <a:pt x="121" y="423"/>
                  </a:lnTo>
                  <a:lnTo>
                    <a:pt x="125" y="422"/>
                  </a:lnTo>
                  <a:lnTo>
                    <a:pt x="126" y="423"/>
                  </a:lnTo>
                  <a:lnTo>
                    <a:pt x="126" y="424"/>
                  </a:lnTo>
                  <a:lnTo>
                    <a:pt x="125" y="428"/>
                  </a:lnTo>
                  <a:lnTo>
                    <a:pt x="125" y="430"/>
                  </a:lnTo>
                  <a:lnTo>
                    <a:pt x="127" y="431"/>
                  </a:lnTo>
                  <a:lnTo>
                    <a:pt x="127" y="431"/>
                  </a:lnTo>
                  <a:lnTo>
                    <a:pt x="130" y="432"/>
                  </a:lnTo>
                  <a:lnTo>
                    <a:pt x="132" y="433"/>
                  </a:lnTo>
                  <a:lnTo>
                    <a:pt x="132" y="436"/>
                  </a:lnTo>
                  <a:lnTo>
                    <a:pt x="130" y="438"/>
                  </a:lnTo>
                  <a:lnTo>
                    <a:pt x="127" y="441"/>
                  </a:lnTo>
                  <a:lnTo>
                    <a:pt x="125" y="444"/>
                  </a:lnTo>
                  <a:lnTo>
                    <a:pt x="125" y="444"/>
                  </a:lnTo>
                  <a:lnTo>
                    <a:pt x="128" y="444"/>
                  </a:lnTo>
                  <a:lnTo>
                    <a:pt x="134" y="443"/>
                  </a:lnTo>
                  <a:lnTo>
                    <a:pt x="139" y="438"/>
                  </a:lnTo>
                  <a:lnTo>
                    <a:pt x="141" y="436"/>
                  </a:lnTo>
                  <a:lnTo>
                    <a:pt x="142" y="432"/>
                  </a:lnTo>
                  <a:lnTo>
                    <a:pt x="142" y="432"/>
                  </a:lnTo>
                  <a:lnTo>
                    <a:pt x="143" y="430"/>
                  </a:lnTo>
                  <a:lnTo>
                    <a:pt x="144" y="430"/>
                  </a:lnTo>
                  <a:lnTo>
                    <a:pt x="145" y="429"/>
                  </a:lnTo>
                  <a:lnTo>
                    <a:pt x="147" y="428"/>
                  </a:lnTo>
                  <a:lnTo>
                    <a:pt x="147" y="428"/>
                  </a:lnTo>
                  <a:lnTo>
                    <a:pt x="148" y="426"/>
                  </a:lnTo>
                  <a:lnTo>
                    <a:pt x="148" y="424"/>
                  </a:lnTo>
                  <a:lnTo>
                    <a:pt x="148" y="422"/>
                  </a:lnTo>
                  <a:lnTo>
                    <a:pt x="149" y="420"/>
                  </a:lnTo>
                  <a:lnTo>
                    <a:pt x="149" y="420"/>
                  </a:lnTo>
                  <a:lnTo>
                    <a:pt x="150" y="417"/>
                  </a:lnTo>
                  <a:lnTo>
                    <a:pt x="152" y="416"/>
                  </a:lnTo>
                  <a:lnTo>
                    <a:pt x="157" y="415"/>
                  </a:lnTo>
                  <a:lnTo>
                    <a:pt x="160" y="414"/>
                  </a:lnTo>
                  <a:lnTo>
                    <a:pt x="162" y="413"/>
                  </a:lnTo>
                  <a:lnTo>
                    <a:pt x="163" y="411"/>
                  </a:lnTo>
                  <a:lnTo>
                    <a:pt x="163" y="411"/>
                  </a:lnTo>
                  <a:lnTo>
                    <a:pt x="163" y="408"/>
                  </a:lnTo>
                  <a:lnTo>
                    <a:pt x="165" y="405"/>
                  </a:lnTo>
                  <a:lnTo>
                    <a:pt x="167" y="403"/>
                  </a:lnTo>
                  <a:lnTo>
                    <a:pt x="170" y="402"/>
                  </a:lnTo>
                  <a:lnTo>
                    <a:pt x="170" y="402"/>
                  </a:lnTo>
                  <a:lnTo>
                    <a:pt x="171" y="403"/>
                  </a:lnTo>
                  <a:lnTo>
                    <a:pt x="173" y="407"/>
                  </a:lnTo>
                  <a:lnTo>
                    <a:pt x="177" y="410"/>
                  </a:lnTo>
                  <a:lnTo>
                    <a:pt x="180" y="413"/>
                  </a:lnTo>
                  <a:lnTo>
                    <a:pt x="184" y="415"/>
                  </a:lnTo>
                  <a:lnTo>
                    <a:pt x="184" y="415"/>
                  </a:lnTo>
                  <a:lnTo>
                    <a:pt x="197" y="408"/>
                  </a:lnTo>
                  <a:lnTo>
                    <a:pt x="197" y="408"/>
                  </a:lnTo>
                  <a:lnTo>
                    <a:pt x="202" y="406"/>
                  </a:lnTo>
                  <a:lnTo>
                    <a:pt x="206" y="403"/>
                  </a:lnTo>
                  <a:lnTo>
                    <a:pt x="206" y="403"/>
                  </a:lnTo>
                  <a:lnTo>
                    <a:pt x="203" y="400"/>
                  </a:lnTo>
                  <a:lnTo>
                    <a:pt x="201" y="398"/>
                  </a:lnTo>
                  <a:lnTo>
                    <a:pt x="199" y="394"/>
                  </a:lnTo>
                  <a:lnTo>
                    <a:pt x="199" y="394"/>
                  </a:lnTo>
                  <a:lnTo>
                    <a:pt x="197" y="391"/>
                  </a:lnTo>
                  <a:lnTo>
                    <a:pt x="199" y="388"/>
                  </a:lnTo>
                  <a:lnTo>
                    <a:pt x="199" y="388"/>
                  </a:lnTo>
                  <a:lnTo>
                    <a:pt x="202" y="393"/>
                  </a:lnTo>
                  <a:lnTo>
                    <a:pt x="207" y="396"/>
                  </a:lnTo>
                  <a:lnTo>
                    <a:pt x="211" y="400"/>
                  </a:lnTo>
                  <a:lnTo>
                    <a:pt x="211" y="400"/>
                  </a:lnTo>
                  <a:lnTo>
                    <a:pt x="229" y="389"/>
                  </a:lnTo>
                  <a:lnTo>
                    <a:pt x="229" y="389"/>
                  </a:lnTo>
                  <a:lnTo>
                    <a:pt x="231" y="388"/>
                  </a:lnTo>
                  <a:lnTo>
                    <a:pt x="231" y="388"/>
                  </a:lnTo>
                  <a:lnTo>
                    <a:pt x="231" y="388"/>
                  </a:lnTo>
                  <a:lnTo>
                    <a:pt x="231" y="388"/>
                  </a:lnTo>
                  <a:lnTo>
                    <a:pt x="230" y="385"/>
                  </a:lnTo>
                  <a:lnTo>
                    <a:pt x="225" y="381"/>
                  </a:lnTo>
                  <a:lnTo>
                    <a:pt x="222" y="377"/>
                  </a:lnTo>
                  <a:lnTo>
                    <a:pt x="222" y="374"/>
                  </a:lnTo>
                  <a:lnTo>
                    <a:pt x="224" y="373"/>
                  </a:lnTo>
                  <a:lnTo>
                    <a:pt x="224" y="373"/>
                  </a:lnTo>
                  <a:lnTo>
                    <a:pt x="225" y="372"/>
                  </a:lnTo>
                  <a:lnTo>
                    <a:pt x="225" y="370"/>
                  </a:lnTo>
                  <a:lnTo>
                    <a:pt x="222" y="363"/>
                  </a:lnTo>
                  <a:lnTo>
                    <a:pt x="221" y="357"/>
                  </a:lnTo>
                  <a:lnTo>
                    <a:pt x="221" y="354"/>
                  </a:lnTo>
                  <a:lnTo>
                    <a:pt x="222" y="352"/>
                  </a:lnTo>
                  <a:lnTo>
                    <a:pt x="222" y="352"/>
                  </a:lnTo>
                  <a:lnTo>
                    <a:pt x="254" y="336"/>
                  </a:lnTo>
                  <a:lnTo>
                    <a:pt x="282" y="322"/>
                  </a:lnTo>
                  <a:lnTo>
                    <a:pt x="282" y="322"/>
                  </a:lnTo>
                  <a:lnTo>
                    <a:pt x="281" y="319"/>
                  </a:lnTo>
                  <a:lnTo>
                    <a:pt x="278" y="314"/>
                  </a:lnTo>
                  <a:lnTo>
                    <a:pt x="274" y="310"/>
                  </a:lnTo>
                  <a:close/>
                  <a:moveTo>
                    <a:pt x="25" y="461"/>
                  </a:moveTo>
                  <a:lnTo>
                    <a:pt x="25" y="461"/>
                  </a:lnTo>
                  <a:lnTo>
                    <a:pt x="25" y="465"/>
                  </a:lnTo>
                  <a:lnTo>
                    <a:pt x="25" y="467"/>
                  </a:lnTo>
                  <a:lnTo>
                    <a:pt x="28" y="470"/>
                  </a:lnTo>
                  <a:lnTo>
                    <a:pt x="28" y="470"/>
                  </a:lnTo>
                  <a:lnTo>
                    <a:pt x="32" y="472"/>
                  </a:lnTo>
                  <a:lnTo>
                    <a:pt x="35" y="473"/>
                  </a:lnTo>
                  <a:lnTo>
                    <a:pt x="36" y="472"/>
                  </a:lnTo>
                  <a:lnTo>
                    <a:pt x="36" y="472"/>
                  </a:lnTo>
                  <a:lnTo>
                    <a:pt x="37" y="469"/>
                  </a:lnTo>
                  <a:lnTo>
                    <a:pt x="38" y="467"/>
                  </a:lnTo>
                  <a:lnTo>
                    <a:pt x="38" y="465"/>
                  </a:lnTo>
                  <a:lnTo>
                    <a:pt x="38" y="462"/>
                  </a:lnTo>
                  <a:lnTo>
                    <a:pt x="38" y="462"/>
                  </a:lnTo>
                  <a:lnTo>
                    <a:pt x="39" y="461"/>
                  </a:lnTo>
                  <a:lnTo>
                    <a:pt x="40" y="461"/>
                  </a:lnTo>
                  <a:lnTo>
                    <a:pt x="40" y="461"/>
                  </a:lnTo>
                  <a:lnTo>
                    <a:pt x="43" y="460"/>
                  </a:lnTo>
                  <a:lnTo>
                    <a:pt x="43" y="460"/>
                  </a:lnTo>
                  <a:lnTo>
                    <a:pt x="55" y="466"/>
                  </a:lnTo>
                  <a:lnTo>
                    <a:pt x="68" y="473"/>
                  </a:lnTo>
                  <a:lnTo>
                    <a:pt x="92" y="489"/>
                  </a:lnTo>
                  <a:lnTo>
                    <a:pt x="92" y="489"/>
                  </a:lnTo>
                  <a:lnTo>
                    <a:pt x="95" y="491"/>
                  </a:lnTo>
                  <a:lnTo>
                    <a:pt x="95" y="491"/>
                  </a:lnTo>
                  <a:lnTo>
                    <a:pt x="92" y="498"/>
                  </a:lnTo>
                  <a:lnTo>
                    <a:pt x="92" y="498"/>
                  </a:lnTo>
                  <a:lnTo>
                    <a:pt x="87" y="510"/>
                  </a:lnTo>
                  <a:lnTo>
                    <a:pt x="84" y="515"/>
                  </a:lnTo>
                  <a:lnTo>
                    <a:pt x="84" y="520"/>
                  </a:lnTo>
                  <a:lnTo>
                    <a:pt x="84" y="520"/>
                  </a:lnTo>
                  <a:lnTo>
                    <a:pt x="84" y="522"/>
                  </a:lnTo>
                  <a:lnTo>
                    <a:pt x="87" y="525"/>
                  </a:lnTo>
                  <a:lnTo>
                    <a:pt x="89" y="526"/>
                  </a:lnTo>
                  <a:lnTo>
                    <a:pt x="91" y="526"/>
                  </a:lnTo>
                  <a:lnTo>
                    <a:pt x="91" y="526"/>
                  </a:lnTo>
                  <a:lnTo>
                    <a:pt x="95" y="526"/>
                  </a:lnTo>
                  <a:lnTo>
                    <a:pt x="97" y="525"/>
                  </a:lnTo>
                  <a:lnTo>
                    <a:pt x="98" y="522"/>
                  </a:lnTo>
                  <a:lnTo>
                    <a:pt x="99" y="520"/>
                  </a:lnTo>
                  <a:lnTo>
                    <a:pt x="99" y="520"/>
                  </a:lnTo>
                  <a:lnTo>
                    <a:pt x="99" y="518"/>
                  </a:lnTo>
                  <a:lnTo>
                    <a:pt x="99" y="517"/>
                  </a:lnTo>
                  <a:lnTo>
                    <a:pt x="97" y="513"/>
                  </a:lnTo>
                  <a:lnTo>
                    <a:pt x="95" y="512"/>
                  </a:lnTo>
                  <a:lnTo>
                    <a:pt x="95" y="512"/>
                  </a:lnTo>
                  <a:lnTo>
                    <a:pt x="95" y="512"/>
                  </a:lnTo>
                  <a:lnTo>
                    <a:pt x="97" y="504"/>
                  </a:lnTo>
                  <a:lnTo>
                    <a:pt x="97" y="504"/>
                  </a:lnTo>
                  <a:lnTo>
                    <a:pt x="100" y="498"/>
                  </a:lnTo>
                  <a:lnTo>
                    <a:pt x="103" y="493"/>
                  </a:lnTo>
                  <a:lnTo>
                    <a:pt x="105" y="491"/>
                  </a:lnTo>
                  <a:lnTo>
                    <a:pt x="107" y="489"/>
                  </a:lnTo>
                  <a:lnTo>
                    <a:pt x="112" y="488"/>
                  </a:lnTo>
                  <a:lnTo>
                    <a:pt x="113" y="488"/>
                  </a:lnTo>
                  <a:lnTo>
                    <a:pt x="113" y="488"/>
                  </a:lnTo>
                  <a:lnTo>
                    <a:pt x="112" y="485"/>
                  </a:lnTo>
                  <a:lnTo>
                    <a:pt x="111" y="482"/>
                  </a:lnTo>
                  <a:lnTo>
                    <a:pt x="110" y="478"/>
                  </a:lnTo>
                  <a:lnTo>
                    <a:pt x="111" y="475"/>
                  </a:lnTo>
                  <a:lnTo>
                    <a:pt x="112" y="470"/>
                  </a:lnTo>
                  <a:lnTo>
                    <a:pt x="114" y="466"/>
                  </a:lnTo>
                  <a:lnTo>
                    <a:pt x="114" y="466"/>
                  </a:lnTo>
                  <a:lnTo>
                    <a:pt x="119" y="454"/>
                  </a:lnTo>
                  <a:lnTo>
                    <a:pt x="121" y="446"/>
                  </a:lnTo>
                  <a:lnTo>
                    <a:pt x="121" y="446"/>
                  </a:lnTo>
                  <a:lnTo>
                    <a:pt x="121" y="443"/>
                  </a:lnTo>
                  <a:lnTo>
                    <a:pt x="119" y="440"/>
                  </a:lnTo>
                  <a:lnTo>
                    <a:pt x="117" y="438"/>
                  </a:lnTo>
                  <a:lnTo>
                    <a:pt x="114" y="437"/>
                  </a:lnTo>
                  <a:lnTo>
                    <a:pt x="114" y="437"/>
                  </a:lnTo>
                  <a:lnTo>
                    <a:pt x="111" y="438"/>
                  </a:lnTo>
                  <a:lnTo>
                    <a:pt x="108" y="439"/>
                  </a:lnTo>
                  <a:lnTo>
                    <a:pt x="106" y="441"/>
                  </a:lnTo>
                  <a:lnTo>
                    <a:pt x="105" y="444"/>
                  </a:lnTo>
                  <a:lnTo>
                    <a:pt x="105" y="444"/>
                  </a:lnTo>
                  <a:lnTo>
                    <a:pt x="105" y="447"/>
                  </a:lnTo>
                  <a:lnTo>
                    <a:pt x="106" y="450"/>
                  </a:lnTo>
                  <a:lnTo>
                    <a:pt x="108" y="452"/>
                  </a:lnTo>
                  <a:lnTo>
                    <a:pt x="111" y="453"/>
                  </a:lnTo>
                  <a:lnTo>
                    <a:pt x="112" y="453"/>
                  </a:lnTo>
                  <a:lnTo>
                    <a:pt x="112" y="453"/>
                  </a:lnTo>
                  <a:lnTo>
                    <a:pt x="108" y="463"/>
                  </a:lnTo>
                  <a:lnTo>
                    <a:pt x="104" y="469"/>
                  </a:lnTo>
                  <a:lnTo>
                    <a:pt x="104" y="469"/>
                  </a:lnTo>
                  <a:lnTo>
                    <a:pt x="99" y="467"/>
                  </a:lnTo>
                  <a:lnTo>
                    <a:pt x="99" y="467"/>
                  </a:lnTo>
                  <a:lnTo>
                    <a:pt x="75" y="454"/>
                  </a:lnTo>
                  <a:lnTo>
                    <a:pt x="63" y="450"/>
                  </a:lnTo>
                  <a:lnTo>
                    <a:pt x="50" y="446"/>
                  </a:lnTo>
                  <a:lnTo>
                    <a:pt x="50" y="446"/>
                  </a:lnTo>
                  <a:lnTo>
                    <a:pt x="51" y="443"/>
                  </a:lnTo>
                  <a:lnTo>
                    <a:pt x="51" y="443"/>
                  </a:lnTo>
                  <a:lnTo>
                    <a:pt x="54" y="437"/>
                  </a:lnTo>
                  <a:lnTo>
                    <a:pt x="55" y="435"/>
                  </a:lnTo>
                  <a:lnTo>
                    <a:pt x="55" y="435"/>
                  </a:lnTo>
                  <a:lnTo>
                    <a:pt x="54" y="436"/>
                  </a:lnTo>
                  <a:lnTo>
                    <a:pt x="50" y="438"/>
                  </a:lnTo>
                  <a:lnTo>
                    <a:pt x="50" y="438"/>
                  </a:lnTo>
                  <a:lnTo>
                    <a:pt x="44" y="440"/>
                  </a:lnTo>
                  <a:lnTo>
                    <a:pt x="39" y="441"/>
                  </a:lnTo>
                  <a:lnTo>
                    <a:pt x="39" y="441"/>
                  </a:lnTo>
                  <a:lnTo>
                    <a:pt x="37" y="441"/>
                  </a:lnTo>
                  <a:lnTo>
                    <a:pt x="35" y="441"/>
                  </a:lnTo>
                  <a:lnTo>
                    <a:pt x="35" y="441"/>
                  </a:lnTo>
                  <a:lnTo>
                    <a:pt x="32" y="443"/>
                  </a:lnTo>
                  <a:lnTo>
                    <a:pt x="31" y="448"/>
                  </a:lnTo>
                  <a:lnTo>
                    <a:pt x="31" y="448"/>
                  </a:lnTo>
                  <a:lnTo>
                    <a:pt x="28" y="455"/>
                  </a:lnTo>
                  <a:lnTo>
                    <a:pt x="28" y="455"/>
                  </a:lnTo>
                  <a:lnTo>
                    <a:pt x="26" y="459"/>
                  </a:lnTo>
                  <a:lnTo>
                    <a:pt x="25" y="461"/>
                  </a:lnTo>
                  <a:close/>
                  <a:moveTo>
                    <a:pt x="30" y="76"/>
                  </a:moveTo>
                  <a:lnTo>
                    <a:pt x="30" y="76"/>
                  </a:lnTo>
                  <a:lnTo>
                    <a:pt x="40" y="75"/>
                  </a:lnTo>
                  <a:lnTo>
                    <a:pt x="45" y="74"/>
                  </a:lnTo>
                  <a:lnTo>
                    <a:pt x="45" y="51"/>
                  </a:lnTo>
                  <a:lnTo>
                    <a:pt x="45" y="51"/>
                  </a:lnTo>
                  <a:lnTo>
                    <a:pt x="33" y="49"/>
                  </a:lnTo>
                  <a:lnTo>
                    <a:pt x="33" y="49"/>
                  </a:lnTo>
                  <a:lnTo>
                    <a:pt x="30" y="49"/>
                  </a:lnTo>
                  <a:lnTo>
                    <a:pt x="26" y="50"/>
                  </a:lnTo>
                  <a:lnTo>
                    <a:pt x="25" y="51"/>
                  </a:lnTo>
                  <a:lnTo>
                    <a:pt x="23" y="53"/>
                  </a:lnTo>
                  <a:lnTo>
                    <a:pt x="22" y="57"/>
                  </a:lnTo>
                  <a:lnTo>
                    <a:pt x="22" y="59"/>
                  </a:lnTo>
                  <a:lnTo>
                    <a:pt x="23" y="66"/>
                  </a:lnTo>
                  <a:lnTo>
                    <a:pt x="23" y="66"/>
                  </a:lnTo>
                  <a:lnTo>
                    <a:pt x="24" y="70"/>
                  </a:lnTo>
                  <a:lnTo>
                    <a:pt x="26" y="74"/>
                  </a:lnTo>
                  <a:lnTo>
                    <a:pt x="28" y="75"/>
                  </a:lnTo>
                  <a:lnTo>
                    <a:pt x="30" y="76"/>
                  </a:lnTo>
                  <a:close/>
                  <a:moveTo>
                    <a:pt x="87" y="67"/>
                  </a:moveTo>
                  <a:lnTo>
                    <a:pt x="87" y="67"/>
                  </a:lnTo>
                  <a:lnTo>
                    <a:pt x="87" y="60"/>
                  </a:lnTo>
                  <a:lnTo>
                    <a:pt x="87" y="60"/>
                  </a:lnTo>
                  <a:lnTo>
                    <a:pt x="87" y="47"/>
                  </a:lnTo>
                  <a:lnTo>
                    <a:pt x="87" y="47"/>
                  </a:lnTo>
                  <a:lnTo>
                    <a:pt x="87" y="45"/>
                  </a:lnTo>
                  <a:lnTo>
                    <a:pt x="85" y="44"/>
                  </a:lnTo>
                  <a:lnTo>
                    <a:pt x="84" y="43"/>
                  </a:lnTo>
                  <a:lnTo>
                    <a:pt x="84" y="43"/>
                  </a:lnTo>
                  <a:lnTo>
                    <a:pt x="80" y="43"/>
                  </a:lnTo>
                  <a:lnTo>
                    <a:pt x="80" y="43"/>
                  </a:lnTo>
                  <a:lnTo>
                    <a:pt x="78" y="47"/>
                  </a:lnTo>
                  <a:lnTo>
                    <a:pt x="76" y="43"/>
                  </a:lnTo>
                  <a:lnTo>
                    <a:pt x="76" y="43"/>
                  </a:lnTo>
                  <a:lnTo>
                    <a:pt x="70" y="43"/>
                  </a:lnTo>
                  <a:lnTo>
                    <a:pt x="70" y="43"/>
                  </a:lnTo>
                  <a:lnTo>
                    <a:pt x="69" y="47"/>
                  </a:lnTo>
                  <a:lnTo>
                    <a:pt x="67" y="43"/>
                  </a:lnTo>
                  <a:lnTo>
                    <a:pt x="67" y="43"/>
                  </a:lnTo>
                  <a:lnTo>
                    <a:pt x="61" y="43"/>
                  </a:lnTo>
                  <a:lnTo>
                    <a:pt x="61" y="43"/>
                  </a:lnTo>
                  <a:lnTo>
                    <a:pt x="59" y="47"/>
                  </a:lnTo>
                  <a:lnTo>
                    <a:pt x="58" y="43"/>
                  </a:lnTo>
                  <a:lnTo>
                    <a:pt x="58" y="43"/>
                  </a:lnTo>
                  <a:lnTo>
                    <a:pt x="54" y="43"/>
                  </a:lnTo>
                  <a:lnTo>
                    <a:pt x="54" y="43"/>
                  </a:lnTo>
                  <a:lnTo>
                    <a:pt x="53" y="44"/>
                  </a:lnTo>
                  <a:lnTo>
                    <a:pt x="52" y="45"/>
                  </a:lnTo>
                  <a:lnTo>
                    <a:pt x="51" y="47"/>
                  </a:lnTo>
                  <a:lnTo>
                    <a:pt x="51" y="47"/>
                  </a:lnTo>
                  <a:lnTo>
                    <a:pt x="51" y="60"/>
                  </a:lnTo>
                  <a:lnTo>
                    <a:pt x="51" y="60"/>
                  </a:lnTo>
                  <a:lnTo>
                    <a:pt x="52" y="74"/>
                  </a:lnTo>
                  <a:lnTo>
                    <a:pt x="52" y="74"/>
                  </a:lnTo>
                  <a:lnTo>
                    <a:pt x="54" y="74"/>
                  </a:lnTo>
                  <a:lnTo>
                    <a:pt x="57" y="73"/>
                  </a:lnTo>
                  <a:lnTo>
                    <a:pt x="57" y="73"/>
                  </a:lnTo>
                  <a:lnTo>
                    <a:pt x="59" y="69"/>
                  </a:lnTo>
                  <a:lnTo>
                    <a:pt x="59" y="68"/>
                  </a:lnTo>
                  <a:lnTo>
                    <a:pt x="59" y="68"/>
                  </a:lnTo>
                  <a:lnTo>
                    <a:pt x="60" y="76"/>
                  </a:lnTo>
                  <a:lnTo>
                    <a:pt x="60" y="76"/>
                  </a:lnTo>
                  <a:lnTo>
                    <a:pt x="62" y="76"/>
                  </a:lnTo>
                  <a:lnTo>
                    <a:pt x="63" y="75"/>
                  </a:lnTo>
                  <a:lnTo>
                    <a:pt x="66" y="74"/>
                  </a:lnTo>
                  <a:lnTo>
                    <a:pt x="66" y="74"/>
                  </a:lnTo>
                  <a:lnTo>
                    <a:pt x="68" y="70"/>
                  </a:lnTo>
                  <a:lnTo>
                    <a:pt x="69" y="68"/>
                  </a:lnTo>
                  <a:lnTo>
                    <a:pt x="69" y="68"/>
                  </a:lnTo>
                  <a:lnTo>
                    <a:pt x="69" y="76"/>
                  </a:lnTo>
                  <a:lnTo>
                    <a:pt x="69" y="76"/>
                  </a:lnTo>
                  <a:lnTo>
                    <a:pt x="72" y="75"/>
                  </a:lnTo>
                  <a:lnTo>
                    <a:pt x="75" y="74"/>
                  </a:lnTo>
                  <a:lnTo>
                    <a:pt x="75" y="74"/>
                  </a:lnTo>
                  <a:lnTo>
                    <a:pt x="77" y="70"/>
                  </a:lnTo>
                  <a:lnTo>
                    <a:pt x="78" y="68"/>
                  </a:lnTo>
                  <a:lnTo>
                    <a:pt x="78" y="68"/>
                  </a:lnTo>
                  <a:lnTo>
                    <a:pt x="78" y="74"/>
                  </a:lnTo>
                  <a:lnTo>
                    <a:pt x="78" y="74"/>
                  </a:lnTo>
                  <a:lnTo>
                    <a:pt x="81" y="73"/>
                  </a:lnTo>
                  <a:lnTo>
                    <a:pt x="81" y="73"/>
                  </a:lnTo>
                  <a:lnTo>
                    <a:pt x="83" y="72"/>
                  </a:lnTo>
                  <a:lnTo>
                    <a:pt x="83" y="72"/>
                  </a:lnTo>
                  <a:lnTo>
                    <a:pt x="85" y="70"/>
                  </a:lnTo>
                  <a:lnTo>
                    <a:pt x="87" y="67"/>
                  </a:lnTo>
                  <a:close/>
                  <a:moveTo>
                    <a:pt x="99" y="80"/>
                  </a:moveTo>
                  <a:lnTo>
                    <a:pt x="99" y="72"/>
                  </a:lnTo>
                  <a:lnTo>
                    <a:pt x="99" y="72"/>
                  </a:lnTo>
                  <a:lnTo>
                    <a:pt x="98" y="70"/>
                  </a:lnTo>
                  <a:lnTo>
                    <a:pt x="97" y="67"/>
                  </a:lnTo>
                  <a:lnTo>
                    <a:pt x="96" y="62"/>
                  </a:lnTo>
                  <a:lnTo>
                    <a:pt x="96" y="62"/>
                  </a:lnTo>
                  <a:lnTo>
                    <a:pt x="97" y="60"/>
                  </a:lnTo>
                  <a:lnTo>
                    <a:pt x="98" y="57"/>
                  </a:lnTo>
                  <a:lnTo>
                    <a:pt x="99" y="54"/>
                  </a:lnTo>
                  <a:lnTo>
                    <a:pt x="99" y="47"/>
                  </a:lnTo>
                  <a:lnTo>
                    <a:pt x="99" y="47"/>
                  </a:lnTo>
                  <a:lnTo>
                    <a:pt x="97" y="45"/>
                  </a:lnTo>
                  <a:lnTo>
                    <a:pt x="95" y="44"/>
                  </a:lnTo>
                  <a:lnTo>
                    <a:pt x="92" y="44"/>
                  </a:lnTo>
                  <a:lnTo>
                    <a:pt x="92" y="69"/>
                  </a:lnTo>
                  <a:lnTo>
                    <a:pt x="92" y="69"/>
                  </a:lnTo>
                  <a:lnTo>
                    <a:pt x="91" y="73"/>
                  </a:lnTo>
                  <a:lnTo>
                    <a:pt x="89" y="76"/>
                  </a:lnTo>
                  <a:lnTo>
                    <a:pt x="84" y="79"/>
                  </a:lnTo>
                  <a:lnTo>
                    <a:pt x="81" y="80"/>
                  </a:lnTo>
                  <a:lnTo>
                    <a:pt x="81" y="80"/>
                  </a:lnTo>
                  <a:lnTo>
                    <a:pt x="72" y="81"/>
                  </a:lnTo>
                  <a:lnTo>
                    <a:pt x="63" y="82"/>
                  </a:lnTo>
                  <a:lnTo>
                    <a:pt x="55" y="82"/>
                  </a:lnTo>
                  <a:lnTo>
                    <a:pt x="55" y="82"/>
                  </a:lnTo>
                  <a:lnTo>
                    <a:pt x="57" y="88"/>
                  </a:lnTo>
                  <a:lnTo>
                    <a:pt x="57" y="88"/>
                  </a:lnTo>
                  <a:lnTo>
                    <a:pt x="59" y="91"/>
                  </a:lnTo>
                  <a:lnTo>
                    <a:pt x="60" y="92"/>
                  </a:lnTo>
                  <a:lnTo>
                    <a:pt x="91" y="92"/>
                  </a:lnTo>
                  <a:lnTo>
                    <a:pt x="99" y="80"/>
                  </a:lnTo>
                  <a:close/>
                  <a:moveTo>
                    <a:pt x="60" y="110"/>
                  </a:moveTo>
                  <a:lnTo>
                    <a:pt x="91" y="110"/>
                  </a:lnTo>
                  <a:lnTo>
                    <a:pt x="91" y="110"/>
                  </a:lnTo>
                  <a:lnTo>
                    <a:pt x="93" y="104"/>
                  </a:lnTo>
                  <a:lnTo>
                    <a:pt x="91" y="98"/>
                  </a:lnTo>
                  <a:lnTo>
                    <a:pt x="60" y="98"/>
                  </a:lnTo>
                  <a:lnTo>
                    <a:pt x="59" y="104"/>
                  </a:lnTo>
                  <a:lnTo>
                    <a:pt x="60" y="110"/>
                  </a:lnTo>
                  <a:close/>
                  <a:moveTo>
                    <a:pt x="91" y="116"/>
                  </a:moveTo>
                  <a:lnTo>
                    <a:pt x="61" y="116"/>
                  </a:lnTo>
                  <a:lnTo>
                    <a:pt x="61" y="155"/>
                  </a:lnTo>
                  <a:lnTo>
                    <a:pt x="87" y="156"/>
                  </a:lnTo>
                  <a:lnTo>
                    <a:pt x="96" y="149"/>
                  </a:lnTo>
                  <a:lnTo>
                    <a:pt x="91" y="116"/>
                  </a:lnTo>
                  <a:close/>
                  <a:moveTo>
                    <a:pt x="105" y="165"/>
                  </a:moveTo>
                  <a:lnTo>
                    <a:pt x="105" y="165"/>
                  </a:lnTo>
                  <a:lnTo>
                    <a:pt x="99" y="161"/>
                  </a:lnTo>
                  <a:lnTo>
                    <a:pt x="99" y="161"/>
                  </a:lnTo>
                  <a:lnTo>
                    <a:pt x="99" y="155"/>
                  </a:lnTo>
                  <a:lnTo>
                    <a:pt x="89" y="162"/>
                  </a:lnTo>
                  <a:lnTo>
                    <a:pt x="60" y="162"/>
                  </a:lnTo>
                  <a:lnTo>
                    <a:pt x="60" y="162"/>
                  </a:lnTo>
                  <a:lnTo>
                    <a:pt x="59" y="172"/>
                  </a:lnTo>
                  <a:lnTo>
                    <a:pt x="59" y="184"/>
                  </a:lnTo>
                  <a:lnTo>
                    <a:pt x="59" y="184"/>
                  </a:lnTo>
                  <a:lnTo>
                    <a:pt x="67" y="190"/>
                  </a:lnTo>
                  <a:lnTo>
                    <a:pt x="75" y="195"/>
                  </a:lnTo>
                  <a:lnTo>
                    <a:pt x="95" y="171"/>
                  </a:lnTo>
                  <a:lnTo>
                    <a:pt x="105" y="165"/>
                  </a:lnTo>
                  <a:close/>
                  <a:moveTo>
                    <a:pt x="98" y="175"/>
                  </a:moveTo>
                  <a:lnTo>
                    <a:pt x="81" y="198"/>
                  </a:lnTo>
                  <a:lnTo>
                    <a:pt x="110" y="210"/>
                  </a:lnTo>
                  <a:lnTo>
                    <a:pt x="110" y="210"/>
                  </a:lnTo>
                  <a:lnTo>
                    <a:pt x="124" y="202"/>
                  </a:lnTo>
                  <a:lnTo>
                    <a:pt x="136" y="194"/>
                  </a:lnTo>
                  <a:lnTo>
                    <a:pt x="150" y="185"/>
                  </a:lnTo>
                  <a:lnTo>
                    <a:pt x="108" y="170"/>
                  </a:lnTo>
                  <a:lnTo>
                    <a:pt x="98" y="175"/>
                  </a:lnTo>
                  <a:close/>
                  <a:moveTo>
                    <a:pt x="114" y="55"/>
                  </a:moveTo>
                  <a:lnTo>
                    <a:pt x="114" y="55"/>
                  </a:lnTo>
                  <a:lnTo>
                    <a:pt x="114" y="31"/>
                  </a:lnTo>
                  <a:lnTo>
                    <a:pt x="114" y="31"/>
                  </a:lnTo>
                  <a:lnTo>
                    <a:pt x="117" y="29"/>
                  </a:lnTo>
                  <a:lnTo>
                    <a:pt x="117" y="29"/>
                  </a:lnTo>
                  <a:lnTo>
                    <a:pt x="117" y="27"/>
                  </a:lnTo>
                  <a:lnTo>
                    <a:pt x="115" y="24"/>
                  </a:lnTo>
                  <a:lnTo>
                    <a:pt x="102" y="24"/>
                  </a:lnTo>
                  <a:lnTo>
                    <a:pt x="102" y="24"/>
                  </a:lnTo>
                  <a:lnTo>
                    <a:pt x="102" y="28"/>
                  </a:lnTo>
                  <a:lnTo>
                    <a:pt x="102" y="28"/>
                  </a:lnTo>
                  <a:lnTo>
                    <a:pt x="103" y="30"/>
                  </a:lnTo>
                  <a:lnTo>
                    <a:pt x="104" y="31"/>
                  </a:lnTo>
                  <a:lnTo>
                    <a:pt x="104" y="55"/>
                  </a:lnTo>
                  <a:lnTo>
                    <a:pt x="104" y="55"/>
                  </a:lnTo>
                  <a:lnTo>
                    <a:pt x="103" y="57"/>
                  </a:lnTo>
                  <a:lnTo>
                    <a:pt x="102" y="62"/>
                  </a:lnTo>
                  <a:lnTo>
                    <a:pt x="102" y="62"/>
                  </a:lnTo>
                  <a:lnTo>
                    <a:pt x="102" y="66"/>
                  </a:lnTo>
                  <a:lnTo>
                    <a:pt x="103" y="69"/>
                  </a:lnTo>
                  <a:lnTo>
                    <a:pt x="104" y="72"/>
                  </a:lnTo>
                  <a:lnTo>
                    <a:pt x="104" y="91"/>
                  </a:lnTo>
                  <a:lnTo>
                    <a:pt x="104" y="91"/>
                  </a:lnTo>
                  <a:lnTo>
                    <a:pt x="103" y="92"/>
                  </a:lnTo>
                  <a:lnTo>
                    <a:pt x="103" y="95"/>
                  </a:lnTo>
                  <a:lnTo>
                    <a:pt x="103" y="95"/>
                  </a:lnTo>
                  <a:lnTo>
                    <a:pt x="103" y="98"/>
                  </a:lnTo>
                  <a:lnTo>
                    <a:pt x="117" y="98"/>
                  </a:lnTo>
                  <a:lnTo>
                    <a:pt x="117" y="98"/>
                  </a:lnTo>
                  <a:lnTo>
                    <a:pt x="117" y="94"/>
                  </a:lnTo>
                  <a:lnTo>
                    <a:pt x="117" y="94"/>
                  </a:lnTo>
                  <a:lnTo>
                    <a:pt x="114" y="91"/>
                  </a:lnTo>
                  <a:lnTo>
                    <a:pt x="114" y="72"/>
                  </a:lnTo>
                  <a:lnTo>
                    <a:pt x="114" y="72"/>
                  </a:lnTo>
                  <a:lnTo>
                    <a:pt x="117" y="68"/>
                  </a:lnTo>
                  <a:lnTo>
                    <a:pt x="118" y="66"/>
                  </a:lnTo>
                  <a:lnTo>
                    <a:pt x="118" y="64"/>
                  </a:lnTo>
                  <a:lnTo>
                    <a:pt x="118" y="64"/>
                  </a:lnTo>
                  <a:lnTo>
                    <a:pt x="117" y="58"/>
                  </a:lnTo>
                  <a:lnTo>
                    <a:pt x="114" y="55"/>
                  </a:lnTo>
                  <a:close/>
                  <a:moveTo>
                    <a:pt x="144" y="75"/>
                  </a:moveTo>
                  <a:lnTo>
                    <a:pt x="167" y="52"/>
                  </a:lnTo>
                  <a:lnTo>
                    <a:pt x="167" y="52"/>
                  </a:lnTo>
                  <a:lnTo>
                    <a:pt x="135" y="52"/>
                  </a:lnTo>
                  <a:lnTo>
                    <a:pt x="135" y="52"/>
                  </a:lnTo>
                  <a:lnTo>
                    <a:pt x="132" y="51"/>
                  </a:lnTo>
                  <a:lnTo>
                    <a:pt x="127" y="49"/>
                  </a:lnTo>
                  <a:lnTo>
                    <a:pt x="124" y="46"/>
                  </a:lnTo>
                  <a:lnTo>
                    <a:pt x="121" y="46"/>
                  </a:lnTo>
                  <a:lnTo>
                    <a:pt x="121" y="46"/>
                  </a:lnTo>
                  <a:lnTo>
                    <a:pt x="119" y="53"/>
                  </a:lnTo>
                  <a:lnTo>
                    <a:pt x="119" y="53"/>
                  </a:lnTo>
                  <a:lnTo>
                    <a:pt x="121" y="57"/>
                  </a:lnTo>
                  <a:lnTo>
                    <a:pt x="122" y="59"/>
                  </a:lnTo>
                  <a:lnTo>
                    <a:pt x="122" y="64"/>
                  </a:lnTo>
                  <a:lnTo>
                    <a:pt x="122" y="64"/>
                  </a:lnTo>
                  <a:lnTo>
                    <a:pt x="122" y="67"/>
                  </a:lnTo>
                  <a:lnTo>
                    <a:pt x="121" y="70"/>
                  </a:lnTo>
                  <a:lnTo>
                    <a:pt x="119" y="73"/>
                  </a:lnTo>
                  <a:lnTo>
                    <a:pt x="119" y="73"/>
                  </a:lnTo>
                  <a:lnTo>
                    <a:pt x="122" y="81"/>
                  </a:lnTo>
                  <a:lnTo>
                    <a:pt x="122" y="81"/>
                  </a:lnTo>
                  <a:lnTo>
                    <a:pt x="127" y="79"/>
                  </a:lnTo>
                  <a:lnTo>
                    <a:pt x="135" y="75"/>
                  </a:lnTo>
                  <a:lnTo>
                    <a:pt x="135" y="75"/>
                  </a:lnTo>
                  <a:lnTo>
                    <a:pt x="144" y="75"/>
                  </a:lnTo>
                  <a:close/>
                  <a:moveTo>
                    <a:pt x="245" y="75"/>
                  </a:moveTo>
                  <a:lnTo>
                    <a:pt x="274" y="38"/>
                  </a:lnTo>
                  <a:lnTo>
                    <a:pt x="274" y="38"/>
                  </a:lnTo>
                  <a:lnTo>
                    <a:pt x="271" y="37"/>
                  </a:lnTo>
                  <a:lnTo>
                    <a:pt x="269" y="38"/>
                  </a:lnTo>
                  <a:lnTo>
                    <a:pt x="267" y="39"/>
                  </a:lnTo>
                  <a:lnTo>
                    <a:pt x="267" y="39"/>
                  </a:lnTo>
                  <a:lnTo>
                    <a:pt x="264" y="40"/>
                  </a:lnTo>
                  <a:lnTo>
                    <a:pt x="263" y="44"/>
                  </a:lnTo>
                  <a:lnTo>
                    <a:pt x="262" y="47"/>
                  </a:lnTo>
                  <a:lnTo>
                    <a:pt x="262" y="47"/>
                  </a:lnTo>
                  <a:lnTo>
                    <a:pt x="261" y="45"/>
                  </a:lnTo>
                  <a:lnTo>
                    <a:pt x="259" y="44"/>
                  </a:lnTo>
                  <a:lnTo>
                    <a:pt x="255" y="44"/>
                  </a:lnTo>
                  <a:lnTo>
                    <a:pt x="252" y="44"/>
                  </a:lnTo>
                  <a:lnTo>
                    <a:pt x="251" y="45"/>
                  </a:lnTo>
                  <a:lnTo>
                    <a:pt x="251" y="45"/>
                  </a:lnTo>
                  <a:lnTo>
                    <a:pt x="253" y="51"/>
                  </a:lnTo>
                  <a:lnTo>
                    <a:pt x="253" y="54"/>
                  </a:lnTo>
                  <a:lnTo>
                    <a:pt x="251" y="57"/>
                  </a:lnTo>
                  <a:lnTo>
                    <a:pt x="247" y="57"/>
                  </a:lnTo>
                  <a:lnTo>
                    <a:pt x="247" y="57"/>
                  </a:lnTo>
                  <a:lnTo>
                    <a:pt x="245" y="55"/>
                  </a:lnTo>
                  <a:lnTo>
                    <a:pt x="244" y="53"/>
                  </a:lnTo>
                  <a:lnTo>
                    <a:pt x="244" y="50"/>
                  </a:lnTo>
                  <a:lnTo>
                    <a:pt x="244" y="50"/>
                  </a:lnTo>
                  <a:lnTo>
                    <a:pt x="240" y="52"/>
                  </a:lnTo>
                  <a:lnTo>
                    <a:pt x="237" y="52"/>
                  </a:lnTo>
                  <a:lnTo>
                    <a:pt x="234" y="50"/>
                  </a:lnTo>
                  <a:lnTo>
                    <a:pt x="234" y="50"/>
                  </a:lnTo>
                  <a:lnTo>
                    <a:pt x="233" y="47"/>
                  </a:lnTo>
                  <a:lnTo>
                    <a:pt x="234" y="44"/>
                  </a:lnTo>
                  <a:lnTo>
                    <a:pt x="238" y="43"/>
                  </a:lnTo>
                  <a:lnTo>
                    <a:pt x="244" y="42"/>
                  </a:lnTo>
                  <a:lnTo>
                    <a:pt x="244" y="42"/>
                  </a:lnTo>
                  <a:lnTo>
                    <a:pt x="244" y="38"/>
                  </a:lnTo>
                  <a:lnTo>
                    <a:pt x="243" y="36"/>
                  </a:lnTo>
                  <a:lnTo>
                    <a:pt x="240" y="34"/>
                  </a:lnTo>
                  <a:lnTo>
                    <a:pt x="240" y="34"/>
                  </a:lnTo>
                  <a:lnTo>
                    <a:pt x="237" y="32"/>
                  </a:lnTo>
                  <a:lnTo>
                    <a:pt x="233" y="32"/>
                  </a:lnTo>
                  <a:lnTo>
                    <a:pt x="231" y="34"/>
                  </a:lnTo>
                  <a:lnTo>
                    <a:pt x="231" y="34"/>
                  </a:lnTo>
                  <a:lnTo>
                    <a:pt x="232" y="32"/>
                  </a:lnTo>
                  <a:lnTo>
                    <a:pt x="234" y="30"/>
                  </a:lnTo>
                  <a:lnTo>
                    <a:pt x="236" y="28"/>
                  </a:lnTo>
                  <a:lnTo>
                    <a:pt x="236" y="28"/>
                  </a:lnTo>
                  <a:lnTo>
                    <a:pt x="234" y="22"/>
                  </a:lnTo>
                  <a:lnTo>
                    <a:pt x="233" y="20"/>
                  </a:lnTo>
                  <a:lnTo>
                    <a:pt x="232" y="16"/>
                  </a:lnTo>
                  <a:lnTo>
                    <a:pt x="231" y="16"/>
                  </a:lnTo>
                  <a:lnTo>
                    <a:pt x="231" y="16"/>
                  </a:lnTo>
                  <a:lnTo>
                    <a:pt x="231" y="16"/>
                  </a:lnTo>
                  <a:lnTo>
                    <a:pt x="227" y="17"/>
                  </a:lnTo>
                  <a:lnTo>
                    <a:pt x="225" y="18"/>
                  </a:lnTo>
                  <a:lnTo>
                    <a:pt x="221" y="21"/>
                  </a:lnTo>
                  <a:lnTo>
                    <a:pt x="221" y="21"/>
                  </a:lnTo>
                  <a:lnTo>
                    <a:pt x="219" y="24"/>
                  </a:lnTo>
                  <a:lnTo>
                    <a:pt x="219" y="27"/>
                  </a:lnTo>
                  <a:lnTo>
                    <a:pt x="219" y="29"/>
                  </a:lnTo>
                  <a:lnTo>
                    <a:pt x="219" y="29"/>
                  </a:lnTo>
                  <a:lnTo>
                    <a:pt x="218" y="25"/>
                  </a:lnTo>
                  <a:lnTo>
                    <a:pt x="216" y="23"/>
                  </a:lnTo>
                  <a:lnTo>
                    <a:pt x="214" y="22"/>
                  </a:lnTo>
                  <a:lnTo>
                    <a:pt x="214" y="22"/>
                  </a:lnTo>
                  <a:lnTo>
                    <a:pt x="210" y="22"/>
                  </a:lnTo>
                  <a:lnTo>
                    <a:pt x="207" y="23"/>
                  </a:lnTo>
                  <a:lnTo>
                    <a:pt x="204" y="24"/>
                  </a:lnTo>
                  <a:lnTo>
                    <a:pt x="204" y="24"/>
                  </a:lnTo>
                  <a:lnTo>
                    <a:pt x="208" y="29"/>
                  </a:lnTo>
                  <a:lnTo>
                    <a:pt x="209" y="34"/>
                  </a:lnTo>
                  <a:lnTo>
                    <a:pt x="208" y="36"/>
                  </a:lnTo>
                  <a:lnTo>
                    <a:pt x="206" y="37"/>
                  </a:lnTo>
                  <a:lnTo>
                    <a:pt x="206" y="37"/>
                  </a:lnTo>
                  <a:lnTo>
                    <a:pt x="202" y="36"/>
                  </a:lnTo>
                  <a:lnTo>
                    <a:pt x="200" y="34"/>
                  </a:lnTo>
                  <a:lnTo>
                    <a:pt x="199" y="30"/>
                  </a:lnTo>
                  <a:lnTo>
                    <a:pt x="199" y="30"/>
                  </a:lnTo>
                  <a:lnTo>
                    <a:pt x="196" y="32"/>
                  </a:lnTo>
                  <a:lnTo>
                    <a:pt x="194" y="34"/>
                  </a:lnTo>
                  <a:lnTo>
                    <a:pt x="191" y="32"/>
                  </a:lnTo>
                  <a:lnTo>
                    <a:pt x="191" y="32"/>
                  </a:lnTo>
                  <a:lnTo>
                    <a:pt x="189" y="30"/>
                  </a:lnTo>
                  <a:lnTo>
                    <a:pt x="189" y="27"/>
                  </a:lnTo>
                  <a:lnTo>
                    <a:pt x="192" y="24"/>
                  </a:lnTo>
                  <a:lnTo>
                    <a:pt x="197" y="22"/>
                  </a:lnTo>
                  <a:lnTo>
                    <a:pt x="197" y="22"/>
                  </a:lnTo>
                  <a:lnTo>
                    <a:pt x="197" y="21"/>
                  </a:lnTo>
                  <a:lnTo>
                    <a:pt x="195" y="17"/>
                  </a:lnTo>
                  <a:lnTo>
                    <a:pt x="193" y="15"/>
                  </a:lnTo>
                  <a:lnTo>
                    <a:pt x="191" y="14"/>
                  </a:lnTo>
                  <a:lnTo>
                    <a:pt x="188" y="15"/>
                  </a:lnTo>
                  <a:lnTo>
                    <a:pt x="188" y="15"/>
                  </a:lnTo>
                  <a:lnTo>
                    <a:pt x="191" y="12"/>
                  </a:lnTo>
                  <a:lnTo>
                    <a:pt x="192" y="9"/>
                  </a:lnTo>
                  <a:lnTo>
                    <a:pt x="192" y="6"/>
                  </a:lnTo>
                  <a:lnTo>
                    <a:pt x="192" y="6"/>
                  </a:lnTo>
                  <a:lnTo>
                    <a:pt x="191" y="3"/>
                  </a:lnTo>
                  <a:lnTo>
                    <a:pt x="188" y="1"/>
                  </a:lnTo>
                  <a:lnTo>
                    <a:pt x="187" y="0"/>
                  </a:lnTo>
                  <a:lnTo>
                    <a:pt x="179" y="46"/>
                  </a:lnTo>
                  <a:lnTo>
                    <a:pt x="200" y="55"/>
                  </a:lnTo>
                  <a:lnTo>
                    <a:pt x="200" y="55"/>
                  </a:lnTo>
                  <a:lnTo>
                    <a:pt x="207" y="52"/>
                  </a:lnTo>
                  <a:lnTo>
                    <a:pt x="207" y="52"/>
                  </a:lnTo>
                  <a:lnTo>
                    <a:pt x="211" y="50"/>
                  </a:lnTo>
                  <a:lnTo>
                    <a:pt x="216" y="50"/>
                  </a:lnTo>
                  <a:lnTo>
                    <a:pt x="219" y="51"/>
                  </a:lnTo>
                  <a:lnTo>
                    <a:pt x="223" y="52"/>
                  </a:lnTo>
                  <a:lnTo>
                    <a:pt x="223" y="52"/>
                  </a:lnTo>
                  <a:lnTo>
                    <a:pt x="227" y="54"/>
                  </a:lnTo>
                  <a:lnTo>
                    <a:pt x="230" y="57"/>
                  </a:lnTo>
                  <a:lnTo>
                    <a:pt x="231" y="60"/>
                  </a:lnTo>
                  <a:lnTo>
                    <a:pt x="232" y="62"/>
                  </a:lnTo>
                  <a:lnTo>
                    <a:pt x="232" y="62"/>
                  </a:lnTo>
                  <a:lnTo>
                    <a:pt x="231" y="66"/>
                  </a:lnTo>
                  <a:lnTo>
                    <a:pt x="230" y="69"/>
                  </a:lnTo>
                  <a:lnTo>
                    <a:pt x="245" y="75"/>
                  </a:lnTo>
                  <a:close/>
                  <a:moveTo>
                    <a:pt x="352" y="69"/>
                  </a:moveTo>
                  <a:lnTo>
                    <a:pt x="371" y="61"/>
                  </a:lnTo>
                  <a:lnTo>
                    <a:pt x="352" y="53"/>
                  </a:lnTo>
                  <a:lnTo>
                    <a:pt x="352" y="53"/>
                  </a:lnTo>
                  <a:lnTo>
                    <a:pt x="320" y="53"/>
                  </a:lnTo>
                  <a:lnTo>
                    <a:pt x="271" y="52"/>
                  </a:lnTo>
                  <a:lnTo>
                    <a:pt x="255" y="72"/>
                  </a:lnTo>
                  <a:lnTo>
                    <a:pt x="255" y="72"/>
                  </a:lnTo>
                  <a:lnTo>
                    <a:pt x="352" y="69"/>
                  </a:lnTo>
                  <a:close/>
                  <a:moveTo>
                    <a:pt x="328" y="169"/>
                  </a:moveTo>
                  <a:lnTo>
                    <a:pt x="328" y="169"/>
                  </a:lnTo>
                  <a:lnTo>
                    <a:pt x="318" y="163"/>
                  </a:lnTo>
                  <a:lnTo>
                    <a:pt x="308" y="158"/>
                  </a:lnTo>
                  <a:lnTo>
                    <a:pt x="301" y="153"/>
                  </a:lnTo>
                  <a:lnTo>
                    <a:pt x="296" y="146"/>
                  </a:lnTo>
                  <a:lnTo>
                    <a:pt x="296" y="146"/>
                  </a:lnTo>
                  <a:lnTo>
                    <a:pt x="293" y="141"/>
                  </a:lnTo>
                  <a:lnTo>
                    <a:pt x="292" y="135"/>
                  </a:lnTo>
                  <a:lnTo>
                    <a:pt x="292" y="131"/>
                  </a:lnTo>
                  <a:lnTo>
                    <a:pt x="293" y="125"/>
                  </a:lnTo>
                  <a:lnTo>
                    <a:pt x="295" y="119"/>
                  </a:lnTo>
                  <a:lnTo>
                    <a:pt x="298" y="114"/>
                  </a:lnTo>
                  <a:lnTo>
                    <a:pt x="301" y="110"/>
                  </a:lnTo>
                  <a:lnTo>
                    <a:pt x="307" y="106"/>
                  </a:lnTo>
                  <a:lnTo>
                    <a:pt x="307" y="106"/>
                  </a:lnTo>
                  <a:lnTo>
                    <a:pt x="308" y="109"/>
                  </a:lnTo>
                  <a:lnTo>
                    <a:pt x="310" y="111"/>
                  </a:lnTo>
                  <a:lnTo>
                    <a:pt x="310" y="113"/>
                  </a:lnTo>
                  <a:lnTo>
                    <a:pt x="310" y="113"/>
                  </a:lnTo>
                  <a:lnTo>
                    <a:pt x="326" y="112"/>
                  </a:lnTo>
                  <a:lnTo>
                    <a:pt x="326" y="112"/>
                  </a:lnTo>
                  <a:lnTo>
                    <a:pt x="326" y="107"/>
                  </a:lnTo>
                  <a:lnTo>
                    <a:pt x="325" y="104"/>
                  </a:lnTo>
                  <a:lnTo>
                    <a:pt x="323" y="102"/>
                  </a:lnTo>
                  <a:lnTo>
                    <a:pt x="323" y="102"/>
                  </a:lnTo>
                  <a:lnTo>
                    <a:pt x="328" y="105"/>
                  </a:lnTo>
                  <a:lnTo>
                    <a:pt x="330" y="109"/>
                  </a:lnTo>
                  <a:lnTo>
                    <a:pt x="331" y="112"/>
                  </a:lnTo>
                  <a:lnTo>
                    <a:pt x="331" y="112"/>
                  </a:lnTo>
                  <a:lnTo>
                    <a:pt x="345" y="113"/>
                  </a:lnTo>
                  <a:lnTo>
                    <a:pt x="345" y="113"/>
                  </a:lnTo>
                  <a:lnTo>
                    <a:pt x="344" y="109"/>
                  </a:lnTo>
                  <a:lnTo>
                    <a:pt x="342" y="104"/>
                  </a:lnTo>
                  <a:lnTo>
                    <a:pt x="342" y="104"/>
                  </a:lnTo>
                  <a:lnTo>
                    <a:pt x="348" y="107"/>
                  </a:lnTo>
                  <a:lnTo>
                    <a:pt x="351" y="110"/>
                  </a:lnTo>
                  <a:lnTo>
                    <a:pt x="355" y="114"/>
                  </a:lnTo>
                  <a:lnTo>
                    <a:pt x="357" y="118"/>
                  </a:lnTo>
                  <a:lnTo>
                    <a:pt x="360" y="126"/>
                  </a:lnTo>
                  <a:lnTo>
                    <a:pt x="360" y="133"/>
                  </a:lnTo>
                  <a:lnTo>
                    <a:pt x="360" y="133"/>
                  </a:lnTo>
                  <a:lnTo>
                    <a:pt x="360" y="141"/>
                  </a:lnTo>
                  <a:lnTo>
                    <a:pt x="357" y="148"/>
                  </a:lnTo>
                  <a:lnTo>
                    <a:pt x="352" y="154"/>
                  </a:lnTo>
                  <a:lnTo>
                    <a:pt x="346" y="158"/>
                  </a:lnTo>
                  <a:lnTo>
                    <a:pt x="346" y="158"/>
                  </a:lnTo>
                  <a:lnTo>
                    <a:pt x="336" y="164"/>
                  </a:lnTo>
                  <a:lnTo>
                    <a:pt x="328" y="169"/>
                  </a:lnTo>
                  <a:close/>
                  <a:moveTo>
                    <a:pt x="313" y="267"/>
                  </a:moveTo>
                  <a:lnTo>
                    <a:pt x="313" y="267"/>
                  </a:lnTo>
                  <a:lnTo>
                    <a:pt x="312" y="266"/>
                  </a:lnTo>
                  <a:lnTo>
                    <a:pt x="312" y="266"/>
                  </a:lnTo>
                  <a:lnTo>
                    <a:pt x="312" y="266"/>
                  </a:lnTo>
                  <a:lnTo>
                    <a:pt x="312" y="266"/>
                  </a:lnTo>
                  <a:lnTo>
                    <a:pt x="313" y="267"/>
                  </a:lnTo>
                  <a:close/>
                  <a:moveTo>
                    <a:pt x="178" y="83"/>
                  </a:moveTo>
                  <a:lnTo>
                    <a:pt x="178" y="83"/>
                  </a:lnTo>
                  <a:lnTo>
                    <a:pt x="176" y="83"/>
                  </a:lnTo>
                  <a:lnTo>
                    <a:pt x="172" y="84"/>
                  </a:lnTo>
                  <a:lnTo>
                    <a:pt x="165" y="84"/>
                  </a:lnTo>
                  <a:lnTo>
                    <a:pt x="165" y="84"/>
                  </a:lnTo>
                  <a:lnTo>
                    <a:pt x="165" y="82"/>
                  </a:lnTo>
                  <a:lnTo>
                    <a:pt x="165" y="77"/>
                  </a:lnTo>
                  <a:lnTo>
                    <a:pt x="165" y="77"/>
                  </a:lnTo>
                  <a:lnTo>
                    <a:pt x="167" y="77"/>
                  </a:lnTo>
                  <a:lnTo>
                    <a:pt x="171" y="79"/>
                  </a:lnTo>
                  <a:lnTo>
                    <a:pt x="176" y="80"/>
                  </a:lnTo>
                  <a:lnTo>
                    <a:pt x="178" y="83"/>
                  </a:lnTo>
                  <a:close/>
                  <a:moveTo>
                    <a:pt x="380" y="229"/>
                  </a:moveTo>
                  <a:lnTo>
                    <a:pt x="380" y="229"/>
                  </a:lnTo>
                  <a:lnTo>
                    <a:pt x="387" y="230"/>
                  </a:lnTo>
                  <a:lnTo>
                    <a:pt x="390" y="229"/>
                  </a:lnTo>
                  <a:lnTo>
                    <a:pt x="390" y="229"/>
                  </a:lnTo>
                  <a:lnTo>
                    <a:pt x="390" y="222"/>
                  </a:lnTo>
                  <a:lnTo>
                    <a:pt x="388" y="211"/>
                  </a:lnTo>
                  <a:lnTo>
                    <a:pt x="388" y="211"/>
                  </a:lnTo>
                  <a:lnTo>
                    <a:pt x="386" y="211"/>
                  </a:lnTo>
                  <a:lnTo>
                    <a:pt x="381" y="211"/>
                  </a:lnTo>
                  <a:lnTo>
                    <a:pt x="378" y="210"/>
                  </a:lnTo>
                  <a:lnTo>
                    <a:pt x="374" y="207"/>
                  </a:lnTo>
                  <a:lnTo>
                    <a:pt x="374" y="207"/>
                  </a:lnTo>
                  <a:lnTo>
                    <a:pt x="371" y="202"/>
                  </a:lnTo>
                  <a:lnTo>
                    <a:pt x="371" y="202"/>
                  </a:lnTo>
                  <a:lnTo>
                    <a:pt x="364" y="193"/>
                  </a:lnTo>
                  <a:lnTo>
                    <a:pt x="357" y="186"/>
                  </a:lnTo>
                  <a:lnTo>
                    <a:pt x="349" y="180"/>
                  </a:lnTo>
                  <a:lnTo>
                    <a:pt x="341" y="176"/>
                  </a:lnTo>
                  <a:lnTo>
                    <a:pt x="341" y="176"/>
                  </a:lnTo>
                  <a:lnTo>
                    <a:pt x="353" y="169"/>
                  </a:lnTo>
                  <a:lnTo>
                    <a:pt x="362" y="162"/>
                  </a:lnTo>
                  <a:lnTo>
                    <a:pt x="366" y="156"/>
                  </a:lnTo>
                  <a:lnTo>
                    <a:pt x="370" y="151"/>
                  </a:lnTo>
                  <a:lnTo>
                    <a:pt x="370" y="151"/>
                  </a:lnTo>
                  <a:lnTo>
                    <a:pt x="372" y="147"/>
                  </a:lnTo>
                  <a:lnTo>
                    <a:pt x="373" y="140"/>
                  </a:lnTo>
                  <a:lnTo>
                    <a:pt x="374" y="133"/>
                  </a:lnTo>
                  <a:lnTo>
                    <a:pt x="374" y="125"/>
                  </a:lnTo>
                  <a:lnTo>
                    <a:pt x="372" y="117"/>
                  </a:lnTo>
                  <a:lnTo>
                    <a:pt x="368" y="109"/>
                  </a:lnTo>
                  <a:lnTo>
                    <a:pt x="362" y="102"/>
                  </a:lnTo>
                  <a:lnTo>
                    <a:pt x="358" y="98"/>
                  </a:lnTo>
                  <a:lnTo>
                    <a:pt x="353" y="95"/>
                  </a:lnTo>
                  <a:lnTo>
                    <a:pt x="353" y="95"/>
                  </a:lnTo>
                  <a:lnTo>
                    <a:pt x="345" y="91"/>
                  </a:lnTo>
                  <a:lnTo>
                    <a:pt x="338" y="89"/>
                  </a:lnTo>
                  <a:lnTo>
                    <a:pt x="330" y="88"/>
                  </a:lnTo>
                  <a:lnTo>
                    <a:pt x="325" y="88"/>
                  </a:lnTo>
                  <a:lnTo>
                    <a:pt x="312" y="90"/>
                  </a:lnTo>
                  <a:lnTo>
                    <a:pt x="304" y="92"/>
                  </a:lnTo>
                  <a:lnTo>
                    <a:pt x="304" y="92"/>
                  </a:lnTo>
                  <a:lnTo>
                    <a:pt x="298" y="96"/>
                  </a:lnTo>
                  <a:lnTo>
                    <a:pt x="292" y="101"/>
                  </a:lnTo>
                  <a:lnTo>
                    <a:pt x="288" y="105"/>
                  </a:lnTo>
                  <a:lnTo>
                    <a:pt x="284" y="111"/>
                  </a:lnTo>
                  <a:lnTo>
                    <a:pt x="281" y="118"/>
                  </a:lnTo>
                  <a:lnTo>
                    <a:pt x="279" y="125"/>
                  </a:lnTo>
                  <a:lnTo>
                    <a:pt x="278" y="132"/>
                  </a:lnTo>
                  <a:lnTo>
                    <a:pt x="279" y="141"/>
                  </a:lnTo>
                  <a:lnTo>
                    <a:pt x="279" y="141"/>
                  </a:lnTo>
                  <a:lnTo>
                    <a:pt x="281" y="147"/>
                  </a:lnTo>
                  <a:lnTo>
                    <a:pt x="284" y="153"/>
                  </a:lnTo>
                  <a:lnTo>
                    <a:pt x="288" y="158"/>
                  </a:lnTo>
                  <a:lnTo>
                    <a:pt x="291" y="162"/>
                  </a:lnTo>
                  <a:lnTo>
                    <a:pt x="300" y="169"/>
                  </a:lnTo>
                  <a:lnTo>
                    <a:pt x="312" y="176"/>
                  </a:lnTo>
                  <a:lnTo>
                    <a:pt x="312" y="176"/>
                  </a:lnTo>
                  <a:lnTo>
                    <a:pt x="304" y="180"/>
                  </a:lnTo>
                  <a:lnTo>
                    <a:pt x="297" y="187"/>
                  </a:lnTo>
                  <a:lnTo>
                    <a:pt x="295" y="191"/>
                  </a:lnTo>
                  <a:lnTo>
                    <a:pt x="292" y="195"/>
                  </a:lnTo>
                  <a:lnTo>
                    <a:pt x="291" y="200"/>
                  </a:lnTo>
                  <a:lnTo>
                    <a:pt x="291" y="206"/>
                  </a:lnTo>
                  <a:lnTo>
                    <a:pt x="291" y="206"/>
                  </a:lnTo>
                  <a:lnTo>
                    <a:pt x="292" y="213"/>
                  </a:lnTo>
                  <a:lnTo>
                    <a:pt x="295" y="221"/>
                  </a:lnTo>
                  <a:lnTo>
                    <a:pt x="296" y="230"/>
                  </a:lnTo>
                  <a:lnTo>
                    <a:pt x="295" y="236"/>
                  </a:lnTo>
                  <a:lnTo>
                    <a:pt x="295" y="242"/>
                  </a:lnTo>
                  <a:lnTo>
                    <a:pt x="295" y="242"/>
                  </a:lnTo>
                  <a:lnTo>
                    <a:pt x="296" y="242"/>
                  </a:lnTo>
                  <a:lnTo>
                    <a:pt x="299" y="240"/>
                  </a:lnTo>
                  <a:lnTo>
                    <a:pt x="306" y="236"/>
                  </a:lnTo>
                  <a:lnTo>
                    <a:pt x="306" y="236"/>
                  </a:lnTo>
                  <a:lnTo>
                    <a:pt x="308" y="229"/>
                  </a:lnTo>
                  <a:lnTo>
                    <a:pt x="308" y="222"/>
                  </a:lnTo>
                  <a:lnTo>
                    <a:pt x="308" y="214"/>
                  </a:lnTo>
                  <a:lnTo>
                    <a:pt x="308" y="214"/>
                  </a:lnTo>
                  <a:lnTo>
                    <a:pt x="311" y="217"/>
                  </a:lnTo>
                  <a:lnTo>
                    <a:pt x="312" y="223"/>
                  </a:lnTo>
                  <a:lnTo>
                    <a:pt x="312" y="228"/>
                  </a:lnTo>
                  <a:lnTo>
                    <a:pt x="312" y="232"/>
                  </a:lnTo>
                  <a:lnTo>
                    <a:pt x="312" y="232"/>
                  </a:lnTo>
                  <a:lnTo>
                    <a:pt x="315" y="230"/>
                  </a:lnTo>
                  <a:lnTo>
                    <a:pt x="319" y="228"/>
                  </a:lnTo>
                  <a:lnTo>
                    <a:pt x="320" y="225"/>
                  </a:lnTo>
                  <a:lnTo>
                    <a:pt x="320" y="225"/>
                  </a:lnTo>
                  <a:lnTo>
                    <a:pt x="322" y="217"/>
                  </a:lnTo>
                  <a:lnTo>
                    <a:pt x="321" y="209"/>
                  </a:lnTo>
                  <a:lnTo>
                    <a:pt x="320" y="203"/>
                  </a:lnTo>
                  <a:lnTo>
                    <a:pt x="318" y="199"/>
                  </a:lnTo>
                  <a:lnTo>
                    <a:pt x="318" y="199"/>
                  </a:lnTo>
                  <a:lnTo>
                    <a:pt x="318" y="194"/>
                  </a:lnTo>
                  <a:lnTo>
                    <a:pt x="319" y="190"/>
                  </a:lnTo>
                  <a:lnTo>
                    <a:pt x="321" y="185"/>
                  </a:lnTo>
                  <a:lnTo>
                    <a:pt x="326" y="183"/>
                  </a:lnTo>
                  <a:lnTo>
                    <a:pt x="326" y="183"/>
                  </a:lnTo>
                  <a:lnTo>
                    <a:pt x="337" y="188"/>
                  </a:lnTo>
                  <a:lnTo>
                    <a:pt x="337" y="188"/>
                  </a:lnTo>
                  <a:lnTo>
                    <a:pt x="341" y="192"/>
                  </a:lnTo>
                  <a:lnTo>
                    <a:pt x="348" y="198"/>
                  </a:lnTo>
                  <a:lnTo>
                    <a:pt x="356" y="206"/>
                  </a:lnTo>
                  <a:lnTo>
                    <a:pt x="359" y="210"/>
                  </a:lnTo>
                  <a:lnTo>
                    <a:pt x="362" y="216"/>
                  </a:lnTo>
                  <a:lnTo>
                    <a:pt x="362" y="216"/>
                  </a:lnTo>
                  <a:lnTo>
                    <a:pt x="364" y="223"/>
                  </a:lnTo>
                  <a:lnTo>
                    <a:pt x="365" y="230"/>
                  </a:lnTo>
                  <a:lnTo>
                    <a:pt x="366" y="236"/>
                  </a:lnTo>
                  <a:lnTo>
                    <a:pt x="366" y="242"/>
                  </a:lnTo>
                  <a:lnTo>
                    <a:pt x="364" y="250"/>
                  </a:lnTo>
                  <a:lnTo>
                    <a:pt x="362" y="254"/>
                  </a:lnTo>
                  <a:lnTo>
                    <a:pt x="362" y="254"/>
                  </a:lnTo>
                  <a:lnTo>
                    <a:pt x="357" y="260"/>
                  </a:lnTo>
                  <a:lnTo>
                    <a:pt x="351" y="266"/>
                  </a:lnTo>
                  <a:lnTo>
                    <a:pt x="345" y="269"/>
                  </a:lnTo>
                  <a:lnTo>
                    <a:pt x="337" y="270"/>
                  </a:lnTo>
                  <a:lnTo>
                    <a:pt x="337" y="270"/>
                  </a:lnTo>
                  <a:lnTo>
                    <a:pt x="336" y="270"/>
                  </a:lnTo>
                  <a:lnTo>
                    <a:pt x="336" y="270"/>
                  </a:lnTo>
                  <a:lnTo>
                    <a:pt x="327" y="270"/>
                  </a:lnTo>
                  <a:lnTo>
                    <a:pt x="327" y="270"/>
                  </a:lnTo>
                  <a:lnTo>
                    <a:pt x="319" y="268"/>
                  </a:lnTo>
                  <a:lnTo>
                    <a:pt x="319" y="268"/>
                  </a:lnTo>
                  <a:lnTo>
                    <a:pt x="312" y="266"/>
                  </a:lnTo>
                  <a:lnTo>
                    <a:pt x="312" y="266"/>
                  </a:lnTo>
                  <a:lnTo>
                    <a:pt x="305" y="262"/>
                  </a:lnTo>
                  <a:lnTo>
                    <a:pt x="295" y="255"/>
                  </a:lnTo>
                  <a:lnTo>
                    <a:pt x="283" y="247"/>
                  </a:lnTo>
                  <a:lnTo>
                    <a:pt x="271" y="236"/>
                  </a:lnTo>
                  <a:lnTo>
                    <a:pt x="271" y="236"/>
                  </a:lnTo>
                  <a:lnTo>
                    <a:pt x="255" y="217"/>
                  </a:lnTo>
                  <a:lnTo>
                    <a:pt x="245" y="205"/>
                  </a:lnTo>
                  <a:lnTo>
                    <a:pt x="245" y="205"/>
                  </a:lnTo>
                  <a:lnTo>
                    <a:pt x="251" y="207"/>
                  </a:lnTo>
                  <a:lnTo>
                    <a:pt x="256" y="207"/>
                  </a:lnTo>
                  <a:lnTo>
                    <a:pt x="262" y="207"/>
                  </a:lnTo>
                  <a:lnTo>
                    <a:pt x="262" y="207"/>
                  </a:lnTo>
                  <a:lnTo>
                    <a:pt x="262" y="196"/>
                  </a:lnTo>
                  <a:lnTo>
                    <a:pt x="263" y="186"/>
                  </a:lnTo>
                  <a:lnTo>
                    <a:pt x="263" y="186"/>
                  </a:lnTo>
                  <a:lnTo>
                    <a:pt x="263" y="177"/>
                  </a:lnTo>
                  <a:lnTo>
                    <a:pt x="263" y="177"/>
                  </a:lnTo>
                  <a:lnTo>
                    <a:pt x="260" y="177"/>
                  </a:lnTo>
                  <a:lnTo>
                    <a:pt x="252" y="175"/>
                  </a:lnTo>
                  <a:lnTo>
                    <a:pt x="247" y="173"/>
                  </a:lnTo>
                  <a:lnTo>
                    <a:pt x="243" y="171"/>
                  </a:lnTo>
                  <a:lnTo>
                    <a:pt x="239" y="169"/>
                  </a:lnTo>
                  <a:lnTo>
                    <a:pt x="237" y="165"/>
                  </a:lnTo>
                  <a:lnTo>
                    <a:pt x="237" y="165"/>
                  </a:lnTo>
                  <a:lnTo>
                    <a:pt x="240" y="166"/>
                  </a:lnTo>
                  <a:lnTo>
                    <a:pt x="244" y="168"/>
                  </a:lnTo>
                  <a:lnTo>
                    <a:pt x="249" y="169"/>
                  </a:lnTo>
                  <a:lnTo>
                    <a:pt x="249" y="169"/>
                  </a:lnTo>
                  <a:lnTo>
                    <a:pt x="259" y="168"/>
                  </a:lnTo>
                  <a:lnTo>
                    <a:pt x="263" y="168"/>
                  </a:lnTo>
                  <a:lnTo>
                    <a:pt x="263" y="168"/>
                  </a:lnTo>
                  <a:lnTo>
                    <a:pt x="264" y="157"/>
                  </a:lnTo>
                  <a:lnTo>
                    <a:pt x="266" y="148"/>
                  </a:lnTo>
                  <a:lnTo>
                    <a:pt x="266" y="148"/>
                  </a:lnTo>
                  <a:lnTo>
                    <a:pt x="266" y="139"/>
                  </a:lnTo>
                  <a:lnTo>
                    <a:pt x="266" y="139"/>
                  </a:lnTo>
                  <a:lnTo>
                    <a:pt x="259" y="139"/>
                  </a:lnTo>
                  <a:lnTo>
                    <a:pt x="249" y="138"/>
                  </a:lnTo>
                  <a:lnTo>
                    <a:pt x="249" y="138"/>
                  </a:lnTo>
                  <a:lnTo>
                    <a:pt x="243" y="134"/>
                  </a:lnTo>
                  <a:lnTo>
                    <a:pt x="239" y="132"/>
                  </a:lnTo>
                  <a:lnTo>
                    <a:pt x="237" y="128"/>
                  </a:lnTo>
                  <a:lnTo>
                    <a:pt x="237" y="128"/>
                  </a:lnTo>
                  <a:lnTo>
                    <a:pt x="240" y="129"/>
                  </a:lnTo>
                  <a:lnTo>
                    <a:pt x="248" y="132"/>
                  </a:lnTo>
                  <a:lnTo>
                    <a:pt x="248" y="132"/>
                  </a:lnTo>
                  <a:lnTo>
                    <a:pt x="255" y="132"/>
                  </a:lnTo>
                  <a:lnTo>
                    <a:pt x="261" y="131"/>
                  </a:lnTo>
                  <a:lnTo>
                    <a:pt x="264" y="131"/>
                  </a:lnTo>
                  <a:lnTo>
                    <a:pt x="267" y="129"/>
                  </a:lnTo>
                  <a:lnTo>
                    <a:pt x="267" y="129"/>
                  </a:lnTo>
                  <a:lnTo>
                    <a:pt x="267" y="111"/>
                  </a:lnTo>
                  <a:lnTo>
                    <a:pt x="267" y="111"/>
                  </a:lnTo>
                  <a:lnTo>
                    <a:pt x="267" y="106"/>
                  </a:lnTo>
                  <a:lnTo>
                    <a:pt x="267" y="101"/>
                  </a:lnTo>
                  <a:lnTo>
                    <a:pt x="267" y="101"/>
                  </a:lnTo>
                  <a:lnTo>
                    <a:pt x="263" y="101"/>
                  </a:lnTo>
                  <a:lnTo>
                    <a:pt x="258" y="99"/>
                  </a:lnTo>
                  <a:lnTo>
                    <a:pt x="249" y="96"/>
                  </a:lnTo>
                  <a:lnTo>
                    <a:pt x="245" y="94"/>
                  </a:lnTo>
                  <a:lnTo>
                    <a:pt x="241" y="90"/>
                  </a:lnTo>
                  <a:lnTo>
                    <a:pt x="241" y="90"/>
                  </a:lnTo>
                  <a:lnTo>
                    <a:pt x="240" y="88"/>
                  </a:lnTo>
                  <a:lnTo>
                    <a:pt x="239" y="86"/>
                  </a:lnTo>
                  <a:lnTo>
                    <a:pt x="241" y="81"/>
                  </a:lnTo>
                  <a:lnTo>
                    <a:pt x="241" y="81"/>
                  </a:lnTo>
                  <a:lnTo>
                    <a:pt x="221" y="72"/>
                  </a:lnTo>
                  <a:lnTo>
                    <a:pt x="221" y="72"/>
                  </a:lnTo>
                  <a:lnTo>
                    <a:pt x="223" y="69"/>
                  </a:lnTo>
                  <a:lnTo>
                    <a:pt x="224" y="66"/>
                  </a:lnTo>
                  <a:lnTo>
                    <a:pt x="225" y="64"/>
                  </a:lnTo>
                  <a:lnTo>
                    <a:pt x="225" y="64"/>
                  </a:lnTo>
                  <a:lnTo>
                    <a:pt x="224" y="60"/>
                  </a:lnTo>
                  <a:lnTo>
                    <a:pt x="221" y="58"/>
                  </a:lnTo>
                  <a:lnTo>
                    <a:pt x="216" y="57"/>
                  </a:lnTo>
                  <a:lnTo>
                    <a:pt x="211" y="57"/>
                  </a:lnTo>
                  <a:lnTo>
                    <a:pt x="211" y="57"/>
                  </a:lnTo>
                  <a:lnTo>
                    <a:pt x="208" y="58"/>
                  </a:lnTo>
                  <a:lnTo>
                    <a:pt x="204" y="60"/>
                  </a:lnTo>
                  <a:lnTo>
                    <a:pt x="202" y="64"/>
                  </a:lnTo>
                  <a:lnTo>
                    <a:pt x="176" y="52"/>
                  </a:lnTo>
                  <a:lnTo>
                    <a:pt x="155" y="73"/>
                  </a:lnTo>
                  <a:lnTo>
                    <a:pt x="155" y="73"/>
                  </a:lnTo>
                  <a:lnTo>
                    <a:pt x="155" y="74"/>
                  </a:lnTo>
                  <a:lnTo>
                    <a:pt x="154" y="76"/>
                  </a:lnTo>
                  <a:lnTo>
                    <a:pt x="154" y="79"/>
                  </a:lnTo>
                  <a:lnTo>
                    <a:pt x="154" y="79"/>
                  </a:lnTo>
                  <a:lnTo>
                    <a:pt x="154" y="80"/>
                  </a:lnTo>
                  <a:lnTo>
                    <a:pt x="154" y="81"/>
                  </a:lnTo>
                  <a:lnTo>
                    <a:pt x="154" y="81"/>
                  </a:lnTo>
                  <a:lnTo>
                    <a:pt x="148" y="88"/>
                  </a:lnTo>
                  <a:lnTo>
                    <a:pt x="148" y="88"/>
                  </a:lnTo>
                  <a:lnTo>
                    <a:pt x="143" y="94"/>
                  </a:lnTo>
                  <a:lnTo>
                    <a:pt x="143" y="94"/>
                  </a:lnTo>
                  <a:lnTo>
                    <a:pt x="141" y="98"/>
                  </a:lnTo>
                  <a:lnTo>
                    <a:pt x="140" y="102"/>
                  </a:lnTo>
                  <a:lnTo>
                    <a:pt x="140" y="102"/>
                  </a:lnTo>
                  <a:lnTo>
                    <a:pt x="140" y="103"/>
                  </a:lnTo>
                  <a:lnTo>
                    <a:pt x="140" y="105"/>
                  </a:lnTo>
                  <a:lnTo>
                    <a:pt x="142" y="110"/>
                  </a:lnTo>
                  <a:lnTo>
                    <a:pt x="147" y="114"/>
                  </a:lnTo>
                  <a:lnTo>
                    <a:pt x="148" y="116"/>
                  </a:lnTo>
                  <a:lnTo>
                    <a:pt x="148" y="116"/>
                  </a:lnTo>
                  <a:lnTo>
                    <a:pt x="149" y="114"/>
                  </a:lnTo>
                  <a:lnTo>
                    <a:pt x="149" y="114"/>
                  </a:lnTo>
                  <a:lnTo>
                    <a:pt x="149" y="114"/>
                  </a:lnTo>
                  <a:lnTo>
                    <a:pt x="154" y="118"/>
                  </a:lnTo>
                  <a:lnTo>
                    <a:pt x="154" y="118"/>
                  </a:lnTo>
                  <a:lnTo>
                    <a:pt x="155" y="116"/>
                  </a:lnTo>
                  <a:lnTo>
                    <a:pt x="156" y="112"/>
                  </a:lnTo>
                  <a:lnTo>
                    <a:pt x="156" y="112"/>
                  </a:lnTo>
                  <a:lnTo>
                    <a:pt x="160" y="107"/>
                  </a:lnTo>
                  <a:lnTo>
                    <a:pt x="164" y="104"/>
                  </a:lnTo>
                  <a:lnTo>
                    <a:pt x="164" y="104"/>
                  </a:lnTo>
                  <a:lnTo>
                    <a:pt x="169" y="102"/>
                  </a:lnTo>
                  <a:lnTo>
                    <a:pt x="174" y="102"/>
                  </a:lnTo>
                  <a:lnTo>
                    <a:pt x="174" y="102"/>
                  </a:lnTo>
                  <a:lnTo>
                    <a:pt x="178" y="102"/>
                  </a:lnTo>
                  <a:lnTo>
                    <a:pt x="181" y="104"/>
                  </a:lnTo>
                  <a:lnTo>
                    <a:pt x="181" y="104"/>
                  </a:lnTo>
                  <a:lnTo>
                    <a:pt x="184" y="107"/>
                  </a:lnTo>
                  <a:lnTo>
                    <a:pt x="185" y="112"/>
                  </a:lnTo>
                  <a:lnTo>
                    <a:pt x="186" y="117"/>
                  </a:lnTo>
                  <a:lnTo>
                    <a:pt x="185" y="120"/>
                  </a:lnTo>
                  <a:lnTo>
                    <a:pt x="185" y="120"/>
                  </a:lnTo>
                  <a:lnTo>
                    <a:pt x="182" y="118"/>
                  </a:lnTo>
                  <a:lnTo>
                    <a:pt x="182" y="118"/>
                  </a:lnTo>
                  <a:lnTo>
                    <a:pt x="179" y="117"/>
                  </a:lnTo>
                  <a:lnTo>
                    <a:pt x="174" y="116"/>
                  </a:lnTo>
                  <a:lnTo>
                    <a:pt x="167" y="116"/>
                  </a:lnTo>
                  <a:lnTo>
                    <a:pt x="159" y="117"/>
                  </a:lnTo>
                  <a:lnTo>
                    <a:pt x="159" y="117"/>
                  </a:lnTo>
                  <a:lnTo>
                    <a:pt x="152" y="120"/>
                  </a:lnTo>
                  <a:lnTo>
                    <a:pt x="139" y="125"/>
                  </a:lnTo>
                  <a:lnTo>
                    <a:pt x="139" y="125"/>
                  </a:lnTo>
                  <a:lnTo>
                    <a:pt x="134" y="126"/>
                  </a:lnTo>
                  <a:lnTo>
                    <a:pt x="132" y="126"/>
                  </a:lnTo>
                  <a:lnTo>
                    <a:pt x="129" y="124"/>
                  </a:lnTo>
                  <a:lnTo>
                    <a:pt x="127" y="121"/>
                  </a:lnTo>
                  <a:lnTo>
                    <a:pt x="127" y="121"/>
                  </a:lnTo>
                  <a:lnTo>
                    <a:pt x="127" y="118"/>
                  </a:lnTo>
                  <a:lnTo>
                    <a:pt x="128" y="116"/>
                  </a:lnTo>
                  <a:lnTo>
                    <a:pt x="128" y="113"/>
                  </a:lnTo>
                  <a:lnTo>
                    <a:pt x="128" y="113"/>
                  </a:lnTo>
                  <a:lnTo>
                    <a:pt x="125" y="116"/>
                  </a:lnTo>
                  <a:lnTo>
                    <a:pt x="122" y="118"/>
                  </a:lnTo>
                  <a:lnTo>
                    <a:pt x="120" y="121"/>
                  </a:lnTo>
                  <a:lnTo>
                    <a:pt x="120" y="121"/>
                  </a:lnTo>
                  <a:lnTo>
                    <a:pt x="119" y="126"/>
                  </a:lnTo>
                  <a:lnTo>
                    <a:pt x="120" y="131"/>
                  </a:lnTo>
                  <a:lnTo>
                    <a:pt x="122" y="133"/>
                  </a:lnTo>
                  <a:lnTo>
                    <a:pt x="127" y="135"/>
                  </a:lnTo>
                  <a:lnTo>
                    <a:pt x="127" y="135"/>
                  </a:lnTo>
                  <a:lnTo>
                    <a:pt x="132" y="135"/>
                  </a:lnTo>
                  <a:lnTo>
                    <a:pt x="137" y="134"/>
                  </a:lnTo>
                  <a:lnTo>
                    <a:pt x="148" y="129"/>
                  </a:lnTo>
                  <a:lnTo>
                    <a:pt x="148" y="129"/>
                  </a:lnTo>
                  <a:lnTo>
                    <a:pt x="158" y="124"/>
                  </a:lnTo>
                  <a:lnTo>
                    <a:pt x="158" y="124"/>
                  </a:lnTo>
                  <a:lnTo>
                    <a:pt x="163" y="123"/>
                  </a:lnTo>
                  <a:lnTo>
                    <a:pt x="166" y="121"/>
                  </a:lnTo>
                  <a:lnTo>
                    <a:pt x="170" y="123"/>
                  </a:lnTo>
                  <a:lnTo>
                    <a:pt x="174" y="124"/>
                  </a:lnTo>
                  <a:lnTo>
                    <a:pt x="174" y="124"/>
                  </a:lnTo>
                  <a:lnTo>
                    <a:pt x="180" y="127"/>
                  </a:lnTo>
                  <a:lnTo>
                    <a:pt x="182" y="128"/>
                  </a:lnTo>
                  <a:lnTo>
                    <a:pt x="182" y="128"/>
                  </a:lnTo>
                  <a:lnTo>
                    <a:pt x="180" y="132"/>
                  </a:lnTo>
                  <a:lnTo>
                    <a:pt x="177" y="134"/>
                  </a:lnTo>
                  <a:lnTo>
                    <a:pt x="172" y="134"/>
                  </a:lnTo>
                  <a:lnTo>
                    <a:pt x="172" y="134"/>
                  </a:lnTo>
                  <a:lnTo>
                    <a:pt x="167" y="134"/>
                  </a:lnTo>
                  <a:lnTo>
                    <a:pt x="164" y="133"/>
                  </a:lnTo>
                  <a:lnTo>
                    <a:pt x="162" y="131"/>
                  </a:lnTo>
                  <a:lnTo>
                    <a:pt x="159" y="128"/>
                  </a:lnTo>
                  <a:lnTo>
                    <a:pt x="159" y="128"/>
                  </a:lnTo>
                  <a:lnTo>
                    <a:pt x="157" y="133"/>
                  </a:lnTo>
                  <a:lnTo>
                    <a:pt x="157" y="133"/>
                  </a:lnTo>
                  <a:lnTo>
                    <a:pt x="157" y="135"/>
                  </a:lnTo>
                  <a:lnTo>
                    <a:pt x="157" y="138"/>
                  </a:lnTo>
                  <a:lnTo>
                    <a:pt x="157" y="139"/>
                  </a:lnTo>
                  <a:lnTo>
                    <a:pt x="157" y="141"/>
                  </a:lnTo>
                  <a:lnTo>
                    <a:pt x="157" y="141"/>
                  </a:lnTo>
                  <a:lnTo>
                    <a:pt x="156" y="142"/>
                  </a:lnTo>
                  <a:lnTo>
                    <a:pt x="154" y="144"/>
                  </a:lnTo>
                  <a:lnTo>
                    <a:pt x="149" y="148"/>
                  </a:lnTo>
                  <a:lnTo>
                    <a:pt x="149" y="148"/>
                  </a:lnTo>
                  <a:lnTo>
                    <a:pt x="143" y="151"/>
                  </a:lnTo>
                  <a:lnTo>
                    <a:pt x="137" y="153"/>
                  </a:lnTo>
                  <a:lnTo>
                    <a:pt x="137" y="153"/>
                  </a:lnTo>
                  <a:lnTo>
                    <a:pt x="142" y="163"/>
                  </a:lnTo>
                  <a:lnTo>
                    <a:pt x="142" y="163"/>
                  </a:lnTo>
                  <a:lnTo>
                    <a:pt x="147" y="170"/>
                  </a:lnTo>
                  <a:lnTo>
                    <a:pt x="149" y="175"/>
                  </a:lnTo>
                  <a:lnTo>
                    <a:pt x="151" y="178"/>
                  </a:lnTo>
                  <a:lnTo>
                    <a:pt x="151" y="178"/>
                  </a:lnTo>
                  <a:lnTo>
                    <a:pt x="156" y="177"/>
                  </a:lnTo>
                  <a:lnTo>
                    <a:pt x="164" y="173"/>
                  </a:lnTo>
                  <a:lnTo>
                    <a:pt x="164" y="173"/>
                  </a:lnTo>
                  <a:lnTo>
                    <a:pt x="170" y="169"/>
                  </a:lnTo>
                  <a:lnTo>
                    <a:pt x="173" y="164"/>
                  </a:lnTo>
                  <a:lnTo>
                    <a:pt x="173" y="164"/>
                  </a:lnTo>
                  <a:lnTo>
                    <a:pt x="169" y="175"/>
                  </a:lnTo>
                  <a:lnTo>
                    <a:pt x="164" y="180"/>
                  </a:lnTo>
                  <a:lnTo>
                    <a:pt x="160" y="185"/>
                  </a:lnTo>
                  <a:lnTo>
                    <a:pt x="157" y="188"/>
                  </a:lnTo>
                  <a:lnTo>
                    <a:pt x="157" y="188"/>
                  </a:lnTo>
                  <a:lnTo>
                    <a:pt x="141" y="199"/>
                  </a:lnTo>
                  <a:lnTo>
                    <a:pt x="120" y="210"/>
                  </a:lnTo>
                  <a:lnTo>
                    <a:pt x="108" y="217"/>
                  </a:lnTo>
                  <a:lnTo>
                    <a:pt x="96" y="222"/>
                  </a:lnTo>
                  <a:lnTo>
                    <a:pt x="84" y="227"/>
                  </a:lnTo>
                  <a:lnTo>
                    <a:pt x="72" y="229"/>
                  </a:lnTo>
                  <a:lnTo>
                    <a:pt x="72" y="229"/>
                  </a:lnTo>
                  <a:lnTo>
                    <a:pt x="68" y="228"/>
                  </a:lnTo>
                  <a:lnTo>
                    <a:pt x="63" y="227"/>
                  </a:lnTo>
                  <a:lnTo>
                    <a:pt x="54" y="221"/>
                  </a:lnTo>
                  <a:lnTo>
                    <a:pt x="47" y="215"/>
                  </a:lnTo>
                  <a:lnTo>
                    <a:pt x="41" y="209"/>
                  </a:lnTo>
                  <a:lnTo>
                    <a:pt x="41" y="209"/>
                  </a:lnTo>
                  <a:lnTo>
                    <a:pt x="40" y="209"/>
                  </a:lnTo>
                  <a:lnTo>
                    <a:pt x="39" y="208"/>
                  </a:lnTo>
                  <a:lnTo>
                    <a:pt x="36" y="209"/>
                  </a:lnTo>
                  <a:lnTo>
                    <a:pt x="32" y="211"/>
                  </a:lnTo>
                  <a:lnTo>
                    <a:pt x="32" y="211"/>
                  </a:lnTo>
                  <a:lnTo>
                    <a:pt x="30" y="211"/>
                  </a:lnTo>
                  <a:lnTo>
                    <a:pt x="25" y="211"/>
                  </a:lnTo>
                  <a:lnTo>
                    <a:pt x="20" y="213"/>
                  </a:lnTo>
                  <a:lnTo>
                    <a:pt x="16" y="215"/>
                  </a:lnTo>
                  <a:lnTo>
                    <a:pt x="14" y="217"/>
                  </a:lnTo>
                  <a:lnTo>
                    <a:pt x="14" y="217"/>
                  </a:lnTo>
                  <a:lnTo>
                    <a:pt x="15" y="218"/>
                  </a:lnTo>
                  <a:lnTo>
                    <a:pt x="17" y="218"/>
                  </a:lnTo>
                  <a:lnTo>
                    <a:pt x="22" y="217"/>
                  </a:lnTo>
                  <a:lnTo>
                    <a:pt x="25" y="218"/>
                  </a:lnTo>
                  <a:lnTo>
                    <a:pt x="25" y="218"/>
                  </a:lnTo>
                  <a:lnTo>
                    <a:pt x="26" y="220"/>
                  </a:lnTo>
                  <a:lnTo>
                    <a:pt x="26" y="221"/>
                  </a:lnTo>
                  <a:lnTo>
                    <a:pt x="25" y="222"/>
                  </a:lnTo>
                  <a:lnTo>
                    <a:pt x="24" y="224"/>
                  </a:lnTo>
                  <a:lnTo>
                    <a:pt x="24" y="224"/>
                  </a:lnTo>
                  <a:lnTo>
                    <a:pt x="25" y="225"/>
                  </a:lnTo>
                  <a:lnTo>
                    <a:pt x="26" y="228"/>
                  </a:lnTo>
                  <a:lnTo>
                    <a:pt x="32" y="230"/>
                  </a:lnTo>
                  <a:lnTo>
                    <a:pt x="45" y="235"/>
                  </a:lnTo>
                  <a:lnTo>
                    <a:pt x="45" y="235"/>
                  </a:lnTo>
                  <a:lnTo>
                    <a:pt x="46" y="236"/>
                  </a:lnTo>
                  <a:lnTo>
                    <a:pt x="45" y="237"/>
                  </a:lnTo>
                  <a:lnTo>
                    <a:pt x="45" y="237"/>
                  </a:lnTo>
                  <a:lnTo>
                    <a:pt x="38" y="236"/>
                  </a:lnTo>
                  <a:lnTo>
                    <a:pt x="32" y="233"/>
                  </a:lnTo>
                  <a:lnTo>
                    <a:pt x="24" y="230"/>
                  </a:lnTo>
                  <a:lnTo>
                    <a:pt x="24" y="230"/>
                  </a:lnTo>
                  <a:lnTo>
                    <a:pt x="18" y="229"/>
                  </a:lnTo>
                  <a:lnTo>
                    <a:pt x="15" y="229"/>
                  </a:lnTo>
                  <a:lnTo>
                    <a:pt x="13" y="231"/>
                  </a:lnTo>
                  <a:lnTo>
                    <a:pt x="11" y="233"/>
                  </a:lnTo>
                  <a:lnTo>
                    <a:pt x="11" y="233"/>
                  </a:lnTo>
                  <a:lnTo>
                    <a:pt x="11" y="235"/>
                  </a:lnTo>
                  <a:lnTo>
                    <a:pt x="10" y="235"/>
                  </a:lnTo>
                  <a:lnTo>
                    <a:pt x="6" y="237"/>
                  </a:lnTo>
                  <a:lnTo>
                    <a:pt x="5" y="238"/>
                  </a:lnTo>
                  <a:lnTo>
                    <a:pt x="2" y="242"/>
                  </a:lnTo>
                  <a:lnTo>
                    <a:pt x="1" y="245"/>
                  </a:lnTo>
                  <a:lnTo>
                    <a:pt x="0" y="251"/>
                  </a:lnTo>
                  <a:lnTo>
                    <a:pt x="0" y="251"/>
                  </a:lnTo>
                  <a:lnTo>
                    <a:pt x="1" y="250"/>
                  </a:lnTo>
                  <a:lnTo>
                    <a:pt x="5" y="246"/>
                  </a:lnTo>
                  <a:lnTo>
                    <a:pt x="9" y="244"/>
                  </a:lnTo>
                  <a:lnTo>
                    <a:pt x="10" y="243"/>
                  </a:lnTo>
                  <a:lnTo>
                    <a:pt x="11" y="244"/>
                  </a:lnTo>
                  <a:lnTo>
                    <a:pt x="11" y="244"/>
                  </a:lnTo>
                  <a:lnTo>
                    <a:pt x="13" y="248"/>
                  </a:lnTo>
                  <a:lnTo>
                    <a:pt x="16" y="251"/>
                  </a:lnTo>
                  <a:lnTo>
                    <a:pt x="21" y="251"/>
                  </a:lnTo>
                  <a:lnTo>
                    <a:pt x="26" y="251"/>
                  </a:lnTo>
                  <a:lnTo>
                    <a:pt x="37" y="250"/>
                  </a:lnTo>
                  <a:lnTo>
                    <a:pt x="40" y="250"/>
                  </a:lnTo>
                  <a:lnTo>
                    <a:pt x="44" y="250"/>
                  </a:lnTo>
                  <a:lnTo>
                    <a:pt x="44" y="250"/>
                  </a:lnTo>
                  <a:lnTo>
                    <a:pt x="44" y="251"/>
                  </a:lnTo>
                  <a:lnTo>
                    <a:pt x="43" y="251"/>
                  </a:lnTo>
                  <a:lnTo>
                    <a:pt x="40" y="252"/>
                  </a:lnTo>
                  <a:lnTo>
                    <a:pt x="32" y="253"/>
                  </a:lnTo>
                  <a:lnTo>
                    <a:pt x="28" y="254"/>
                  </a:lnTo>
                  <a:lnTo>
                    <a:pt x="24" y="257"/>
                  </a:lnTo>
                  <a:lnTo>
                    <a:pt x="22" y="258"/>
                  </a:lnTo>
                  <a:lnTo>
                    <a:pt x="22" y="260"/>
                  </a:lnTo>
                  <a:lnTo>
                    <a:pt x="22" y="261"/>
                  </a:lnTo>
                  <a:lnTo>
                    <a:pt x="22" y="261"/>
                  </a:lnTo>
                  <a:lnTo>
                    <a:pt x="21" y="264"/>
                  </a:lnTo>
                  <a:lnTo>
                    <a:pt x="17" y="268"/>
                  </a:lnTo>
                  <a:lnTo>
                    <a:pt x="16" y="270"/>
                  </a:lnTo>
                  <a:lnTo>
                    <a:pt x="16" y="274"/>
                  </a:lnTo>
                  <a:lnTo>
                    <a:pt x="17" y="277"/>
                  </a:lnTo>
                  <a:lnTo>
                    <a:pt x="21" y="282"/>
                  </a:lnTo>
                  <a:lnTo>
                    <a:pt x="21" y="282"/>
                  </a:lnTo>
                  <a:lnTo>
                    <a:pt x="22" y="275"/>
                  </a:lnTo>
                  <a:lnTo>
                    <a:pt x="24" y="272"/>
                  </a:lnTo>
                  <a:lnTo>
                    <a:pt x="26" y="270"/>
                  </a:lnTo>
                  <a:lnTo>
                    <a:pt x="29" y="270"/>
                  </a:lnTo>
                  <a:lnTo>
                    <a:pt x="29" y="270"/>
                  </a:lnTo>
                  <a:lnTo>
                    <a:pt x="32" y="270"/>
                  </a:lnTo>
                  <a:lnTo>
                    <a:pt x="36" y="273"/>
                  </a:lnTo>
                  <a:lnTo>
                    <a:pt x="40" y="273"/>
                  </a:lnTo>
                  <a:lnTo>
                    <a:pt x="45" y="270"/>
                  </a:lnTo>
                  <a:lnTo>
                    <a:pt x="45" y="270"/>
                  </a:lnTo>
                  <a:lnTo>
                    <a:pt x="50" y="267"/>
                  </a:lnTo>
                  <a:lnTo>
                    <a:pt x="53" y="265"/>
                  </a:lnTo>
                  <a:lnTo>
                    <a:pt x="59" y="262"/>
                  </a:lnTo>
                  <a:lnTo>
                    <a:pt x="59" y="262"/>
                  </a:lnTo>
                  <a:lnTo>
                    <a:pt x="60" y="265"/>
                  </a:lnTo>
                  <a:lnTo>
                    <a:pt x="61" y="268"/>
                  </a:lnTo>
                  <a:lnTo>
                    <a:pt x="61" y="268"/>
                  </a:lnTo>
                  <a:lnTo>
                    <a:pt x="63" y="269"/>
                  </a:lnTo>
                  <a:lnTo>
                    <a:pt x="65" y="270"/>
                  </a:lnTo>
                  <a:lnTo>
                    <a:pt x="65" y="270"/>
                  </a:lnTo>
                  <a:lnTo>
                    <a:pt x="65" y="270"/>
                  </a:lnTo>
                  <a:lnTo>
                    <a:pt x="65" y="274"/>
                  </a:lnTo>
                  <a:lnTo>
                    <a:pt x="62" y="277"/>
                  </a:lnTo>
                  <a:lnTo>
                    <a:pt x="60" y="280"/>
                  </a:lnTo>
                  <a:lnTo>
                    <a:pt x="60" y="280"/>
                  </a:lnTo>
                  <a:lnTo>
                    <a:pt x="61" y="280"/>
                  </a:lnTo>
                  <a:lnTo>
                    <a:pt x="63" y="280"/>
                  </a:lnTo>
                  <a:lnTo>
                    <a:pt x="68" y="279"/>
                  </a:lnTo>
                  <a:lnTo>
                    <a:pt x="70" y="276"/>
                  </a:lnTo>
                  <a:lnTo>
                    <a:pt x="72" y="273"/>
                  </a:lnTo>
                  <a:lnTo>
                    <a:pt x="72" y="273"/>
                  </a:lnTo>
                  <a:lnTo>
                    <a:pt x="73" y="272"/>
                  </a:lnTo>
                  <a:lnTo>
                    <a:pt x="75" y="272"/>
                  </a:lnTo>
                  <a:lnTo>
                    <a:pt x="77" y="272"/>
                  </a:lnTo>
                  <a:lnTo>
                    <a:pt x="77" y="272"/>
                  </a:lnTo>
                  <a:lnTo>
                    <a:pt x="80" y="270"/>
                  </a:lnTo>
                  <a:lnTo>
                    <a:pt x="81" y="269"/>
                  </a:lnTo>
                  <a:lnTo>
                    <a:pt x="82" y="266"/>
                  </a:lnTo>
                  <a:lnTo>
                    <a:pt x="81" y="262"/>
                  </a:lnTo>
                  <a:lnTo>
                    <a:pt x="81" y="261"/>
                  </a:lnTo>
                  <a:lnTo>
                    <a:pt x="82" y="259"/>
                  </a:lnTo>
                  <a:lnTo>
                    <a:pt x="82" y="259"/>
                  </a:lnTo>
                  <a:lnTo>
                    <a:pt x="88" y="255"/>
                  </a:lnTo>
                  <a:lnTo>
                    <a:pt x="92" y="252"/>
                  </a:lnTo>
                  <a:lnTo>
                    <a:pt x="103" y="247"/>
                  </a:lnTo>
                  <a:lnTo>
                    <a:pt x="103" y="247"/>
                  </a:lnTo>
                  <a:lnTo>
                    <a:pt x="102" y="252"/>
                  </a:lnTo>
                  <a:lnTo>
                    <a:pt x="102" y="257"/>
                  </a:lnTo>
                  <a:lnTo>
                    <a:pt x="103" y="262"/>
                  </a:lnTo>
                  <a:lnTo>
                    <a:pt x="128" y="255"/>
                  </a:lnTo>
                  <a:lnTo>
                    <a:pt x="128" y="255"/>
                  </a:lnTo>
                  <a:lnTo>
                    <a:pt x="128" y="250"/>
                  </a:lnTo>
                  <a:lnTo>
                    <a:pt x="129" y="245"/>
                  </a:lnTo>
                  <a:lnTo>
                    <a:pt x="132" y="239"/>
                  </a:lnTo>
                  <a:lnTo>
                    <a:pt x="135" y="233"/>
                  </a:lnTo>
                  <a:lnTo>
                    <a:pt x="135" y="233"/>
                  </a:lnTo>
                  <a:lnTo>
                    <a:pt x="135" y="236"/>
                  </a:lnTo>
                  <a:lnTo>
                    <a:pt x="135" y="242"/>
                  </a:lnTo>
                  <a:lnTo>
                    <a:pt x="134" y="248"/>
                  </a:lnTo>
                  <a:lnTo>
                    <a:pt x="135" y="252"/>
                  </a:lnTo>
                  <a:lnTo>
                    <a:pt x="136" y="253"/>
                  </a:lnTo>
                  <a:lnTo>
                    <a:pt x="160" y="247"/>
                  </a:lnTo>
                  <a:lnTo>
                    <a:pt x="160" y="247"/>
                  </a:lnTo>
                  <a:lnTo>
                    <a:pt x="160" y="244"/>
                  </a:lnTo>
                  <a:lnTo>
                    <a:pt x="160" y="239"/>
                  </a:lnTo>
                  <a:lnTo>
                    <a:pt x="162" y="231"/>
                  </a:lnTo>
                  <a:lnTo>
                    <a:pt x="162" y="231"/>
                  </a:lnTo>
                  <a:lnTo>
                    <a:pt x="165" y="240"/>
                  </a:lnTo>
                  <a:lnTo>
                    <a:pt x="169" y="248"/>
                  </a:lnTo>
                  <a:lnTo>
                    <a:pt x="174" y="255"/>
                  </a:lnTo>
                  <a:lnTo>
                    <a:pt x="178" y="258"/>
                  </a:lnTo>
                  <a:lnTo>
                    <a:pt x="182" y="260"/>
                  </a:lnTo>
                  <a:lnTo>
                    <a:pt x="182" y="260"/>
                  </a:lnTo>
                  <a:lnTo>
                    <a:pt x="196" y="266"/>
                  </a:lnTo>
                  <a:lnTo>
                    <a:pt x="210" y="270"/>
                  </a:lnTo>
                  <a:lnTo>
                    <a:pt x="246" y="281"/>
                  </a:lnTo>
                  <a:lnTo>
                    <a:pt x="246" y="281"/>
                  </a:lnTo>
                  <a:lnTo>
                    <a:pt x="258" y="284"/>
                  </a:lnTo>
                  <a:lnTo>
                    <a:pt x="266" y="288"/>
                  </a:lnTo>
                  <a:lnTo>
                    <a:pt x="266" y="288"/>
                  </a:lnTo>
                  <a:lnTo>
                    <a:pt x="267" y="289"/>
                  </a:lnTo>
                  <a:lnTo>
                    <a:pt x="267" y="290"/>
                  </a:lnTo>
                  <a:lnTo>
                    <a:pt x="266" y="294"/>
                  </a:lnTo>
                  <a:lnTo>
                    <a:pt x="262" y="296"/>
                  </a:lnTo>
                  <a:lnTo>
                    <a:pt x="262" y="296"/>
                  </a:lnTo>
                  <a:lnTo>
                    <a:pt x="268" y="299"/>
                  </a:lnTo>
                  <a:lnTo>
                    <a:pt x="277" y="305"/>
                  </a:lnTo>
                  <a:lnTo>
                    <a:pt x="277" y="305"/>
                  </a:lnTo>
                  <a:lnTo>
                    <a:pt x="283" y="311"/>
                  </a:lnTo>
                  <a:lnTo>
                    <a:pt x="286" y="318"/>
                  </a:lnTo>
                  <a:lnTo>
                    <a:pt x="290" y="327"/>
                  </a:lnTo>
                  <a:lnTo>
                    <a:pt x="292" y="336"/>
                  </a:lnTo>
                  <a:lnTo>
                    <a:pt x="292" y="336"/>
                  </a:lnTo>
                  <a:lnTo>
                    <a:pt x="293" y="344"/>
                  </a:lnTo>
                  <a:lnTo>
                    <a:pt x="295" y="352"/>
                  </a:lnTo>
                  <a:lnTo>
                    <a:pt x="295" y="359"/>
                  </a:lnTo>
                  <a:lnTo>
                    <a:pt x="293" y="363"/>
                  </a:lnTo>
                  <a:lnTo>
                    <a:pt x="292" y="364"/>
                  </a:lnTo>
                  <a:lnTo>
                    <a:pt x="292" y="364"/>
                  </a:lnTo>
                  <a:lnTo>
                    <a:pt x="291" y="366"/>
                  </a:lnTo>
                  <a:lnTo>
                    <a:pt x="289" y="368"/>
                  </a:lnTo>
                  <a:lnTo>
                    <a:pt x="284" y="369"/>
                  </a:lnTo>
                  <a:lnTo>
                    <a:pt x="277" y="371"/>
                  </a:lnTo>
                  <a:lnTo>
                    <a:pt x="279" y="380"/>
                  </a:lnTo>
                  <a:lnTo>
                    <a:pt x="279" y="380"/>
                  </a:lnTo>
                  <a:lnTo>
                    <a:pt x="285" y="380"/>
                  </a:lnTo>
                  <a:lnTo>
                    <a:pt x="290" y="379"/>
                  </a:lnTo>
                  <a:lnTo>
                    <a:pt x="295" y="378"/>
                  </a:lnTo>
                  <a:lnTo>
                    <a:pt x="295" y="378"/>
                  </a:lnTo>
                  <a:lnTo>
                    <a:pt x="292" y="379"/>
                  </a:lnTo>
                  <a:lnTo>
                    <a:pt x="292" y="379"/>
                  </a:lnTo>
                  <a:lnTo>
                    <a:pt x="290" y="385"/>
                  </a:lnTo>
                  <a:lnTo>
                    <a:pt x="289" y="389"/>
                  </a:lnTo>
                  <a:lnTo>
                    <a:pt x="298" y="396"/>
                  </a:lnTo>
                  <a:lnTo>
                    <a:pt x="298" y="396"/>
                  </a:lnTo>
                  <a:lnTo>
                    <a:pt x="303" y="385"/>
                  </a:lnTo>
                  <a:lnTo>
                    <a:pt x="305" y="381"/>
                  </a:lnTo>
                  <a:lnTo>
                    <a:pt x="307" y="379"/>
                  </a:lnTo>
                  <a:lnTo>
                    <a:pt x="307" y="379"/>
                  </a:lnTo>
                  <a:lnTo>
                    <a:pt x="310" y="379"/>
                  </a:lnTo>
                  <a:lnTo>
                    <a:pt x="313" y="380"/>
                  </a:lnTo>
                  <a:lnTo>
                    <a:pt x="318" y="383"/>
                  </a:lnTo>
                  <a:lnTo>
                    <a:pt x="323" y="385"/>
                  </a:lnTo>
                  <a:lnTo>
                    <a:pt x="328" y="389"/>
                  </a:lnTo>
                  <a:lnTo>
                    <a:pt x="333" y="395"/>
                  </a:lnTo>
                  <a:lnTo>
                    <a:pt x="337" y="401"/>
                  </a:lnTo>
                  <a:lnTo>
                    <a:pt x="341" y="408"/>
                  </a:lnTo>
                  <a:lnTo>
                    <a:pt x="341" y="408"/>
                  </a:lnTo>
                  <a:lnTo>
                    <a:pt x="343" y="414"/>
                  </a:lnTo>
                  <a:lnTo>
                    <a:pt x="343" y="420"/>
                  </a:lnTo>
                  <a:lnTo>
                    <a:pt x="343" y="425"/>
                  </a:lnTo>
                  <a:lnTo>
                    <a:pt x="343" y="432"/>
                  </a:lnTo>
                  <a:lnTo>
                    <a:pt x="342" y="438"/>
                  </a:lnTo>
                  <a:lnTo>
                    <a:pt x="340" y="443"/>
                  </a:lnTo>
                  <a:lnTo>
                    <a:pt x="336" y="446"/>
                  </a:lnTo>
                  <a:lnTo>
                    <a:pt x="331" y="448"/>
                  </a:lnTo>
                  <a:lnTo>
                    <a:pt x="331" y="448"/>
                  </a:lnTo>
                  <a:lnTo>
                    <a:pt x="329" y="448"/>
                  </a:lnTo>
                  <a:lnTo>
                    <a:pt x="326" y="447"/>
                  </a:lnTo>
                  <a:lnTo>
                    <a:pt x="319" y="444"/>
                  </a:lnTo>
                  <a:lnTo>
                    <a:pt x="312" y="440"/>
                  </a:lnTo>
                  <a:lnTo>
                    <a:pt x="308" y="440"/>
                  </a:lnTo>
                  <a:lnTo>
                    <a:pt x="307" y="443"/>
                  </a:lnTo>
                  <a:lnTo>
                    <a:pt x="307" y="443"/>
                  </a:lnTo>
                  <a:lnTo>
                    <a:pt x="305" y="444"/>
                  </a:lnTo>
                  <a:lnTo>
                    <a:pt x="303" y="446"/>
                  </a:lnTo>
                  <a:lnTo>
                    <a:pt x="296" y="450"/>
                  </a:lnTo>
                  <a:lnTo>
                    <a:pt x="293" y="452"/>
                  </a:lnTo>
                  <a:lnTo>
                    <a:pt x="292" y="455"/>
                  </a:lnTo>
                  <a:lnTo>
                    <a:pt x="291" y="460"/>
                  </a:lnTo>
                  <a:lnTo>
                    <a:pt x="292" y="466"/>
                  </a:lnTo>
                  <a:lnTo>
                    <a:pt x="292" y="466"/>
                  </a:lnTo>
                  <a:lnTo>
                    <a:pt x="298" y="460"/>
                  </a:lnTo>
                  <a:lnTo>
                    <a:pt x="300" y="458"/>
                  </a:lnTo>
                  <a:lnTo>
                    <a:pt x="303" y="458"/>
                  </a:lnTo>
                  <a:lnTo>
                    <a:pt x="303" y="458"/>
                  </a:lnTo>
                  <a:lnTo>
                    <a:pt x="304" y="459"/>
                  </a:lnTo>
                  <a:lnTo>
                    <a:pt x="305" y="460"/>
                  </a:lnTo>
                  <a:lnTo>
                    <a:pt x="306" y="462"/>
                  </a:lnTo>
                  <a:lnTo>
                    <a:pt x="306" y="462"/>
                  </a:lnTo>
                  <a:lnTo>
                    <a:pt x="308" y="463"/>
                  </a:lnTo>
                  <a:lnTo>
                    <a:pt x="311" y="463"/>
                  </a:lnTo>
                  <a:lnTo>
                    <a:pt x="316" y="463"/>
                  </a:lnTo>
                  <a:lnTo>
                    <a:pt x="323" y="462"/>
                  </a:lnTo>
                  <a:lnTo>
                    <a:pt x="326" y="462"/>
                  </a:lnTo>
                  <a:lnTo>
                    <a:pt x="326" y="463"/>
                  </a:lnTo>
                  <a:lnTo>
                    <a:pt x="326" y="463"/>
                  </a:lnTo>
                  <a:lnTo>
                    <a:pt x="326" y="465"/>
                  </a:lnTo>
                  <a:lnTo>
                    <a:pt x="325" y="465"/>
                  </a:lnTo>
                  <a:lnTo>
                    <a:pt x="322" y="465"/>
                  </a:lnTo>
                  <a:lnTo>
                    <a:pt x="322" y="465"/>
                  </a:lnTo>
                  <a:lnTo>
                    <a:pt x="310" y="467"/>
                  </a:lnTo>
                  <a:lnTo>
                    <a:pt x="305" y="469"/>
                  </a:lnTo>
                  <a:lnTo>
                    <a:pt x="303" y="472"/>
                  </a:lnTo>
                  <a:lnTo>
                    <a:pt x="303" y="472"/>
                  </a:lnTo>
                  <a:lnTo>
                    <a:pt x="303" y="473"/>
                  </a:lnTo>
                  <a:lnTo>
                    <a:pt x="301" y="475"/>
                  </a:lnTo>
                  <a:lnTo>
                    <a:pt x="301" y="475"/>
                  </a:lnTo>
                  <a:lnTo>
                    <a:pt x="300" y="478"/>
                  </a:lnTo>
                  <a:lnTo>
                    <a:pt x="297" y="481"/>
                  </a:lnTo>
                  <a:lnTo>
                    <a:pt x="295" y="484"/>
                  </a:lnTo>
                  <a:lnTo>
                    <a:pt x="293" y="488"/>
                  </a:lnTo>
                  <a:lnTo>
                    <a:pt x="293" y="491"/>
                  </a:lnTo>
                  <a:lnTo>
                    <a:pt x="293" y="491"/>
                  </a:lnTo>
                  <a:lnTo>
                    <a:pt x="295" y="496"/>
                  </a:lnTo>
                  <a:lnTo>
                    <a:pt x="297" y="498"/>
                  </a:lnTo>
                  <a:lnTo>
                    <a:pt x="299" y="502"/>
                  </a:lnTo>
                  <a:lnTo>
                    <a:pt x="299" y="502"/>
                  </a:lnTo>
                  <a:lnTo>
                    <a:pt x="300" y="499"/>
                  </a:lnTo>
                  <a:lnTo>
                    <a:pt x="300" y="496"/>
                  </a:lnTo>
                  <a:lnTo>
                    <a:pt x="301" y="491"/>
                  </a:lnTo>
                  <a:lnTo>
                    <a:pt x="303" y="489"/>
                  </a:lnTo>
                  <a:lnTo>
                    <a:pt x="304" y="489"/>
                  </a:lnTo>
                  <a:lnTo>
                    <a:pt x="304" y="489"/>
                  </a:lnTo>
                  <a:lnTo>
                    <a:pt x="306" y="489"/>
                  </a:lnTo>
                  <a:lnTo>
                    <a:pt x="307" y="490"/>
                  </a:lnTo>
                  <a:lnTo>
                    <a:pt x="310" y="492"/>
                  </a:lnTo>
                  <a:lnTo>
                    <a:pt x="312" y="492"/>
                  </a:lnTo>
                  <a:lnTo>
                    <a:pt x="312" y="492"/>
                  </a:lnTo>
                  <a:lnTo>
                    <a:pt x="314" y="492"/>
                  </a:lnTo>
                  <a:lnTo>
                    <a:pt x="318" y="490"/>
                  </a:lnTo>
                  <a:lnTo>
                    <a:pt x="323" y="483"/>
                  </a:lnTo>
                  <a:lnTo>
                    <a:pt x="330" y="477"/>
                  </a:lnTo>
                  <a:lnTo>
                    <a:pt x="334" y="475"/>
                  </a:lnTo>
                  <a:lnTo>
                    <a:pt x="336" y="475"/>
                  </a:lnTo>
                  <a:lnTo>
                    <a:pt x="336" y="475"/>
                  </a:lnTo>
                  <a:lnTo>
                    <a:pt x="336" y="476"/>
                  </a:lnTo>
                  <a:lnTo>
                    <a:pt x="335" y="477"/>
                  </a:lnTo>
                  <a:lnTo>
                    <a:pt x="331" y="481"/>
                  </a:lnTo>
                  <a:lnTo>
                    <a:pt x="327" y="485"/>
                  </a:lnTo>
                  <a:lnTo>
                    <a:pt x="325" y="488"/>
                  </a:lnTo>
                  <a:lnTo>
                    <a:pt x="323" y="491"/>
                  </a:lnTo>
                  <a:lnTo>
                    <a:pt x="323" y="491"/>
                  </a:lnTo>
                  <a:lnTo>
                    <a:pt x="323" y="495"/>
                  </a:lnTo>
                  <a:lnTo>
                    <a:pt x="326" y="497"/>
                  </a:lnTo>
                  <a:lnTo>
                    <a:pt x="328" y="499"/>
                  </a:lnTo>
                  <a:lnTo>
                    <a:pt x="329" y="502"/>
                  </a:lnTo>
                  <a:lnTo>
                    <a:pt x="329" y="502"/>
                  </a:lnTo>
                  <a:lnTo>
                    <a:pt x="329" y="504"/>
                  </a:lnTo>
                  <a:lnTo>
                    <a:pt x="331" y="507"/>
                  </a:lnTo>
                  <a:lnTo>
                    <a:pt x="335" y="510"/>
                  </a:lnTo>
                  <a:lnTo>
                    <a:pt x="338" y="511"/>
                  </a:lnTo>
                  <a:lnTo>
                    <a:pt x="344" y="513"/>
                  </a:lnTo>
                  <a:lnTo>
                    <a:pt x="348" y="513"/>
                  </a:lnTo>
                  <a:lnTo>
                    <a:pt x="348" y="513"/>
                  </a:lnTo>
                  <a:lnTo>
                    <a:pt x="346" y="511"/>
                  </a:lnTo>
                  <a:lnTo>
                    <a:pt x="343" y="507"/>
                  </a:lnTo>
                  <a:lnTo>
                    <a:pt x="341" y="503"/>
                  </a:lnTo>
                  <a:lnTo>
                    <a:pt x="340" y="502"/>
                  </a:lnTo>
                  <a:lnTo>
                    <a:pt x="341" y="499"/>
                  </a:lnTo>
                  <a:lnTo>
                    <a:pt x="341" y="499"/>
                  </a:lnTo>
                  <a:lnTo>
                    <a:pt x="342" y="498"/>
                  </a:lnTo>
                  <a:lnTo>
                    <a:pt x="343" y="499"/>
                  </a:lnTo>
                  <a:lnTo>
                    <a:pt x="345" y="499"/>
                  </a:lnTo>
                  <a:lnTo>
                    <a:pt x="349" y="498"/>
                  </a:lnTo>
                  <a:lnTo>
                    <a:pt x="349" y="498"/>
                  </a:lnTo>
                  <a:lnTo>
                    <a:pt x="349" y="496"/>
                  </a:lnTo>
                  <a:lnTo>
                    <a:pt x="348" y="489"/>
                  </a:lnTo>
                  <a:lnTo>
                    <a:pt x="349" y="485"/>
                  </a:lnTo>
                  <a:lnTo>
                    <a:pt x="350" y="481"/>
                  </a:lnTo>
                  <a:lnTo>
                    <a:pt x="353" y="476"/>
                  </a:lnTo>
                  <a:lnTo>
                    <a:pt x="358" y="470"/>
                  </a:lnTo>
                  <a:lnTo>
                    <a:pt x="358" y="470"/>
                  </a:lnTo>
                  <a:lnTo>
                    <a:pt x="360" y="474"/>
                  </a:lnTo>
                  <a:lnTo>
                    <a:pt x="363" y="475"/>
                  </a:lnTo>
                  <a:lnTo>
                    <a:pt x="366" y="476"/>
                  </a:lnTo>
                  <a:lnTo>
                    <a:pt x="366" y="476"/>
                  </a:lnTo>
                  <a:lnTo>
                    <a:pt x="368" y="477"/>
                  </a:lnTo>
                  <a:lnTo>
                    <a:pt x="368" y="478"/>
                  </a:lnTo>
                  <a:lnTo>
                    <a:pt x="370" y="483"/>
                  </a:lnTo>
                  <a:lnTo>
                    <a:pt x="368" y="489"/>
                  </a:lnTo>
                  <a:lnTo>
                    <a:pt x="368" y="489"/>
                  </a:lnTo>
                  <a:lnTo>
                    <a:pt x="371" y="488"/>
                  </a:lnTo>
                  <a:lnTo>
                    <a:pt x="373" y="484"/>
                  </a:lnTo>
                  <a:lnTo>
                    <a:pt x="374" y="478"/>
                  </a:lnTo>
                  <a:lnTo>
                    <a:pt x="375" y="472"/>
                  </a:lnTo>
                  <a:lnTo>
                    <a:pt x="375" y="472"/>
                  </a:lnTo>
                  <a:lnTo>
                    <a:pt x="377" y="470"/>
                  </a:lnTo>
                  <a:lnTo>
                    <a:pt x="380" y="466"/>
                  </a:lnTo>
                  <a:lnTo>
                    <a:pt x="380" y="466"/>
                  </a:lnTo>
                  <a:lnTo>
                    <a:pt x="380" y="463"/>
                  </a:lnTo>
                  <a:lnTo>
                    <a:pt x="379" y="462"/>
                  </a:lnTo>
                  <a:lnTo>
                    <a:pt x="377" y="459"/>
                  </a:lnTo>
                  <a:lnTo>
                    <a:pt x="374" y="457"/>
                  </a:lnTo>
                  <a:lnTo>
                    <a:pt x="373" y="453"/>
                  </a:lnTo>
                  <a:lnTo>
                    <a:pt x="372" y="447"/>
                  </a:lnTo>
                  <a:lnTo>
                    <a:pt x="372" y="440"/>
                  </a:lnTo>
                  <a:lnTo>
                    <a:pt x="372" y="440"/>
                  </a:lnTo>
                  <a:lnTo>
                    <a:pt x="372" y="438"/>
                  </a:lnTo>
                  <a:lnTo>
                    <a:pt x="371" y="437"/>
                  </a:lnTo>
                  <a:lnTo>
                    <a:pt x="367" y="435"/>
                  </a:lnTo>
                  <a:lnTo>
                    <a:pt x="367" y="435"/>
                  </a:lnTo>
                  <a:lnTo>
                    <a:pt x="366" y="431"/>
                  </a:lnTo>
                  <a:lnTo>
                    <a:pt x="366" y="430"/>
                  </a:lnTo>
                  <a:lnTo>
                    <a:pt x="366" y="430"/>
                  </a:lnTo>
                  <a:lnTo>
                    <a:pt x="366" y="430"/>
                  </a:lnTo>
                  <a:lnTo>
                    <a:pt x="371" y="431"/>
                  </a:lnTo>
                  <a:lnTo>
                    <a:pt x="375" y="431"/>
                  </a:lnTo>
                  <a:lnTo>
                    <a:pt x="380" y="430"/>
                  </a:lnTo>
                  <a:lnTo>
                    <a:pt x="380" y="430"/>
                  </a:lnTo>
                  <a:lnTo>
                    <a:pt x="381" y="416"/>
                  </a:lnTo>
                  <a:lnTo>
                    <a:pt x="381" y="409"/>
                  </a:lnTo>
                  <a:lnTo>
                    <a:pt x="381" y="406"/>
                  </a:lnTo>
                  <a:lnTo>
                    <a:pt x="381" y="406"/>
                  </a:lnTo>
                  <a:lnTo>
                    <a:pt x="375" y="406"/>
                  </a:lnTo>
                  <a:lnTo>
                    <a:pt x="372" y="405"/>
                  </a:lnTo>
                  <a:lnTo>
                    <a:pt x="368" y="403"/>
                  </a:lnTo>
                  <a:lnTo>
                    <a:pt x="366" y="401"/>
                  </a:lnTo>
                  <a:lnTo>
                    <a:pt x="366" y="401"/>
                  </a:lnTo>
                  <a:lnTo>
                    <a:pt x="371" y="401"/>
                  </a:lnTo>
                  <a:lnTo>
                    <a:pt x="374" y="401"/>
                  </a:lnTo>
                  <a:lnTo>
                    <a:pt x="378" y="401"/>
                  </a:lnTo>
                  <a:lnTo>
                    <a:pt x="381" y="399"/>
                  </a:lnTo>
                  <a:lnTo>
                    <a:pt x="381" y="399"/>
                  </a:lnTo>
                  <a:lnTo>
                    <a:pt x="380" y="387"/>
                  </a:lnTo>
                  <a:lnTo>
                    <a:pt x="380" y="379"/>
                  </a:lnTo>
                  <a:lnTo>
                    <a:pt x="379" y="377"/>
                  </a:lnTo>
                  <a:lnTo>
                    <a:pt x="379" y="376"/>
                  </a:lnTo>
                  <a:lnTo>
                    <a:pt x="379" y="376"/>
                  </a:lnTo>
                  <a:lnTo>
                    <a:pt x="374" y="377"/>
                  </a:lnTo>
                  <a:lnTo>
                    <a:pt x="371" y="377"/>
                  </a:lnTo>
                  <a:lnTo>
                    <a:pt x="366" y="376"/>
                  </a:lnTo>
                  <a:lnTo>
                    <a:pt x="363" y="374"/>
                  </a:lnTo>
                  <a:lnTo>
                    <a:pt x="363" y="374"/>
                  </a:lnTo>
                  <a:lnTo>
                    <a:pt x="362" y="373"/>
                  </a:lnTo>
                  <a:lnTo>
                    <a:pt x="362" y="371"/>
                  </a:lnTo>
                  <a:lnTo>
                    <a:pt x="360" y="368"/>
                  </a:lnTo>
                  <a:lnTo>
                    <a:pt x="360" y="365"/>
                  </a:lnTo>
                  <a:lnTo>
                    <a:pt x="359" y="364"/>
                  </a:lnTo>
                  <a:lnTo>
                    <a:pt x="358" y="363"/>
                  </a:lnTo>
                  <a:lnTo>
                    <a:pt x="358" y="363"/>
                  </a:lnTo>
                  <a:lnTo>
                    <a:pt x="351" y="361"/>
                  </a:lnTo>
                  <a:lnTo>
                    <a:pt x="345" y="357"/>
                  </a:lnTo>
                  <a:lnTo>
                    <a:pt x="341" y="354"/>
                  </a:lnTo>
                  <a:lnTo>
                    <a:pt x="338" y="351"/>
                  </a:lnTo>
                  <a:lnTo>
                    <a:pt x="338" y="351"/>
                  </a:lnTo>
                  <a:lnTo>
                    <a:pt x="336" y="348"/>
                  </a:lnTo>
                  <a:lnTo>
                    <a:pt x="335" y="344"/>
                  </a:lnTo>
                  <a:lnTo>
                    <a:pt x="335" y="342"/>
                  </a:lnTo>
                  <a:lnTo>
                    <a:pt x="335" y="342"/>
                  </a:lnTo>
                  <a:lnTo>
                    <a:pt x="341" y="344"/>
                  </a:lnTo>
                  <a:lnTo>
                    <a:pt x="344" y="344"/>
                  </a:lnTo>
                  <a:lnTo>
                    <a:pt x="346" y="343"/>
                  </a:lnTo>
                  <a:lnTo>
                    <a:pt x="349" y="325"/>
                  </a:lnTo>
                  <a:lnTo>
                    <a:pt x="349" y="325"/>
                  </a:lnTo>
                  <a:lnTo>
                    <a:pt x="346" y="325"/>
                  </a:lnTo>
                  <a:lnTo>
                    <a:pt x="342" y="324"/>
                  </a:lnTo>
                  <a:lnTo>
                    <a:pt x="342" y="324"/>
                  </a:lnTo>
                  <a:lnTo>
                    <a:pt x="340" y="321"/>
                  </a:lnTo>
                  <a:lnTo>
                    <a:pt x="337" y="319"/>
                  </a:lnTo>
                  <a:lnTo>
                    <a:pt x="335" y="317"/>
                  </a:lnTo>
                  <a:lnTo>
                    <a:pt x="335" y="317"/>
                  </a:lnTo>
                  <a:lnTo>
                    <a:pt x="337" y="318"/>
                  </a:lnTo>
                  <a:lnTo>
                    <a:pt x="342" y="319"/>
                  </a:lnTo>
                  <a:lnTo>
                    <a:pt x="342" y="319"/>
                  </a:lnTo>
                  <a:lnTo>
                    <a:pt x="348" y="319"/>
                  </a:lnTo>
                  <a:lnTo>
                    <a:pt x="349" y="318"/>
                  </a:lnTo>
                  <a:lnTo>
                    <a:pt x="352" y="297"/>
                  </a:lnTo>
                  <a:lnTo>
                    <a:pt x="352" y="297"/>
                  </a:lnTo>
                  <a:lnTo>
                    <a:pt x="348" y="297"/>
                  </a:lnTo>
                  <a:lnTo>
                    <a:pt x="345" y="296"/>
                  </a:lnTo>
                  <a:lnTo>
                    <a:pt x="342" y="295"/>
                  </a:lnTo>
                  <a:lnTo>
                    <a:pt x="341" y="291"/>
                  </a:lnTo>
                  <a:lnTo>
                    <a:pt x="341" y="290"/>
                  </a:lnTo>
                  <a:lnTo>
                    <a:pt x="341" y="290"/>
                  </a:lnTo>
                  <a:lnTo>
                    <a:pt x="348" y="288"/>
                  </a:lnTo>
                  <a:lnTo>
                    <a:pt x="355" y="284"/>
                  </a:lnTo>
                  <a:lnTo>
                    <a:pt x="360" y="280"/>
                  </a:lnTo>
                  <a:lnTo>
                    <a:pt x="366" y="275"/>
                  </a:lnTo>
                  <a:lnTo>
                    <a:pt x="371" y="269"/>
                  </a:lnTo>
                  <a:lnTo>
                    <a:pt x="374" y="262"/>
                  </a:lnTo>
                  <a:lnTo>
                    <a:pt x="377" y="257"/>
                  </a:lnTo>
                  <a:lnTo>
                    <a:pt x="379" y="250"/>
                  </a:lnTo>
                  <a:lnTo>
                    <a:pt x="379" y="250"/>
                  </a:lnTo>
                  <a:lnTo>
                    <a:pt x="383" y="252"/>
                  </a:lnTo>
                  <a:lnTo>
                    <a:pt x="387" y="252"/>
                  </a:lnTo>
                  <a:lnTo>
                    <a:pt x="390" y="252"/>
                  </a:lnTo>
                  <a:lnTo>
                    <a:pt x="390" y="252"/>
                  </a:lnTo>
                  <a:lnTo>
                    <a:pt x="390" y="244"/>
                  </a:lnTo>
                  <a:lnTo>
                    <a:pt x="390" y="235"/>
                  </a:lnTo>
                  <a:lnTo>
                    <a:pt x="390" y="235"/>
                  </a:lnTo>
                  <a:lnTo>
                    <a:pt x="386" y="233"/>
                  </a:lnTo>
                  <a:lnTo>
                    <a:pt x="382" y="232"/>
                  </a:lnTo>
                  <a:lnTo>
                    <a:pt x="380"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30"/>
            <p:cNvSpPr>
              <a:spLocks/>
            </p:cNvSpPr>
            <p:nvPr userDrawn="1"/>
          </p:nvSpPr>
          <p:spPr bwMode="auto">
            <a:xfrm>
              <a:off x="4787" y="2604"/>
              <a:ext cx="221" cy="58"/>
            </a:xfrm>
            <a:custGeom>
              <a:avLst/>
              <a:gdLst>
                <a:gd name="T0" fmla="*/ 0 w 221"/>
                <a:gd name="T1" fmla="*/ 22 h 58"/>
                <a:gd name="T2" fmla="*/ 0 w 221"/>
                <a:gd name="T3" fmla="*/ 22 h 58"/>
                <a:gd name="T4" fmla="*/ 14 w 221"/>
                <a:gd name="T5" fmla="*/ 31 h 58"/>
                <a:gd name="T6" fmla="*/ 26 w 221"/>
                <a:gd name="T7" fmla="*/ 38 h 58"/>
                <a:gd name="T8" fmla="*/ 26 w 221"/>
                <a:gd name="T9" fmla="*/ 38 h 58"/>
                <a:gd name="T10" fmla="*/ 45 w 221"/>
                <a:gd name="T11" fmla="*/ 45 h 58"/>
                <a:gd name="T12" fmla="*/ 57 w 221"/>
                <a:gd name="T13" fmla="*/ 50 h 58"/>
                <a:gd name="T14" fmla="*/ 72 w 221"/>
                <a:gd name="T15" fmla="*/ 53 h 58"/>
                <a:gd name="T16" fmla="*/ 87 w 221"/>
                <a:gd name="T17" fmla="*/ 56 h 58"/>
                <a:gd name="T18" fmla="*/ 104 w 221"/>
                <a:gd name="T19" fmla="*/ 58 h 58"/>
                <a:gd name="T20" fmla="*/ 124 w 221"/>
                <a:gd name="T21" fmla="*/ 58 h 58"/>
                <a:gd name="T22" fmla="*/ 143 w 221"/>
                <a:gd name="T23" fmla="*/ 57 h 58"/>
                <a:gd name="T24" fmla="*/ 143 w 221"/>
                <a:gd name="T25" fmla="*/ 57 h 58"/>
                <a:gd name="T26" fmla="*/ 162 w 221"/>
                <a:gd name="T27" fmla="*/ 54 h 58"/>
                <a:gd name="T28" fmla="*/ 178 w 221"/>
                <a:gd name="T29" fmla="*/ 51 h 58"/>
                <a:gd name="T30" fmla="*/ 191 w 221"/>
                <a:gd name="T31" fmla="*/ 48 h 58"/>
                <a:gd name="T32" fmla="*/ 202 w 221"/>
                <a:gd name="T33" fmla="*/ 44 h 58"/>
                <a:gd name="T34" fmla="*/ 216 w 221"/>
                <a:gd name="T35" fmla="*/ 36 h 58"/>
                <a:gd name="T36" fmla="*/ 221 w 221"/>
                <a:gd name="T37" fmla="*/ 34 h 58"/>
                <a:gd name="T38" fmla="*/ 221 w 221"/>
                <a:gd name="T39" fmla="*/ 34 h 58"/>
                <a:gd name="T40" fmla="*/ 215 w 221"/>
                <a:gd name="T41" fmla="*/ 31 h 58"/>
                <a:gd name="T42" fmla="*/ 209 w 221"/>
                <a:gd name="T43" fmla="*/ 28 h 58"/>
                <a:gd name="T44" fmla="*/ 199 w 221"/>
                <a:gd name="T45" fmla="*/ 20 h 58"/>
                <a:gd name="T46" fmla="*/ 199 w 221"/>
                <a:gd name="T47" fmla="*/ 20 h 58"/>
                <a:gd name="T48" fmla="*/ 199 w 221"/>
                <a:gd name="T49" fmla="*/ 24 h 58"/>
                <a:gd name="T50" fmla="*/ 199 w 221"/>
                <a:gd name="T51" fmla="*/ 24 h 58"/>
                <a:gd name="T52" fmla="*/ 198 w 221"/>
                <a:gd name="T53" fmla="*/ 33 h 58"/>
                <a:gd name="T54" fmla="*/ 198 w 221"/>
                <a:gd name="T55" fmla="*/ 33 h 58"/>
                <a:gd name="T56" fmla="*/ 193 w 221"/>
                <a:gd name="T57" fmla="*/ 31 h 58"/>
                <a:gd name="T58" fmla="*/ 193 w 221"/>
                <a:gd name="T59" fmla="*/ 31 h 58"/>
                <a:gd name="T60" fmla="*/ 190 w 221"/>
                <a:gd name="T61" fmla="*/ 29 h 58"/>
                <a:gd name="T62" fmla="*/ 186 w 221"/>
                <a:gd name="T63" fmla="*/ 26 h 58"/>
                <a:gd name="T64" fmla="*/ 184 w 221"/>
                <a:gd name="T65" fmla="*/ 21 h 58"/>
                <a:gd name="T66" fmla="*/ 183 w 221"/>
                <a:gd name="T67" fmla="*/ 15 h 58"/>
                <a:gd name="T68" fmla="*/ 183 w 221"/>
                <a:gd name="T69" fmla="*/ 15 h 58"/>
                <a:gd name="T70" fmla="*/ 182 w 221"/>
                <a:gd name="T71" fmla="*/ 14 h 58"/>
                <a:gd name="T72" fmla="*/ 182 w 221"/>
                <a:gd name="T73" fmla="*/ 14 h 58"/>
                <a:gd name="T74" fmla="*/ 172 w 221"/>
                <a:gd name="T75" fmla="*/ 17 h 58"/>
                <a:gd name="T76" fmla="*/ 160 w 221"/>
                <a:gd name="T77" fmla="*/ 21 h 58"/>
                <a:gd name="T78" fmla="*/ 146 w 221"/>
                <a:gd name="T79" fmla="*/ 24 h 58"/>
                <a:gd name="T80" fmla="*/ 130 w 221"/>
                <a:gd name="T81" fmla="*/ 26 h 58"/>
                <a:gd name="T82" fmla="*/ 130 w 221"/>
                <a:gd name="T83" fmla="*/ 26 h 58"/>
                <a:gd name="T84" fmla="*/ 102 w 221"/>
                <a:gd name="T85" fmla="*/ 24 h 58"/>
                <a:gd name="T86" fmla="*/ 88 w 221"/>
                <a:gd name="T87" fmla="*/ 23 h 58"/>
                <a:gd name="T88" fmla="*/ 74 w 221"/>
                <a:gd name="T89" fmla="*/ 21 h 58"/>
                <a:gd name="T90" fmla="*/ 61 w 221"/>
                <a:gd name="T91" fmla="*/ 19 h 58"/>
                <a:gd name="T92" fmla="*/ 48 w 221"/>
                <a:gd name="T93" fmla="*/ 14 h 58"/>
                <a:gd name="T94" fmla="*/ 34 w 221"/>
                <a:gd name="T95" fmla="*/ 9 h 58"/>
                <a:gd name="T96" fmla="*/ 20 w 221"/>
                <a:gd name="T97" fmla="*/ 5 h 58"/>
                <a:gd name="T98" fmla="*/ 20 w 221"/>
                <a:gd name="T99" fmla="*/ 5 h 58"/>
                <a:gd name="T100" fmla="*/ 11 w 221"/>
                <a:gd name="T101" fmla="*/ 0 h 58"/>
                <a:gd name="T102" fmla="*/ 11 w 221"/>
                <a:gd name="T103" fmla="*/ 0 h 58"/>
                <a:gd name="T104" fmla="*/ 9 w 221"/>
                <a:gd name="T105" fmla="*/ 1 h 58"/>
                <a:gd name="T106" fmla="*/ 9 w 221"/>
                <a:gd name="T107" fmla="*/ 4 h 58"/>
                <a:gd name="T108" fmla="*/ 12 w 221"/>
                <a:gd name="T109" fmla="*/ 9 h 58"/>
                <a:gd name="T110" fmla="*/ 16 w 221"/>
                <a:gd name="T111" fmla="*/ 16 h 58"/>
                <a:gd name="T112" fmla="*/ 16 w 221"/>
                <a:gd name="T113" fmla="*/ 16 h 58"/>
                <a:gd name="T114" fmla="*/ 11 w 221"/>
                <a:gd name="T115" fmla="*/ 15 h 58"/>
                <a:gd name="T116" fmla="*/ 6 w 221"/>
                <a:gd name="T117" fmla="*/ 17 h 58"/>
                <a:gd name="T118" fmla="*/ 6 w 221"/>
                <a:gd name="T119" fmla="*/ 17 h 58"/>
                <a:gd name="T120" fmla="*/ 2 w 221"/>
                <a:gd name="T121" fmla="*/ 20 h 58"/>
                <a:gd name="T122" fmla="*/ 0 w 221"/>
                <a:gd name="T123" fmla="*/ 2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58">
                  <a:moveTo>
                    <a:pt x="0" y="22"/>
                  </a:moveTo>
                  <a:lnTo>
                    <a:pt x="0" y="22"/>
                  </a:lnTo>
                  <a:lnTo>
                    <a:pt x="14" y="31"/>
                  </a:lnTo>
                  <a:lnTo>
                    <a:pt x="26" y="38"/>
                  </a:lnTo>
                  <a:lnTo>
                    <a:pt x="26" y="38"/>
                  </a:lnTo>
                  <a:lnTo>
                    <a:pt x="45" y="45"/>
                  </a:lnTo>
                  <a:lnTo>
                    <a:pt x="57" y="50"/>
                  </a:lnTo>
                  <a:lnTo>
                    <a:pt x="72" y="53"/>
                  </a:lnTo>
                  <a:lnTo>
                    <a:pt x="87" y="56"/>
                  </a:lnTo>
                  <a:lnTo>
                    <a:pt x="104" y="58"/>
                  </a:lnTo>
                  <a:lnTo>
                    <a:pt x="124" y="58"/>
                  </a:lnTo>
                  <a:lnTo>
                    <a:pt x="143" y="57"/>
                  </a:lnTo>
                  <a:lnTo>
                    <a:pt x="143" y="57"/>
                  </a:lnTo>
                  <a:lnTo>
                    <a:pt x="162" y="54"/>
                  </a:lnTo>
                  <a:lnTo>
                    <a:pt x="178" y="51"/>
                  </a:lnTo>
                  <a:lnTo>
                    <a:pt x="191" y="48"/>
                  </a:lnTo>
                  <a:lnTo>
                    <a:pt x="202" y="44"/>
                  </a:lnTo>
                  <a:lnTo>
                    <a:pt x="216" y="36"/>
                  </a:lnTo>
                  <a:lnTo>
                    <a:pt x="221" y="34"/>
                  </a:lnTo>
                  <a:lnTo>
                    <a:pt x="221" y="34"/>
                  </a:lnTo>
                  <a:lnTo>
                    <a:pt x="215" y="31"/>
                  </a:lnTo>
                  <a:lnTo>
                    <a:pt x="209" y="28"/>
                  </a:lnTo>
                  <a:lnTo>
                    <a:pt x="199" y="20"/>
                  </a:lnTo>
                  <a:lnTo>
                    <a:pt x="199" y="20"/>
                  </a:lnTo>
                  <a:lnTo>
                    <a:pt x="199" y="24"/>
                  </a:lnTo>
                  <a:lnTo>
                    <a:pt x="199" y="24"/>
                  </a:lnTo>
                  <a:lnTo>
                    <a:pt x="198" y="33"/>
                  </a:lnTo>
                  <a:lnTo>
                    <a:pt x="198" y="33"/>
                  </a:lnTo>
                  <a:lnTo>
                    <a:pt x="193" y="31"/>
                  </a:lnTo>
                  <a:lnTo>
                    <a:pt x="193" y="31"/>
                  </a:lnTo>
                  <a:lnTo>
                    <a:pt x="190" y="29"/>
                  </a:lnTo>
                  <a:lnTo>
                    <a:pt x="186" y="26"/>
                  </a:lnTo>
                  <a:lnTo>
                    <a:pt x="184" y="21"/>
                  </a:lnTo>
                  <a:lnTo>
                    <a:pt x="183" y="15"/>
                  </a:lnTo>
                  <a:lnTo>
                    <a:pt x="183" y="15"/>
                  </a:lnTo>
                  <a:lnTo>
                    <a:pt x="182" y="14"/>
                  </a:lnTo>
                  <a:lnTo>
                    <a:pt x="182" y="14"/>
                  </a:lnTo>
                  <a:lnTo>
                    <a:pt x="172" y="17"/>
                  </a:lnTo>
                  <a:lnTo>
                    <a:pt x="160" y="21"/>
                  </a:lnTo>
                  <a:lnTo>
                    <a:pt x="146" y="24"/>
                  </a:lnTo>
                  <a:lnTo>
                    <a:pt x="130" y="26"/>
                  </a:lnTo>
                  <a:lnTo>
                    <a:pt x="130" y="26"/>
                  </a:lnTo>
                  <a:lnTo>
                    <a:pt x="102" y="24"/>
                  </a:lnTo>
                  <a:lnTo>
                    <a:pt x="88" y="23"/>
                  </a:lnTo>
                  <a:lnTo>
                    <a:pt x="74" y="21"/>
                  </a:lnTo>
                  <a:lnTo>
                    <a:pt x="61" y="19"/>
                  </a:lnTo>
                  <a:lnTo>
                    <a:pt x="48" y="14"/>
                  </a:lnTo>
                  <a:lnTo>
                    <a:pt x="34" y="9"/>
                  </a:lnTo>
                  <a:lnTo>
                    <a:pt x="20" y="5"/>
                  </a:lnTo>
                  <a:lnTo>
                    <a:pt x="20" y="5"/>
                  </a:lnTo>
                  <a:lnTo>
                    <a:pt x="11" y="0"/>
                  </a:lnTo>
                  <a:lnTo>
                    <a:pt x="11" y="0"/>
                  </a:lnTo>
                  <a:lnTo>
                    <a:pt x="9" y="1"/>
                  </a:lnTo>
                  <a:lnTo>
                    <a:pt x="9" y="4"/>
                  </a:lnTo>
                  <a:lnTo>
                    <a:pt x="12" y="9"/>
                  </a:lnTo>
                  <a:lnTo>
                    <a:pt x="16" y="16"/>
                  </a:lnTo>
                  <a:lnTo>
                    <a:pt x="16" y="16"/>
                  </a:lnTo>
                  <a:lnTo>
                    <a:pt x="11" y="15"/>
                  </a:lnTo>
                  <a:lnTo>
                    <a:pt x="6" y="17"/>
                  </a:lnTo>
                  <a:lnTo>
                    <a:pt x="6" y="17"/>
                  </a:lnTo>
                  <a:lnTo>
                    <a:pt x="2" y="20"/>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4738" y="2418"/>
              <a:ext cx="225" cy="161"/>
            </a:xfrm>
            <a:custGeom>
              <a:avLst/>
              <a:gdLst>
                <a:gd name="T0" fmla="*/ 206 w 225"/>
                <a:gd name="T1" fmla="*/ 13 h 161"/>
                <a:gd name="T2" fmla="*/ 202 w 225"/>
                <a:gd name="T3" fmla="*/ 2 h 161"/>
                <a:gd name="T4" fmla="*/ 197 w 225"/>
                <a:gd name="T5" fmla="*/ 0 h 161"/>
                <a:gd name="T6" fmla="*/ 144 w 225"/>
                <a:gd name="T7" fmla="*/ 26 h 161"/>
                <a:gd name="T8" fmla="*/ 131 w 225"/>
                <a:gd name="T9" fmla="*/ 34 h 161"/>
                <a:gd name="T10" fmla="*/ 112 w 225"/>
                <a:gd name="T11" fmla="*/ 34 h 161"/>
                <a:gd name="T12" fmla="*/ 114 w 225"/>
                <a:gd name="T13" fmla="*/ 45 h 161"/>
                <a:gd name="T14" fmla="*/ 109 w 225"/>
                <a:gd name="T15" fmla="*/ 50 h 161"/>
                <a:gd name="T16" fmla="*/ 114 w 225"/>
                <a:gd name="T17" fmla="*/ 59 h 161"/>
                <a:gd name="T18" fmla="*/ 124 w 225"/>
                <a:gd name="T19" fmla="*/ 58 h 161"/>
                <a:gd name="T20" fmla="*/ 120 w 225"/>
                <a:gd name="T21" fmla="*/ 73 h 161"/>
                <a:gd name="T22" fmla="*/ 92 w 225"/>
                <a:gd name="T23" fmla="*/ 93 h 161"/>
                <a:gd name="T24" fmla="*/ 64 w 225"/>
                <a:gd name="T25" fmla="*/ 98 h 161"/>
                <a:gd name="T26" fmla="*/ 50 w 225"/>
                <a:gd name="T27" fmla="*/ 87 h 161"/>
                <a:gd name="T28" fmla="*/ 43 w 225"/>
                <a:gd name="T29" fmla="*/ 80 h 161"/>
                <a:gd name="T30" fmla="*/ 32 w 225"/>
                <a:gd name="T31" fmla="*/ 80 h 161"/>
                <a:gd name="T32" fmla="*/ 17 w 225"/>
                <a:gd name="T33" fmla="*/ 87 h 161"/>
                <a:gd name="T34" fmla="*/ 31 w 225"/>
                <a:gd name="T35" fmla="*/ 89 h 161"/>
                <a:gd name="T36" fmla="*/ 27 w 225"/>
                <a:gd name="T37" fmla="*/ 95 h 161"/>
                <a:gd name="T38" fmla="*/ 47 w 225"/>
                <a:gd name="T39" fmla="*/ 108 h 161"/>
                <a:gd name="T40" fmla="*/ 47 w 225"/>
                <a:gd name="T41" fmla="*/ 109 h 161"/>
                <a:gd name="T42" fmla="*/ 25 w 225"/>
                <a:gd name="T43" fmla="*/ 102 h 161"/>
                <a:gd name="T44" fmla="*/ 18 w 225"/>
                <a:gd name="T45" fmla="*/ 104 h 161"/>
                <a:gd name="T46" fmla="*/ 4 w 225"/>
                <a:gd name="T47" fmla="*/ 109 h 161"/>
                <a:gd name="T48" fmla="*/ 2 w 225"/>
                <a:gd name="T49" fmla="*/ 123 h 161"/>
                <a:gd name="T50" fmla="*/ 11 w 225"/>
                <a:gd name="T51" fmla="*/ 115 h 161"/>
                <a:gd name="T52" fmla="*/ 13 w 225"/>
                <a:gd name="T53" fmla="*/ 119 h 161"/>
                <a:gd name="T54" fmla="*/ 16 w 225"/>
                <a:gd name="T55" fmla="*/ 125 h 161"/>
                <a:gd name="T56" fmla="*/ 42 w 225"/>
                <a:gd name="T57" fmla="*/ 124 h 161"/>
                <a:gd name="T58" fmla="*/ 48 w 225"/>
                <a:gd name="T59" fmla="*/ 125 h 161"/>
                <a:gd name="T60" fmla="*/ 25 w 225"/>
                <a:gd name="T61" fmla="*/ 131 h 161"/>
                <a:gd name="T62" fmla="*/ 24 w 225"/>
                <a:gd name="T63" fmla="*/ 135 h 161"/>
                <a:gd name="T64" fmla="*/ 18 w 225"/>
                <a:gd name="T65" fmla="*/ 148 h 161"/>
                <a:gd name="T66" fmla="*/ 21 w 225"/>
                <a:gd name="T67" fmla="*/ 157 h 161"/>
                <a:gd name="T68" fmla="*/ 26 w 225"/>
                <a:gd name="T69" fmla="*/ 155 h 161"/>
                <a:gd name="T70" fmla="*/ 27 w 225"/>
                <a:gd name="T71" fmla="*/ 149 h 161"/>
                <a:gd name="T72" fmla="*/ 34 w 225"/>
                <a:gd name="T73" fmla="*/ 154 h 161"/>
                <a:gd name="T74" fmla="*/ 45 w 225"/>
                <a:gd name="T75" fmla="*/ 147 h 161"/>
                <a:gd name="T76" fmla="*/ 58 w 225"/>
                <a:gd name="T77" fmla="*/ 135 h 161"/>
                <a:gd name="T78" fmla="*/ 69 w 225"/>
                <a:gd name="T79" fmla="*/ 134 h 161"/>
                <a:gd name="T80" fmla="*/ 70 w 225"/>
                <a:gd name="T81" fmla="*/ 141 h 161"/>
                <a:gd name="T82" fmla="*/ 73 w 225"/>
                <a:gd name="T83" fmla="*/ 148 h 161"/>
                <a:gd name="T84" fmla="*/ 71 w 225"/>
                <a:gd name="T85" fmla="*/ 154 h 161"/>
                <a:gd name="T86" fmla="*/ 85 w 225"/>
                <a:gd name="T87" fmla="*/ 142 h 161"/>
                <a:gd name="T88" fmla="*/ 88 w 225"/>
                <a:gd name="T89" fmla="*/ 139 h 161"/>
                <a:gd name="T90" fmla="*/ 91 w 225"/>
                <a:gd name="T91" fmla="*/ 134 h 161"/>
                <a:gd name="T92" fmla="*/ 93 w 225"/>
                <a:gd name="T93" fmla="*/ 127 h 161"/>
                <a:gd name="T94" fmla="*/ 105 w 225"/>
                <a:gd name="T95" fmla="*/ 123 h 161"/>
                <a:gd name="T96" fmla="*/ 108 w 225"/>
                <a:gd name="T97" fmla="*/ 115 h 161"/>
                <a:gd name="T98" fmla="*/ 114 w 225"/>
                <a:gd name="T99" fmla="*/ 113 h 161"/>
                <a:gd name="T100" fmla="*/ 127 w 225"/>
                <a:gd name="T101" fmla="*/ 125 h 161"/>
                <a:gd name="T102" fmla="*/ 145 w 225"/>
                <a:gd name="T103" fmla="*/ 116 h 161"/>
                <a:gd name="T104" fmla="*/ 144 w 225"/>
                <a:gd name="T105" fmla="*/ 108 h 161"/>
                <a:gd name="T106" fmla="*/ 142 w 225"/>
                <a:gd name="T107" fmla="*/ 98 h 161"/>
                <a:gd name="T108" fmla="*/ 154 w 225"/>
                <a:gd name="T109" fmla="*/ 110 h 161"/>
                <a:gd name="T110" fmla="*/ 174 w 225"/>
                <a:gd name="T111" fmla="*/ 98 h 161"/>
                <a:gd name="T112" fmla="*/ 173 w 225"/>
                <a:gd name="T113" fmla="*/ 95 h 161"/>
                <a:gd name="T114" fmla="*/ 167 w 225"/>
                <a:gd name="T115" fmla="*/ 83 h 161"/>
                <a:gd name="T116" fmla="*/ 165 w 225"/>
                <a:gd name="T117" fmla="*/ 73 h 161"/>
                <a:gd name="T118" fmla="*/ 165 w 225"/>
                <a:gd name="T119" fmla="*/ 62 h 161"/>
                <a:gd name="T120" fmla="*/ 224 w 225"/>
                <a:gd name="T121" fmla="*/ 2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 h="161">
                  <a:moveTo>
                    <a:pt x="217" y="20"/>
                  </a:moveTo>
                  <a:lnTo>
                    <a:pt x="217" y="20"/>
                  </a:lnTo>
                  <a:lnTo>
                    <a:pt x="212" y="15"/>
                  </a:lnTo>
                  <a:lnTo>
                    <a:pt x="206" y="13"/>
                  </a:lnTo>
                  <a:lnTo>
                    <a:pt x="196" y="8"/>
                  </a:lnTo>
                  <a:lnTo>
                    <a:pt x="196" y="8"/>
                  </a:lnTo>
                  <a:lnTo>
                    <a:pt x="199" y="5"/>
                  </a:lnTo>
                  <a:lnTo>
                    <a:pt x="202" y="2"/>
                  </a:lnTo>
                  <a:lnTo>
                    <a:pt x="203" y="1"/>
                  </a:lnTo>
                  <a:lnTo>
                    <a:pt x="203" y="1"/>
                  </a:lnTo>
                  <a:lnTo>
                    <a:pt x="198" y="0"/>
                  </a:lnTo>
                  <a:lnTo>
                    <a:pt x="197" y="0"/>
                  </a:lnTo>
                  <a:lnTo>
                    <a:pt x="197" y="0"/>
                  </a:lnTo>
                  <a:lnTo>
                    <a:pt x="177" y="8"/>
                  </a:lnTo>
                  <a:lnTo>
                    <a:pt x="159" y="16"/>
                  </a:lnTo>
                  <a:lnTo>
                    <a:pt x="144" y="26"/>
                  </a:lnTo>
                  <a:lnTo>
                    <a:pt x="131" y="34"/>
                  </a:lnTo>
                  <a:lnTo>
                    <a:pt x="131" y="34"/>
                  </a:lnTo>
                  <a:lnTo>
                    <a:pt x="131" y="34"/>
                  </a:lnTo>
                  <a:lnTo>
                    <a:pt x="131" y="34"/>
                  </a:lnTo>
                  <a:lnTo>
                    <a:pt x="128" y="36"/>
                  </a:lnTo>
                  <a:lnTo>
                    <a:pt x="123" y="36"/>
                  </a:lnTo>
                  <a:lnTo>
                    <a:pt x="116" y="35"/>
                  </a:lnTo>
                  <a:lnTo>
                    <a:pt x="112" y="34"/>
                  </a:lnTo>
                  <a:lnTo>
                    <a:pt x="109" y="32"/>
                  </a:lnTo>
                  <a:lnTo>
                    <a:pt x="108" y="43"/>
                  </a:lnTo>
                  <a:lnTo>
                    <a:pt x="108" y="43"/>
                  </a:lnTo>
                  <a:lnTo>
                    <a:pt x="114" y="45"/>
                  </a:lnTo>
                  <a:lnTo>
                    <a:pt x="119" y="47"/>
                  </a:lnTo>
                  <a:lnTo>
                    <a:pt x="119" y="47"/>
                  </a:lnTo>
                  <a:lnTo>
                    <a:pt x="113" y="49"/>
                  </a:lnTo>
                  <a:lnTo>
                    <a:pt x="109" y="50"/>
                  </a:lnTo>
                  <a:lnTo>
                    <a:pt x="107" y="52"/>
                  </a:lnTo>
                  <a:lnTo>
                    <a:pt x="110" y="61"/>
                  </a:lnTo>
                  <a:lnTo>
                    <a:pt x="110" y="61"/>
                  </a:lnTo>
                  <a:lnTo>
                    <a:pt x="114" y="59"/>
                  </a:lnTo>
                  <a:lnTo>
                    <a:pt x="119" y="58"/>
                  </a:lnTo>
                  <a:lnTo>
                    <a:pt x="124" y="57"/>
                  </a:lnTo>
                  <a:lnTo>
                    <a:pt x="124" y="57"/>
                  </a:lnTo>
                  <a:lnTo>
                    <a:pt x="124" y="58"/>
                  </a:lnTo>
                  <a:lnTo>
                    <a:pt x="124" y="58"/>
                  </a:lnTo>
                  <a:lnTo>
                    <a:pt x="124" y="62"/>
                  </a:lnTo>
                  <a:lnTo>
                    <a:pt x="122" y="67"/>
                  </a:lnTo>
                  <a:lnTo>
                    <a:pt x="120" y="73"/>
                  </a:lnTo>
                  <a:lnTo>
                    <a:pt x="115" y="78"/>
                  </a:lnTo>
                  <a:lnTo>
                    <a:pt x="103" y="87"/>
                  </a:lnTo>
                  <a:lnTo>
                    <a:pt x="98" y="90"/>
                  </a:lnTo>
                  <a:lnTo>
                    <a:pt x="92" y="93"/>
                  </a:lnTo>
                  <a:lnTo>
                    <a:pt x="92" y="93"/>
                  </a:lnTo>
                  <a:lnTo>
                    <a:pt x="80" y="96"/>
                  </a:lnTo>
                  <a:lnTo>
                    <a:pt x="71" y="98"/>
                  </a:lnTo>
                  <a:lnTo>
                    <a:pt x="64" y="98"/>
                  </a:lnTo>
                  <a:lnTo>
                    <a:pt x="60" y="97"/>
                  </a:lnTo>
                  <a:lnTo>
                    <a:pt x="60" y="97"/>
                  </a:lnTo>
                  <a:lnTo>
                    <a:pt x="54" y="91"/>
                  </a:lnTo>
                  <a:lnTo>
                    <a:pt x="50" y="87"/>
                  </a:lnTo>
                  <a:lnTo>
                    <a:pt x="47" y="82"/>
                  </a:lnTo>
                  <a:lnTo>
                    <a:pt x="46" y="80"/>
                  </a:lnTo>
                  <a:lnTo>
                    <a:pt x="43" y="80"/>
                  </a:lnTo>
                  <a:lnTo>
                    <a:pt x="43" y="80"/>
                  </a:lnTo>
                  <a:lnTo>
                    <a:pt x="41" y="80"/>
                  </a:lnTo>
                  <a:lnTo>
                    <a:pt x="39" y="81"/>
                  </a:lnTo>
                  <a:lnTo>
                    <a:pt x="39" y="81"/>
                  </a:lnTo>
                  <a:lnTo>
                    <a:pt x="32" y="80"/>
                  </a:lnTo>
                  <a:lnTo>
                    <a:pt x="26" y="81"/>
                  </a:lnTo>
                  <a:lnTo>
                    <a:pt x="20" y="83"/>
                  </a:lnTo>
                  <a:lnTo>
                    <a:pt x="18" y="84"/>
                  </a:lnTo>
                  <a:lnTo>
                    <a:pt x="17" y="87"/>
                  </a:lnTo>
                  <a:lnTo>
                    <a:pt x="17" y="87"/>
                  </a:lnTo>
                  <a:lnTo>
                    <a:pt x="26" y="87"/>
                  </a:lnTo>
                  <a:lnTo>
                    <a:pt x="31" y="88"/>
                  </a:lnTo>
                  <a:lnTo>
                    <a:pt x="31" y="89"/>
                  </a:lnTo>
                  <a:lnTo>
                    <a:pt x="28" y="90"/>
                  </a:lnTo>
                  <a:lnTo>
                    <a:pt x="28" y="90"/>
                  </a:lnTo>
                  <a:lnTo>
                    <a:pt x="27" y="93"/>
                  </a:lnTo>
                  <a:lnTo>
                    <a:pt x="27" y="95"/>
                  </a:lnTo>
                  <a:lnTo>
                    <a:pt x="30" y="97"/>
                  </a:lnTo>
                  <a:lnTo>
                    <a:pt x="33" y="99"/>
                  </a:lnTo>
                  <a:lnTo>
                    <a:pt x="47" y="108"/>
                  </a:lnTo>
                  <a:lnTo>
                    <a:pt x="47" y="108"/>
                  </a:lnTo>
                  <a:lnTo>
                    <a:pt x="48" y="108"/>
                  </a:lnTo>
                  <a:lnTo>
                    <a:pt x="48" y="109"/>
                  </a:lnTo>
                  <a:lnTo>
                    <a:pt x="47" y="109"/>
                  </a:lnTo>
                  <a:lnTo>
                    <a:pt x="47" y="109"/>
                  </a:lnTo>
                  <a:lnTo>
                    <a:pt x="42" y="109"/>
                  </a:lnTo>
                  <a:lnTo>
                    <a:pt x="36" y="106"/>
                  </a:lnTo>
                  <a:lnTo>
                    <a:pt x="25" y="102"/>
                  </a:lnTo>
                  <a:lnTo>
                    <a:pt x="25" y="102"/>
                  </a:lnTo>
                  <a:lnTo>
                    <a:pt x="21" y="102"/>
                  </a:lnTo>
                  <a:lnTo>
                    <a:pt x="19" y="102"/>
                  </a:lnTo>
                  <a:lnTo>
                    <a:pt x="18" y="104"/>
                  </a:lnTo>
                  <a:lnTo>
                    <a:pt x="18" y="104"/>
                  </a:lnTo>
                  <a:lnTo>
                    <a:pt x="15" y="104"/>
                  </a:lnTo>
                  <a:lnTo>
                    <a:pt x="11" y="104"/>
                  </a:lnTo>
                  <a:lnTo>
                    <a:pt x="8" y="106"/>
                  </a:lnTo>
                  <a:lnTo>
                    <a:pt x="4" y="109"/>
                  </a:lnTo>
                  <a:lnTo>
                    <a:pt x="2" y="111"/>
                  </a:lnTo>
                  <a:lnTo>
                    <a:pt x="1" y="115"/>
                  </a:lnTo>
                  <a:lnTo>
                    <a:pt x="0" y="118"/>
                  </a:lnTo>
                  <a:lnTo>
                    <a:pt x="2" y="123"/>
                  </a:lnTo>
                  <a:lnTo>
                    <a:pt x="2" y="123"/>
                  </a:lnTo>
                  <a:lnTo>
                    <a:pt x="5" y="118"/>
                  </a:lnTo>
                  <a:lnTo>
                    <a:pt x="9" y="115"/>
                  </a:lnTo>
                  <a:lnTo>
                    <a:pt x="11" y="115"/>
                  </a:lnTo>
                  <a:lnTo>
                    <a:pt x="13" y="115"/>
                  </a:lnTo>
                  <a:lnTo>
                    <a:pt x="13" y="115"/>
                  </a:lnTo>
                  <a:lnTo>
                    <a:pt x="13" y="116"/>
                  </a:lnTo>
                  <a:lnTo>
                    <a:pt x="13" y="119"/>
                  </a:lnTo>
                  <a:lnTo>
                    <a:pt x="13" y="121"/>
                  </a:lnTo>
                  <a:lnTo>
                    <a:pt x="15" y="124"/>
                  </a:lnTo>
                  <a:lnTo>
                    <a:pt x="16" y="125"/>
                  </a:lnTo>
                  <a:lnTo>
                    <a:pt x="16" y="125"/>
                  </a:lnTo>
                  <a:lnTo>
                    <a:pt x="19" y="126"/>
                  </a:lnTo>
                  <a:lnTo>
                    <a:pt x="23" y="126"/>
                  </a:lnTo>
                  <a:lnTo>
                    <a:pt x="33" y="125"/>
                  </a:lnTo>
                  <a:lnTo>
                    <a:pt x="42" y="124"/>
                  </a:lnTo>
                  <a:lnTo>
                    <a:pt x="46" y="124"/>
                  </a:lnTo>
                  <a:lnTo>
                    <a:pt x="48" y="124"/>
                  </a:lnTo>
                  <a:lnTo>
                    <a:pt x="48" y="124"/>
                  </a:lnTo>
                  <a:lnTo>
                    <a:pt x="48" y="125"/>
                  </a:lnTo>
                  <a:lnTo>
                    <a:pt x="46" y="126"/>
                  </a:lnTo>
                  <a:lnTo>
                    <a:pt x="38" y="127"/>
                  </a:lnTo>
                  <a:lnTo>
                    <a:pt x="28" y="128"/>
                  </a:lnTo>
                  <a:lnTo>
                    <a:pt x="25" y="131"/>
                  </a:lnTo>
                  <a:lnTo>
                    <a:pt x="23" y="132"/>
                  </a:lnTo>
                  <a:lnTo>
                    <a:pt x="23" y="132"/>
                  </a:lnTo>
                  <a:lnTo>
                    <a:pt x="24" y="135"/>
                  </a:lnTo>
                  <a:lnTo>
                    <a:pt x="24" y="135"/>
                  </a:lnTo>
                  <a:lnTo>
                    <a:pt x="23" y="136"/>
                  </a:lnTo>
                  <a:lnTo>
                    <a:pt x="21" y="139"/>
                  </a:lnTo>
                  <a:lnTo>
                    <a:pt x="19" y="143"/>
                  </a:lnTo>
                  <a:lnTo>
                    <a:pt x="18" y="148"/>
                  </a:lnTo>
                  <a:lnTo>
                    <a:pt x="18" y="148"/>
                  </a:lnTo>
                  <a:lnTo>
                    <a:pt x="18" y="150"/>
                  </a:lnTo>
                  <a:lnTo>
                    <a:pt x="19" y="154"/>
                  </a:lnTo>
                  <a:lnTo>
                    <a:pt x="21" y="157"/>
                  </a:lnTo>
                  <a:lnTo>
                    <a:pt x="26" y="161"/>
                  </a:lnTo>
                  <a:lnTo>
                    <a:pt x="26" y="161"/>
                  </a:lnTo>
                  <a:lnTo>
                    <a:pt x="26" y="160"/>
                  </a:lnTo>
                  <a:lnTo>
                    <a:pt x="26" y="155"/>
                  </a:lnTo>
                  <a:lnTo>
                    <a:pt x="26" y="151"/>
                  </a:lnTo>
                  <a:lnTo>
                    <a:pt x="26" y="150"/>
                  </a:lnTo>
                  <a:lnTo>
                    <a:pt x="27" y="149"/>
                  </a:lnTo>
                  <a:lnTo>
                    <a:pt x="27" y="149"/>
                  </a:lnTo>
                  <a:lnTo>
                    <a:pt x="28" y="149"/>
                  </a:lnTo>
                  <a:lnTo>
                    <a:pt x="31" y="150"/>
                  </a:lnTo>
                  <a:lnTo>
                    <a:pt x="32" y="153"/>
                  </a:lnTo>
                  <a:lnTo>
                    <a:pt x="34" y="154"/>
                  </a:lnTo>
                  <a:lnTo>
                    <a:pt x="34" y="154"/>
                  </a:lnTo>
                  <a:lnTo>
                    <a:pt x="38" y="153"/>
                  </a:lnTo>
                  <a:lnTo>
                    <a:pt x="40" y="151"/>
                  </a:lnTo>
                  <a:lnTo>
                    <a:pt x="45" y="147"/>
                  </a:lnTo>
                  <a:lnTo>
                    <a:pt x="50" y="141"/>
                  </a:lnTo>
                  <a:lnTo>
                    <a:pt x="54" y="138"/>
                  </a:lnTo>
                  <a:lnTo>
                    <a:pt x="58" y="135"/>
                  </a:lnTo>
                  <a:lnTo>
                    <a:pt x="58" y="135"/>
                  </a:lnTo>
                  <a:lnTo>
                    <a:pt x="64" y="133"/>
                  </a:lnTo>
                  <a:lnTo>
                    <a:pt x="68" y="132"/>
                  </a:lnTo>
                  <a:lnTo>
                    <a:pt x="69" y="133"/>
                  </a:lnTo>
                  <a:lnTo>
                    <a:pt x="69" y="134"/>
                  </a:lnTo>
                  <a:lnTo>
                    <a:pt x="68" y="138"/>
                  </a:lnTo>
                  <a:lnTo>
                    <a:pt x="68" y="140"/>
                  </a:lnTo>
                  <a:lnTo>
                    <a:pt x="70" y="141"/>
                  </a:lnTo>
                  <a:lnTo>
                    <a:pt x="70" y="141"/>
                  </a:lnTo>
                  <a:lnTo>
                    <a:pt x="73" y="142"/>
                  </a:lnTo>
                  <a:lnTo>
                    <a:pt x="75" y="143"/>
                  </a:lnTo>
                  <a:lnTo>
                    <a:pt x="75" y="146"/>
                  </a:lnTo>
                  <a:lnTo>
                    <a:pt x="73" y="148"/>
                  </a:lnTo>
                  <a:lnTo>
                    <a:pt x="70" y="151"/>
                  </a:lnTo>
                  <a:lnTo>
                    <a:pt x="68" y="154"/>
                  </a:lnTo>
                  <a:lnTo>
                    <a:pt x="68" y="154"/>
                  </a:lnTo>
                  <a:lnTo>
                    <a:pt x="71" y="154"/>
                  </a:lnTo>
                  <a:lnTo>
                    <a:pt x="77" y="153"/>
                  </a:lnTo>
                  <a:lnTo>
                    <a:pt x="82" y="148"/>
                  </a:lnTo>
                  <a:lnTo>
                    <a:pt x="84" y="146"/>
                  </a:lnTo>
                  <a:lnTo>
                    <a:pt x="85" y="142"/>
                  </a:lnTo>
                  <a:lnTo>
                    <a:pt x="85" y="142"/>
                  </a:lnTo>
                  <a:lnTo>
                    <a:pt x="86" y="140"/>
                  </a:lnTo>
                  <a:lnTo>
                    <a:pt x="87" y="140"/>
                  </a:lnTo>
                  <a:lnTo>
                    <a:pt x="88" y="139"/>
                  </a:lnTo>
                  <a:lnTo>
                    <a:pt x="90" y="138"/>
                  </a:lnTo>
                  <a:lnTo>
                    <a:pt x="90" y="138"/>
                  </a:lnTo>
                  <a:lnTo>
                    <a:pt x="91" y="136"/>
                  </a:lnTo>
                  <a:lnTo>
                    <a:pt x="91" y="134"/>
                  </a:lnTo>
                  <a:lnTo>
                    <a:pt x="91" y="132"/>
                  </a:lnTo>
                  <a:lnTo>
                    <a:pt x="92" y="130"/>
                  </a:lnTo>
                  <a:lnTo>
                    <a:pt x="92" y="130"/>
                  </a:lnTo>
                  <a:lnTo>
                    <a:pt x="93" y="127"/>
                  </a:lnTo>
                  <a:lnTo>
                    <a:pt x="95" y="126"/>
                  </a:lnTo>
                  <a:lnTo>
                    <a:pt x="100" y="125"/>
                  </a:lnTo>
                  <a:lnTo>
                    <a:pt x="103" y="124"/>
                  </a:lnTo>
                  <a:lnTo>
                    <a:pt x="105" y="123"/>
                  </a:lnTo>
                  <a:lnTo>
                    <a:pt x="106" y="121"/>
                  </a:lnTo>
                  <a:lnTo>
                    <a:pt x="106" y="121"/>
                  </a:lnTo>
                  <a:lnTo>
                    <a:pt x="106" y="118"/>
                  </a:lnTo>
                  <a:lnTo>
                    <a:pt x="108" y="115"/>
                  </a:lnTo>
                  <a:lnTo>
                    <a:pt x="110" y="113"/>
                  </a:lnTo>
                  <a:lnTo>
                    <a:pt x="113" y="112"/>
                  </a:lnTo>
                  <a:lnTo>
                    <a:pt x="113" y="112"/>
                  </a:lnTo>
                  <a:lnTo>
                    <a:pt x="114" y="113"/>
                  </a:lnTo>
                  <a:lnTo>
                    <a:pt x="116" y="117"/>
                  </a:lnTo>
                  <a:lnTo>
                    <a:pt x="120" y="120"/>
                  </a:lnTo>
                  <a:lnTo>
                    <a:pt x="123" y="123"/>
                  </a:lnTo>
                  <a:lnTo>
                    <a:pt x="127" y="125"/>
                  </a:lnTo>
                  <a:lnTo>
                    <a:pt x="127" y="125"/>
                  </a:lnTo>
                  <a:lnTo>
                    <a:pt x="140" y="118"/>
                  </a:lnTo>
                  <a:lnTo>
                    <a:pt x="140" y="118"/>
                  </a:lnTo>
                  <a:lnTo>
                    <a:pt x="145" y="116"/>
                  </a:lnTo>
                  <a:lnTo>
                    <a:pt x="149" y="113"/>
                  </a:lnTo>
                  <a:lnTo>
                    <a:pt x="149" y="113"/>
                  </a:lnTo>
                  <a:lnTo>
                    <a:pt x="146" y="110"/>
                  </a:lnTo>
                  <a:lnTo>
                    <a:pt x="144" y="108"/>
                  </a:lnTo>
                  <a:lnTo>
                    <a:pt x="142" y="104"/>
                  </a:lnTo>
                  <a:lnTo>
                    <a:pt x="142" y="104"/>
                  </a:lnTo>
                  <a:lnTo>
                    <a:pt x="140" y="101"/>
                  </a:lnTo>
                  <a:lnTo>
                    <a:pt x="142" y="98"/>
                  </a:lnTo>
                  <a:lnTo>
                    <a:pt x="142" y="98"/>
                  </a:lnTo>
                  <a:lnTo>
                    <a:pt x="145" y="103"/>
                  </a:lnTo>
                  <a:lnTo>
                    <a:pt x="150" y="106"/>
                  </a:lnTo>
                  <a:lnTo>
                    <a:pt x="154" y="110"/>
                  </a:lnTo>
                  <a:lnTo>
                    <a:pt x="154" y="110"/>
                  </a:lnTo>
                  <a:lnTo>
                    <a:pt x="172" y="99"/>
                  </a:lnTo>
                  <a:lnTo>
                    <a:pt x="172" y="99"/>
                  </a:lnTo>
                  <a:lnTo>
                    <a:pt x="174" y="98"/>
                  </a:lnTo>
                  <a:lnTo>
                    <a:pt x="174" y="98"/>
                  </a:lnTo>
                  <a:lnTo>
                    <a:pt x="174" y="98"/>
                  </a:lnTo>
                  <a:lnTo>
                    <a:pt x="174" y="98"/>
                  </a:lnTo>
                  <a:lnTo>
                    <a:pt x="173" y="95"/>
                  </a:lnTo>
                  <a:lnTo>
                    <a:pt x="168" y="91"/>
                  </a:lnTo>
                  <a:lnTo>
                    <a:pt x="165" y="87"/>
                  </a:lnTo>
                  <a:lnTo>
                    <a:pt x="165" y="84"/>
                  </a:lnTo>
                  <a:lnTo>
                    <a:pt x="167" y="83"/>
                  </a:lnTo>
                  <a:lnTo>
                    <a:pt x="167" y="83"/>
                  </a:lnTo>
                  <a:lnTo>
                    <a:pt x="168" y="82"/>
                  </a:lnTo>
                  <a:lnTo>
                    <a:pt x="168" y="80"/>
                  </a:lnTo>
                  <a:lnTo>
                    <a:pt x="165" y="73"/>
                  </a:lnTo>
                  <a:lnTo>
                    <a:pt x="164" y="67"/>
                  </a:lnTo>
                  <a:lnTo>
                    <a:pt x="164" y="64"/>
                  </a:lnTo>
                  <a:lnTo>
                    <a:pt x="165" y="62"/>
                  </a:lnTo>
                  <a:lnTo>
                    <a:pt x="165" y="62"/>
                  </a:lnTo>
                  <a:lnTo>
                    <a:pt x="197" y="46"/>
                  </a:lnTo>
                  <a:lnTo>
                    <a:pt x="225" y="32"/>
                  </a:lnTo>
                  <a:lnTo>
                    <a:pt x="225" y="32"/>
                  </a:lnTo>
                  <a:lnTo>
                    <a:pt x="224" y="29"/>
                  </a:lnTo>
                  <a:lnTo>
                    <a:pt x="221" y="24"/>
                  </a:lnTo>
                  <a:lnTo>
                    <a:pt x="217"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32"/>
            <p:cNvSpPr>
              <a:spLocks/>
            </p:cNvSpPr>
            <p:nvPr userDrawn="1"/>
          </p:nvSpPr>
          <p:spPr bwMode="auto">
            <a:xfrm>
              <a:off x="4706" y="2563"/>
              <a:ext cx="96" cy="91"/>
            </a:xfrm>
            <a:custGeom>
              <a:avLst/>
              <a:gdLst>
                <a:gd name="T0" fmla="*/ 0 w 96"/>
                <a:gd name="T1" fmla="*/ 26 h 91"/>
                <a:gd name="T2" fmla="*/ 0 w 96"/>
                <a:gd name="T3" fmla="*/ 32 h 91"/>
                <a:gd name="T4" fmla="*/ 3 w 96"/>
                <a:gd name="T5" fmla="*/ 35 h 91"/>
                <a:gd name="T6" fmla="*/ 10 w 96"/>
                <a:gd name="T7" fmla="*/ 38 h 91"/>
                <a:gd name="T8" fmla="*/ 11 w 96"/>
                <a:gd name="T9" fmla="*/ 37 h 91"/>
                <a:gd name="T10" fmla="*/ 13 w 96"/>
                <a:gd name="T11" fmla="*/ 32 h 91"/>
                <a:gd name="T12" fmla="*/ 13 w 96"/>
                <a:gd name="T13" fmla="*/ 27 h 91"/>
                <a:gd name="T14" fmla="*/ 14 w 96"/>
                <a:gd name="T15" fmla="*/ 26 h 91"/>
                <a:gd name="T16" fmla="*/ 15 w 96"/>
                <a:gd name="T17" fmla="*/ 26 h 91"/>
                <a:gd name="T18" fmla="*/ 18 w 96"/>
                <a:gd name="T19" fmla="*/ 25 h 91"/>
                <a:gd name="T20" fmla="*/ 43 w 96"/>
                <a:gd name="T21" fmla="*/ 38 h 91"/>
                <a:gd name="T22" fmla="*/ 67 w 96"/>
                <a:gd name="T23" fmla="*/ 54 h 91"/>
                <a:gd name="T24" fmla="*/ 70 w 96"/>
                <a:gd name="T25" fmla="*/ 56 h 91"/>
                <a:gd name="T26" fmla="*/ 67 w 96"/>
                <a:gd name="T27" fmla="*/ 63 h 91"/>
                <a:gd name="T28" fmla="*/ 59 w 96"/>
                <a:gd name="T29" fmla="*/ 80 h 91"/>
                <a:gd name="T30" fmla="*/ 59 w 96"/>
                <a:gd name="T31" fmla="*/ 85 h 91"/>
                <a:gd name="T32" fmla="*/ 62 w 96"/>
                <a:gd name="T33" fmla="*/ 90 h 91"/>
                <a:gd name="T34" fmla="*/ 66 w 96"/>
                <a:gd name="T35" fmla="*/ 91 h 91"/>
                <a:gd name="T36" fmla="*/ 70 w 96"/>
                <a:gd name="T37" fmla="*/ 91 h 91"/>
                <a:gd name="T38" fmla="*/ 73 w 96"/>
                <a:gd name="T39" fmla="*/ 87 h 91"/>
                <a:gd name="T40" fmla="*/ 74 w 96"/>
                <a:gd name="T41" fmla="*/ 85 h 91"/>
                <a:gd name="T42" fmla="*/ 74 w 96"/>
                <a:gd name="T43" fmla="*/ 82 h 91"/>
                <a:gd name="T44" fmla="*/ 70 w 96"/>
                <a:gd name="T45" fmla="*/ 77 h 91"/>
                <a:gd name="T46" fmla="*/ 70 w 96"/>
                <a:gd name="T47" fmla="*/ 77 h 91"/>
                <a:gd name="T48" fmla="*/ 72 w 96"/>
                <a:gd name="T49" fmla="*/ 69 h 91"/>
                <a:gd name="T50" fmla="*/ 78 w 96"/>
                <a:gd name="T51" fmla="*/ 58 h 91"/>
                <a:gd name="T52" fmla="*/ 82 w 96"/>
                <a:gd name="T53" fmla="*/ 54 h 91"/>
                <a:gd name="T54" fmla="*/ 88 w 96"/>
                <a:gd name="T55" fmla="*/ 53 h 91"/>
                <a:gd name="T56" fmla="*/ 87 w 96"/>
                <a:gd name="T57" fmla="*/ 50 h 91"/>
                <a:gd name="T58" fmla="*/ 85 w 96"/>
                <a:gd name="T59" fmla="*/ 43 h 91"/>
                <a:gd name="T60" fmla="*/ 87 w 96"/>
                <a:gd name="T61" fmla="*/ 35 h 91"/>
                <a:gd name="T62" fmla="*/ 89 w 96"/>
                <a:gd name="T63" fmla="*/ 31 h 91"/>
                <a:gd name="T64" fmla="*/ 96 w 96"/>
                <a:gd name="T65" fmla="*/ 11 h 91"/>
                <a:gd name="T66" fmla="*/ 96 w 96"/>
                <a:gd name="T67" fmla="*/ 8 h 91"/>
                <a:gd name="T68" fmla="*/ 92 w 96"/>
                <a:gd name="T69" fmla="*/ 3 h 91"/>
                <a:gd name="T70" fmla="*/ 89 w 96"/>
                <a:gd name="T71" fmla="*/ 2 h 91"/>
                <a:gd name="T72" fmla="*/ 83 w 96"/>
                <a:gd name="T73" fmla="*/ 4 h 91"/>
                <a:gd name="T74" fmla="*/ 80 w 96"/>
                <a:gd name="T75" fmla="*/ 9 h 91"/>
                <a:gd name="T76" fmla="*/ 80 w 96"/>
                <a:gd name="T77" fmla="*/ 12 h 91"/>
                <a:gd name="T78" fmla="*/ 83 w 96"/>
                <a:gd name="T79" fmla="*/ 17 h 91"/>
                <a:gd name="T80" fmla="*/ 87 w 96"/>
                <a:gd name="T81" fmla="*/ 18 h 91"/>
                <a:gd name="T82" fmla="*/ 83 w 96"/>
                <a:gd name="T83" fmla="*/ 28 h 91"/>
                <a:gd name="T84" fmla="*/ 79 w 96"/>
                <a:gd name="T85" fmla="*/ 34 h 91"/>
                <a:gd name="T86" fmla="*/ 74 w 96"/>
                <a:gd name="T87" fmla="*/ 32 h 91"/>
                <a:gd name="T88" fmla="*/ 38 w 96"/>
                <a:gd name="T89" fmla="*/ 15 h 91"/>
                <a:gd name="T90" fmla="*/ 25 w 96"/>
                <a:gd name="T91" fmla="*/ 11 h 91"/>
                <a:gd name="T92" fmla="*/ 26 w 96"/>
                <a:gd name="T93" fmla="*/ 8 h 91"/>
                <a:gd name="T94" fmla="*/ 30 w 96"/>
                <a:gd name="T95" fmla="*/ 0 h 91"/>
                <a:gd name="T96" fmla="*/ 29 w 96"/>
                <a:gd name="T97" fmla="*/ 1 h 91"/>
                <a:gd name="T98" fmla="*/ 25 w 96"/>
                <a:gd name="T99" fmla="*/ 3 h 91"/>
                <a:gd name="T100" fmla="*/ 14 w 96"/>
                <a:gd name="T101" fmla="*/ 6 h 91"/>
                <a:gd name="T102" fmla="*/ 12 w 96"/>
                <a:gd name="T103" fmla="*/ 6 h 91"/>
                <a:gd name="T104" fmla="*/ 10 w 96"/>
                <a:gd name="T105" fmla="*/ 6 h 91"/>
                <a:gd name="T106" fmla="*/ 6 w 96"/>
                <a:gd name="T107" fmla="*/ 13 h 91"/>
                <a:gd name="T108" fmla="*/ 3 w 96"/>
                <a:gd name="T109" fmla="*/ 20 h 91"/>
                <a:gd name="T110" fmla="*/ 1 w 96"/>
                <a:gd name="T111" fmla="*/ 2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 h="91">
                  <a:moveTo>
                    <a:pt x="0" y="26"/>
                  </a:moveTo>
                  <a:lnTo>
                    <a:pt x="0" y="26"/>
                  </a:lnTo>
                  <a:lnTo>
                    <a:pt x="0" y="30"/>
                  </a:lnTo>
                  <a:lnTo>
                    <a:pt x="0" y="32"/>
                  </a:lnTo>
                  <a:lnTo>
                    <a:pt x="3" y="35"/>
                  </a:lnTo>
                  <a:lnTo>
                    <a:pt x="3" y="35"/>
                  </a:lnTo>
                  <a:lnTo>
                    <a:pt x="7" y="37"/>
                  </a:lnTo>
                  <a:lnTo>
                    <a:pt x="10" y="38"/>
                  </a:lnTo>
                  <a:lnTo>
                    <a:pt x="11" y="37"/>
                  </a:lnTo>
                  <a:lnTo>
                    <a:pt x="11" y="37"/>
                  </a:lnTo>
                  <a:lnTo>
                    <a:pt x="12" y="34"/>
                  </a:lnTo>
                  <a:lnTo>
                    <a:pt x="13" y="32"/>
                  </a:lnTo>
                  <a:lnTo>
                    <a:pt x="13" y="30"/>
                  </a:lnTo>
                  <a:lnTo>
                    <a:pt x="13" y="27"/>
                  </a:lnTo>
                  <a:lnTo>
                    <a:pt x="13" y="27"/>
                  </a:lnTo>
                  <a:lnTo>
                    <a:pt x="14" y="26"/>
                  </a:lnTo>
                  <a:lnTo>
                    <a:pt x="15" y="26"/>
                  </a:lnTo>
                  <a:lnTo>
                    <a:pt x="15" y="26"/>
                  </a:lnTo>
                  <a:lnTo>
                    <a:pt x="18" y="25"/>
                  </a:lnTo>
                  <a:lnTo>
                    <a:pt x="18" y="25"/>
                  </a:lnTo>
                  <a:lnTo>
                    <a:pt x="30" y="31"/>
                  </a:lnTo>
                  <a:lnTo>
                    <a:pt x="43" y="38"/>
                  </a:lnTo>
                  <a:lnTo>
                    <a:pt x="67" y="54"/>
                  </a:lnTo>
                  <a:lnTo>
                    <a:pt x="67" y="54"/>
                  </a:lnTo>
                  <a:lnTo>
                    <a:pt x="70" y="56"/>
                  </a:lnTo>
                  <a:lnTo>
                    <a:pt x="70" y="56"/>
                  </a:lnTo>
                  <a:lnTo>
                    <a:pt x="67" y="63"/>
                  </a:lnTo>
                  <a:lnTo>
                    <a:pt x="67" y="63"/>
                  </a:lnTo>
                  <a:lnTo>
                    <a:pt x="62" y="75"/>
                  </a:lnTo>
                  <a:lnTo>
                    <a:pt x="59" y="80"/>
                  </a:lnTo>
                  <a:lnTo>
                    <a:pt x="59" y="85"/>
                  </a:lnTo>
                  <a:lnTo>
                    <a:pt x="59" y="85"/>
                  </a:lnTo>
                  <a:lnTo>
                    <a:pt x="59" y="87"/>
                  </a:lnTo>
                  <a:lnTo>
                    <a:pt x="62" y="90"/>
                  </a:lnTo>
                  <a:lnTo>
                    <a:pt x="64" y="91"/>
                  </a:lnTo>
                  <a:lnTo>
                    <a:pt x="66" y="91"/>
                  </a:lnTo>
                  <a:lnTo>
                    <a:pt x="66" y="91"/>
                  </a:lnTo>
                  <a:lnTo>
                    <a:pt x="70" y="91"/>
                  </a:lnTo>
                  <a:lnTo>
                    <a:pt x="72" y="90"/>
                  </a:lnTo>
                  <a:lnTo>
                    <a:pt x="73" y="87"/>
                  </a:lnTo>
                  <a:lnTo>
                    <a:pt x="74" y="85"/>
                  </a:lnTo>
                  <a:lnTo>
                    <a:pt x="74" y="85"/>
                  </a:lnTo>
                  <a:lnTo>
                    <a:pt x="74" y="83"/>
                  </a:lnTo>
                  <a:lnTo>
                    <a:pt x="74" y="82"/>
                  </a:lnTo>
                  <a:lnTo>
                    <a:pt x="72" y="78"/>
                  </a:lnTo>
                  <a:lnTo>
                    <a:pt x="70" y="77"/>
                  </a:lnTo>
                  <a:lnTo>
                    <a:pt x="70" y="77"/>
                  </a:lnTo>
                  <a:lnTo>
                    <a:pt x="70" y="77"/>
                  </a:lnTo>
                  <a:lnTo>
                    <a:pt x="72" y="69"/>
                  </a:lnTo>
                  <a:lnTo>
                    <a:pt x="72" y="69"/>
                  </a:lnTo>
                  <a:lnTo>
                    <a:pt x="75" y="63"/>
                  </a:lnTo>
                  <a:lnTo>
                    <a:pt x="78" y="58"/>
                  </a:lnTo>
                  <a:lnTo>
                    <a:pt x="80" y="56"/>
                  </a:lnTo>
                  <a:lnTo>
                    <a:pt x="82" y="54"/>
                  </a:lnTo>
                  <a:lnTo>
                    <a:pt x="87" y="53"/>
                  </a:lnTo>
                  <a:lnTo>
                    <a:pt x="88" y="53"/>
                  </a:lnTo>
                  <a:lnTo>
                    <a:pt x="88" y="53"/>
                  </a:lnTo>
                  <a:lnTo>
                    <a:pt x="87" y="50"/>
                  </a:lnTo>
                  <a:lnTo>
                    <a:pt x="86" y="47"/>
                  </a:lnTo>
                  <a:lnTo>
                    <a:pt x="85" y="43"/>
                  </a:lnTo>
                  <a:lnTo>
                    <a:pt x="86" y="40"/>
                  </a:lnTo>
                  <a:lnTo>
                    <a:pt x="87" y="35"/>
                  </a:lnTo>
                  <a:lnTo>
                    <a:pt x="89" y="31"/>
                  </a:lnTo>
                  <a:lnTo>
                    <a:pt x="89" y="31"/>
                  </a:lnTo>
                  <a:lnTo>
                    <a:pt x="94" y="19"/>
                  </a:lnTo>
                  <a:lnTo>
                    <a:pt x="96" y="11"/>
                  </a:lnTo>
                  <a:lnTo>
                    <a:pt x="96" y="11"/>
                  </a:lnTo>
                  <a:lnTo>
                    <a:pt x="96" y="8"/>
                  </a:lnTo>
                  <a:lnTo>
                    <a:pt x="94" y="5"/>
                  </a:lnTo>
                  <a:lnTo>
                    <a:pt x="92" y="3"/>
                  </a:lnTo>
                  <a:lnTo>
                    <a:pt x="89" y="2"/>
                  </a:lnTo>
                  <a:lnTo>
                    <a:pt x="89" y="2"/>
                  </a:lnTo>
                  <a:lnTo>
                    <a:pt x="86" y="3"/>
                  </a:lnTo>
                  <a:lnTo>
                    <a:pt x="83" y="4"/>
                  </a:lnTo>
                  <a:lnTo>
                    <a:pt x="81" y="6"/>
                  </a:lnTo>
                  <a:lnTo>
                    <a:pt x="80" y="9"/>
                  </a:lnTo>
                  <a:lnTo>
                    <a:pt x="80" y="9"/>
                  </a:lnTo>
                  <a:lnTo>
                    <a:pt x="80" y="12"/>
                  </a:lnTo>
                  <a:lnTo>
                    <a:pt x="81" y="15"/>
                  </a:lnTo>
                  <a:lnTo>
                    <a:pt x="83" y="17"/>
                  </a:lnTo>
                  <a:lnTo>
                    <a:pt x="86" y="18"/>
                  </a:lnTo>
                  <a:lnTo>
                    <a:pt x="87" y="18"/>
                  </a:lnTo>
                  <a:lnTo>
                    <a:pt x="87" y="18"/>
                  </a:lnTo>
                  <a:lnTo>
                    <a:pt x="83" y="28"/>
                  </a:lnTo>
                  <a:lnTo>
                    <a:pt x="79" y="34"/>
                  </a:lnTo>
                  <a:lnTo>
                    <a:pt x="79" y="34"/>
                  </a:lnTo>
                  <a:lnTo>
                    <a:pt x="74" y="32"/>
                  </a:lnTo>
                  <a:lnTo>
                    <a:pt x="74" y="32"/>
                  </a:lnTo>
                  <a:lnTo>
                    <a:pt x="50" y="19"/>
                  </a:lnTo>
                  <a:lnTo>
                    <a:pt x="38" y="15"/>
                  </a:lnTo>
                  <a:lnTo>
                    <a:pt x="25" y="11"/>
                  </a:lnTo>
                  <a:lnTo>
                    <a:pt x="25" y="11"/>
                  </a:lnTo>
                  <a:lnTo>
                    <a:pt x="26" y="8"/>
                  </a:lnTo>
                  <a:lnTo>
                    <a:pt x="26" y="8"/>
                  </a:lnTo>
                  <a:lnTo>
                    <a:pt x="29" y="2"/>
                  </a:lnTo>
                  <a:lnTo>
                    <a:pt x="30" y="0"/>
                  </a:lnTo>
                  <a:lnTo>
                    <a:pt x="30" y="0"/>
                  </a:lnTo>
                  <a:lnTo>
                    <a:pt x="29" y="1"/>
                  </a:lnTo>
                  <a:lnTo>
                    <a:pt x="25" y="3"/>
                  </a:lnTo>
                  <a:lnTo>
                    <a:pt x="25" y="3"/>
                  </a:lnTo>
                  <a:lnTo>
                    <a:pt x="19" y="5"/>
                  </a:lnTo>
                  <a:lnTo>
                    <a:pt x="14" y="6"/>
                  </a:lnTo>
                  <a:lnTo>
                    <a:pt x="14" y="6"/>
                  </a:lnTo>
                  <a:lnTo>
                    <a:pt x="12" y="6"/>
                  </a:lnTo>
                  <a:lnTo>
                    <a:pt x="10" y="6"/>
                  </a:lnTo>
                  <a:lnTo>
                    <a:pt x="10" y="6"/>
                  </a:lnTo>
                  <a:lnTo>
                    <a:pt x="7" y="8"/>
                  </a:lnTo>
                  <a:lnTo>
                    <a:pt x="6" y="13"/>
                  </a:lnTo>
                  <a:lnTo>
                    <a:pt x="6" y="13"/>
                  </a:lnTo>
                  <a:lnTo>
                    <a:pt x="3" y="20"/>
                  </a:lnTo>
                  <a:lnTo>
                    <a:pt x="3" y="20"/>
                  </a:lnTo>
                  <a:lnTo>
                    <a:pt x="1" y="24"/>
                  </a:lnTo>
                  <a:lnTo>
                    <a:pt x="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33"/>
            <p:cNvSpPr>
              <a:spLocks/>
            </p:cNvSpPr>
            <p:nvPr userDrawn="1"/>
          </p:nvSpPr>
          <p:spPr bwMode="auto">
            <a:xfrm>
              <a:off x="4703" y="2177"/>
              <a:ext cx="23" cy="27"/>
            </a:xfrm>
            <a:custGeom>
              <a:avLst/>
              <a:gdLst>
                <a:gd name="T0" fmla="*/ 8 w 23"/>
                <a:gd name="T1" fmla="*/ 27 h 27"/>
                <a:gd name="T2" fmla="*/ 8 w 23"/>
                <a:gd name="T3" fmla="*/ 27 h 27"/>
                <a:gd name="T4" fmla="*/ 18 w 23"/>
                <a:gd name="T5" fmla="*/ 26 h 27"/>
                <a:gd name="T6" fmla="*/ 23 w 23"/>
                <a:gd name="T7" fmla="*/ 25 h 27"/>
                <a:gd name="T8" fmla="*/ 23 w 23"/>
                <a:gd name="T9" fmla="*/ 2 h 27"/>
                <a:gd name="T10" fmla="*/ 23 w 23"/>
                <a:gd name="T11" fmla="*/ 2 h 27"/>
                <a:gd name="T12" fmla="*/ 11 w 23"/>
                <a:gd name="T13" fmla="*/ 0 h 27"/>
                <a:gd name="T14" fmla="*/ 11 w 23"/>
                <a:gd name="T15" fmla="*/ 0 h 27"/>
                <a:gd name="T16" fmla="*/ 8 w 23"/>
                <a:gd name="T17" fmla="*/ 0 h 27"/>
                <a:gd name="T18" fmla="*/ 4 w 23"/>
                <a:gd name="T19" fmla="*/ 1 h 27"/>
                <a:gd name="T20" fmla="*/ 3 w 23"/>
                <a:gd name="T21" fmla="*/ 2 h 27"/>
                <a:gd name="T22" fmla="*/ 1 w 23"/>
                <a:gd name="T23" fmla="*/ 4 h 27"/>
                <a:gd name="T24" fmla="*/ 0 w 23"/>
                <a:gd name="T25" fmla="*/ 8 h 27"/>
                <a:gd name="T26" fmla="*/ 0 w 23"/>
                <a:gd name="T27" fmla="*/ 10 h 27"/>
                <a:gd name="T28" fmla="*/ 1 w 23"/>
                <a:gd name="T29" fmla="*/ 17 h 27"/>
                <a:gd name="T30" fmla="*/ 1 w 23"/>
                <a:gd name="T31" fmla="*/ 17 h 27"/>
                <a:gd name="T32" fmla="*/ 2 w 23"/>
                <a:gd name="T33" fmla="*/ 21 h 27"/>
                <a:gd name="T34" fmla="*/ 4 w 23"/>
                <a:gd name="T35" fmla="*/ 25 h 27"/>
                <a:gd name="T36" fmla="*/ 6 w 23"/>
                <a:gd name="T37" fmla="*/ 26 h 27"/>
                <a:gd name="T38" fmla="*/ 8 w 23"/>
                <a:gd name="T3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27">
                  <a:moveTo>
                    <a:pt x="8" y="27"/>
                  </a:moveTo>
                  <a:lnTo>
                    <a:pt x="8" y="27"/>
                  </a:lnTo>
                  <a:lnTo>
                    <a:pt x="18" y="26"/>
                  </a:lnTo>
                  <a:lnTo>
                    <a:pt x="23" y="25"/>
                  </a:lnTo>
                  <a:lnTo>
                    <a:pt x="23" y="2"/>
                  </a:lnTo>
                  <a:lnTo>
                    <a:pt x="23" y="2"/>
                  </a:lnTo>
                  <a:lnTo>
                    <a:pt x="11" y="0"/>
                  </a:lnTo>
                  <a:lnTo>
                    <a:pt x="11" y="0"/>
                  </a:lnTo>
                  <a:lnTo>
                    <a:pt x="8" y="0"/>
                  </a:lnTo>
                  <a:lnTo>
                    <a:pt x="4" y="1"/>
                  </a:lnTo>
                  <a:lnTo>
                    <a:pt x="3" y="2"/>
                  </a:lnTo>
                  <a:lnTo>
                    <a:pt x="1" y="4"/>
                  </a:lnTo>
                  <a:lnTo>
                    <a:pt x="0" y="8"/>
                  </a:lnTo>
                  <a:lnTo>
                    <a:pt x="0" y="10"/>
                  </a:lnTo>
                  <a:lnTo>
                    <a:pt x="1" y="17"/>
                  </a:lnTo>
                  <a:lnTo>
                    <a:pt x="1" y="17"/>
                  </a:lnTo>
                  <a:lnTo>
                    <a:pt x="2" y="21"/>
                  </a:lnTo>
                  <a:lnTo>
                    <a:pt x="4" y="25"/>
                  </a:lnTo>
                  <a:lnTo>
                    <a:pt x="6" y="26"/>
                  </a:lnTo>
                  <a:lnTo>
                    <a:pt x="8"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34"/>
            <p:cNvSpPr>
              <a:spLocks/>
            </p:cNvSpPr>
            <p:nvPr userDrawn="1"/>
          </p:nvSpPr>
          <p:spPr bwMode="auto">
            <a:xfrm>
              <a:off x="4732" y="2171"/>
              <a:ext cx="36" cy="33"/>
            </a:xfrm>
            <a:custGeom>
              <a:avLst/>
              <a:gdLst>
                <a:gd name="T0" fmla="*/ 36 w 36"/>
                <a:gd name="T1" fmla="*/ 24 h 33"/>
                <a:gd name="T2" fmla="*/ 36 w 36"/>
                <a:gd name="T3" fmla="*/ 17 h 33"/>
                <a:gd name="T4" fmla="*/ 36 w 36"/>
                <a:gd name="T5" fmla="*/ 4 h 33"/>
                <a:gd name="T6" fmla="*/ 34 w 36"/>
                <a:gd name="T7" fmla="*/ 1 h 33"/>
                <a:gd name="T8" fmla="*/ 33 w 36"/>
                <a:gd name="T9" fmla="*/ 0 h 33"/>
                <a:gd name="T10" fmla="*/ 29 w 36"/>
                <a:gd name="T11" fmla="*/ 0 h 33"/>
                <a:gd name="T12" fmla="*/ 25 w 36"/>
                <a:gd name="T13" fmla="*/ 0 h 33"/>
                <a:gd name="T14" fmla="*/ 19 w 36"/>
                <a:gd name="T15" fmla="*/ 0 h 33"/>
                <a:gd name="T16" fmla="*/ 18 w 36"/>
                <a:gd name="T17" fmla="*/ 4 h 33"/>
                <a:gd name="T18" fmla="*/ 16 w 36"/>
                <a:gd name="T19" fmla="*/ 0 h 33"/>
                <a:gd name="T20" fmla="*/ 10 w 36"/>
                <a:gd name="T21" fmla="*/ 0 h 33"/>
                <a:gd name="T22" fmla="*/ 7 w 36"/>
                <a:gd name="T23" fmla="*/ 0 h 33"/>
                <a:gd name="T24" fmla="*/ 3 w 36"/>
                <a:gd name="T25" fmla="*/ 0 h 33"/>
                <a:gd name="T26" fmla="*/ 2 w 36"/>
                <a:gd name="T27" fmla="*/ 1 h 33"/>
                <a:gd name="T28" fmla="*/ 0 w 36"/>
                <a:gd name="T29" fmla="*/ 4 h 33"/>
                <a:gd name="T30" fmla="*/ 0 w 36"/>
                <a:gd name="T31" fmla="*/ 17 h 33"/>
                <a:gd name="T32" fmla="*/ 1 w 36"/>
                <a:gd name="T33" fmla="*/ 31 h 33"/>
                <a:gd name="T34" fmla="*/ 3 w 36"/>
                <a:gd name="T35" fmla="*/ 31 h 33"/>
                <a:gd name="T36" fmla="*/ 6 w 36"/>
                <a:gd name="T37" fmla="*/ 30 h 33"/>
                <a:gd name="T38" fmla="*/ 8 w 36"/>
                <a:gd name="T39" fmla="*/ 25 h 33"/>
                <a:gd name="T40" fmla="*/ 9 w 36"/>
                <a:gd name="T41" fmla="*/ 33 h 33"/>
                <a:gd name="T42" fmla="*/ 11 w 36"/>
                <a:gd name="T43" fmla="*/ 33 h 33"/>
                <a:gd name="T44" fmla="*/ 15 w 36"/>
                <a:gd name="T45" fmla="*/ 31 h 33"/>
                <a:gd name="T46" fmla="*/ 17 w 36"/>
                <a:gd name="T47" fmla="*/ 27 h 33"/>
                <a:gd name="T48" fmla="*/ 18 w 36"/>
                <a:gd name="T49" fmla="*/ 25 h 33"/>
                <a:gd name="T50" fmla="*/ 18 w 36"/>
                <a:gd name="T51" fmla="*/ 33 h 33"/>
                <a:gd name="T52" fmla="*/ 24 w 36"/>
                <a:gd name="T53" fmla="*/ 31 h 33"/>
                <a:gd name="T54" fmla="*/ 26 w 36"/>
                <a:gd name="T55" fmla="*/ 27 h 33"/>
                <a:gd name="T56" fmla="*/ 27 w 36"/>
                <a:gd name="T57" fmla="*/ 25 h 33"/>
                <a:gd name="T58" fmla="*/ 27 w 36"/>
                <a:gd name="T59" fmla="*/ 31 h 33"/>
                <a:gd name="T60" fmla="*/ 30 w 36"/>
                <a:gd name="T61" fmla="*/ 30 h 33"/>
                <a:gd name="T62" fmla="*/ 32 w 36"/>
                <a:gd name="T63" fmla="*/ 29 h 33"/>
                <a:gd name="T64" fmla="*/ 36 w 36"/>
                <a:gd name="T6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3">
                  <a:moveTo>
                    <a:pt x="36" y="24"/>
                  </a:moveTo>
                  <a:lnTo>
                    <a:pt x="36" y="24"/>
                  </a:lnTo>
                  <a:lnTo>
                    <a:pt x="36" y="17"/>
                  </a:lnTo>
                  <a:lnTo>
                    <a:pt x="36" y="17"/>
                  </a:lnTo>
                  <a:lnTo>
                    <a:pt x="36" y="4"/>
                  </a:lnTo>
                  <a:lnTo>
                    <a:pt x="36" y="4"/>
                  </a:lnTo>
                  <a:lnTo>
                    <a:pt x="36" y="2"/>
                  </a:lnTo>
                  <a:lnTo>
                    <a:pt x="34" y="1"/>
                  </a:lnTo>
                  <a:lnTo>
                    <a:pt x="33" y="0"/>
                  </a:lnTo>
                  <a:lnTo>
                    <a:pt x="33" y="0"/>
                  </a:lnTo>
                  <a:lnTo>
                    <a:pt x="29" y="0"/>
                  </a:lnTo>
                  <a:lnTo>
                    <a:pt x="29" y="0"/>
                  </a:lnTo>
                  <a:lnTo>
                    <a:pt x="27" y="4"/>
                  </a:lnTo>
                  <a:lnTo>
                    <a:pt x="25" y="0"/>
                  </a:lnTo>
                  <a:lnTo>
                    <a:pt x="25" y="0"/>
                  </a:lnTo>
                  <a:lnTo>
                    <a:pt x="19" y="0"/>
                  </a:lnTo>
                  <a:lnTo>
                    <a:pt x="19" y="0"/>
                  </a:lnTo>
                  <a:lnTo>
                    <a:pt x="18" y="4"/>
                  </a:lnTo>
                  <a:lnTo>
                    <a:pt x="16" y="0"/>
                  </a:lnTo>
                  <a:lnTo>
                    <a:pt x="16" y="0"/>
                  </a:lnTo>
                  <a:lnTo>
                    <a:pt x="10" y="0"/>
                  </a:lnTo>
                  <a:lnTo>
                    <a:pt x="10" y="0"/>
                  </a:lnTo>
                  <a:lnTo>
                    <a:pt x="8" y="4"/>
                  </a:lnTo>
                  <a:lnTo>
                    <a:pt x="7" y="0"/>
                  </a:lnTo>
                  <a:lnTo>
                    <a:pt x="7" y="0"/>
                  </a:lnTo>
                  <a:lnTo>
                    <a:pt x="3" y="0"/>
                  </a:lnTo>
                  <a:lnTo>
                    <a:pt x="3" y="0"/>
                  </a:lnTo>
                  <a:lnTo>
                    <a:pt x="2" y="1"/>
                  </a:lnTo>
                  <a:lnTo>
                    <a:pt x="1" y="2"/>
                  </a:lnTo>
                  <a:lnTo>
                    <a:pt x="0" y="4"/>
                  </a:lnTo>
                  <a:lnTo>
                    <a:pt x="0" y="4"/>
                  </a:lnTo>
                  <a:lnTo>
                    <a:pt x="0" y="17"/>
                  </a:lnTo>
                  <a:lnTo>
                    <a:pt x="0" y="17"/>
                  </a:lnTo>
                  <a:lnTo>
                    <a:pt x="1" y="31"/>
                  </a:lnTo>
                  <a:lnTo>
                    <a:pt x="1" y="31"/>
                  </a:lnTo>
                  <a:lnTo>
                    <a:pt x="3" y="31"/>
                  </a:lnTo>
                  <a:lnTo>
                    <a:pt x="6" y="30"/>
                  </a:lnTo>
                  <a:lnTo>
                    <a:pt x="6" y="30"/>
                  </a:lnTo>
                  <a:lnTo>
                    <a:pt x="8" y="26"/>
                  </a:lnTo>
                  <a:lnTo>
                    <a:pt x="8" y="25"/>
                  </a:lnTo>
                  <a:lnTo>
                    <a:pt x="8" y="25"/>
                  </a:lnTo>
                  <a:lnTo>
                    <a:pt x="9" y="33"/>
                  </a:lnTo>
                  <a:lnTo>
                    <a:pt x="9" y="33"/>
                  </a:lnTo>
                  <a:lnTo>
                    <a:pt x="11" y="33"/>
                  </a:lnTo>
                  <a:lnTo>
                    <a:pt x="12" y="32"/>
                  </a:lnTo>
                  <a:lnTo>
                    <a:pt x="15" y="31"/>
                  </a:lnTo>
                  <a:lnTo>
                    <a:pt x="15" y="31"/>
                  </a:lnTo>
                  <a:lnTo>
                    <a:pt x="17" y="27"/>
                  </a:lnTo>
                  <a:lnTo>
                    <a:pt x="18" y="25"/>
                  </a:lnTo>
                  <a:lnTo>
                    <a:pt x="18" y="25"/>
                  </a:lnTo>
                  <a:lnTo>
                    <a:pt x="18" y="33"/>
                  </a:lnTo>
                  <a:lnTo>
                    <a:pt x="18" y="33"/>
                  </a:lnTo>
                  <a:lnTo>
                    <a:pt x="21" y="32"/>
                  </a:lnTo>
                  <a:lnTo>
                    <a:pt x="24" y="31"/>
                  </a:lnTo>
                  <a:lnTo>
                    <a:pt x="24" y="31"/>
                  </a:lnTo>
                  <a:lnTo>
                    <a:pt x="26" y="27"/>
                  </a:lnTo>
                  <a:lnTo>
                    <a:pt x="27" y="25"/>
                  </a:lnTo>
                  <a:lnTo>
                    <a:pt x="27" y="25"/>
                  </a:lnTo>
                  <a:lnTo>
                    <a:pt x="27" y="31"/>
                  </a:lnTo>
                  <a:lnTo>
                    <a:pt x="27" y="31"/>
                  </a:lnTo>
                  <a:lnTo>
                    <a:pt x="30" y="30"/>
                  </a:lnTo>
                  <a:lnTo>
                    <a:pt x="30" y="30"/>
                  </a:lnTo>
                  <a:lnTo>
                    <a:pt x="32" y="29"/>
                  </a:lnTo>
                  <a:lnTo>
                    <a:pt x="32" y="29"/>
                  </a:lnTo>
                  <a:lnTo>
                    <a:pt x="34" y="27"/>
                  </a:lnTo>
                  <a:lnTo>
                    <a:pt x="36" y="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35"/>
            <p:cNvSpPr>
              <a:spLocks/>
            </p:cNvSpPr>
            <p:nvPr userDrawn="1"/>
          </p:nvSpPr>
          <p:spPr bwMode="auto">
            <a:xfrm>
              <a:off x="4736" y="2172"/>
              <a:ext cx="44" cy="48"/>
            </a:xfrm>
            <a:custGeom>
              <a:avLst/>
              <a:gdLst>
                <a:gd name="T0" fmla="*/ 44 w 44"/>
                <a:gd name="T1" fmla="*/ 36 h 48"/>
                <a:gd name="T2" fmla="*/ 44 w 44"/>
                <a:gd name="T3" fmla="*/ 28 h 48"/>
                <a:gd name="T4" fmla="*/ 44 w 44"/>
                <a:gd name="T5" fmla="*/ 28 h 48"/>
                <a:gd name="T6" fmla="*/ 43 w 44"/>
                <a:gd name="T7" fmla="*/ 26 h 48"/>
                <a:gd name="T8" fmla="*/ 42 w 44"/>
                <a:gd name="T9" fmla="*/ 23 h 48"/>
                <a:gd name="T10" fmla="*/ 41 w 44"/>
                <a:gd name="T11" fmla="*/ 18 h 48"/>
                <a:gd name="T12" fmla="*/ 41 w 44"/>
                <a:gd name="T13" fmla="*/ 18 h 48"/>
                <a:gd name="T14" fmla="*/ 42 w 44"/>
                <a:gd name="T15" fmla="*/ 16 h 48"/>
                <a:gd name="T16" fmla="*/ 43 w 44"/>
                <a:gd name="T17" fmla="*/ 13 h 48"/>
                <a:gd name="T18" fmla="*/ 44 w 44"/>
                <a:gd name="T19" fmla="*/ 10 h 48"/>
                <a:gd name="T20" fmla="*/ 44 w 44"/>
                <a:gd name="T21" fmla="*/ 3 h 48"/>
                <a:gd name="T22" fmla="*/ 44 w 44"/>
                <a:gd name="T23" fmla="*/ 3 h 48"/>
                <a:gd name="T24" fmla="*/ 42 w 44"/>
                <a:gd name="T25" fmla="*/ 1 h 48"/>
                <a:gd name="T26" fmla="*/ 40 w 44"/>
                <a:gd name="T27" fmla="*/ 0 h 48"/>
                <a:gd name="T28" fmla="*/ 37 w 44"/>
                <a:gd name="T29" fmla="*/ 0 h 48"/>
                <a:gd name="T30" fmla="*/ 37 w 44"/>
                <a:gd name="T31" fmla="*/ 25 h 48"/>
                <a:gd name="T32" fmla="*/ 37 w 44"/>
                <a:gd name="T33" fmla="*/ 25 h 48"/>
                <a:gd name="T34" fmla="*/ 36 w 44"/>
                <a:gd name="T35" fmla="*/ 29 h 48"/>
                <a:gd name="T36" fmla="*/ 34 w 44"/>
                <a:gd name="T37" fmla="*/ 32 h 48"/>
                <a:gd name="T38" fmla="*/ 29 w 44"/>
                <a:gd name="T39" fmla="*/ 35 h 48"/>
                <a:gd name="T40" fmla="*/ 26 w 44"/>
                <a:gd name="T41" fmla="*/ 36 h 48"/>
                <a:gd name="T42" fmla="*/ 26 w 44"/>
                <a:gd name="T43" fmla="*/ 36 h 48"/>
                <a:gd name="T44" fmla="*/ 17 w 44"/>
                <a:gd name="T45" fmla="*/ 37 h 48"/>
                <a:gd name="T46" fmla="*/ 8 w 44"/>
                <a:gd name="T47" fmla="*/ 38 h 48"/>
                <a:gd name="T48" fmla="*/ 0 w 44"/>
                <a:gd name="T49" fmla="*/ 38 h 48"/>
                <a:gd name="T50" fmla="*/ 0 w 44"/>
                <a:gd name="T51" fmla="*/ 38 h 48"/>
                <a:gd name="T52" fmla="*/ 2 w 44"/>
                <a:gd name="T53" fmla="*/ 44 h 48"/>
                <a:gd name="T54" fmla="*/ 2 w 44"/>
                <a:gd name="T55" fmla="*/ 44 h 48"/>
                <a:gd name="T56" fmla="*/ 4 w 44"/>
                <a:gd name="T57" fmla="*/ 47 h 48"/>
                <a:gd name="T58" fmla="*/ 5 w 44"/>
                <a:gd name="T59" fmla="*/ 48 h 48"/>
                <a:gd name="T60" fmla="*/ 36 w 44"/>
                <a:gd name="T61" fmla="*/ 48 h 48"/>
                <a:gd name="T62" fmla="*/ 44 w 44"/>
                <a:gd name="T63"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 h="48">
                  <a:moveTo>
                    <a:pt x="44" y="36"/>
                  </a:moveTo>
                  <a:lnTo>
                    <a:pt x="44" y="28"/>
                  </a:lnTo>
                  <a:lnTo>
                    <a:pt x="44" y="28"/>
                  </a:lnTo>
                  <a:lnTo>
                    <a:pt x="43" y="26"/>
                  </a:lnTo>
                  <a:lnTo>
                    <a:pt x="42" y="23"/>
                  </a:lnTo>
                  <a:lnTo>
                    <a:pt x="41" y="18"/>
                  </a:lnTo>
                  <a:lnTo>
                    <a:pt x="41" y="18"/>
                  </a:lnTo>
                  <a:lnTo>
                    <a:pt x="42" y="16"/>
                  </a:lnTo>
                  <a:lnTo>
                    <a:pt x="43" y="13"/>
                  </a:lnTo>
                  <a:lnTo>
                    <a:pt x="44" y="10"/>
                  </a:lnTo>
                  <a:lnTo>
                    <a:pt x="44" y="3"/>
                  </a:lnTo>
                  <a:lnTo>
                    <a:pt x="44" y="3"/>
                  </a:lnTo>
                  <a:lnTo>
                    <a:pt x="42" y="1"/>
                  </a:lnTo>
                  <a:lnTo>
                    <a:pt x="40" y="0"/>
                  </a:lnTo>
                  <a:lnTo>
                    <a:pt x="37" y="0"/>
                  </a:lnTo>
                  <a:lnTo>
                    <a:pt x="37" y="25"/>
                  </a:lnTo>
                  <a:lnTo>
                    <a:pt x="37" y="25"/>
                  </a:lnTo>
                  <a:lnTo>
                    <a:pt x="36" y="29"/>
                  </a:lnTo>
                  <a:lnTo>
                    <a:pt x="34" y="32"/>
                  </a:lnTo>
                  <a:lnTo>
                    <a:pt x="29" y="35"/>
                  </a:lnTo>
                  <a:lnTo>
                    <a:pt x="26" y="36"/>
                  </a:lnTo>
                  <a:lnTo>
                    <a:pt x="26" y="36"/>
                  </a:lnTo>
                  <a:lnTo>
                    <a:pt x="17" y="37"/>
                  </a:lnTo>
                  <a:lnTo>
                    <a:pt x="8" y="38"/>
                  </a:lnTo>
                  <a:lnTo>
                    <a:pt x="0" y="38"/>
                  </a:lnTo>
                  <a:lnTo>
                    <a:pt x="0" y="38"/>
                  </a:lnTo>
                  <a:lnTo>
                    <a:pt x="2" y="44"/>
                  </a:lnTo>
                  <a:lnTo>
                    <a:pt x="2" y="44"/>
                  </a:lnTo>
                  <a:lnTo>
                    <a:pt x="4" y="47"/>
                  </a:lnTo>
                  <a:lnTo>
                    <a:pt x="5" y="48"/>
                  </a:lnTo>
                  <a:lnTo>
                    <a:pt x="36" y="48"/>
                  </a:lnTo>
                  <a:lnTo>
                    <a:pt x="4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36"/>
            <p:cNvSpPr>
              <a:spLocks/>
            </p:cNvSpPr>
            <p:nvPr userDrawn="1"/>
          </p:nvSpPr>
          <p:spPr bwMode="auto">
            <a:xfrm>
              <a:off x="4740" y="2226"/>
              <a:ext cx="34" cy="12"/>
            </a:xfrm>
            <a:custGeom>
              <a:avLst/>
              <a:gdLst>
                <a:gd name="T0" fmla="*/ 1 w 34"/>
                <a:gd name="T1" fmla="*/ 12 h 12"/>
                <a:gd name="T2" fmla="*/ 32 w 34"/>
                <a:gd name="T3" fmla="*/ 12 h 12"/>
                <a:gd name="T4" fmla="*/ 32 w 34"/>
                <a:gd name="T5" fmla="*/ 12 h 12"/>
                <a:gd name="T6" fmla="*/ 34 w 34"/>
                <a:gd name="T7" fmla="*/ 6 h 12"/>
                <a:gd name="T8" fmla="*/ 32 w 34"/>
                <a:gd name="T9" fmla="*/ 0 h 12"/>
                <a:gd name="T10" fmla="*/ 1 w 34"/>
                <a:gd name="T11" fmla="*/ 0 h 12"/>
                <a:gd name="T12" fmla="*/ 0 w 34"/>
                <a:gd name="T13" fmla="*/ 6 h 12"/>
                <a:gd name="T14" fmla="*/ 1 w 3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 y="12"/>
                  </a:moveTo>
                  <a:lnTo>
                    <a:pt x="32" y="12"/>
                  </a:lnTo>
                  <a:lnTo>
                    <a:pt x="32" y="12"/>
                  </a:lnTo>
                  <a:lnTo>
                    <a:pt x="34" y="6"/>
                  </a:lnTo>
                  <a:lnTo>
                    <a:pt x="32" y="0"/>
                  </a:lnTo>
                  <a:lnTo>
                    <a:pt x="1" y="0"/>
                  </a:lnTo>
                  <a:lnTo>
                    <a:pt x="0" y="6"/>
                  </a:lnTo>
                  <a:lnTo>
                    <a:pt x="1"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37"/>
            <p:cNvSpPr>
              <a:spLocks/>
            </p:cNvSpPr>
            <p:nvPr userDrawn="1"/>
          </p:nvSpPr>
          <p:spPr bwMode="auto">
            <a:xfrm>
              <a:off x="4742" y="2244"/>
              <a:ext cx="35" cy="40"/>
            </a:xfrm>
            <a:custGeom>
              <a:avLst/>
              <a:gdLst>
                <a:gd name="T0" fmla="*/ 30 w 35"/>
                <a:gd name="T1" fmla="*/ 0 h 40"/>
                <a:gd name="T2" fmla="*/ 0 w 35"/>
                <a:gd name="T3" fmla="*/ 0 h 40"/>
                <a:gd name="T4" fmla="*/ 0 w 35"/>
                <a:gd name="T5" fmla="*/ 39 h 40"/>
                <a:gd name="T6" fmla="*/ 26 w 35"/>
                <a:gd name="T7" fmla="*/ 40 h 40"/>
                <a:gd name="T8" fmla="*/ 35 w 35"/>
                <a:gd name="T9" fmla="*/ 33 h 40"/>
                <a:gd name="T10" fmla="*/ 30 w 35"/>
                <a:gd name="T11" fmla="*/ 0 h 40"/>
              </a:gdLst>
              <a:ahLst/>
              <a:cxnLst>
                <a:cxn ang="0">
                  <a:pos x="T0" y="T1"/>
                </a:cxn>
                <a:cxn ang="0">
                  <a:pos x="T2" y="T3"/>
                </a:cxn>
                <a:cxn ang="0">
                  <a:pos x="T4" y="T5"/>
                </a:cxn>
                <a:cxn ang="0">
                  <a:pos x="T6" y="T7"/>
                </a:cxn>
                <a:cxn ang="0">
                  <a:pos x="T8" y="T9"/>
                </a:cxn>
                <a:cxn ang="0">
                  <a:pos x="T10" y="T11"/>
                </a:cxn>
              </a:cxnLst>
              <a:rect l="0" t="0" r="r" b="b"/>
              <a:pathLst>
                <a:path w="35" h="40">
                  <a:moveTo>
                    <a:pt x="30" y="0"/>
                  </a:moveTo>
                  <a:lnTo>
                    <a:pt x="0" y="0"/>
                  </a:lnTo>
                  <a:lnTo>
                    <a:pt x="0" y="39"/>
                  </a:lnTo>
                  <a:lnTo>
                    <a:pt x="26" y="40"/>
                  </a:lnTo>
                  <a:lnTo>
                    <a:pt x="35" y="33"/>
                  </a:lnTo>
                  <a:lnTo>
                    <a:pt x="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38"/>
            <p:cNvSpPr>
              <a:spLocks/>
            </p:cNvSpPr>
            <p:nvPr userDrawn="1"/>
          </p:nvSpPr>
          <p:spPr bwMode="auto">
            <a:xfrm>
              <a:off x="4740" y="2283"/>
              <a:ext cx="46" cy="40"/>
            </a:xfrm>
            <a:custGeom>
              <a:avLst/>
              <a:gdLst>
                <a:gd name="T0" fmla="*/ 46 w 46"/>
                <a:gd name="T1" fmla="*/ 10 h 40"/>
                <a:gd name="T2" fmla="*/ 46 w 46"/>
                <a:gd name="T3" fmla="*/ 10 h 40"/>
                <a:gd name="T4" fmla="*/ 40 w 46"/>
                <a:gd name="T5" fmla="*/ 6 h 40"/>
                <a:gd name="T6" fmla="*/ 40 w 46"/>
                <a:gd name="T7" fmla="*/ 6 h 40"/>
                <a:gd name="T8" fmla="*/ 40 w 46"/>
                <a:gd name="T9" fmla="*/ 0 h 40"/>
                <a:gd name="T10" fmla="*/ 30 w 46"/>
                <a:gd name="T11" fmla="*/ 7 h 40"/>
                <a:gd name="T12" fmla="*/ 1 w 46"/>
                <a:gd name="T13" fmla="*/ 7 h 40"/>
                <a:gd name="T14" fmla="*/ 1 w 46"/>
                <a:gd name="T15" fmla="*/ 7 h 40"/>
                <a:gd name="T16" fmla="*/ 0 w 46"/>
                <a:gd name="T17" fmla="*/ 17 h 40"/>
                <a:gd name="T18" fmla="*/ 0 w 46"/>
                <a:gd name="T19" fmla="*/ 29 h 40"/>
                <a:gd name="T20" fmla="*/ 0 w 46"/>
                <a:gd name="T21" fmla="*/ 29 h 40"/>
                <a:gd name="T22" fmla="*/ 8 w 46"/>
                <a:gd name="T23" fmla="*/ 35 h 40"/>
                <a:gd name="T24" fmla="*/ 16 w 46"/>
                <a:gd name="T25" fmla="*/ 40 h 40"/>
                <a:gd name="T26" fmla="*/ 36 w 46"/>
                <a:gd name="T27" fmla="*/ 16 h 40"/>
                <a:gd name="T28" fmla="*/ 46 w 46"/>
                <a:gd name="T29"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0">
                  <a:moveTo>
                    <a:pt x="46" y="10"/>
                  </a:moveTo>
                  <a:lnTo>
                    <a:pt x="46" y="10"/>
                  </a:lnTo>
                  <a:lnTo>
                    <a:pt x="40" y="6"/>
                  </a:lnTo>
                  <a:lnTo>
                    <a:pt x="40" y="6"/>
                  </a:lnTo>
                  <a:lnTo>
                    <a:pt x="40" y="0"/>
                  </a:lnTo>
                  <a:lnTo>
                    <a:pt x="30" y="7"/>
                  </a:lnTo>
                  <a:lnTo>
                    <a:pt x="1" y="7"/>
                  </a:lnTo>
                  <a:lnTo>
                    <a:pt x="1" y="7"/>
                  </a:lnTo>
                  <a:lnTo>
                    <a:pt x="0" y="17"/>
                  </a:lnTo>
                  <a:lnTo>
                    <a:pt x="0" y="29"/>
                  </a:lnTo>
                  <a:lnTo>
                    <a:pt x="0" y="29"/>
                  </a:lnTo>
                  <a:lnTo>
                    <a:pt x="8" y="35"/>
                  </a:lnTo>
                  <a:lnTo>
                    <a:pt x="16" y="40"/>
                  </a:lnTo>
                  <a:lnTo>
                    <a:pt x="36" y="16"/>
                  </a:lnTo>
                  <a:lnTo>
                    <a:pt x="46"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39"/>
            <p:cNvSpPr>
              <a:spLocks/>
            </p:cNvSpPr>
            <p:nvPr userDrawn="1"/>
          </p:nvSpPr>
          <p:spPr bwMode="auto">
            <a:xfrm>
              <a:off x="4762" y="2298"/>
              <a:ext cx="69" cy="40"/>
            </a:xfrm>
            <a:custGeom>
              <a:avLst/>
              <a:gdLst>
                <a:gd name="T0" fmla="*/ 17 w 69"/>
                <a:gd name="T1" fmla="*/ 5 h 40"/>
                <a:gd name="T2" fmla="*/ 0 w 69"/>
                <a:gd name="T3" fmla="*/ 28 h 40"/>
                <a:gd name="T4" fmla="*/ 29 w 69"/>
                <a:gd name="T5" fmla="*/ 40 h 40"/>
                <a:gd name="T6" fmla="*/ 29 w 69"/>
                <a:gd name="T7" fmla="*/ 40 h 40"/>
                <a:gd name="T8" fmla="*/ 43 w 69"/>
                <a:gd name="T9" fmla="*/ 32 h 40"/>
                <a:gd name="T10" fmla="*/ 55 w 69"/>
                <a:gd name="T11" fmla="*/ 24 h 40"/>
                <a:gd name="T12" fmla="*/ 69 w 69"/>
                <a:gd name="T13" fmla="*/ 15 h 40"/>
                <a:gd name="T14" fmla="*/ 27 w 69"/>
                <a:gd name="T15" fmla="*/ 0 h 40"/>
                <a:gd name="T16" fmla="*/ 17 w 69"/>
                <a:gd name="T17"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0">
                  <a:moveTo>
                    <a:pt x="17" y="5"/>
                  </a:moveTo>
                  <a:lnTo>
                    <a:pt x="0" y="28"/>
                  </a:lnTo>
                  <a:lnTo>
                    <a:pt x="29" y="40"/>
                  </a:lnTo>
                  <a:lnTo>
                    <a:pt x="29" y="40"/>
                  </a:lnTo>
                  <a:lnTo>
                    <a:pt x="43" y="32"/>
                  </a:lnTo>
                  <a:lnTo>
                    <a:pt x="55" y="24"/>
                  </a:lnTo>
                  <a:lnTo>
                    <a:pt x="69" y="15"/>
                  </a:lnTo>
                  <a:lnTo>
                    <a:pt x="27" y="0"/>
                  </a:lnTo>
                  <a:lnTo>
                    <a:pt x="17"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40"/>
            <p:cNvSpPr>
              <a:spLocks/>
            </p:cNvSpPr>
            <p:nvPr userDrawn="1"/>
          </p:nvSpPr>
          <p:spPr bwMode="auto">
            <a:xfrm>
              <a:off x="4783" y="2152"/>
              <a:ext cx="16" cy="74"/>
            </a:xfrm>
            <a:custGeom>
              <a:avLst/>
              <a:gdLst>
                <a:gd name="T0" fmla="*/ 12 w 16"/>
                <a:gd name="T1" fmla="*/ 31 h 74"/>
                <a:gd name="T2" fmla="*/ 12 w 16"/>
                <a:gd name="T3" fmla="*/ 31 h 74"/>
                <a:gd name="T4" fmla="*/ 12 w 16"/>
                <a:gd name="T5" fmla="*/ 7 h 74"/>
                <a:gd name="T6" fmla="*/ 12 w 16"/>
                <a:gd name="T7" fmla="*/ 7 h 74"/>
                <a:gd name="T8" fmla="*/ 15 w 16"/>
                <a:gd name="T9" fmla="*/ 5 h 74"/>
                <a:gd name="T10" fmla="*/ 15 w 16"/>
                <a:gd name="T11" fmla="*/ 5 h 74"/>
                <a:gd name="T12" fmla="*/ 15 w 16"/>
                <a:gd name="T13" fmla="*/ 3 h 74"/>
                <a:gd name="T14" fmla="*/ 13 w 16"/>
                <a:gd name="T15" fmla="*/ 0 h 74"/>
                <a:gd name="T16" fmla="*/ 0 w 16"/>
                <a:gd name="T17" fmla="*/ 0 h 74"/>
                <a:gd name="T18" fmla="*/ 0 w 16"/>
                <a:gd name="T19" fmla="*/ 0 h 74"/>
                <a:gd name="T20" fmla="*/ 0 w 16"/>
                <a:gd name="T21" fmla="*/ 4 h 74"/>
                <a:gd name="T22" fmla="*/ 0 w 16"/>
                <a:gd name="T23" fmla="*/ 4 h 74"/>
                <a:gd name="T24" fmla="*/ 1 w 16"/>
                <a:gd name="T25" fmla="*/ 6 h 74"/>
                <a:gd name="T26" fmla="*/ 2 w 16"/>
                <a:gd name="T27" fmla="*/ 7 h 74"/>
                <a:gd name="T28" fmla="*/ 2 w 16"/>
                <a:gd name="T29" fmla="*/ 31 h 74"/>
                <a:gd name="T30" fmla="*/ 2 w 16"/>
                <a:gd name="T31" fmla="*/ 31 h 74"/>
                <a:gd name="T32" fmla="*/ 1 w 16"/>
                <a:gd name="T33" fmla="*/ 33 h 74"/>
                <a:gd name="T34" fmla="*/ 0 w 16"/>
                <a:gd name="T35" fmla="*/ 38 h 74"/>
                <a:gd name="T36" fmla="*/ 0 w 16"/>
                <a:gd name="T37" fmla="*/ 38 h 74"/>
                <a:gd name="T38" fmla="*/ 0 w 16"/>
                <a:gd name="T39" fmla="*/ 42 h 74"/>
                <a:gd name="T40" fmla="*/ 1 w 16"/>
                <a:gd name="T41" fmla="*/ 45 h 74"/>
                <a:gd name="T42" fmla="*/ 2 w 16"/>
                <a:gd name="T43" fmla="*/ 48 h 74"/>
                <a:gd name="T44" fmla="*/ 2 w 16"/>
                <a:gd name="T45" fmla="*/ 67 h 74"/>
                <a:gd name="T46" fmla="*/ 2 w 16"/>
                <a:gd name="T47" fmla="*/ 67 h 74"/>
                <a:gd name="T48" fmla="*/ 1 w 16"/>
                <a:gd name="T49" fmla="*/ 68 h 74"/>
                <a:gd name="T50" fmla="*/ 1 w 16"/>
                <a:gd name="T51" fmla="*/ 71 h 74"/>
                <a:gd name="T52" fmla="*/ 1 w 16"/>
                <a:gd name="T53" fmla="*/ 71 h 74"/>
                <a:gd name="T54" fmla="*/ 1 w 16"/>
                <a:gd name="T55" fmla="*/ 74 h 74"/>
                <a:gd name="T56" fmla="*/ 15 w 16"/>
                <a:gd name="T57" fmla="*/ 74 h 74"/>
                <a:gd name="T58" fmla="*/ 15 w 16"/>
                <a:gd name="T59" fmla="*/ 74 h 74"/>
                <a:gd name="T60" fmla="*/ 15 w 16"/>
                <a:gd name="T61" fmla="*/ 70 h 74"/>
                <a:gd name="T62" fmla="*/ 15 w 16"/>
                <a:gd name="T63" fmla="*/ 70 h 74"/>
                <a:gd name="T64" fmla="*/ 12 w 16"/>
                <a:gd name="T65" fmla="*/ 67 h 74"/>
                <a:gd name="T66" fmla="*/ 12 w 16"/>
                <a:gd name="T67" fmla="*/ 48 h 74"/>
                <a:gd name="T68" fmla="*/ 12 w 16"/>
                <a:gd name="T69" fmla="*/ 48 h 74"/>
                <a:gd name="T70" fmla="*/ 15 w 16"/>
                <a:gd name="T71" fmla="*/ 44 h 74"/>
                <a:gd name="T72" fmla="*/ 16 w 16"/>
                <a:gd name="T73" fmla="*/ 42 h 74"/>
                <a:gd name="T74" fmla="*/ 16 w 16"/>
                <a:gd name="T75" fmla="*/ 40 h 74"/>
                <a:gd name="T76" fmla="*/ 16 w 16"/>
                <a:gd name="T77" fmla="*/ 40 h 74"/>
                <a:gd name="T78" fmla="*/ 15 w 16"/>
                <a:gd name="T79" fmla="*/ 34 h 74"/>
                <a:gd name="T80" fmla="*/ 12 w 16"/>
                <a:gd name="T81" fmla="*/ 3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 h="74">
                  <a:moveTo>
                    <a:pt x="12" y="31"/>
                  </a:moveTo>
                  <a:lnTo>
                    <a:pt x="12" y="31"/>
                  </a:lnTo>
                  <a:lnTo>
                    <a:pt x="12" y="7"/>
                  </a:lnTo>
                  <a:lnTo>
                    <a:pt x="12" y="7"/>
                  </a:lnTo>
                  <a:lnTo>
                    <a:pt x="15" y="5"/>
                  </a:lnTo>
                  <a:lnTo>
                    <a:pt x="15" y="5"/>
                  </a:lnTo>
                  <a:lnTo>
                    <a:pt x="15" y="3"/>
                  </a:lnTo>
                  <a:lnTo>
                    <a:pt x="13" y="0"/>
                  </a:lnTo>
                  <a:lnTo>
                    <a:pt x="0" y="0"/>
                  </a:lnTo>
                  <a:lnTo>
                    <a:pt x="0" y="0"/>
                  </a:lnTo>
                  <a:lnTo>
                    <a:pt x="0" y="4"/>
                  </a:lnTo>
                  <a:lnTo>
                    <a:pt x="0" y="4"/>
                  </a:lnTo>
                  <a:lnTo>
                    <a:pt x="1" y="6"/>
                  </a:lnTo>
                  <a:lnTo>
                    <a:pt x="2" y="7"/>
                  </a:lnTo>
                  <a:lnTo>
                    <a:pt x="2" y="31"/>
                  </a:lnTo>
                  <a:lnTo>
                    <a:pt x="2" y="31"/>
                  </a:lnTo>
                  <a:lnTo>
                    <a:pt x="1" y="33"/>
                  </a:lnTo>
                  <a:lnTo>
                    <a:pt x="0" y="38"/>
                  </a:lnTo>
                  <a:lnTo>
                    <a:pt x="0" y="38"/>
                  </a:lnTo>
                  <a:lnTo>
                    <a:pt x="0" y="42"/>
                  </a:lnTo>
                  <a:lnTo>
                    <a:pt x="1" y="45"/>
                  </a:lnTo>
                  <a:lnTo>
                    <a:pt x="2" y="48"/>
                  </a:lnTo>
                  <a:lnTo>
                    <a:pt x="2" y="67"/>
                  </a:lnTo>
                  <a:lnTo>
                    <a:pt x="2" y="67"/>
                  </a:lnTo>
                  <a:lnTo>
                    <a:pt x="1" y="68"/>
                  </a:lnTo>
                  <a:lnTo>
                    <a:pt x="1" y="71"/>
                  </a:lnTo>
                  <a:lnTo>
                    <a:pt x="1" y="71"/>
                  </a:lnTo>
                  <a:lnTo>
                    <a:pt x="1" y="74"/>
                  </a:lnTo>
                  <a:lnTo>
                    <a:pt x="15" y="74"/>
                  </a:lnTo>
                  <a:lnTo>
                    <a:pt x="15" y="74"/>
                  </a:lnTo>
                  <a:lnTo>
                    <a:pt x="15" y="70"/>
                  </a:lnTo>
                  <a:lnTo>
                    <a:pt x="15" y="70"/>
                  </a:lnTo>
                  <a:lnTo>
                    <a:pt x="12" y="67"/>
                  </a:lnTo>
                  <a:lnTo>
                    <a:pt x="12" y="48"/>
                  </a:lnTo>
                  <a:lnTo>
                    <a:pt x="12" y="48"/>
                  </a:lnTo>
                  <a:lnTo>
                    <a:pt x="15" y="44"/>
                  </a:lnTo>
                  <a:lnTo>
                    <a:pt x="16" y="42"/>
                  </a:lnTo>
                  <a:lnTo>
                    <a:pt x="16" y="40"/>
                  </a:lnTo>
                  <a:lnTo>
                    <a:pt x="16" y="40"/>
                  </a:lnTo>
                  <a:lnTo>
                    <a:pt x="15" y="34"/>
                  </a:lnTo>
                  <a:lnTo>
                    <a:pt x="12"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41"/>
            <p:cNvSpPr>
              <a:spLocks/>
            </p:cNvSpPr>
            <p:nvPr userDrawn="1"/>
          </p:nvSpPr>
          <p:spPr bwMode="auto">
            <a:xfrm>
              <a:off x="4800" y="2174"/>
              <a:ext cx="48" cy="35"/>
            </a:xfrm>
            <a:custGeom>
              <a:avLst/>
              <a:gdLst>
                <a:gd name="T0" fmla="*/ 25 w 48"/>
                <a:gd name="T1" fmla="*/ 29 h 35"/>
                <a:gd name="T2" fmla="*/ 48 w 48"/>
                <a:gd name="T3" fmla="*/ 6 h 35"/>
                <a:gd name="T4" fmla="*/ 48 w 48"/>
                <a:gd name="T5" fmla="*/ 6 h 35"/>
                <a:gd name="T6" fmla="*/ 16 w 48"/>
                <a:gd name="T7" fmla="*/ 6 h 35"/>
                <a:gd name="T8" fmla="*/ 16 w 48"/>
                <a:gd name="T9" fmla="*/ 6 h 35"/>
                <a:gd name="T10" fmla="*/ 13 w 48"/>
                <a:gd name="T11" fmla="*/ 5 h 35"/>
                <a:gd name="T12" fmla="*/ 8 w 48"/>
                <a:gd name="T13" fmla="*/ 3 h 35"/>
                <a:gd name="T14" fmla="*/ 5 w 48"/>
                <a:gd name="T15" fmla="*/ 0 h 35"/>
                <a:gd name="T16" fmla="*/ 2 w 48"/>
                <a:gd name="T17" fmla="*/ 0 h 35"/>
                <a:gd name="T18" fmla="*/ 2 w 48"/>
                <a:gd name="T19" fmla="*/ 0 h 35"/>
                <a:gd name="T20" fmla="*/ 0 w 48"/>
                <a:gd name="T21" fmla="*/ 7 h 35"/>
                <a:gd name="T22" fmla="*/ 0 w 48"/>
                <a:gd name="T23" fmla="*/ 7 h 35"/>
                <a:gd name="T24" fmla="*/ 2 w 48"/>
                <a:gd name="T25" fmla="*/ 11 h 35"/>
                <a:gd name="T26" fmla="*/ 3 w 48"/>
                <a:gd name="T27" fmla="*/ 13 h 35"/>
                <a:gd name="T28" fmla="*/ 3 w 48"/>
                <a:gd name="T29" fmla="*/ 18 h 35"/>
                <a:gd name="T30" fmla="*/ 3 w 48"/>
                <a:gd name="T31" fmla="*/ 18 h 35"/>
                <a:gd name="T32" fmla="*/ 3 w 48"/>
                <a:gd name="T33" fmla="*/ 21 h 35"/>
                <a:gd name="T34" fmla="*/ 2 w 48"/>
                <a:gd name="T35" fmla="*/ 24 h 35"/>
                <a:gd name="T36" fmla="*/ 0 w 48"/>
                <a:gd name="T37" fmla="*/ 27 h 35"/>
                <a:gd name="T38" fmla="*/ 0 w 48"/>
                <a:gd name="T39" fmla="*/ 27 h 35"/>
                <a:gd name="T40" fmla="*/ 3 w 48"/>
                <a:gd name="T41" fmla="*/ 35 h 35"/>
                <a:gd name="T42" fmla="*/ 3 w 48"/>
                <a:gd name="T43" fmla="*/ 35 h 35"/>
                <a:gd name="T44" fmla="*/ 8 w 48"/>
                <a:gd name="T45" fmla="*/ 33 h 35"/>
                <a:gd name="T46" fmla="*/ 16 w 48"/>
                <a:gd name="T47" fmla="*/ 29 h 35"/>
                <a:gd name="T48" fmla="*/ 16 w 48"/>
                <a:gd name="T49" fmla="*/ 29 h 35"/>
                <a:gd name="T50" fmla="*/ 25 w 48"/>
                <a:gd name="T51"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35">
                  <a:moveTo>
                    <a:pt x="25" y="29"/>
                  </a:moveTo>
                  <a:lnTo>
                    <a:pt x="48" y="6"/>
                  </a:lnTo>
                  <a:lnTo>
                    <a:pt x="48" y="6"/>
                  </a:lnTo>
                  <a:lnTo>
                    <a:pt x="16" y="6"/>
                  </a:lnTo>
                  <a:lnTo>
                    <a:pt x="16" y="6"/>
                  </a:lnTo>
                  <a:lnTo>
                    <a:pt x="13" y="5"/>
                  </a:lnTo>
                  <a:lnTo>
                    <a:pt x="8" y="3"/>
                  </a:lnTo>
                  <a:lnTo>
                    <a:pt x="5" y="0"/>
                  </a:lnTo>
                  <a:lnTo>
                    <a:pt x="2" y="0"/>
                  </a:lnTo>
                  <a:lnTo>
                    <a:pt x="2" y="0"/>
                  </a:lnTo>
                  <a:lnTo>
                    <a:pt x="0" y="7"/>
                  </a:lnTo>
                  <a:lnTo>
                    <a:pt x="0" y="7"/>
                  </a:lnTo>
                  <a:lnTo>
                    <a:pt x="2" y="11"/>
                  </a:lnTo>
                  <a:lnTo>
                    <a:pt x="3" y="13"/>
                  </a:lnTo>
                  <a:lnTo>
                    <a:pt x="3" y="18"/>
                  </a:lnTo>
                  <a:lnTo>
                    <a:pt x="3" y="18"/>
                  </a:lnTo>
                  <a:lnTo>
                    <a:pt x="3" y="21"/>
                  </a:lnTo>
                  <a:lnTo>
                    <a:pt x="2" y="24"/>
                  </a:lnTo>
                  <a:lnTo>
                    <a:pt x="0" y="27"/>
                  </a:lnTo>
                  <a:lnTo>
                    <a:pt x="0" y="27"/>
                  </a:lnTo>
                  <a:lnTo>
                    <a:pt x="3" y="35"/>
                  </a:lnTo>
                  <a:lnTo>
                    <a:pt x="3" y="35"/>
                  </a:lnTo>
                  <a:lnTo>
                    <a:pt x="8" y="33"/>
                  </a:lnTo>
                  <a:lnTo>
                    <a:pt x="16" y="29"/>
                  </a:lnTo>
                  <a:lnTo>
                    <a:pt x="16" y="29"/>
                  </a:lnTo>
                  <a:lnTo>
                    <a:pt x="25"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42"/>
            <p:cNvSpPr>
              <a:spLocks/>
            </p:cNvSpPr>
            <p:nvPr userDrawn="1"/>
          </p:nvSpPr>
          <p:spPr bwMode="auto">
            <a:xfrm>
              <a:off x="4860" y="2128"/>
              <a:ext cx="95" cy="75"/>
            </a:xfrm>
            <a:custGeom>
              <a:avLst/>
              <a:gdLst>
                <a:gd name="T0" fmla="*/ 95 w 95"/>
                <a:gd name="T1" fmla="*/ 38 h 75"/>
                <a:gd name="T2" fmla="*/ 92 w 95"/>
                <a:gd name="T3" fmla="*/ 37 h 75"/>
                <a:gd name="T4" fmla="*/ 88 w 95"/>
                <a:gd name="T5" fmla="*/ 39 h 75"/>
                <a:gd name="T6" fmla="*/ 85 w 95"/>
                <a:gd name="T7" fmla="*/ 40 h 75"/>
                <a:gd name="T8" fmla="*/ 83 w 95"/>
                <a:gd name="T9" fmla="*/ 47 h 75"/>
                <a:gd name="T10" fmla="*/ 82 w 95"/>
                <a:gd name="T11" fmla="*/ 45 h 75"/>
                <a:gd name="T12" fmla="*/ 76 w 95"/>
                <a:gd name="T13" fmla="*/ 44 h 75"/>
                <a:gd name="T14" fmla="*/ 72 w 95"/>
                <a:gd name="T15" fmla="*/ 45 h 75"/>
                <a:gd name="T16" fmla="*/ 74 w 95"/>
                <a:gd name="T17" fmla="*/ 51 h 75"/>
                <a:gd name="T18" fmla="*/ 72 w 95"/>
                <a:gd name="T19" fmla="*/ 57 h 75"/>
                <a:gd name="T20" fmla="*/ 68 w 95"/>
                <a:gd name="T21" fmla="*/ 57 h 75"/>
                <a:gd name="T22" fmla="*/ 65 w 95"/>
                <a:gd name="T23" fmla="*/ 53 h 75"/>
                <a:gd name="T24" fmla="*/ 65 w 95"/>
                <a:gd name="T25" fmla="*/ 50 h 75"/>
                <a:gd name="T26" fmla="*/ 58 w 95"/>
                <a:gd name="T27" fmla="*/ 52 h 75"/>
                <a:gd name="T28" fmla="*/ 55 w 95"/>
                <a:gd name="T29" fmla="*/ 50 h 75"/>
                <a:gd name="T30" fmla="*/ 55 w 95"/>
                <a:gd name="T31" fmla="*/ 44 h 75"/>
                <a:gd name="T32" fmla="*/ 65 w 95"/>
                <a:gd name="T33" fmla="*/ 42 h 75"/>
                <a:gd name="T34" fmla="*/ 65 w 95"/>
                <a:gd name="T35" fmla="*/ 38 h 75"/>
                <a:gd name="T36" fmla="*/ 61 w 95"/>
                <a:gd name="T37" fmla="*/ 34 h 75"/>
                <a:gd name="T38" fmla="*/ 58 w 95"/>
                <a:gd name="T39" fmla="*/ 32 h 75"/>
                <a:gd name="T40" fmla="*/ 52 w 95"/>
                <a:gd name="T41" fmla="*/ 34 h 75"/>
                <a:gd name="T42" fmla="*/ 53 w 95"/>
                <a:gd name="T43" fmla="*/ 32 h 75"/>
                <a:gd name="T44" fmla="*/ 57 w 95"/>
                <a:gd name="T45" fmla="*/ 28 h 75"/>
                <a:gd name="T46" fmla="*/ 55 w 95"/>
                <a:gd name="T47" fmla="*/ 22 h 75"/>
                <a:gd name="T48" fmla="*/ 53 w 95"/>
                <a:gd name="T49" fmla="*/ 16 h 75"/>
                <a:gd name="T50" fmla="*/ 52 w 95"/>
                <a:gd name="T51" fmla="*/ 16 h 75"/>
                <a:gd name="T52" fmla="*/ 48 w 95"/>
                <a:gd name="T53" fmla="*/ 17 h 75"/>
                <a:gd name="T54" fmla="*/ 42 w 95"/>
                <a:gd name="T55" fmla="*/ 21 h 75"/>
                <a:gd name="T56" fmla="*/ 40 w 95"/>
                <a:gd name="T57" fmla="*/ 24 h 75"/>
                <a:gd name="T58" fmla="*/ 40 w 95"/>
                <a:gd name="T59" fmla="*/ 29 h 75"/>
                <a:gd name="T60" fmla="*/ 39 w 95"/>
                <a:gd name="T61" fmla="*/ 25 h 75"/>
                <a:gd name="T62" fmla="*/ 35 w 95"/>
                <a:gd name="T63" fmla="*/ 22 h 75"/>
                <a:gd name="T64" fmla="*/ 31 w 95"/>
                <a:gd name="T65" fmla="*/ 22 h 75"/>
                <a:gd name="T66" fmla="*/ 25 w 95"/>
                <a:gd name="T67" fmla="*/ 24 h 75"/>
                <a:gd name="T68" fmla="*/ 29 w 95"/>
                <a:gd name="T69" fmla="*/ 29 h 75"/>
                <a:gd name="T70" fmla="*/ 29 w 95"/>
                <a:gd name="T71" fmla="*/ 36 h 75"/>
                <a:gd name="T72" fmla="*/ 27 w 95"/>
                <a:gd name="T73" fmla="*/ 37 h 75"/>
                <a:gd name="T74" fmla="*/ 21 w 95"/>
                <a:gd name="T75" fmla="*/ 34 h 75"/>
                <a:gd name="T76" fmla="*/ 20 w 95"/>
                <a:gd name="T77" fmla="*/ 30 h 75"/>
                <a:gd name="T78" fmla="*/ 15 w 95"/>
                <a:gd name="T79" fmla="*/ 34 h 75"/>
                <a:gd name="T80" fmla="*/ 12 w 95"/>
                <a:gd name="T81" fmla="*/ 32 h 75"/>
                <a:gd name="T82" fmla="*/ 10 w 95"/>
                <a:gd name="T83" fmla="*/ 27 h 75"/>
                <a:gd name="T84" fmla="*/ 18 w 95"/>
                <a:gd name="T85" fmla="*/ 22 h 75"/>
                <a:gd name="T86" fmla="*/ 18 w 95"/>
                <a:gd name="T87" fmla="*/ 21 h 75"/>
                <a:gd name="T88" fmla="*/ 14 w 95"/>
                <a:gd name="T89" fmla="*/ 15 h 75"/>
                <a:gd name="T90" fmla="*/ 9 w 95"/>
                <a:gd name="T91" fmla="*/ 15 h 75"/>
                <a:gd name="T92" fmla="*/ 12 w 95"/>
                <a:gd name="T93" fmla="*/ 12 h 75"/>
                <a:gd name="T94" fmla="*/ 13 w 95"/>
                <a:gd name="T95" fmla="*/ 6 h 75"/>
                <a:gd name="T96" fmla="*/ 12 w 95"/>
                <a:gd name="T97" fmla="*/ 3 h 75"/>
                <a:gd name="T98" fmla="*/ 8 w 95"/>
                <a:gd name="T99" fmla="*/ 0 h 75"/>
                <a:gd name="T100" fmla="*/ 21 w 95"/>
                <a:gd name="T101" fmla="*/ 55 h 75"/>
                <a:gd name="T102" fmla="*/ 28 w 95"/>
                <a:gd name="T103" fmla="*/ 52 h 75"/>
                <a:gd name="T104" fmla="*/ 32 w 95"/>
                <a:gd name="T105" fmla="*/ 50 h 75"/>
                <a:gd name="T106" fmla="*/ 40 w 95"/>
                <a:gd name="T107" fmla="*/ 51 h 75"/>
                <a:gd name="T108" fmla="*/ 44 w 95"/>
                <a:gd name="T109" fmla="*/ 52 h 75"/>
                <a:gd name="T110" fmla="*/ 51 w 95"/>
                <a:gd name="T111" fmla="*/ 57 h 75"/>
                <a:gd name="T112" fmla="*/ 53 w 95"/>
                <a:gd name="T113" fmla="*/ 62 h 75"/>
                <a:gd name="T114" fmla="*/ 52 w 95"/>
                <a:gd name="T115" fmla="*/ 66 h 75"/>
                <a:gd name="T116" fmla="*/ 66 w 95"/>
                <a:gd name="T1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5" h="75">
                  <a:moveTo>
                    <a:pt x="66" y="75"/>
                  </a:moveTo>
                  <a:lnTo>
                    <a:pt x="95" y="38"/>
                  </a:lnTo>
                  <a:lnTo>
                    <a:pt x="95" y="38"/>
                  </a:lnTo>
                  <a:lnTo>
                    <a:pt x="92" y="37"/>
                  </a:lnTo>
                  <a:lnTo>
                    <a:pt x="90" y="38"/>
                  </a:lnTo>
                  <a:lnTo>
                    <a:pt x="88" y="39"/>
                  </a:lnTo>
                  <a:lnTo>
                    <a:pt x="88" y="39"/>
                  </a:lnTo>
                  <a:lnTo>
                    <a:pt x="85" y="40"/>
                  </a:lnTo>
                  <a:lnTo>
                    <a:pt x="84" y="44"/>
                  </a:lnTo>
                  <a:lnTo>
                    <a:pt x="83" y="47"/>
                  </a:lnTo>
                  <a:lnTo>
                    <a:pt x="83" y="47"/>
                  </a:lnTo>
                  <a:lnTo>
                    <a:pt x="82" y="45"/>
                  </a:lnTo>
                  <a:lnTo>
                    <a:pt x="80" y="44"/>
                  </a:lnTo>
                  <a:lnTo>
                    <a:pt x="76" y="44"/>
                  </a:lnTo>
                  <a:lnTo>
                    <a:pt x="73" y="44"/>
                  </a:lnTo>
                  <a:lnTo>
                    <a:pt x="72" y="45"/>
                  </a:lnTo>
                  <a:lnTo>
                    <a:pt x="72" y="45"/>
                  </a:lnTo>
                  <a:lnTo>
                    <a:pt x="74" y="51"/>
                  </a:lnTo>
                  <a:lnTo>
                    <a:pt x="74" y="54"/>
                  </a:lnTo>
                  <a:lnTo>
                    <a:pt x="72" y="57"/>
                  </a:lnTo>
                  <a:lnTo>
                    <a:pt x="68" y="57"/>
                  </a:lnTo>
                  <a:lnTo>
                    <a:pt x="68" y="57"/>
                  </a:lnTo>
                  <a:lnTo>
                    <a:pt x="66" y="55"/>
                  </a:lnTo>
                  <a:lnTo>
                    <a:pt x="65" y="53"/>
                  </a:lnTo>
                  <a:lnTo>
                    <a:pt x="65" y="50"/>
                  </a:lnTo>
                  <a:lnTo>
                    <a:pt x="65" y="50"/>
                  </a:lnTo>
                  <a:lnTo>
                    <a:pt x="61" y="52"/>
                  </a:lnTo>
                  <a:lnTo>
                    <a:pt x="58" y="52"/>
                  </a:lnTo>
                  <a:lnTo>
                    <a:pt x="55" y="50"/>
                  </a:lnTo>
                  <a:lnTo>
                    <a:pt x="55" y="50"/>
                  </a:lnTo>
                  <a:lnTo>
                    <a:pt x="54" y="47"/>
                  </a:lnTo>
                  <a:lnTo>
                    <a:pt x="55" y="44"/>
                  </a:lnTo>
                  <a:lnTo>
                    <a:pt x="59" y="43"/>
                  </a:lnTo>
                  <a:lnTo>
                    <a:pt x="65" y="42"/>
                  </a:lnTo>
                  <a:lnTo>
                    <a:pt x="65" y="42"/>
                  </a:lnTo>
                  <a:lnTo>
                    <a:pt x="65" y="38"/>
                  </a:lnTo>
                  <a:lnTo>
                    <a:pt x="64" y="36"/>
                  </a:lnTo>
                  <a:lnTo>
                    <a:pt x="61" y="34"/>
                  </a:lnTo>
                  <a:lnTo>
                    <a:pt x="61" y="34"/>
                  </a:lnTo>
                  <a:lnTo>
                    <a:pt x="58" y="32"/>
                  </a:lnTo>
                  <a:lnTo>
                    <a:pt x="54" y="32"/>
                  </a:lnTo>
                  <a:lnTo>
                    <a:pt x="52" y="34"/>
                  </a:lnTo>
                  <a:lnTo>
                    <a:pt x="52" y="34"/>
                  </a:lnTo>
                  <a:lnTo>
                    <a:pt x="53" y="32"/>
                  </a:lnTo>
                  <a:lnTo>
                    <a:pt x="55" y="30"/>
                  </a:lnTo>
                  <a:lnTo>
                    <a:pt x="57" y="28"/>
                  </a:lnTo>
                  <a:lnTo>
                    <a:pt x="57" y="28"/>
                  </a:lnTo>
                  <a:lnTo>
                    <a:pt x="55" y="22"/>
                  </a:lnTo>
                  <a:lnTo>
                    <a:pt x="54" y="20"/>
                  </a:lnTo>
                  <a:lnTo>
                    <a:pt x="53" y="16"/>
                  </a:lnTo>
                  <a:lnTo>
                    <a:pt x="52" y="16"/>
                  </a:lnTo>
                  <a:lnTo>
                    <a:pt x="52" y="16"/>
                  </a:lnTo>
                  <a:lnTo>
                    <a:pt x="52" y="16"/>
                  </a:lnTo>
                  <a:lnTo>
                    <a:pt x="48" y="17"/>
                  </a:lnTo>
                  <a:lnTo>
                    <a:pt x="46" y="18"/>
                  </a:lnTo>
                  <a:lnTo>
                    <a:pt x="42" y="21"/>
                  </a:lnTo>
                  <a:lnTo>
                    <a:pt x="42" y="21"/>
                  </a:lnTo>
                  <a:lnTo>
                    <a:pt x="40" y="24"/>
                  </a:lnTo>
                  <a:lnTo>
                    <a:pt x="40" y="27"/>
                  </a:lnTo>
                  <a:lnTo>
                    <a:pt x="40" y="29"/>
                  </a:lnTo>
                  <a:lnTo>
                    <a:pt x="40" y="29"/>
                  </a:lnTo>
                  <a:lnTo>
                    <a:pt x="39" y="25"/>
                  </a:lnTo>
                  <a:lnTo>
                    <a:pt x="37" y="23"/>
                  </a:lnTo>
                  <a:lnTo>
                    <a:pt x="35" y="22"/>
                  </a:lnTo>
                  <a:lnTo>
                    <a:pt x="35" y="22"/>
                  </a:lnTo>
                  <a:lnTo>
                    <a:pt x="31" y="22"/>
                  </a:lnTo>
                  <a:lnTo>
                    <a:pt x="28" y="23"/>
                  </a:lnTo>
                  <a:lnTo>
                    <a:pt x="25" y="24"/>
                  </a:lnTo>
                  <a:lnTo>
                    <a:pt x="25" y="24"/>
                  </a:lnTo>
                  <a:lnTo>
                    <a:pt x="29" y="29"/>
                  </a:lnTo>
                  <a:lnTo>
                    <a:pt x="30" y="34"/>
                  </a:lnTo>
                  <a:lnTo>
                    <a:pt x="29" y="36"/>
                  </a:lnTo>
                  <a:lnTo>
                    <a:pt x="27" y="37"/>
                  </a:lnTo>
                  <a:lnTo>
                    <a:pt x="27" y="37"/>
                  </a:lnTo>
                  <a:lnTo>
                    <a:pt x="23" y="36"/>
                  </a:lnTo>
                  <a:lnTo>
                    <a:pt x="21" y="34"/>
                  </a:lnTo>
                  <a:lnTo>
                    <a:pt x="20" y="30"/>
                  </a:lnTo>
                  <a:lnTo>
                    <a:pt x="20" y="30"/>
                  </a:lnTo>
                  <a:lnTo>
                    <a:pt x="17" y="32"/>
                  </a:lnTo>
                  <a:lnTo>
                    <a:pt x="15" y="34"/>
                  </a:lnTo>
                  <a:lnTo>
                    <a:pt x="12" y="32"/>
                  </a:lnTo>
                  <a:lnTo>
                    <a:pt x="12" y="32"/>
                  </a:lnTo>
                  <a:lnTo>
                    <a:pt x="10" y="30"/>
                  </a:lnTo>
                  <a:lnTo>
                    <a:pt x="10" y="27"/>
                  </a:lnTo>
                  <a:lnTo>
                    <a:pt x="13" y="24"/>
                  </a:lnTo>
                  <a:lnTo>
                    <a:pt x="18" y="22"/>
                  </a:lnTo>
                  <a:lnTo>
                    <a:pt x="18" y="22"/>
                  </a:lnTo>
                  <a:lnTo>
                    <a:pt x="18" y="21"/>
                  </a:lnTo>
                  <a:lnTo>
                    <a:pt x="16" y="17"/>
                  </a:lnTo>
                  <a:lnTo>
                    <a:pt x="14" y="15"/>
                  </a:lnTo>
                  <a:lnTo>
                    <a:pt x="12" y="14"/>
                  </a:lnTo>
                  <a:lnTo>
                    <a:pt x="9" y="15"/>
                  </a:lnTo>
                  <a:lnTo>
                    <a:pt x="9" y="15"/>
                  </a:lnTo>
                  <a:lnTo>
                    <a:pt x="12" y="12"/>
                  </a:lnTo>
                  <a:lnTo>
                    <a:pt x="13" y="9"/>
                  </a:lnTo>
                  <a:lnTo>
                    <a:pt x="13" y="6"/>
                  </a:lnTo>
                  <a:lnTo>
                    <a:pt x="13" y="6"/>
                  </a:lnTo>
                  <a:lnTo>
                    <a:pt x="12" y="3"/>
                  </a:lnTo>
                  <a:lnTo>
                    <a:pt x="9" y="1"/>
                  </a:lnTo>
                  <a:lnTo>
                    <a:pt x="8" y="0"/>
                  </a:lnTo>
                  <a:lnTo>
                    <a:pt x="0" y="46"/>
                  </a:lnTo>
                  <a:lnTo>
                    <a:pt x="21" y="55"/>
                  </a:lnTo>
                  <a:lnTo>
                    <a:pt x="21" y="55"/>
                  </a:lnTo>
                  <a:lnTo>
                    <a:pt x="28" y="52"/>
                  </a:lnTo>
                  <a:lnTo>
                    <a:pt x="28" y="52"/>
                  </a:lnTo>
                  <a:lnTo>
                    <a:pt x="32" y="50"/>
                  </a:lnTo>
                  <a:lnTo>
                    <a:pt x="37" y="50"/>
                  </a:lnTo>
                  <a:lnTo>
                    <a:pt x="40" y="51"/>
                  </a:lnTo>
                  <a:lnTo>
                    <a:pt x="44" y="52"/>
                  </a:lnTo>
                  <a:lnTo>
                    <a:pt x="44" y="52"/>
                  </a:lnTo>
                  <a:lnTo>
                    <a:pt x="48" y="54"/>
                  </a:lnTo>
                  <a:lnTo>
                    <a:pt x="51" y="57"/>
                  </a:lnTo>
                  <a:lnTo>
                    <a:pt x="52" y="60"/>
                  </a:lnTo>
                  <a:lnTo>
                    <a:pt x="53" y="62"/>
                  </a:lnTo>
                  <a:lnTo>
                    <a:pt x="53" y="62"/>
                  </a:lnTo>
                  <a:lnTo>
                    <a:pt x="52" y="66"/>
                  </a:lnTo>
                  <a:lnTo>
                    <a:pt x="51" y="69"/>
                  </a:lnTo>
                  <a:lnTo>
                    <a:pt x="66"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43"/>
            <p:cNvSpPr>
              <a:spLocks/>
            </p:cNvSpPr>
            <p:nvPr userDrawn="1"/>
          </p:nvSpPr>
          <p:spPr bwMode="auto">
            <a:xfrm>
              <a:off x="4936" y="2180"/>
              <a:ext cx="116" cy="20"/>
            </a:xfrm>
            <a:custGeom>
              <a:avLst/>
              <a:gdLst>
                <a:gd name="T0" fmla="*/ 97 w 116"/>
                <a:gd name="T1" fmla="*/ 17 h 20"/>
                <a:gd name="T2" fmla="*/ 116 w 116"/>
                <a:gd name="T3" fmla="*/ 9 h 20"/>
                <a:gd name="T4" fmla="*/ 97 w 116"/>
                <a:gd name="T5" fmla="*/ 1 h 20"/>
                <a:gd name="T6" fmla="*/ 97 w 116"/>
                <a:gd name="T7" fmla="*/ 1 h 20"/>
                <a:gd name="T8" fmla="*/ 65 w 116"/>
                <a:gd name="T9" fmla="*/ 1 h 20"/>
                <a:gd name="T10" fmla="*/ 16 w 116"/>
                <a:gd name="T11" fmla="*/ 0 h 20"/>
                <a:gd name="T12" fmla="*/ 0 w 116"/>
                <a:gd name="T13" fmla="*/ 20 h 20"/>
                <a:gd name="T14" fmla="*/ 0 w 116"/>
                <a:gd name="T15" fmla="*/ 20 h 20"/>
                <a:gd name="T16" fmla="*/ 97 w 116"/>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20">
                  <a:moveTo>
                    <a:pt x="97" y="17"/>
                  </a:moveTo>
                  <a:lnTo>
                    <a:pt x="116" y="9"/>
                  </a:lnTo>
                  <a:lnTo>
                    <a:pt x="97" y="1"/>
                  </a:lnTo>
                  <a:lnTo>
                    <a:pt x="97" y="1"/>
                  </a:lnTo>
                  <a:lnTo>
                    <a:pt x="65" y="1"/>
                  </a:lnTo>
                  <a:lnTo>
                    <a:pt x="16" y="0"/>
                  </a:lnTo>
                  <a:lnTo>
                    <a:pt x="0" y="20"/>
                  </a:lnTo>
                  <a:lnTo>
                    <a:pt x="0" y="20"/>
                  </a:lnTo>
                  <a:lnTo>
                    <a:pt x="97"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44"/>
            <p:cNvSpPr>
              <a:spLocks/>
            </p:cNvSpPr>
            <p:nvPr userDrawn="1"/>
          </p:nvSpPr>
          <p:spPr bwMode="auto">
            <a:xfrm>
              <a:off x="4973" y="2230"/>
              <a:ext cx="68" cy="67"/>
            </a:xfrm>
            <a:custGeom>
              <a:avLst/>
              <a:gdLst>
                <a:gd name="T0" fmla="*/ 36 w 68"/>
                <a:gd name="T1" fmla="*/ 67 h 67"/>
                <a:gd name="T2" fmla="*/ 36 w 68"/>
                <a:gd name="T3" fmla="*/ 67 h 67"/>
                <a:gd name="T4" fmla="*/ 26 w 68"/>
                <a:gd name="T5" fmla="*/ 61 h 67"/>
                <a:gd name="T6" fmla="*/ 16 w 68"/>
                <a:gd name="T7" fmla="*/ 56 h 67"/>
                <a:gd name="T8" fmla="*/ 9 w 68"/>
                <a:gd name="T9" fmla="*/ 51 h 67"/>
                <a:gd name="T10" fmla="*/ 4 w 68"/>
                <a:gd name="T11" fmla="*/ 44 h 67"/>
                <a:gd name="T12" fmla="*/ 4 w 68"/>
                <a:gd name="T13" fmla="*/ 44 h 67"/>
                <a:gd name="T14" fmla="*/ 1 w 68"/>
                <a:gd name="T15" fmla="*/ 39 h 67"/>
                <a:gd name="T16" fmla="*/ 0 w 68"/>
                <a:gd name="T17" fmla="*/ 33 h 67"/>
                <a:gd name="T18" fmla="*/ 0 w 68"/>
                <a:gd name="T19" fmla="*/ 29 h 67"/>
                <a:gd name="T20" fmla="*/ 1 w 68"/>
                <a:gd name="T21" fmla="*/ 23 h 67"/>
                <a:gd name="T22" fmla="*/ 3 w 68"/>
                <a:gd name="T23" fmla="*/ 17 h 67"/>
                <a:gd name="T24" fmla="*/ 6 w 68"/>
                <a:gd name="T25" fmla="*/ 12 h 67"/>
                <a:gd name="T26" fmla="*/ 9 w 68"/>
                <a:gd name="T27" fmla="*/ 8 h 67"/>
                <a:gd name="T28" fmla="*/ 15 w 68"/>
                <a:gd name="T29" fmla="*/ 4 h 67"/>
                <a:gd name="T30" fmla="*/ 15 w 68"/>
                <a:gd name="T31" fmla="*/ 4 h 67"/>
                <a:gd name="T32" fmla="*/ 16 w 68"/>
                <a:gd name="T33" fmla="*/ 7 h 67"/>
                <a:gd name="T34" fmla="*/ 18 w 68"/>
                <a:gd name="T35" fmla="*/ 9 h 67"/>
                <a:gd name="T36" fmla="*/ 18 w 68"/>
                <a:gd name="T37" fmla="*/ 11 h 67"/>
                <a:gd name="T38" fmla="*/ 18 w 68"/>
                <a:gd name="T39" fmla="*/ 11 h 67"/>
                <a:gd name="T40" fmla="*/ 34 w 68"/>
                <a:gd name="T41" fmla="*/ 10 h 67"/>
                <a:gd name="T42" fmla="*/ 34 w 68"/>
                <a:gd name="T43" fmla="*/ 10 h 67"/>
                <a:gd name="T44" fmla="*/ 34 w 68"/>
                <a:gd name="T45" fmla="*/ 5 h 67"/>
                <a:gd name="T46" fmla="*/ 33 w 68"/>
                <a:gd name="T47" fmla="*/ 2 h 67"/>
                <a:gd name="T48" fmla="*/ 31 w 68"/>
                <a:gd name="T49" fmla="*/ 0 h 67"/>
                <a:gd name="T50" fmla="*/ 31 w 68"/>
                <a:gd name="T51" fmla="*/ 0 h 67"/>
                <a:gd name="T52" fmla="*/ 36 w 68"/>
                <a:gd name="T53" fmla="*/ 3 h 67"/>
                <a:gd name="T54" fmla="*/ 38 w 68"/>
                <a:gd name="T55" fmla="*/ 7 h 67"/>
                <a:gd name="T56" fmla="*/ 39 w 68"/>
                <a:gd name="T57" fmla="*/ 10 h 67"/>
                <a:gd name="T58" fmla="*/ 39 w 68"/>
                <a:gd name="T59" fmla="*/ 10 h 67"/>
                <a:gd name="T60" fmla="*/ 53 w 68"/>
                <a:gd name="T61" fmla="*/ 11 h 67"/>
                <a:gd name="T62" fmla="*/ 53 w 68"/>
                <a:gd name="T63" fmla="*/ 11 h 67"/>
                <a:gd name="T64" fmla="*/ 52 w 68"/>
                <a:gd name="T65" fmla="*/ 7 h 67"/>
                <a:gd name="T66" fmla="*/ 50 w 68"/>
                <a:gd name="T67" fmla="*/ 2 h 67"/>
                <a:gd name="T68" fmla="*/ 50 w 68"/>
                <a:gd name="T69" fmla="*/ 2 h 67"/>
                <a:gd name="T70" fmla="*/ 56 w 68"/>
                <a:gd name="T71" fmla="*/ 5 h 67"/>
                <a:gd name="T72" fmla="*/ 59 w 68"/>
                <a:gd name="T73" fmla="*/ 8 h 67"/>
                <a:gd name="T74" fmla="*/ 63 w 68"/>
                <a:gd name="T75" fmla="*/ 12 h 67"/>
                <a:gd name="T76" fmla="*/ 65 w 68"/>
                <a:gd name="T77" fmla="*/ 16 h 67"/>
                <a:gd name="T78" fmla="*/ 68 w 68"/>
                <a:gd name="T79" fmla="*/ 24 h 67"/>
                <a:gd name="T80" fmla="*/ 68 w 68"/>
                <a:gd name="T81" fmla="*/ 31 h 67"/>
                <a:gd name="T82" fmla="*/ 68 w 68"/>
                <a:gd name="T83" fmla="*/ 31 h 67"/>
                <a:gd name="T84" fmla="*/ 68 w 68"/>
                <a:gd name="T85" fmla="*/ 39 h 67"/>
                <a:gd name="T86" fmla="*/ 65 w 68"/>
                <a:gd name="T87" fmla="*/ 46 h 67"/>
                <a:gd name="T88" fmla="*/ 60 w 68"/>
                <a:gd name="T89" fmla="*/ 52 h 67"/>
                <a:gd name="T90" fmla="*/ 54 w 68"/>
                <a:gd name="T91" fmla="*/ 56 h 67"/>
                <a:gd name="T92" fmla="*/ 54 w 68"/>
                <a:gd name="T93" fmla="*/ 56 h 67"/>
                <a:gd name="T94" fmla="*/ 44 w 68"/>
                <a:gd name="T95" fmla="*/ 62 h 67"/>
                <a:gd name="T96" fmla="*/ 36 w 68"/>
                <a:gd name="T9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 h="67">
                  <a:moveTo>
                    <a:pt x="36" y="67"/>
                  </a:moveTo>
                  <a:lnTo>
                    <a:pt x="36" y="67"/>
                  </a:lnTo>
                  <a:lnTo>
                    <a:pt x="26" y="61"/>
                  </a:lnTo>
                  <a:lnTo>
                    <a:pt x="16" y="56"/>
                  </a:lnTo>
                  <a:lnTo>
                    <a:pt x="9" y="51"/>
                  </a:lnTo>
                  <a:lnTo>
                    <a:pt x="4" y="44"/>
                  </a:lnTo>
                  <a:lnTo>
                    <a:pt x="4" y="44"/>
                  </a:lnTo>
                  <a:lnTo>
                    <a:pt x="1" y="39"/>
                  </a:lnTo>
                  <a:lnTo>
                    <a:pt x="0" y="33"/>
                  </a:lnTo>
                  <a:lnTo>
                    <a:pt x="0" y="29"/>
                  </a:lnTo>
                  <a:lnTo>
                    <a:pt x="1" y="23"/>
                  </a:lnTo>
                  <a:lnTo>
                    <a:pt x="3" y="17"/>
                  </a:lnTo>
                  <a:lnTo>
                    <a:pt x="6" y="12"/>
                  </a:lnTo>
                  <a:lnTo>
                    <a:pt x="9" y="8"/>
                  </a:lnTo>
                  <a:lnTo>
                    <a:pt x="15" y="4"/>
                  </a:lnTo>
                  <a:lnTo>
                    <a:pt x="15" y="4"/>
                  </a:lnTo>
                  <a:lnTo>
                    <a:pt x="16" y="7"/>
                  </a:lnTo>
                  <a:lnTo>
                    <a:pt x="18" y="9"/>
                  </a:lnTo>
                  <a:lnTo>
                    <a:pt x="18" y="11"/>
                  </a:lnTo>
                  <a:lnTo>
                    <a:pt x="18" y="11"/>
                  </a:lnTo>
                  <a:lnTo>
                    <a:pt x="34" y="10"/>
                  </a:lnTo>
                  <a:lnTo>
                    <a:pt x="34" y="10"/>
                  </a:lnTo>
                  <a:lnTo>
                    <a:pt x="34" y="5"/>
                  </a:lnTo>
                  <a:lnTo>
                    <a:pt x="33" y="2"/>
                  </a:lnTo>
                  <a:lnTo>
                    <a:pt x="31" y="0"/>
                  </a:lnTo>
                  <a:lnTo>
                    <a:pt x="31" y="0"/>
                  </a:lnTo>
                  <a:lnTo>
                    <a:pt x="36" y="3"/>
                  </a:lnTo>
                  <a:lnTo>
                    <a:pt x="38" y="7"/>
                  </a:lnTo>
                  <a:lnTo>
                    <a:pt x="39" y="10"/>
                  </a:lnTo>
                  <a:lnTo>
                    <a:pt x="39" y="10"/>
                  </a:lnTo>
                  <a:lnTo>
                    <a:pt x="53" y="11"/>
                  </a:lnTo>
                  <a:lnTo>
                    <a:pt x="53" y="11"/>
                  </a:lnTo>
                  <a:lnTo>
                    <a:pt x="52" y="7"/>
                  </a:lnTo>
                  <a:lnTo>
                    <a:pt x="50" y="2"/>
                  </a:lnTo>
                  <a:lnTo>
                    <a:pt x="50" y="2"/>
                  </a:lnTo>
                  <a:lnTo>
                    <a:pt x="56" y="5"/>
                  </a:lnTo>
                  <a:lnTo>
                    <a:pt x="59" y="8"/>
                  </a:lnTo>
                  <a:lnTo>
                    <a:pt x="63" y="12"/>
                  </a:lnTo>
                  <a:lnTo>
                    <a:pt x="65" y="16"/>
                  </a:lnTo>
                  <a:lnTo>
                    <a:pt x="68" y="24"/>
                  </a:lnTo>
                  <a:lnTo>
                    <a:pt x="68" y="31"/>
                  </a:lnTo>
                  <a:lnTo>
                    <a:pt x="68" y="31"/>
                  </a:lnTo>
                  <a:lnTo>
                    <a:pt x="68" y="39"/>
                  </a:lnTo>
                  <a:lnTo>
                    <a:pt x="65" y="46"/>
                  </a:lnTo>
                  <a:lnTo>
                    <a:pt x="60" y="52"/>
                  </a:lnTo>
                  <a:lnTo>
                    <a:pt x="54" y="56"/>
                  </a:lnTo>
                  <a:lnTo>
                    <a:pt x="54" y="56"/>
                  </a:lnTo>
                  <a:lnTo>
                    <a:pt x="44" y="62"/>
                  </a:lnTo>
                  <a:lnTo>
                    <a:pt x="36" y="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45"/>
            <p:cNvSpPr>
              <a:spLocks/>
            </p:cNvSpPr>
            <p:nvPr userDrawn="1"/>
          </p:nvSpPr>
          <p:spPr bwMode="auto">
            <a:xfrm>
              <a:off x="4993" y="2394"/>
              <a:ext cx="1" cy="1"/>
            </a:xfrm>
            <a:custGeom>
              <a:avLst/>
              <a:gdLst>
                <a:gd name="T0" fmla="*/ 1 w 1"/>
                <a:gd name="T1" fmla="*/ 1 h 1"/>
                <a:gd name="T2" fmla="*/ 1 w 1"/>
                <a:gd name="T3" fmla="*/ 1 h 1"/>
                <a:gd name="T4" fmla="*/ 0 w 1"/>
                <a:gd name="T5" fmla="*/ 0 h 1"/>
                <a:gd name="T6" fmla="*/ 0 w 1"/>
                <a:gd name="T7" fmla="*/ 0 h 1"/>
                <a:gd name="T8" fmla="*/ 0 w 1"/>
                <a:gd name="T9" fmla="*/ 0 h 1"/>
                <a:gd name="T10" fmla="*/ 0 w 1"/>
                <a:gd name="T11" fmla="*/ 0 h 1"/>
                <a:gd name="T12" fmla="*/ 1 w 1"/>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1" y="1"/>
                  </a:moveTo>
                  <a:lnTo>
                    <a:pt x="1" y="1"/>
                  </a:lnTo>
                  <a:lnTo>
                    <a:pt x="0" y="0"/>
                  </a:lnTo>
                  <a:lnTo>
                    <a:pt x="0" y="0"/>
                  </a:lnTo>
                  <a:lnTo>
                    <a:pt x="0" y="0"/>
                  </a:lnTo>
                  <a:lnTo>
                    <a:pt x="0" y="0"/>
                  </a:lnTo>
                  <a:lnTo>
                    <a:pt x="1"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46"/>
            <p:cNvSpPr>
              <a:spLocks/>
            </p:cNvSpPr>
            <p:nvPr userDrawn="1"/>
          </p:nvSpPr>
          <p:spPr bwMode="auto">
            <a:xfrm>
              <a:off x="4846" y="2205"/>
              <a:ext cx="13" cy="7"/>
            </a:xfrm>
            <a:custGeom>
              <a:avLst/>
              <a:gdLst>
                <a:gd name="T0" fmla="*/ 13 w 13"/>
                <a:gd name="T1" fmla="*/ 6 h 7"/>
                <a:gd name="T2" fmla="*/ 13 w 13"/>
                <a:gd name="T3" fmla="*/ 6 h 7"/>
                <a:gd name="T4" fmla="*/ 11 w 13"/>
                <a:gd name="T5" fmla="*/ 6 h 7"/>
                <a:gd name="T6" fmla="*/ 7 w 13"/>
                <a:gd name="T7" fmla="*/ 7 h 7"/>
                <a:gd name="T8" fmla="*/ 0 w 13"/>
                <a:gd name="T9" fmla="*/ 7 h 7"/>
                <a:gd name="T10" fmla="*/ 0 w 13"/>
                <a:gd name="T11" fmla="*/ 7 h 7"/>
                <a:gd name="T12" fmla="*/ 0 w 13"/>
                <a:gd name="T13" fmla="*/ 5 h 7"/>
                <a:gd name="T14" fmla="*/ 0 w 13"/>
                <a:gd name="T15" fmla="*/ 0 h 7"/>
                <a:gd name="T16" fmla="*/ 0 w 13"/>
                <a:gd name="T17" fmla="*/ 0 h 7"/>
                <a:gd name="T18" fmla="*/ 2 w 13"/>
                <a:gd name="T19" fmla="*/ 0 h 7"/>
                <a:gd name="T20" fmla="*/ 6 w 13"/>
                <a:gd name="T21" fmla="*/ 2 h 7"/>
                <a:gd name="T22" fmla="*/ 11 w 13"/>
                <a:gd name="T23" fmla="*/ 3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1" y="6"/>
                  </a:lnTo>
                  <a:lnTo>
                    <a:pt x="7" y="7"/>
                  </a:lnTo>
                  <a:lnTo>
                    <a:pt x="0" y="7"/>
                  </a:lnTo>
                  <a:lnTo>
                    <a:pt x="0" y="7"/>
                  </a:lnTo>
                  <a:lnTo>
                    <a:pt x="0" y="5"/>
                  </a:lnTo>
                  <a:lnTo>
                    <a:pt x="0" y="0"/>
                  </a:lnTo>
                  <a:lnTo>
                    <a:pt x="0" y="0"/>
                  </a:lnTo>
                  <a:lnTo>
                    <a:pt x="2" y="0"/>
                  </a:lnTo>
                  <a:lnTo>
                    <a:pt x="6" y="2"/>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47"/>
            <p:cNvSpPr>
              <a:spLocks/>
            </p:cNvSpPr>
            <p:nvPr userDrawn="1"/>
          </p:nvSpPr>
          <p:spPr bwMode="auto">
            <a:xfrm>
              <a:off x="4681" y="2180"/>
              <a:ext cx="390" cy="461"/>
            </a:xfrm>
            <a:custGeom>
              <a:avLst/>
              <a:gdLst>
                <a:gd name="T0" fmla="*/ 374 w 390"/>
                <a:gd name="T1" fmla="*/ 155 h 461"/>
                <a:gd name="T2" fmla="*/ 372 w 390"/>
                <a:gd name="T3" fmla="*/ 95 h 461"/>
                <a:gd name="T4" fmla="*/ 325 w 390"/>
                <a:gd name="T5" fmla="*/ 36 h 461"/>
                <a:gd name="T6" fmla="*/ 281 w 390"/>
                <a:gd name="T7" fmla="*/ 95 h 461"/>
                <a:gd name="T8" fmla="*/ 291 w 390"/>
                <a:gd name="T9" fmla="*/ 154 h 461"/>
                <a:gd name="T10" fmla="*/ 308 w 390"/>
                <a:gd name="T11" fmla="*/ 162 h 461"/>
                <a:gd name="T12" fmla="*/ 320 w 390"/>
                <a:gd name="T13" fmla="*/ 151 h 461"/>
                <a:gd name="T14" fmla="*/ 359 w 390"/>
                <a:gd name="T15" fmla="*/ 158 h 461"/>
                <a:gd name="T16" fmla="*/ 337 w 390"/>
                <a:gd name="T17" fmla="*/ 218 h 461"/>
                <a:gd name="T18" fmla="*/ 271 w 390"/>
                <a:gd name="T19" fmla="*/ 184 h 461"/>
                <a:gd name="T20" fmla="*/ 263 w 390"/>
                <a:gd name="T21" fmla="*/ 125 h 461"/>
                <a:gd name="T22" fmla="*/ 263 w 390"/>
                <a:gd name="T23" fmla="*/ 116 h 461"/>
                <a:gd name="T24" fmla="*/ 237 w 390"/>
                <a:gd name="T25" fmla="*/ 76 h 461"/>
                <a:gd name="T26" fmla="*/ 267 w 390"/>
                <a:gd name="T27" fmla="*/ 49 h 461"/>
                <a:gd name="T28" fmla="*/ 223 w 390"/>
                <a:gd name="T29" fmla="*/ 17 h 461"/>
                <a:gd name="T30" fmla="*/ 155 w 390"/>
                <a:gd name="T31" fmla="*/ 21 h 461"/>
                <a:gd name="T32" fmla="*/ 141 w 390"/>
                <a:gd name="T33" fmla="*/ 46 h 461"/>
                <a:gd name="T34" fmla="*/ 154 w 390"/>
                <a:gd name="T35" fmla="*/ 66 h 461"/>
                <a:gd name="T36" fmla="*/ 184 w 390"/>
                <a:gd name="T37" fmla="*/ 55 h 461"/>
                <a:gd name="T38" fmla="*/ 139 w 390"/>
                <a:gd name="T39" fmla="*/ 73 h 461"/>
                <a:gd name="T40" fmla="*/ 120 w 390"/>
                <a:gd name="T41" fmla="*/ 69 h 461"/>
                <a:gd name="T42" fmla="*/ 163 w 390"/>
                <a:gd name="T43" fmla="*/ 71 h 461"/>
                <a:gd name="T44" fmla="*/ 164 w 390"/>
                <a:gd name="T45" fmla="*/ 81 h 461"/>
                <a:gd name="T46" fmla="*/ 149 w 390"/>
                <a:gd name="T47" fmla="*/ 96 h 461"/>
                <a:gd name="T48" fmla="*/ 164 w 390"/>
                <a:gd name="T49" fmla="*/ 121 h 461"/>
                <a:gd name="T50" fmla="*/ 84 w 390"/>
                <a:gd name="T51" fmla="*/ 175 h 461"/>
                <a:gd name="T52" fmla="*/ 32 w 390"/>
                <a:gd name="T53" fmla="*/ 159 h 461"/>
                <a:gd name="T54" fmla="*/ 26 w 390"/>
                <a:gd name="T55" fmla="*/ 169 h 461"/>
                <a:gd name="T56" fmla="*/ 32 w 390"/>
                <a:gd name="T57" fmla="*/ 181 h 461"/>
                <a:gd name="T58" fmla="*/ 1 w 390"/>
                <a:gd name="T59" fmla="*/ 193 h 461"/>
                <a:gd name="T60" fmla="*/ 37 w 390"/>
                <a:gd name="T61" fmla="*/ 198 h 461"/>
                <a:gd name="T62" fmla="*/ 22 w 390"/>
                <a:gd name="T63" fmla="*/ 209 h 461"/>
                <a:gd name="T64" fmla="*/ 32 w 390"/>
                <a:gd name="T65" fmla="*/ 218 h 461"/>
                <a:gd name="T66" fmla="*/ 65 w 390"/>
                <a:gd name="T67" fmla="*/ 218 h 461"/>
                <a:gd name="T68" fmla="*/ 73 w 390"/>
                <a:gd name="T69" fmla="*/ 220 h 461"/>
                <a:gd name="T70" fmla="*/ 103 w 390"/>
                <a:gd name="T71" fmla="*/ 195 h 461"/>
                <a:gd name="T72" fmla="*/ 135 w 390"/>
                <a:gd name="T73" fmla="*/ 190 h 461"/>
                <a:gd name="T74" fmla="*/ 178 w 390"/>
                <a:gd name="T75" fmla="*/ 206 h 461"/>
                <a:gd name="T76" fmla="*/ 262 w 390"/>
                <a:gd name="T77" fmla="*/ 244 h 461"/>
                <a:gd name="T78" fmla="*/ 293 w 390"/>
                <a:gd name="T79" fmla="*/ 311 h 461"/>
                <a:gd name="T80" fmla="*/ 292 w 390"/>
                <a:gd name="T81" fmla="*/ 327 h 461"/>
                <a:gd name="T82" fmla="*/ 323 w 390"/>
                <a:gd name="T83" fmla="*/ 333 h 461"/>
                <a:gd name="T84" fmla="*/ 331 w 390"/>
                <a:gd name="T85" fmla="*/ 396 h 461"/>
                <a:gd name="T86" fmla="*/ 292 w 390"/>
                <a:gd name="T87" fmla="*/ 403 h 461"/>
                <a:gd name="T88" fmla="*/ 311 w 390"/>
                <a:gd name="T89" fmla="*/ 411 h 461"/>
                <a:gd name="T90" fmla="*/ 303 w 390"/>
                <a:gd name="T91" fmla="*/ 420 h 461"/>
                <a:gd name="T92" fmla="*/ 299 w 390"/>
                <a:gd name="T93" fmla="*/ 450 h 461"/>
                <a:gd name="T94" fmla="*/ 318 w 390"/>
                <a:gd name="T95" fmla="*/ 438 h 461"/>
                <a:gd name="T96" fmla="*/ 323 w 390"/>
                <a:gd name="T97" fmla="*/ 443 h 461"/>
                <a:gd name="T98" fmla="*/ 343 w 390"/>
                <a:gd name="T99" fmla="*/ 455 h 461"/>
                <a:gd name="T100" fmla="*/ 350 w 390"/>
                <a:gd name="T101" fmla="*/ 429 h 461"/>
                <a:gd name="T102" fmla="*/ 371 w 390"/>
                <a:gd name="T103" fmla="*/ 436 h 461"/>
                <a:gd name="T104" fmla="*/ 372 w 390"/>
                <a:gd name="T105" fmla="*/ 395 h 461"/>
                <a:gd name="T106" fmla="*/ 380 w 390"/>
                <a:gd name="T107" fmla="*/ 378 h 461"/>
                <a:gd name="T108" fmla="*/ 378 w 390"/>
                <a:gd name="T109" fmla="*/ 349 h 461"/>
                <a:gd name="T110" fmla="*/ 362 w 390"/>
                <a:gd name="T111" fmla="*/ 321 h 461"/>
                <a:gd name="T112" fmla="*/ 335 w 390"/>
                <a:gd name="T113" fmla="*/ 292 h 461"/>
                <a:gd name="T114" fmla="*/ 335 w 390"/>
                <a:gd name="T115" fmla="*/ 265 h 461"/>
                <a:gd name="T116" fmla="*/ 341 w 390"/>
                <a:gd name="T117" fmla="*/ 238 h 461"/>
                <a:gd name="T118" fmla="*/ 390 w 390"/>
                <a:gd name="T119" fmla="*/ 20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0" h="461">
                  <a:moveTo>
                    <a:pt x="380" y="177"/>
                  </a:moveTo>
                  <a:lnTo>
                    <a:pt x="380" y="177"/>
                  </a:lnTo>
                  <a:lnTo>
                    <a:pt x="387" y="178"/>
                  </a:lnTo>
                  <a:lnTo>
                    <a:pt x="390" y="177"/>
                  </a:lnTo>
                  <a:lnTo>
                    <a:pt x="390" y="177"/>
                  </a:lnTo>
                  <a:lnTo>
                    <a:pt x="390" y="170"/>
                  </a:lnTo>
                  <a:lnTo>
                    <a:pt x="388" y="159"/>
                  </a:lnTo>
                  <a:lnTo>
                    <a:pt x="388" y="159"/>
                  </a:lnTo>
                  <a:lnTo>
                    <a:pt x="386" y="159"/>
                  </a:lnTo>
                  <a:lnTo>
                    <a:pt x="381" y="159"/>
                  </a:lnTo>
                  <a:lnTo>
                    <a:pt x="378" y="158"/>
                  </a:lnTo>
                  <a:lnTo>
                    <a:pt x="374" y="155"/>
                  </a:lnTo>
                  <a:lnTo>
                    <a:pt x="374" y="155"/>
                  </a:lnTo>
                  <a:lnTo>
                    <a:pt x="371" y="150"/>
                  </a:lnTo>
                  <a:lnTo>
                    <a:pt x="371" y="150"/>
                  </a:lnTo>
                  <a:lnTo>
                    <a:pt x="364" y="141"/>
                  </a:lnTo>
                  <a:lnTo>
                    <a:pt x="357" y="134"/>
                  </a:lnTo>
                  <a:lnTo>
                    <a:pt x="349" y="128"/>
                  </a:lnTo>
                  <a:lnTo>
                    <a:pt x="341" y="124"/>
                  </a:lnTo>
                  <a:lnTo>
                    <a:pt x="341" y="124"/>
                  </a:lnTo>
                  <a:lnTo>
                    <a:pt x="353" y="117"/>
                  </a:lnTo>
                  <a:lnTo>
                    <a:pt x="362" y="110"/>
                  </a:lnTo>
                  <a:lnTo>
                    <a:pt x="366" y="104"/>
                  </a:lnTo>
                  <a:lnTo>
                    <a:pt x="370" y="99"/>
                  </a:lnTo>
                  <a:lnTo>
                    <a:pt x="370" y="99"/>
                  </a:lnTo>
                  <a:lnTo>
                    <a:pt x="372" y="95"/>
                  </a:lnTo>
                  <a:lnTo>
                    <a:pt x="373" y="88"/>
                  </a:lnTo>
                  <a:lnTo>
                    <a:pt x="374" y="81"/>
                  </a:lnTo>
                  <a:lnTo>
                    <a:pt x="374" y="73"/>
                  </a:lnTo>
                  <a:lnTo>
                    <a:pt x="372" y="65"/>
                  </a:lnTo>
                  <a:lnTo>
                    <a:pt x="368" y="57"/>
                  </a:lnTo>
                  <a:lnTo>
                    <a:pt x="362" y="50"/>
                  </a:lnTo>
                  <a:lnTo>
                    <a:pt x="358" y="46"/>
                  </a:lnTo>
                  <a:lnTo>
                    <a:pt x="353" y="43"/>
                  </a:lnTo>
                  <a:lnTo>
                    <a:pt x="353" y="43"/>
                  </a:lnTo>
                  <a:lnTo>
                    <a:pt x="345" y="39"/>
                  </a:lnTo>
                  <a:lnTo>
                    <a:pt x="338" y="37"/>
                  </a:lnTo>
                  <a:lnTo>
                    <a:pt x="330" y="36"/>
                  </a:lnTo>
                  <a:lnTo>
                    <a:pt x="325" y="36"/>
                  </a:lnTo>
                  <a:lnTo>
                    <a:pt x="312" y="38"/>
                  </a:lnTo>
                  <a:lnTo>
                    <a:pt x="304" y="40"/>
                  </a:lnTo>
                  <a:lnTo>
                    <a:pt x="304" y="40"/>
                  </a:lnTo>
                  <a:lnTo>
                    <a:pt x="298" y="44"/>
                  </a:lnTo>
                  <a:lnTo>
                    <a:pt x="292" y="49"/>
                  </a:lnTo>
                  <a:lnTo>
                    <a:pt x="288" y="53"/>
                  </a:lnTo>
                  <a:lnTo>
                    <a:pt x="284" y="59"/>
                  </a:lnTo>
                  <a:lnTo>
                    <a:pt x="281" y="66"/>
                  </a:lnTo>
                  <a:lnTo>
                    <a:pt x="279" y="73"/>
                  </a:lnTo>
                  <a:lnTo>
                    <a:pt x="278" y="80"/>
                  </a:lnTo>
                  <a:lnTo>
                    <a:pt x="279" y="89"/>
                  </a:lnTo>
                  <a:lnTo>
                    <a:pt x="279" y="89"/>
                  </a:lnTo>
                  <a:lnTo>
                    <a:pt x="281" y="95"/>
                  </a:lnTo>
                  <a:lnTo>
                    <a:pt x="284" y="101"/>
                  </a:lnTo>
                  <a:lnTo>
                    <a:pt x="288" y="106"/>
                  </a:lnTo>
                  <a:lnTo>
                    <a:pt x="291" y="110"/>
                  </a:lnTo>
                  <a:lnTo>
                    <a:pt x="300" y="117"/>
                  </a:lnTo>
                  <a:lnTo>
                    <a:pt x="312" y="124"/>
                  </a:lnTo>
                  <a:lnTo>
                    <a:pt x="312" y="124"/>
                  </a:lnTo>
                  <a:lnTo>
                    <a:pt x="304" y="128"/>
                  </a:lnTo>
                  <a:lnTo>
                    <a:pt x="297" y="135"/>
                  </a:lnTo>
                  <a:lnTo>
                    <a:pt x="295" y="139"/>
                  </a:lnTo>
                  <a:lnTo>
                    <a:pt x="292" y="143"/>
                  </a:lnTo>
                  <a:lnTo>
                    <a:pt x="291" y="148"/>
                  </a:lnTo>
                  <a:lnTo>
                    <a:pt x="291" y="154"/>
                  </a:lnTo>
                  <a:lnTo>
                    <a:pt x="291" y="154"/>
                  </a:lnTo>
                  <a:lnTo>
                    <a:pt x="292" y="161"/>
                  </a:lnTo>
                  <a:lnTo>
                    <a:pt x="295" y="169"/>
                  </a:lnTo>
                  <a:lnTo>
                    <a:pt x="296" y="178"/>
                  </a:lnTo>
                  <a:lnTo>
                    <a:pt x="295" y="184"/>
                  </a:lnTo>
                  <a:lnTo>
                    <a:pt x="295" y="190"/>
                  </a:lnTo>
                  <a:lnTo>
                    <a:pt x="295" y="190"/>
                  </a:lnTo>
                  <a:lnTo>
                    <a:pt x="296" y="190"/>
                  </a:lnTo>
                  <a:lnTo>
                    <a:pt x="299" y="188"/>
                  </a:lnTo>
                  <a:lnTo>
                    <a:pt x="306" y="184"/>
                  </a:lnTo>
                  <a:lnTo>
                    <a:pt x="306" y="184"/>
                  </a:lnTo>
                  <a:lnTo>
                    <a:pt x="308" y="177"/>
                  </a:lnTo>
                  <a:lnTo>
                    <a:pt x="308" y="170"/>
                  </a:lnTo>
                  <a:lnTo>
                    <a:pt x="308" y="162"/>
                  </a:lnTo>
                  <a:lnTo>
                    <a:pt x="308" y="162"/>
                  </a:lnTo>
                  <a:lnTo>
                    <a:pt x="311" y="165"/>
                  </a:lnTo>
                  <a:lnTo>
                    <a:pt x="312" y="171"/>
                  </a:lnTo>
                  <a:lnTo>
                    <a:pt x="312" y="176"/>
                  </a:lnTo>
                  <a:lnTo>
                    <a:pt x="312" y="180"/>
                  </a:lnTo>
                  <a:lnTo>
                    <a:pt x="312" y="180"/>
                  </a:lnTo>
                  <a:lnTo>
                    <a:pt x="315" y="178"/>
                  </a:lnTo>
                  <a:lnTo>
                    <a:pt x="319" y="176"/>
                  </a:lnTo>
                  <a:lnTo>
                    <a:pt x="320" y="173"/>
                  </a:lnTo>
                  <a:lnTo>
                    <a:pt x="320" y="173"/>
                  </a:lnTo>
                  <a:lnTo>
                    <a:pt x="322" y="165"/>
                  </a:lnTo>
                  <a:lnTo>
                    <a:pt x="321" y="157"/>
                  </a:lnTo>
                  <a:lnTo>
                    <a:pt x="320" y="151"/>
                  </a:lnTo>
                  <a:lnTo>
                    <a:pt x="318" y="147"/>
                  </a:lnTo>
                  <a:lnTo>
                    <a:pt x="318" y="147"/>
                  </a:lnTo>
                  <a:lnTo>
                    <a:pt x="318" y="142"/>
                  </a:lnTo>
                  <a:lnTo>
                    <a:pt x="319" y="138"/>
                  </a:lnTo>
                  <a:lnTo>
                    <a:pt x="321" y="133"/>
                  </a:lnTo>
                  <a:lnTo>
                    <a:pt x="326" y="131"/>
                  </a:lnTo>
                  <a:lnTo>
                    <a:pt x="326" y="131"/>
                  </a:lnTo>
                  <a:lnTo>
                    <a:pt x="337" y="136"/>
                  </a:lnTo>
                  <a:lnTo>
                    <a:pt x="337" y="136"/>
                  </a:lnTo>
                  <a:lnTo>
                    <a:pt x="341" y="140"/>
                  </a:lnTo>
                  <a:lnTo>
                    <a:pt x="348" y="146"/>
                  </a:lnTo>
                  <a:lnTo>
                    <a:pt x="356" y="154"/>
                  </a:lnTo>
                  <a:lnTo>
                    <a:pt x="359" y="158"/>
                  </a:lnTo>
                  <a:lnTo>
                    <a:pt x="362" y="164"/>
                  </a:lnTo>
                  <a:lnTo>
                    <a:pt x="362" y="164"/>
                  </a:lnTo>
                  <a:lnTo>
                    <a:pt x="364" y="171"/>
                  </a:lnTo>
                  <a:lnTo>
                    <a:pt x="365" y="178"/>
                  </a:lnTo>
                  <a:lnTo>
                    <a:pt x="366" y="184"/>
                  </a:lnTo>
                  <a:lnTo>
                    <a:pt x="366" y="190"/>
                  </a:lnTo>
                  <a:lnTo>
                    <a:pt x="364" y="198"/>
                  </a:lnTo>
                  <a:lnTo>
                    <a:pt x="362" y="202"/>
                  </a:lnTo>
                  <a:lnTo>
                    <a:pt x="362" y="202"/>
                  </a:lnTo>
                  <a:lnTo>
                    <a:pt x="357" y="208"/>
                  </a:lnTo>
                  <a:lnTo>
                    <a:pt x="351" y="214"/>
                  </a:lnTo>
                  <a:lnTo>
                    <a:pt x="345" y="217"/>
                  </a:lnTo>
                  <a:lnTo>
                    <a:pt x="337" y="218"/>
                  </a:lnTo>
                  <a:lnTo>
                    <a:pt x="337" y="218"/>
                  </a:lnTo>
                  <a:lnTo>
                    <a:pt x="336" y="218"/>
                  </a:lnTo>
                  <a:lnTo>
                    <a:pt x="336" y="218"/>
                  </a:lnTo>
                  <a:lnTo>
                    <a:pt x="327" y="218"/>
                  </a:lnTo>
                  <a:lnTo>
                    <a:pt x="327" y="218"/>
                  </a:lnTo>
                  <a:lnTo>
                    <a:pt x="319" y="216"/>
                  </a:lnTo>
                  <a:lnTo>
                    <a:pt x="319" y="216"/>
                  </a:lnTo>
                  <a:lnTo>
                    <a:pt x="312" y="214"/>
                  </a:lnTo>
                  <a:lnTo>
                    <a:pt x="312" y="214"/>
                  </a:lnTo>
                  <a:lnTo>
                    <a:pt x="305" y="210"/>
                  </a:lnTo>
                  <a:lnTo>
                    <a:pt x="295" y="203"/>
                  </a:lnTo>
                  <a:lnTo>
                    <a:pt x="283" y="195"/>
                  </a:lnTo>
                  <a:lnTo>
                    <a:pt x="271" y="184"/>
                  </a:lnTo>
                  <a:lnTo>
                    <a:pt x="271" y="184"/>
                  </a:lnTo>
                  <a:lnTo>
                    <a:pt x="255" y="165"/>
                  </a:lnTo>
                  <a:lnTo>
                    <a:pt x="245" y="153"/>
                  </a:lnTo>
                  <a:lnTo>
                    <a:pt x="245" y="153"/>
                  </a:lnTo>
                  <a:lnTo>
                    <a:pt x="251" y="155"/>
                  </a:lnTo>
                  <a:lnTo>
                    <a:pt x="256" y="155"/>
                  </a:lnTo>
                  <a:lnTo>
                    <a:pt x="262" y="155"/>
                  </a:lnTo>
                  <a:lnTo>
                    <a:pt x="262" y="155"/>
                  </a:lnTo>
                  <a:lnTo>
                    <a:pt x="262" y="144"/>
                  </a:lnTo>
                  <a:lnTo>
                    <a:pt x="263" y="134"/>
                  </a:lnTo>
                  <a:lnTo>
                    <a:pt x="263" y="134"/>
                  </a:lnTo>
                  <a:lnTo>
                    <a:pt x="263" y="125"/>
                  </a:lnTo>
                  <a:lnTo>
                    <a:pt x="263" y="125"/>
                  </a:lnTo>
                  <a:lnTo>
                    <a:pt x="260" y="125"/>
                  </a:lnTo>
                  <a:lnTo>
                    <a:pt x="252" y="123"/>
                  </a:lnTo>
                  <a:lnTo>
                    <a:pt x="247" y="121"/>
                  </a:lnTo>
                  <a:lnTo>
                    <a:pt x="243" y="119"/>
                  </a:lnTo>
                  <a:lnTo>
                    <a:pt x="239" y="117"/>
                  </a:lnTo>
                  <a:lnTo>
                    <a:pt x="237" y="113"/>
                  </a:lnTo>
                  <a:lnTo>
                    <a:pt x="237" y="113"/>
                  </a:lnTo>
                  <a:lnTo>
                    <a:pt x="240" y="114"/>
                  </a:lnTo>
                  <a:lnTo>
                    <a:pt x="244" y="116"/>
                  </a:lnTo>
                  <a:lnTo>
                    <a:pt x="249" y="117"/>
                  </a:lnTo>
                  <a:lnTo>
                    <a:pt x="249" y="117"/>
                  </a:lnTo>
                  <a:lnTo>
                    <a:pt x="259" y="116"/>
                  </a:lnTo>
                  <a:lnTo>
                    <a:pt x="263" y="116"/>
                  </a:lnTo>
                  <a:lnTo>
                    <a:pt x="263" y="116"/>
                  </a:lnTo>
                  <a:lnTo>
                    <a:pt x="264" y="105"/>
                  </a:lnTo>
                  <a:lnTo>
                    <a:pt x="266" y="96"/>
                  </a:lnTo>
                  <a:lnTo>
                    <a:pt x="266" y="96"/>
                  </a:lnTo>
                  <a:lnTo>
                    <a:pt x="266" y="87"/>
                  </a:lnTo>
                  <a:lnTo>
                    <a:pt x="266" y="87"/>
                  </a:lnTo>
                  <a:lnTo>
                    <a:pt x="259" y="87"/>
                  </a:lnTo>
                  <a:lnTo>
                    <a:pt x="249" y="86"/>
                  </a:lnTo>
                  <a:lnTo>
                    <a:pt x="249" y="86"/>
                  </a:lnTo>
                  <a:lnTo>
                    <a:pt x="243" y="82"/>
                  </a:lnTo>
                  <a:lnTo>
                    <a:pt x="239" y="80"/>
                  </a:lnTo>
                  <a:lnTo>
                    <a:pt x="237" y="76"/>
                  </a:lnTo>
                  <a:lnTo>
                    <a:pt x="237" y="76"/>
                  </a:lnTo>
                  <a:lnTo>
                    <a:pt x="240" y="77"/>
                  </a:lnTo>
                  <a:lnTo>
                    <a:pt x="248" y="80"/>
                  </a:lnTo>
                  <a:lnTo>
                    <a:pt x="248" y="80"/>
                  </a:lnTo>
                  <a:lnTo>
                    <a:pt x="255" y="80"/>
                  </a:lnTo>
                  <a:lnTo>
                    <a:pt x="261" y="79"/>
                  </a:lnTo>
                  <a:lnTo>
                    <a:pt x="264" y="79"/>
                  </a:lnTo>
                  <a:lnTo>
                    <a:pt x="267" y="77"/>
                  </a:lnTo>
                  <a:lnTo>
                    <a:pt x="267" y="77"/>
                  </a:lnTo>
                  <a:lnTo>
                    <a:pt x="267" y="59"/>
                  </a:lnTo>
                  <a:lnTo>
                    <a:pt x="267" y="59"/>
                  </a:lnTo>
                  <a:lnTo>
                    <a:pt x="267" y="54"/>
                  </a:lnTo>
                  <a:lnTo>
                    <a:pt x="267" y="49"/>
                  </a:lnTo>
                  <a:lnTo>
                    <a:pt x="267" y="49"/>
                  </a:lnTo>
                  <a:lnTo>
                    <a:pt x="263" y="49"/>
                  </a:lnTo>
                  <a:lnTo>
                    <a:pt x="258" y="47"/>
                  </a:lnTo>
                  <a:lnTo>
                    <a:pt x="249" y="44"/>
                  </a:lnTo>
                  <a:lnTo>
                    <a:pt x="245" y="42"/>
                  </a:lnTo>
                  <a:lnTo>
                    <a:pt x="241" y="38"/>
                  </a:lnTo>
                  <a:lnTo>
                    <a:pt x="241" y="38"/>
                  </a:lnTo>
                  <a:lnTo>
                    <a:pt x="240" y="36"/>
                  </a:lnTo>
                  <a:lnTo>
                    <a:pt x="239" y="34"/>
                  </a:lnTo>
                  <a:lnTo>
                    <a:pt x="241" y="29"/>
                  </a:lnTo>
                  <a:lnTo>
                    <a:pt x="241" y="29"/>
                  </a:lnTo>
                  <a:lnTo>
                    <a:pt x="221" y="20"/>
                  </a:lnTo>
                  <a:lnTo>
                    <a:pt x="221" y="20"/>
                  </a:lnTo>
                  <a:lnTo>
                    <a:pt x="223" y="17"/>
                  </a:lnTo>
                  <a:lnTo>
                    <a:pt x="224" y="14"/>
                  </a:lnTo>
                  <a:lnTo>
                    <a:pt x="225" y="12"/>
                  </a:lnTo>
                  <a:lnTo>
                    <a:pt x="225" y="12"/>
                  </a:lnTo>
                  <a:lnTo>
                    <a:pt x="224" y="8"/>
                  </a:lnTo>
                  <a:lnTo>
                    <a:pt x="221" y="6"/>
                  </a:lnTo>
                  <a:lnTo>
                    <a:pt x="216" y="5"/>
                  </a:lnTo>
                  <a:lnTo>
                    <a:pt x="211" y="5"/>
                  </a:lnTo>
                  <a:lnTo>
                    <a:pt x="211" y="5"/>
                  </a:lnTo>
                  <a:lnTo>
                    <a:pt x="208" y="6"/>
                  </a:lnTo>
                  <a:lnTo>
                    <a:pt x="204" y="8"/>
                  </a:lnTo>
                  <a:lnTo>
                    <a:pt x="202" y="12"/>
                  </a:lnTo>
                  <a:lnTo>
                    <a:pt x="176" y="0"/>
                  </a:lnTo>
                  <a:lnTo>
                    <a:pt x="155" y="21"/>
                  </a:lnTo>
                  <a:lnTo>
                    <a:pt x="155" y="21"/>
                  </a:lnTo>
                  <a:lnTo>
                    <a:pt x="155" y="22"/>
                  </a:lnTo>
                  <a:lnTo>
                    <a:pt x="154" y="24"/>
                  </a:lnTo>
                  <a:lnTo>
                    <a:pt x="154" y="27"/>
                  </a:lnTo>
                  <a:lnTo>
                    <a:pt x="154" y="27"/>
                  </a:lnTo>
                  <a:lnTo>
                    <a:pt x="154" y="28"/>
                  </a:lnTo>
                  <a:lnTo>
                    <a:pt x="154" y="29"/>
                  </a:lnTo>
                  <a:lnTo>
                    <a:pt x="154" y="29"/>
                  </a:lnTo>
                  <a:lnTo>
                    <a:pt x="148" y="36"/>
                  </a:lnTo>
                  <a:lnTo>
                    <a:pt x="148" y="36"/>
                  </a:lnTo>
                  <a:lnTo>
                    <a:pt x="143" y="42"/>
                  </a:lnTo>
                  <a:lnTo>
                    <a:pt x="143" y="42"/>
                  </a:lnTo>
                  <a:lnTo>
                    <a:pt x="141" y="46"/>
                  </a:lnTo>
                  <a:lnTo>
                    <a:pt x="140" y="50"/>
                  </a:lnTo>
                  <a:lnTo>
                    <a:pt x="140" y="50"/>
                  </a:lnTo>
                  <a:lnTo>
                    <a:pt x="140" y="51"/>
                  </a:lnTo>
                  <a:lnTo>
                    <a:pt x="140" y="53"/>
                  </a:lnTo>
                  <a:lnTo>
                    <a:pt x="142" y="58"/>
                  </a:lnTo>
                  <a:lnTo>
                    <a:pt x="147" y="62"/>
                  </a:lnTo>
                  <a:lnTo>
                    <a:pt x="148" y="64"/>
                  </a:lnTo>
                  <a:lnTo>
                    <a:pt x="148" y="64"/>
                  </a:lnTo>
                  <a:lnTo>
                    <a:pt x="149" y="62"/>
                  </a:lnTo>
                  <a:lnTo>
                    <a:pt x="149" y="62"/>
                  </a:lnTo>
                  <a:lnTo>
                    <a:pt x="149" y="62"/>
                  </a:lnTo>
                  <a:lnTo>
                    <a:pt x="154" y="66"/>
                  </a:lnTo>
                  <a:lnTo>
                    <a:pt x="154" y="66"/>
                  </a:lnTo>
                  <a:lnTo>
                    <a:pt x="155" y="64"/>
                  </a:lnTo>
                  <a:lnTo>
                    <a:pt x="156" y="60"/>
                  </a:lnTo>
                  <a:lnTo>
                    <a:pt x="156" y="60"/>
                  </a:lnTo>
                  <a:lnTo>
                    <a:pt x="160" y="55"/>
                  </a:lnTo>
                  <a:lnTo>
                    <a:pt x="164" y="52"/>
                  </a:lnTo>
                  <a:lnTo>
                    <a:pt x="164" y="52"/>
                  </a:lnTo>
                  <a:lnTo>
                    <a:pt x="169" y="50"/>
                  </a:lnTo>
                  <a:lnTo>
                    <a:pt x="174" y="50"/>
                  </a:lnTo>
                  <a:lnTo>
                    <a:pt x="174" y="50"/>
                  </a:lnTo>
                  <a:lnTo>
                    <a:pt x="178" y="50"/>
                  </a:lnTo>
                  <a:lnTo>
                    <a:pt x="181" y="52"/>
                  </a:lnTo>
                  <a:lnTo>
                    <a:pt x="181" y="52"/>
                  </a:lnTo>
                  <a:lnTo>
                    <a:pt x="184" y="55"/>
                  </a:lnTo>
                  <a:lnTo>
                    <a:pt x="185" y="60"/>
                  </a:lnTo>
                  <a:lnTo>
                    <a:pt x="186" y="65"/>
                  </a:lnTo>
                  <a:lnTo>
                    <a:pt x="185" y="68"/>
                  </a:lnTo>
                  <a:lnTo>
                    <a:pt x="185" y="68"/>
                  </a:lnTo>
                  <a:lnTo>
                    <a:pt x="182" y="66"/>
                  </a:lnTo>
                  <a:lnTo>
                    <a:pt x="182" y="66"/>
                  </a:lnTo>
                  <a:lnTo>
                    <a:pt x="179" y="65"/>
                  </a:lnTo>
                  <a:lnTo>
                    <a:pt x="174" y="64"/>
                  </a:lnTo>
                  <a:lnTo>
                    <a:pt x="167" y="64"/>
                  </a:lnTo>
                  <a:lnTo>
                    <a:pt x="159" y="65"/>
                  </a:lnTo>
                  <a:lnTo>
                    <a:pt x="159" y="65"/>
                  </a:lnTo>
                  <a:lnTo>
                    <a:pt x="152" y="68"/>
                  </a:lnTo>
                  <a:lnTo>
                    <a:pt x="139" y="73"/>
                  </a:lnTo>
                  <a:lnTo>
                    <a:pt x="139" y="73"/>
                  </a:lnTo>
                  <a:lnTo>
                    <a:pt x="134" y="74"/>
                  </a:lnTo>
                  <a:lnTo>
                    <a:pt x="132" y="74"/>
                  </a:lnTo>
                  <a:lnTo>
                    <a:pt x="129" y="72"/>
                  </a:lnTo>
                  <a:lnTo>
                    <a:pt x="127" y="69"/>
                  </a:lnTo>
                  <a:lnTo>
                    <a:pt x="127" y="69"/>
                  </a:lnTo>
                  <a:lnTo>
                    <a:pt x="127" y="66"/>
                  </a:lnTo>
                  <a:lnTo>
                    <a:pt x="128" y="64"/>
                  </a:lnTo>
                  <a:lnTo>
                    <a:pt x="128" y="61"/>
                  </a:lnTo>
                  <a:lnTo>
                    <a:pt x="128" y="61"/>
                  </a:lnTo>
                  <a:lnTo>
                    <a:pt x="125" y="64"/>
                  </a:lnTo>
                  <a:lnTo>
                    <a:pt x="122" y="66"/>
                  </a:lnTo>
                  <a:lnTo>
                    <a:pt x="120" y="69"/>
                  </a:lnTo>
                  <a:lnTo>
                    <a:pt x="120" y="69"/>
                  </a:lnTo>
                  <a:lnTo>
                    <a:pt x="119" y="74"/>
                  </a:lnTo>
                  <a:lnTo>
                    <a:pt x="120" y="79"/>
                  </a:lnTo>
                  <a:lnTo>
                    <a:pt x="122" y="81"/>
                  </a:lnTo>
                  <a:lnTo>
                    <a:pt x="127" y="83"/>
                  </a:lnTo>
                  <a:lnTo>
                    <a:pt x="127" y="83"/>
                  </a:lnTo>
                  <a:lnTo>
                    <a:pt x="132" y="83"/>
                  </a:lnTo>
                  <a:lnTo>
                    <a:pt x="137" y="82"/>
                  </a:lnTo>
                  <a:lnTo>
                    <a:pt x="148" y="77"/>
                  </a:lnTo>
                  <a:lnTo>
                    <a:pt x="148" y="77"/>
                  </a:lnTo>
                  <a:lnTo>
                    <a:pt x="158" y="72"/>
                  </a:lnTo>
                  <a:lnTo>
                    <a:pt x="158" y="72"/>
                  </a:lnTo>
                  <a:lnTo>
                    <a:pt x="163" y="71"/>
                  </a:lnTo>
                  <a:lnTo>
                    <a:pt x="166" y="69"/>
                  </a:lnTo>
                  <a:lnTo>
                    <a:pt x="170" y="71"/>
                  </a:lnTo>
                  <a:lnTo>
                    <a:pt x="174" y="72"/>
                  </a:lnTo>
                  <a:lnTo>
                    <a:pt x="174" y="72"/>
                  </a:lnTo>
                  <a:lnTo>
                    <a:pt x="180" y="75"/>
                  </a:lnTo>
                  <a:lnTo>
                    <a:pt x="182" y="76"/>
                  </a:lnTo>
                  <a:lnTo>
                    <a:pt x="182" y="76"/>
                  </a:lnTo>
                  <a:lnTo>
                    <a:pt x="180" y="80"/>
                  </a:lnTo>
                  <a:lnTo>
                    <a:pt x="177" y="82"/>
                  </a:lnTo>
                  <a:lnTo>
                    <a:pt x="172" y="82"/>
                  </a:lnTo>
                  <a:lnTo>
                    <a:pt x="172" y="82"/>
                  </a:lnTo>
                  <a:lnTo>
                    <a:pt x="167" y="82"/>
                  </a:lnTo>
                  <a:lnTo>
                    <a:pt x="164" y="81"/>
                  </a:lnTo>
                  <a:lnTo>
                    <a:pt x="162" y="79"/>
                  </a:lnTo>
                  <a:lnTo>
                    <a:pt x="159" y="76"/>
                  </a:lnTo>
                  <a:lnTo>
                    <a:pt x="159" y="76"/>
                  </a:lnTo>
                  <a:lnTo>
                    <a:pt x="157" y="81"/>
                  </a:lnTo>
                  <a:lnTo>
                    <a:pt x="157" y="81"/>
                  </a:lnTo>
                  <a:lnTo>
                    <a:pt x="157" y="83"/>
                  </a:lnTo>
                  <a:lnTo>
                    <a:pt x="157" y="86"/>
                  </a:lnTo>
                  <a:lnTo>
                    <a:pt x="157" y="87"/>
                  </a:lnTo>
                  <a:lnTo>
                    <a:pt x="157" y="89"/>
                  </a:lnTo>
                  <a:lnTo>
                    <a:pt x="157" y="89"/>
                  </a:lnTo>
                  <a:lnTo>
                    <a:pt x="156" y="90"/>
                  </a:lnTo>
                  <a:lnTo>
                    <a:pt x="154" y="92"/>
                  </a:lnTo>
                  <a:lnTo>
                    <a:pt x="149" y="96"/>
                  </a:lnTo>
                  <a:lnTo>
                    <a:pt x="149" y="96"/>
                  </a:lnTo>
                  <a:lnTo>
                    <a:pt x="143" y="99"/>
                  </a:lnTo>
                  <a:lnTo>
                    <a:pt x="137" y="101"/>
                  </a:lnTo>
                  <a:lnTo>
                    <a:pt x="137" y="101"/>
                  </a:lnTo>
                  <a:lnTo>
                    <a:pt x="142" y="111"/>
                  </a:lnTo>
                  <a:lnTo>
                    <a:pt x="142" y="111"/>
                  </a:lnTo>
                  <a:lnTo>
                    <a:pt x="147" y="118"/>
                  </a:lnTo>
                  <a:lnTo>
                    <a:pt x="149" y="123"/>
                  </a:lnTo>
                  <a:lnTo>
                    <a:pt x="151" y="126"/>
                  </a:lnTo>
                  <a:lnTo>
                    <a:pt x="151" y="126"/>
                  </a:lnTo>
                  <a:lnTo>
                    <a:pt x="156" y="125"/>
                  </a:lnTo>
                  <a:lnTo>
                    <a:pt x="164" y="121"/>
                  </a:lnTo>
                  <a:lnTo>
                    <a:pt x="164" y="121"/>
                  </a:lnTo>
                  <a:lnTo>
                    <a:pt x="170" y="117"/>
                  </a:lnTo>
                  <a:lnTo>
                    <a:pt x="173" y="112"/>
                  </a:lnTo>
                  <a:lnTo>
                    <a:pt x="173" y="112"/>
                  </a:lnTo>
                  <a:lnTo>
                    <a:pt x="169" y="123"/>
                  </a:lnTo>
                  <a:lnTo>
                    <a:pt x="164" y="128"/>
                  </a:lnTo>
                  <a:lnTo>
                    <a:pt x="160" y="133"/>
                  </a:lnTo>
                  <a:lnTo>
                    <a:pt x="157" y="136"/>
                  </a:lnTo>
                  <a:lnTo>
                    <a:pt x="157" y="136"/>
                  </a:lnTo>
                  <a:lnTo>
                    <a:pt x="141" y="147"/>
                  </a:lnTo>
                  <a:lnTo>
                    <a:pt x="120" y="158"/>
                  </a:lnTo>
                  <a:lnTo>
                    <a:pt x="108" y="165"/>
                  </a:lnTo>
                  <a:lnTo>
                    <a:pt x="96" y="170"/>
                  </a:lnTo>
                  <a:lnTo>
                    <a:pt x="84" y="175"/>
                  </a:lnTo>
                  <a:lnTo>
                    <a:pt x="72" y="177"/>
                  </a:lnTo>
                  <a:lnTo>
                    <a:pt x="72" y="177"/>
                  </a:lnTo>
                  <a:lnTo>
                    <a:pt x="68" y="176"/>
                  </a:lnTo>
                  <a:lnTo>
                    <a:pt x="63" y="175"/>
                  </a:lnTo>
                  <a:lnTo>
                    <a:pt x="54" y="169"/>
                  </a:lnTo>
                  <a:lnTo>
                    <a:pt x="47" y="163"/>
                  </a:lnTo>
                  <a:lnTo>
                    <a:pt x="41" y="157"/>
                  </a:lnTo>
                  <a:lnTo>
                    <a:pt x="41" y="157"/>
                  </a:lnTo>
                  <a:lnTo>
                    <a:pt x="40" y="157"/>
                  </a:lnTo>
                  <a:lnTo>
                    <a:pt x="39" y="156"/>
                  </a:lnTo>
                  <a:lnTo>
                    <a:pt x="36" y="157"/>
                  </a:lnTo>
                  <a:lnTo>
                    <a:pt x="32" y="159"/>
                  </a:lnTo>
                  <a:lnTo>
                    <a:pt x="32" y="159"/>
                  </a:lnTo>
                  <a:lnTo>
                    <a:pt x="30" y="159"/>
                  </a:lnTo>
                  <a:lnTo>
                    <a:pt x="25" y="159"/>
                  </a:lnTo>
                  <a:lnTo>
                    <a:pt x="20" y="161"/>
                  </a:lnTo>
                  <a:lnTo>
                    <a:pt x="16" y="163"/>
                  </a:lnTo>
                  <a:lnTo>
                    <a:pt x="14" y="165"/>
                  </a:lnTo>
                  <a:lnTo>
                    <a:pt x="14" y="165"/>
                  </a:lnTo>
                  <a:lnTo>
                    <a:pt x="15" y="166"/>
                  </a:lnTo>
                  <a:lnTo>
                    <a:pt x="17" y="166"/>
                  </a:lnTo>
                  <a:lnTo>
                    <a:pt x="22" y="165"/>
                  </a:lnTo>
                  <a:lnTo>
                    <a:pt x="25" y="166"/>
                  </a:lnTo>
                  <a:lnTo>
                    <a:pt x="25" y="166"/>
                  </a:lnTo>
                  <a:lnTo>
                    <a:pt x="26" y="168"/>
                  </a:lnTo>
                  <a:lnTo>
                    <a:pt x="26" y="169"/>
                  </a:lnTo>
                  <a:lnTo>
                    <a:pt x="25" y="170"/>
                  </a:lnTo>
                  <a:lnTo>
                    <a:pt x="24" y="172"/>
                  </a:lnTo>
                  <a:lnTo>
                    <a:pt x="24" y="172"/>
                  </a:lnTo>
                  <a:lnTo>
                    <a:pt x="25" y="173"/>
                  </a:lnTo>
                  <a:lnTo>
                    <a:pt x="26" y="176"/>
                  </a:lnTo>
                  <a:lnTo>
                    <a:pt x="32" y="178"/>
                  </a:lnTo>
                  <a:lnTo>
                    <a:pt x="45" y="183"/>
                  </a:lnTo>
                  <a:lnTo>
                    <a:pt x="45" y="183"/>
                  </a:lnTo>
                  <a:lnTo>
                    <a:pt x="46" y="184"/>
                  </a:lnTo>
                  <a:lnTo>
                    <a:pt x="45" y="185"/>
                  </a:lnTo>
                  <a:lnTo>
                    <a:pt x="45" y="185"/>
                  </a:lnTo>
                  <a:lnTo>
                    <a:pt x="38" y="184"/>
                  </a:lnTo>
                  <a:lnTo>
                    <a:pt x="32" y="181"/>
                  </a:lnTo>
                  <a:lnTo>
                    <a:pt x="24" y="178"/>
                  </a:lnTo>
                  <a:lnTo>
                    <a:pt x="24" y="178"/>
                  </a:lnTo>
                  <a:lnTo>
                    <a:pt x="18" y="177"/>
                  </a:lnTo>
                  <a:lnTo>
                    <a:pt x="15" y="177"/>
                  </a:lnTo>
                  <a:lnTo>
                    <a:pt x="13" y="179"/>
                  </a:lnTo>
                  <a:lnTo>
                    <a:pt x="11" y="181"/>
                  </a:lnTo>
                  <a:lnTo>
                    <a:pt x="11" y="181"/>
                  </a:lnTo>
                  <a:lnTo>
                    <a:pt x="11" y="183"/>
                  </a:lnTo>
                  <a:lnTo>
                    <a:pt x="10" y="183"/>
                  </a:lnTo>
                  <a:lnTo>
                    <a:pt x="6" y="185"/>
                  </a:lnTo>
                  <a:lnTo>
                    <a:pt x="5" y="186"/>
                  </a:lnTo>
                  <a:lnTo>
                    <a:pt x="2" y="190"/>
                  </a:lnTo>
                  <a:lnTo>
                    <a:pt x="1" y="193"/>
                  </a:lnTo>
                  <a:lnTo>
                    <a:pt x="0" y="199"/>
                  </a:lnTo>
                  <a:lnTo>
                    <a:pt x="0" y="199"/>
                  </a:lnTo>
                  <a:lnTo>
                    <a:pt x="1" y="198"/>
                  </a:lnTo>
                  <a:lnTo>
                    <a:pt x="5" y="194"/>
                  </a:lnTo>
                  <a:lnTo>
                    <a:pt x="9" y="192"/>
                  </a:lnTo>
                  <a:lnTo>
                    <a:pt x="10" y="191"/>
                  </a:lnTo>
                  <a:lnTo>
                    <a:pt x="11" y="192"/>
                  </a:lnTo>
                  <a:lnTo>
                    <a:pt x="11" y="192"/>
                  </a:lnTo>
                  <a:lnTo>
                    <a:pt x="13" y="196"/>
                  </a:lnTo>
                  <a:lnTo>
                    <a:pt x="16" y="199"/>
                  </a:lnTo>
                  <a:lnTo>
                    <a:pt x="21" y="199"/>
                  </a:lnTo>
                  <a:lnTo>
                    <a:pt x="26" y="199"/>
                  </a:lnTo>
                  <a:lnTo>
                    <a:pt x="37" y="198"/>
                  </a:lnTo>
                  <a:lnTo>
                    <a:pt x="40" y="198"/>
                  </a:lnTo>
                  <a:lnTo>
                    <a:pt x="44" y="198"/>
                  </a:lnTo>
                  <a:lnTo>
                    <a:pt x="44" y="198"/>
                  </a:lnTo>
                  <a:lnTo>
                    <a:pt x="44" y="199"/>
                  </a:lnTo>
                  <a:lnTo>
                    <a:pt x="43" y="199"/>
                  </a:lnTo>
                  <a:lnTo>
                    <a:pt x="40" y="200"/>
                  </a:lnTo>
                  <a:lnTo>
                    <a:pt x="32" y="201"/>
                  </a:lnTo>
                  <a:lnTo>
                    <a:pt x="28" y="202"/>
                  </a:lnTo>
                  <a:lnTo>
                    <a:pt x="24" y="205"/>
                  </a:lnTo>
                  <a:lnTo>
                    <a:pt x="22" y="206"/>
                  </a:lnTo>
                  <a:lnTo>
                    <a:pt x="22" y="208"/>
                  </a:lnTo>
                  <a:lnTo>
                    <a:pt x="22" y="209"/>
                  </a:lnTo>
                  <a:lnTo>
                    <a:pt x="22" y="209"/>
                  </a:lnTo>
                  <a:lnTo>
                    <a:pt x="21" y="212"/>
                  </a:lnTo>
                  <a:lnTo>
                    <a:pt x="17" y="216"/>
                  </a:lnTo>
                  <a:lnTo>
                    <a:pt x="16" y="218"/>
                  </a:lnTo>
                  <a:lnTo>
                    <a:pt x="16" y="222"/>
                  </a:lnTo>
                  <a:lnTo>
                    <a:pt x="17" y="225"/>
                  </a:lnTo>
                  <a:lnTo>
                    <a:pt x="21" y="230"/>
                  </a:lnTo>
                  <a:lnTo>
                    <a:pt x="21" y="230"/>
                  </a:lnTo>
                  <a:lnTo>
                    <a:pt x="22" y="223"/>
                  </a:lnTo>
                  <a:lnTo>
                    <a:pt x="24" y="220"/>
                  </a:lnTo>
                  <a:lnTo>
                    <a:pt x="26" y="218"/>
                  </a:lnTo>
                  <a:lnTo>
                    <a:pt x="29" y="218"/>
                  </a:lnTo>
                  <a:lnTo>
                    <a:pt x="29" y="218"/>
                  </a:lnTo>
                  <a:lnTo>
                    <a:pt x="32" y="218"/>
                  </a:lnTo>
                  <a:lnTo>
                    <a:pt x="36" y="221"/>
                  </a:lnTo>
                  <a:lnTo>
                    <a:pt x="40" y="221"/>
                  </a:lnTo>
                  <a:lnTo>
                    <a:pt x="45" y="218"/>
                  </a:lnTo>
                  <a:lnTo>
                    <a:pt x="45" y="218"/>
                  </a:lnTo>
                  <a:lnTo>
                    <a:pt x="50" y="215"/>
                  </a:lnTo>
                  <a:lnTo>
                    <a:pt x="53" y="213"/>
                  </a:lnTo>
                  <a:lnTo>
                    <a:pt x="59" y="210"/>
                  </a:lnTo>
                  <a:lnTo>
                    <a:pt x="59" y="210"/>
                  </a:lnTo>
                  <a:lnTo>
                    <a:pt x="60" y="213"/>
                  </a:lnTo>
                  <a:lnTo>
                    <a:pt x="61" y="216"/>
                  </a:lnTo>
                  <a:lnTo>
                    <a:pt x="61" y="216"/>
                  </a:lnTo>
                  <a:lnTo>
                    <a:pt x="63" y="217"/>
                  </a:lnTo>
                  <a:lnTo>
                    <a:pt x="65" y="218"/>
                  </a:lnTo>
                  <a:lnTo>
                    <a:pt x="65" y="218"/>
                  </a:lnTo>
                  <a:lnTo>
                    <a:pt x="65" y="218"/>
                  </a:lnTo>
                  <a:lnTo>
                    <a:pt x="65" y="222"/>
                  </a:lnTo>
                  <a:lnTo>
                    <a:pt x="62" y="225"/>
                  </a:lnTo>
                  <a:lnTo>
                    <a:pt x="60" y="228"/>
                  </a:lnTo>
                  <a:lnTo>
                    <a:pt x="60" y="228"/>
                  </a:lnTo>
                  <a:lnTo>
                    <a:pt x="61" y="228"/>
                  </a:lnTo>
                  <a:lnTo>
                    <a:pt x="63" y="228"/>
                  </a:lnTo>
                  <a:lnTo>
                    <a:pt x="68" y="227"/>
                  </a:lnTo>
                  <a:lnTo>
                    <a:pt x="70" y="224"/>
                  </a:lnTo>
                  <a:lnTo>
                    <a:pt x="72" y="221"/>
                  </a:lnTo>
                  <a:lnTo>
                    <a:pt x="72" y="221"/>
                  </a:lnTo>
                  <a:lnTo>
                    <a:pt x="73" y="220"/>
                  </a:lnTo>
                  <a:lnTo>
                    <a:pt x="75" y="220"/>
                  </a:lnTo>
                  <a:lnTo>
                    <a:pt x="77" y="220"/>
                  </a:lnTo>
                  <a:lnTo>
                    <a:pt x="77" y="220"/>
                  </a:lnTo>
                  <a:lnTo>
                    <a:pt x="80" y="218"/>
                  </a:lnTo>
                  <a:lnTo>
                    <a:pt x="81" y="217"/>
                  </a:lnTo>
                  <a:lnTo>
                    <a:pt x="82" y="214"/>
                  </a:lnTo>
                  <a:lnTo>
                    <a:pt x="81" y="210"/>
                  </a:lnTo>
                  <a:lnTo>
                    <a:pt x="81" y="209"/>
                  </a:lnTo>
                  <a:lnTo>
                    <a:pt x="82" y="207"/>
                  </a:lnTo>
                  <a:lnTo>
                    <a:pt x="82" y="207"/>
                  </a:lnTo>
                  <a:lnTo>
                    <a:pt x="88" y="203"/>
                  </a:lnTo>
                  <a:lnTo>
                    <a:pt x="92" y="200"/>
                  </a:lnTo>
                  <a:lnTo>
                    <a:pt x="103" y="195"/>
                  </a:lnTo>
                  <a:lnTo>
                    <a:pt x="103" y="195"/>
                  </a:lnTo>
                  <a:lnTo>
                    <a:pt x="102" y="200"/>
                  </a:lnTo>
                  <a:lnTo>
                    <a:pt x="102" y="205"/>
                  </a:lnTo>
                  <a:lnTo>
                    <a:pt x="103" y="210"/>
                  </a:lnTo>
                  <a:lnTo>
                    <a:pt x="128" y="203"/>
                  </a:lnTo>
                  <a:lnTo>
                    <a:pt x="128" y="203"/>
                  </a:lnTo>
                  <a:lnTo>
                    <a:pt x="128" y="198"/>
                  </a:lnTo>
                  <a:lnTo>
                    <a:pt x="129" y="193"/>
                  </a:lnTo>
                  <a:lnTo>
                    <a:pt x="132" y="187"/>
                  </a:lnTo>
                  <a:lnTo>
                    <a:pt x="135" y="181"/>
                  </a:lnTo>
                  <a:lnTo>
                    <a:pt x="135" y="181"/>
                  </a:lnTo>
                  <a:lnTo>
                    <a:pt x="135" y="184"/>
                  </a:lnTo>
                  <a:lnTo>
                    <a:pt x="135" y="190"/>
                  </a:lnTo>
                  <a:lnTo>
                    <a:pt x="134" y="196"/>
                  </a:lnTo>
                  <a:lnTo>
                    <a:pt x="135" y="200"/>
                  </a:lnTo>
                  <a:lnTo>
                    <a:pt x="136" y="201"/>
                  </a:lnTo>
                  <a:lnTo>
                    <a:pt x="160" y="195"/>
                  </a:lnTo>
                  <a:lnTo>
                    <a:pt x="160" y="195"/>
                  </a:lnTo>
                  <a:lnTo>
                    <a:pt x="160" y="192"/>
                  </a:lnTo>
                  <a:lnTo>
                    <a:pt x="160" y="187"/>
                  </a:lnTo>
                  <a:lnTo>
                    <a:pt x="162" y="179"/>
                  </a:lnTo>
                  <a:lnTo>
                    <a:pt x="162" y="179"/>
                  </a:lnTo>
                  <a:lnTo>
                    <a:pt x="165" y="188"/>
                  </a:lnTo>
                  <a:lnTo>
                    <a:pt x="169" y="196"/>
                  </a:lnTo>
                  <a:lnTo>
                    <a:pt x="174" y="203"/>
                  </a:lnTo>
                  <a:lnTo>
                    <a:pt x="178" y="206"/>
                  </a:lnTo>
                  <a:lnTo>
                    <a:pt x="182" y="208"/>
                  </a:lnTo>
                  <a:lnTo>
                    <a:pt x="182" y="208"/>
                  </a:lnTo>
                  <a:lnTo>
                    <a:pt x="196" y="214"/>
                  </a:lnTo>
                  <a:lnTo>
                    <a:pt x="210" y="218"/>
                  </a:lnTo>
                  <a:lnTo>
                    <a:pt x="246" y="229"/>
                  </a:lnTo>
                  <a:lnTo>
                    <a:pt x="246" y="229"/>
                  </a:lnTo>
                  <a:lnTo>
                    <a:pt x="258" y="232"/>
                  </a:lnTo>
                  <a:lnTo>
                    <a:pt x="266" y="236"/>
                  </a:lnTo>
                  <a:lnTo>
                    <a:pt x="266" y="236"/>
                  </a:lnTo>
                  <a:lnTo>
                    <a:pt x="267" y="237"/>
                  </a:lnTo>
                  <a:lnTo>
                    <a:pt x="267" y="238"/>
                  </a:lnTo>
                  <a:lnTo>
                    <a:pt x="266" y="242"/>
                  </a:lnTo>
                  <a:lnTo>
                    <a:pt x="262" y="244"/>
                  </a:lnTo>
                  <a:lnTo>
                    <a:pt x="262" y="244"/>
                  </a:lnTo>
                  <a:lnTo>
                    <a:pt x="268" y="247"/>
                  </a:lnTo>
                  <a:lnTo>
                    <a:pt x="277" y="253"/>
                  </a:lnTo>
                  <a:lnTo>
                    <a:pt x="277" y="253"/>
                  </a:lnTo>
                  <a:lnTo>
                    <a:pt x="283" y="259"/>
                  </a:lnTo>
                  <a:lnTo>
                    <a:pt x="286" y="266"/>
                  </a:lnTo>
                  <a:lnTo>
                    <a:pt x="290" y="275"/>
                  </a:lnTo>
                  <a:lnTo>
                    <a:pt x="292" y="284"/>
                  </a:lnTo>
                  <a:lnTo>
                    <a:pt x="292" y="284"/>
                  </a:lnTo>
                  <a:lnTo>
                    <a:pt x="293" y="292"/>
                  </a:lnTo>
                  <a:lnTo>
                    <a:pt x="295" y="300"/>
                  </a:lnTo>
                  <a:lnTo>
                    <a:pt x="295" y="307"/>
                  </a:lnTo>
                  <a:lnTo>
                    <a:pt x="293" y="311"/>
                  </a:lnTo>
                  <a:lnTo>
                    <a:pt x="292" y="312"/>
                  </a:lnTo>
                  <a:lnTo>
                    <a:pt x="292" y="312"/>
                  </a:lnTo>
                  <a:lnTo>
                    <a:pt x="291" y="314"/>
                  </a:lnTo>
                  <a:lnTo>
                    <a:pt x="289" y="316"/>
                  </a:lnTo>
                  <a:lnTo>
                    <a:pt x="284" y="317"/>
                  </a:lnTo>
                  <a:lnTo>
                    <a:pt x="277" y="319"/>
                  </a:lnTo>
                  <a:lnTo>
                    <a:pt x="279" y="328"/>
                  </a:lnTo>
                  <a:lnTo>
                    <a:pt x="279" y="328"/>
                  </a:lnTo>
                  <a:lnTo>
                    <a:pt x="285" y="328"/>
                  </a:lnTo>
                  <a:lnTo>
                    <a:pt x="290" y="327"/>
                  </a:lnTo>
                  <a:lnTo>
                    <a:pt x="295" y="326"/>
                  </a:lnTo>
                  <a:lnTo>
                    <a:pt x="295" y="326"/>
                  </a:lnTo>
                  <a:lnTo>
                    <a:pt x="292" y="327"/>
                  </a:lnTo>
                  <a:lnTo>
                    <a:pt x="292" y="327"/>
                  </a:lnTo>
                  <a:lnTo>
                    <a:pt x="290" y="333"/>
                  </a:lnTo>
                  <a:lnTo>
                    <a:pt x="289" y="337"/>
                  </a:lnTo>
                  <a:lnTo>
                    <a:pt x="298" y="344"/>
                  </a:lnTo>
                  <a:lnTo>
                    <a:pt x="298" y="344"/>
                  </a:lnTo>
                  <a:lnTo>
                    <a:pt x="303" y="333"/>
                  </a:lnTo>
                  <a:lnTo>
                    <a:pt x="305" y="329"/>
                  </a:lnTo>
                  <a:lnTo>
                    <a:pt x="307" y="327"/>
                  </a:lnTo>
                  <a:lnTo>
                    <a:pt x="307" y="327"/>
                  </a:lnTo>
                  <a:lnTo>
                    <a:pt x="310" y="327"/>
                  </a:lnTo>
                  <a:lnTo>
                    <a:pt x="313" y="328"/>
                  </a:lnTo>
                  <a:lnTo>
                    <a:pt x="318" y="331"/>
                  </a:lnTo>
                  <a:lnTo>
                    <a:pt x="323" y="333"/>
                  </a:lnTo>
                  <a:lnTo>
                    <a:pt x="328" y="337"/>
                  </a:lnTo>
                  <a:lnTo>
                    <a:pt x="333" y="343"/>
                  </a:lnTo>
                  <a:lnTo>
                    <a:pt x="337" y="349"/>
                  </a:lnTo>
                  <a:lnTo>
                    <a:pt x="341" y="356"/>
                  </a:lnTo>
                  <a:lnTo>
                    <a:pt x="341" y="356"/>
                  </a:lnTo>
                  <a:lnTo>
                    <a:pt x="343" y="362"/>
                  </a:lnTo>
                  <a:lnTo>
                    <a:pt x="343" y="368"/>
                  </a:lnTo>
                  <a:lnTo>
                    <a:pt x="343" y="373"/>
                  </a:lnTo>
                  <a:lnTo>
                    <a:pt x="343" y="380"/>
                  </a:lnTo>
                  <a:lnTo>
                    <a:pt x="342" y="386"/>
                  </a:lnTo>
                  <a:lnTo>
                    <a:pt x="340" y="391"/>
                  </a:lnTo>
                  <a:lnTo>
                    <a:pt x="336" y="394"/>
                  </a:lnTo>
                  <a:lnTo>
                    <a:pt x="331" y="396"/>
                  </a:lnTo>
                  <a:lnTo>
                    <a:pt x="331" y="396"/>
                  </a:lnTo>
                  <a:lnTo>
                    <a:pt x="329" y="396"/>
                  </a:lnTo>
                  <a:lnTo>
                    <a:pt x="326" y="395"/>
                  </a:lnTo>
                  <a:lnTo>
                    <a:pt x="319" y="392"/>
                  </a:lnTo>
                  <a:lnTo>
                    <a:pt x="312" y="388"/>
                  </a:lnTo>
                  <a:lnTo>
                    <a:pt x="308" y="388"/>
                  </a:lnTo>
                  <a:lnTo>
                    <a:pt x="307" y="391"/>
                  </a:lnTo>
                  <a:lnTo>
                    <a:pt x="307" y="391"/>
                  </a:lnTo>
                  <a:lnTo>
                    <a:pt x="305" y="392"/>
                  </a:lnTo>
                  <a:lnTo>
                    <a:pt x="303" y="394"/>
                  </a:lnTo>
                  <a:lnTo>
                    <a:pt x="296" y="398"/>
                  </a:lnTo>
                  <a:lnTo>
                    <a:pt x="293" y="400"/>
                  </a:lnTo>
                  <a:lnTo>
                    <a:pt x="292" y="403"/>
                  </a:lnTo>
                  <a:lnTo>
                    <a:pt x="291" y="408"/>
                  </a:lnTo>
                  <a:lnTo>
                    <a:pt x="292" y="414"/>
                  </a:lnTo>
                  <a:lnTo>
                    <a:pt x="292" y="414"/>
                  </a:lnTo>
                  <a:lnTo>
                    <a:pt x="298" y="408"/>
                  </a:lnTo>
                  <a:lnTo>
                    <a:pt x="300" y="406"/>
                  </a:lnTo>
                  <a:lnTo>
                    <a:pt x="303" y="406"/>
                  </a:lnTo>
                  <a:lnTo>
                    <a:pt x="303" y="406"/>
                  </a:lnTo>
                  <a:lnTo>
                    <a:pt x="304" y="407"/>
                  </a:lnTo>
                  <a:lnTo>
                    <a:pt x="305" y="408"/>
                  </a:lnTo>
                  <a:lnTo>
                    <a:pt x="306" y="410"/>
                  </a:lnTo>
                  <a:lnTo>
                    <a:pt x="306" y="410"/>
                  </a:lnTo>
                  <a:lnTo>
                    <a:pt x="308" y="411"/>
                  </a:lnTo>
                  <a:lnTo>
                    <a:pt x="311" y="411"/>
                  </a:lnTo>
                  <a:lnTo>
                    <a:pt x="316" y="411"/>
                  </a:lnTo>
                  <a:lnTo>
                    <a:pt x="323" y="410"/>
                  </a:lnTo>
                  <a:lnTo>
                    <a:pt x="326" y="410"/>
                  </a:lnTo>
                  <a:lnTo>
                    <a:pt x="326" y="411"/>
                  </a:lnTo>
                  <a:lnTo>
                    <a:pt x="326" y="411"/>
                  </a:lnTo>
                  <a:lnTo>
                    <a:pt x="326" y="413"/>
                  </a:lnTo>
                  <a:lnTo>
                    <a:pt x="325" y="413"/>
                  </a:lnTo>
                  <a:lnTo>
                    <a:pt x="322" y="413"/>
                  </a:lnTo>
                  <a:lnTo>
                    <a:pt x="322" y="413"/>
                  </a:lnTo>
                  <a:lnTo>
                    <a:pt x="310" y="415"/>
                  </a:lnTo>
                  <a:lnTo>
                    <a:pt x="305" y="417"/>
                  </a:lnTo>
                  <a:lnTo>
                    <a:pt x="303" y="420"/>
                  </a:lnTo>
                  <a:lnTo>
                    <a:pt x="303" y="420"/>
                  </a:lnTo>
                  <a:lnTo>
                    <a:pt x="303" y="421"/>
                  </a:lnTo>
                  <a:lnTo>
                    <a:pt x="301" y="423"/>
                  </a:lnTo>
                  <a:lnTo>
                    <a:pt x="301" y="423"/>
                  </a:lnTo>
                  <a:lnTo>
                    <a:pt x="300" y="426"/>
                  </a:lnTo>
                  <a:lnTo>
                    <a:pt x="297" y="429"/>
                  </a:lnTo>
                  <a:lnTo>
                    <a:pt x="295" y="432"/>
                  </a:lnTo>
                  <a:lnTo>
                    <a:pt x="293" y="436"/>
                  </a:lnTo>
                  <a:lnTo>
                    <a:pt x="293" y="439"/>
                  </a:lnTo>
                  <a:lnTo>
                    <a:pt x="293" y="439"/>
                  </a:lnTo>
                  <a:lnTo>
                    <a:pt x="295" y="444"/>
                  </a:lnTo>
                  <a:lnTo>
                    <a:pt x="297" y="446"/>
                  </a:lnTo>
                  <a:lnTo>
                    <a:pt x="299" y="450"/>
                  </a:lnTo>
                  <a:lnTo>
                    <a:pt x="299" y="450"/>
                  </a:lnTo>
                  <a:lnTo>
                    <a:pt x="300" y="447"/>
                  </a:lnTo>
                  <a:lnTo>
                    <a:pt x="300" y="444"/>
                  </a:lnTo>
                  <a:lnTo>
                    <a:pt x="301" y="439"/>
                  </a:lnTo>
                  <a:lnTo>
                    <a:pt x="303" y="437"/>
                  </a:lnTo>
                  <a:lnTo>
                    <a:pt x="304" y="437"/>
                  </a:lnTo>
                  <a:lnTo>
                    <a:pt x="304" y="437"/>
                  </a:lnTo>
                  <a:lnTo>
                    <a:pt x="306" y="437"/>
                  </a:lnTo>
                  <a:lnTo>
                    <a:pt x="307" y="438"/>
                  </a:lnTo>
                  <a:lnTo>
                    <a:pt x="310" y="440"/>
                  </a:lnTo>
                  <a:lnTo>
                    <a:pt x="312" y="440"/>
                  </a:lnTo>
                  <a:lnTo>
                    <a:pt x="312" y="440"/>
                  </a:lnTo>
                  <a:lnTo>
                    <a:pt x="314" y="440"/>
                  </a:lnTo>
                  <a:lnTo>
                    <a:pt x="318" y="438"/>
                  </a:lnTo>
                  <a:lnTo>
                    <a:pt x="323" y="431"/>
                  </a:lnTo>
                  <a:lnTo>
                    <a:pt x="330" y="425"/>
                  </a:lnTo>
                  <a:lnTo>
                    <a:pt x="334" y="423"/>
                  </a:lnTo>
                  <a:lnTo>
                    <a:pt x="336" y="423"/>
                  </a:lnTo>
                  <a:lnTo>
                    <a:pt x="336" y="423"/>
                  </a:lnTo>
                  <a:lnTo>
                    <a:pt x="336" y="424"/>
                  </a:lnTo>
                  <a:lnTo>
                    <a:pt x="335" y="425"/>
                  </a:lnTo>
                  <a:lnTo>
                    <a:pt x="331" y="429"/>
                  </a:lnTo>
                  <a:lnTo>
                    <a:pt x="327" y="433"/>
                  </a:lnTo>
                  <a:lnTo>
                    <a:pt x="325" y="436"/>
                  </a:lnTo>
                  <a:lnTo>
                    <a:pt x="323" y="439"/>
                  </a:lnTo>
                  <a:lnTo>
                    <a:pt x="323" y="439"/>
                  </a:lnTo>
                  <a:lnTo>
                    <a:pt x="323" y="443"/>
                  </a:lnTo>
                  <a:lnTo>
                    <a:pt x="326" y="445"/>
                  </a:lnTo>
                  <a:lnTo>
                    <a:pt x="328" y="447"/>
                  </a:lnTo>
                  <a:lnTo>
                    <a:pt x="329" y="450"/>
                  </a:lnTo>
                  <a:lnTo>
                    <a:pt x="329" y="450"/>
                  </a:lnTo>
                  <a:lnTo>
                    <a:pt x="329" y="452"/>
                  </a:lnTo>
                  <a:lnTo>
                    <a:pt x="331" y="455"/>
                  </a:lnTo>
                  <a:lnTo>
                    <a:pt x="335" y="458"/>
                  </a:lnTo>
                  <a:lnTo>
                    <a:pt x="338" y="459"/>
                  </a:lnTo>
                  <a:lnTo>
                    <a:pt x="344" y="461"/>
                  </a:lnTo>
                  <a:lnTo>
                    <a:pt x="348" y="461"/>
                  </a:lnTo>
                  <a:lnTo>
                    <a:pt x="348" y="461"/>
                  </a:lnTo>
                  <a:lnTo>
                    <a:pt x="346" y="459"/>
                  </a:lnTo>
                  <a:lnTo>
                    <a:pt x="343" y="455"/>
                  </a:lnTo>
                  <a:lnTo>
                    <a:pt x="341" y="451"/>
                  </a:lnTo>
                  <a:lnTo>
                    <a:pt x="340" y="450"/>
                  </a:lnTo>
                  <a:lnTo>
                    <a:pt x="341" y="447"/>
                  </a:lnTo>
                  <a:lnTo>
                    <a:pt x="341" y="447"/>
                  </a:lnTo>
                  <a:lnTo>
                    <a:pt x="342" y="446"/>
                  </a:lnTo>
                  <a:lnTo>
                    <a:pt x="343" y="447"/>
                  </a:lnTo>
                  <a:lnTo>
                    <a:pt x="345" y="447"/>
                  </a:lnTo>
                  <a:lnTo>
                    <a:pt x="349" y="446"/>
                  </a:lnTo>
                  <a:lnTo>
                    <a:pt x="349" y="446"/>
                  </a:lnTo>
                  <a:lnTo>
                    <a:pt x="349" y="444"/>
                  </a:lnTo>
                  <a:lnTo>
                    <a:pt x="348" y="437"/>
                  </a:lnTo>
                  <a:lnTo>
                    <a:pt x="349" y="433"/>
                  </a:lnTo>
                  <a:lnTo>
                    <a:pt x="350" y="429"/>
                  </a:lnTo>
                  <a:lnTo>
                    <a:pt x="353" y="424"/>
                  </a:lnTo>
                  <a:lnTo>
                    <a:pt x="358" y="418"/>
                  </a:lnTo>
                  <a:lnTo>
                    <a:pt x="358" y="418"/>
                  </a:lnTo>
                  <a:lnTo>
                    <a:pt x="360" y="422"/>
                  </a:lnTo>
                  <a:lnTo>
                    <a:pt x="363" y="423"/>
                  </a:lnTo>
                  <a:lnTo>
                    <a:pt x="366" y="424"/>
                  </a:lnTo>
                  <a:lnTo>
                    <a:pt x="366" y="424"/>
                  </a:lnTo>
                  <a:lnTo>
                    <a:pt x="368" y="425"/>
                  </a:lnTo>
                  <a:lnTo>
                    <a:pt x="368" y="426"/>
                  </a:lnTo>
                  <a:lnTo>
                    <a:pt x="370" y="431"/>
                  </a:lnTo>
                  <a:lnTo>
                    <a:pt x="368" y="437"/>
                  </a:lnTo>
                  <a:lnTo>
                    <a:pt x="368" y="437"/>
                  </a:lnTo>
                  <a:lnTo>
                    <a:pt x="371" y="436"/>
                  </a:lnTo>
                  <a:lnTo>
                    <a:pt x="373" y="432"/>
                  </a:lnTo>
                  <a:lnTo>
                    <a:pt x="374" y="426"/>
                  </a:lnTo>
                  <a:lnTo>
                    <a:pt x="375" y="420"/>
                  </a:lnTo>
                  <a:lnTo>
                    <a:pt x="375" y="420"/>
                  </a:lnTo>
                  <a:lnTo>
                    <a:pt x="377" y="418"/>
                  </a:lnTo>
                  <a:lnTo>
                    <a:pt x="380" y="414"/>
                  </a:lnTo>
                  <a:lnTo>
                    <a:pt x="380" y="414"/>
                  </a:lnTo>
                  <a:lnTo>
                    <a:pt x="380" y="411"/>
                  </a:lnTo>
                  <a:lnTo>
                    <a:pt x="379" y="410"/>
                  </a:lnTo>
                  <a:lnTo>
                    <a:pt x="377" y="407"/>
                  </a:lnTo>
                  <a:lnTo>
                    <a:pt x="374" y="405"/>
                  </a:lnTo>
                  <a:lnTo>
                    <a:pt x="373" y="401"/>
                  </a:lnTo>
                  <a:lnTo>
                    <a:pt x="372" y="395"/>
                  </a:lnTo>
                  <a:lnTo>
                    <a:pt x="372" y="388"/>
                  </a:lnTo>
                  <a:lnTo>
                    <a:pt x="372" y="388"/>
                  </a:lnTo>
                  <a:lnTo>
                    <a:pt x="372" y="386"/>
                  </a:lnTo>
                  <a:lnTo>
                    <a:pt x="371" y="385"/>
                  </a:lnTo>
                  <a:lnTo>
                    <a:pt x="367" y="383"/>
                  </a:lnTo>
                  <a:lnTo>
                    <a:pt x="367" y="383"/>
                  </a:lnTo>
                  <a:lnTo>
                    <a:pt x="366" y="379"/>
                  </a:lnTo>
                  <a:lnTo>
                    <a:pt x="366" y="378"/>
                  </a:lnTo>
                  <a:lnTo>
                    <a:pt x="366" y="378"/>
                  </a:lnTo>
                  <a:lnTo>
                    <a:pt x="366" y="378"/>
                  </a:lnTo>
                  <a:lnTo>
                    <a:pt x="371" y="379"/>
                  </a:lnTo>
                  <a:lnTo>
                    <a:pt x="375" y="379"/>
                  </a:lnTo>
                  <a:lnTo>
                    <a:pt x="380" y="378"/>
                  </a:lnTo>
                  <a:lnTo>
                    <a:pt x="380" y="378"/>
                  </a:lnTo>
                  <a:lnTo>
                    <a:pt x="381" y="364"/>
                  </a:lnTo>
                  <a:lnTo>
                    <a:pt x="381" y="357"/>
                  </a:lnTo>
                  <a:lnTo>
                    <a:pt x="381" y="354"/>
                  </a:lnTo>
                  <a:lnTo>
                    <a:pt x="381" y="354"/>
                  </a:lnTo>
                  <a:lnTo>
                    <a:pt x="375" y="354"/>
                  </a:lnTo>
                  <a:lnTo>
                    <a:pt x="372" y="353"/>
                  </a:lnTo>
                  <a:lnTo>
                    <a:pt x="368" y="351"/>
                  </a:lnTo>
                  <a:lnTo>
                    <a:pt x="366" y="349"/>
                  </a:lnTo>
                  <a:lnTo>
                    <a:pt x="366" y="349"/>
                  </a:lnTo>
                  <a:lnTo>
                    <a:pt x="371" y="349"/>
                  </a:lnTo>
                  <a:lnTo>
                    <a:pt x="374" y="349"/>
                  </a:lnTo>
                  <a:lnTo>
                    <a:pt x="378" y="349"/>
                  </a:lnTo>
                  <a:lnTo>
                    <a:pt x="381" y="347"/>
                  </a:lnTo>
                  <a:lnTo>
                    <a:pt x="381" y="347"/>
                  </a:lnTo>
                  <a:lnTo>
                    <a:pt x="380" y="335"/>
                  </a:lnTo>
                  <a:lnTo>
                    <a:pt x="380" y="327"/>
                  </a:lnTo>
                  <a:lnTo>
                    <a:pt x="379" y="325"/>
                  </a:lnTo>
                  <a:lnTo>
                    <a:pt x="379" y="324"/>
                  </a:lnTo>
                  <a:lnTo>
                    <a:pt x="379" y="324"/>
                  </a:lnTo>
                  <a:lnTo>
                    <a:pt x="374" y="325"/>
                  </a:lnTo>
                  <a:lnTo>
                    <a:pt x="371" y="325"/>
                  </a:lnTo>
                  <a:lnTo>
                    <a:pt x="366" y="324"/>
                  </a:lnTo>
                  <a:lnTo>
                    <a:pt x="363" y="322"/>
                  </a:lnTo>
                  <a:lnTo>
                    <a:pt x="363" y="322"/>
                  </a:lnTo>
                  <a:lnTo>
                    <a:pt x="362" y="321"/>
                  </a:lnTo>
                  <a:lnTo>
                    <a:pt x="362" y="319"/>
                  </a:lnTo>
                  <a:lnTo>
                    <a:pt x="360" y="316"/>
                  </a:lnTo>
                  <a:lnTo>
                    <a:pt x="360" y="313"/>
                  </a:lnTo>
                  <a:lnTo>
                    <a:pt x="359" y="312"/>
                  </a:lnTo>
                  <a:lnTo>
                    <a:pt x="358" y="311"/>
                  </a:lnTo>
                  <a:lnTo>
                    <a:pt x="358" y="311"/>
                  </a:lnTo>
                  <a:lnTo>
                    <a:pt x="351" y="309"/>
                  </a:lnTo>
                  <a:lnTo>
                    <a:pt x="345" y="305"/>
                  </a:lnTo>
                  <a:lnTo>
                    <a:pt x="341" y="302"/>
                  </a:lnTo>
                  <a:lnTo>
                    <a:pt x="338" y="299"/>
                  </a:lnTo>
                  <a:lnTo>
                    <a:pt x="338" y="299"/>
                  </a:lnTo>
                  <a:lnTo>
                    <a:pt x="336" y="296"/>
                  </a:lnTo>
                  <a:lnTo>
                    <a:pt x="335" y="292"/>
                  </a:lnTo>
                  <a:lnTo>
                    <a:pt x="335" y="290"/>
                  </a:lnTo>
                  <a:lnTo>
                    <a:pt x="335" y="290"/>
                  </a:lnTo>
                  <a:lnTo>
                    <a:pt x="341" y="292"/>
                  </a:lnTo>
                  <a:lnTo>
                    <a:pt x="344" y="292"/>
                  </a:lnTo>
                  <a:lnTo>
                    <a:pt x="346" y="291"/>
                  </a:lnTo>
                  <a:lnTo>
                    <a:pt x="349" y="273"/>
                  </a:lnTo>
                  <a:lnTo>
                    <a:pt x="349" y="273"/>
                  </a:lnTo>
                  <a:lnTo>
                    <a:pt x="346" y="273"/>
                  </a:lnTo>
                  <a:lnTo>
                    <a:pt x="342" y="272"/>
                  </a:lnTo>
                  <a:lnTo>
                    <a:pt x="342" y="272"/>
                  </a:lnTo>
                  <a:lnTo>
                    <a:pt x="340" y="269"/>
                  </a:lnTo>
                  <a:lnTo>
                    <a:pt x="337" y="267"/>
                  </a:lnTo>
                  <a:lnTo>
                    <a:pt x="335" y="265"/>
                  </a:lnTo>
                  <a:lnTo>
                    <a:pt x="335" y="265"/>
                  </a:lnTo>
                  <a:lnTo>
                    <a:pt x="337" y="266"/>
                  </a:lnTo>
                  <a:lnTo>
                    <a:pt x="342" y="267"/>
                  </a:lnTo>
                  <a:lnTo>
                    <a:pt x="342" y="267"/>
                  </a:lnTo>
                  <a:lnTo>
                    <a:pt x="348" y="267"/>
                  </a:lnTo>
                  <a:lnTo>
                    <a:pt x="349" y="266"/>
                  </a:lnTo>
                  <a:lnTo>
                    <a:pt x="352" y="245"/>
                  </a:lnTo>
                  <a:lnTo>
                    <a:pt x="352" y="245"/>
                  </a:lnTo>
                  <a:lnTo>
                    <a:pt x="348" y="245"/>
                  </a:lnTo>
                  <a:lnTo>
                    <a:pt x="345" y="244"/>
                  </a:lnTo>
                  <a:lnTo>
                    <a:pt x="342" y="243"/>
                  </a:lnTo>
                  <a:lnTo>
                    <a:pt x="341" y="239"/>
                  </a:lnTo>
                  <a:lnTo>
                    <a:pt x="341" y="238"/>
                  </a:lnTo>
                  <a:lnTo>
                    <a:pt x="341" y="238"/>
                  </a:lnTo>
                  <a:lnTo>
                    <a:pt x="348" y="236"/>
                  </a:lnTo>
                  <a:lnTo>
                    <a:pt x="355" y="232"/>
                  </a:lnTo>
                  <a:lnTo>
                    <a:pt x="360" y="228"/>
                  </a:lnTo>
                  <a:lnTo>
                    <a:pt x="366" y="223"/>
                  </a:lnTo>
                  <a:lnTo>
                    <a:pt x="371" y="217"/>
                  </a:lnTo>
                  <a:lnTo>
                    <a:pt x="374" y="210"/>
                  </a:lnTo>
                  <a:lnTo>
                    <a:pt x="377" y="205"/>
                  </a:lnTo>
                  <a:lnTo>
                    <a:pt x="379" y="198"/>
                  </a:lnTo>
                  <a:lnTo>
                    <a:pt x="379" y="198"/>
                  </a:lnTo>
                  <a:lnTo>
                    <a:pt x="383" y="200"/>
                  </a:lnTo>
                  <a:lnTo>
                    <a:pt x="387" y="200"/>
                  </a:lnTo>
                  <a:lnTo>
                    <a:pt x="390" y="200"/>
                  </a:lnTo>
                  <a:lnTo>
                    <a:pt x="390" y="200"/>
                  </a:lnTo>
                  <a:lnTo>
                    <a:pt x="390" y="192"/>
                  </a:lnTo>
                  <a:lnTo>
                    <a:pt x="390" y="183"/>
                  </a:lnTo>
                  <a:lnTo>
                    <a:pt x="390" y="183"/>
                  </a:lnTo>
                  <a:lnTo>
                    <a:pt x="386" y="181"/>
                  </a:lnTo>
                  <a:lnTo>
                    <a:pt x="382" y="180"/>
                  </a:lnTo>
                  <a:lnTo>
                    <a:pt x="38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10" name="Otsikko"/>
          <p:cNvSpPr>
            <a:spLocks noGrp="1"/>
          </p:cNvSpPr>
          <p:nvPr userDrawn="1">
            <p:ph type="ctrTitle"/>
          </p:nvPr>
        </p:nvSpPr>
        <p:spPr>
          <a:xfrm>
            <a:off x="366651" y="411510"/>
            <a:ext cx="3485269" cy="2967062"/>
          </a:xfrm>
        </p:spPr>
        <p:txBody>
          <a:bodyPr anchor="b" anchorCtr="0">
            <a:noAutofit/>
          </a:bodyPr>
          <a:lstStyle>
            <a:lvl1pPr algn="l">
              <a:defRPr sz="4000">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03804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tyhjä">
    <p:spTree>
      <p:nvGrpSpPr>
        <p:cNvPr id="1" name=""/>
        <p:cNvGrpSpPr/>
        <p:nvPr/>
      </p:nvGrpSpPr>
      <p:grpSpPr>
        <a:xfrm>
          <a:off x="0" y="0"/>
          <a:ext cx="0" cy="0"/>
          <a:chOff x="0" y="0"/>
          <a:chExt cx="0" cy="0"/>
        </a:xfrm>
      </p:grpSpPr>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14.6.2023</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
        <p:nvSpPr>
          <p:cNvPr id="3" name="Sisällön paikkamerkki"/>
          <p:cNvSpPr>
            <a:spLocks noGrp="1"/>
          </p:cNvSpPr>
          <p:nvPr>
            <p:ph idx="1"/>
          </p:nvPr>
        </p:nvSpPr>
        <p:spPr>
          <a:xfrm>
            <a:off x="432785" y="1410997"/>
            <a:ext cx="8224354"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p:cNvSpPr>
            <a:spLocks noGrp="1"/>
          </p:cNvSpPr>
          <p:nvPr>
            <p:ph type="title"/>
          </p:nvPr>
        </p:nvSpPr>
        <p:spPr>
          <a:xfrm>
            <a:off x="432785" y="235340"/>
            <a:ext cx="8224354" cy="974270"/>
          </a:xfrm>
        </p:spPr>
        <p:txBody>
          <a:bodyPr/>
          <a:lstStyle>
            <a:lvl1pPr>
              <a:defRPr>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Kuvapaikka vaaka">
    <p:spTree>
      <p:nvGrpSpPr>
        <p:cNvPr id="1" name=""/>
        <p:cNvGrpSpPr/>
        <p:nvPr/>
      </p:nvGrpSpPr>
      <p:grpSpPr>
        <a:xfrm>
          <a:off x="0" y="0"/>
          <a:ext cx="0" cy="0"/>
          <a:chOff x="0" y="0"/>
          <a:chExt cx="0" cy="0"/>
        </a:xfrm>
      </p:grpSpPr>
      <p:sp>
        <p:nvSpPr>
          <p:cNvPr id="3" name="Sisällön paikkamerkki"/>
          <p:cNvSpPr>
            <a:spLocks noGrp="1"/>
          </p:cNvSpPr>
          <p:nvPr>
            <p:ph idx="1"/>
          </p:nvPr>
        </p:nvSpPr>
        <p:spPr>
          <a:xfrm>
            <a:off x="0" y="0"/>
            <a:ext cx="9144000" cy="4371950"/>
          </a:xfrm>
        </p:spPr>
        <p:txBody>
          <a:bodyPr/>
          <a:lstStyle/>
          <a:p>
            <a:pPr lvl="0"/>
            <a:r>
              <a:rPr lang="en-US" smtClean="0"/>
              <a:t>Edit Master text styles</a:t>
            </a:r>
          </a:p>
        </p:txBody>
      </p:sp>
      <p:sp>
        <p:nvSpPr>
          <p:cNvPr id="15" name="Content Placeholder"/>
          <p:cNvSpPr>
            <a:spLocks noGrp="1"/>
          </p:cNvSpPr>
          <p:nvPr>
            <p:ph idx="13"/>
          </p:nvPr>
        </p:nvSpPr>
        <p:spPr>
          <a:xfrm>
            <a:off x="4860032" y="4518180"/>
            <a:ext cx="4283968" cy="461665"/>
          </a:xfrm>
        </p:spPr>
        <p:txBody>
          <a:bodyPr>
            <a:noAutofit/>
          </a:bodyPr>
          <a:lstStyle/>
          <a:p>
            <a:pPr marL="0" lvl="0" indent="0">
              <a:buNone/>
            </a:pPr>
            <a:r>
              <a:rPr lang="en-US" sz="1200" smtClean="0"/>
              <a:t>Edit Master text styles</a:t>
            </a:r>
          </a:p>
        </p:txBody>
      </p:sp>
      <p:sp>
        <p:nvSpPr>
          <p:cNvPr id="8" name="Otsikko"/>
          <p:cNvSpPr>
            <a:spLocks noGrp="1"/>
          </p:cNvSpPr>
          <p:nvPr>
            <p:ph type="title"/>
          </p:nvPr>
        </p:nvSpPr>
        <p:spPr>
          <a:xfrm>
            <a:off x="432785" y="4371949"/>
            <a:ext cx="4211223" cy="607895"/>
          </a:xfrm>
        </p:spPr>
        <p:txBody>
          <a:bodyPr/>
          <a:lstStyle>
            <a:lvl1pPr>
              <a:defRPr sz="2800">
                <a:solidFill>
                  <a:schemeClr val="tx2"/>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639948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82" r:id="rId2"/>
    <p:sldLayoutId id="2147483776" r:id="rId3"/>
    <p:sldLayoutId id="2147483775" r:id="rId4"/>
    <p:sldLayoutId id="2147483774" r:id="rId5"/>
    <p:sldLayoutId id="2147483778" r:id="rId6"/>
    <p:sldLayoutId id="2147483803" r:id="rId7"/>
    <p:sldLayoutId id="2147483747" r:id="rId8"/>
    <p:sldLayoutId id="2147483780" r:id="rId9"/>
    <p:sldLayoutId id="2147483781" r:id="rId10"/>
    <p:sldLayoutId id="2147483675" r:id="rId11"/>
    <p:sldLayoutId id="2147483691" r:id="rId12"/>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julkaisut.valtioneuvosto.fi/bitstream/handle/10024/162576/VN_2020_34.pdf?sequence=1&amp;isAllowed=y"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dirty="0" err="1"/>
              <a:t>Elinikäisen</a:t>
            </a:r>
            <a:r>
              <a:rPr lang="en-US" b="0" dirty="0"/>
              <a:t> </a:t>
            </a:r>
            <a:r>
              <a:rPr lang="en-US" b="0" dirty="0" err="1"/>
              <a:t>ohjauksen</a:t>
            </a:r>
            <a:r>
              <a:rPr lang="en-US" b="0" dirty="0"/>
              <a:t> </a:t>
            </a:r>
            <a:r>
              <a:rPr lang="en-US" b="0" dirty="0" err="1"/>
              <a:t>strategia</a:t>
            </a:r>
            <a:r>
              <a:rPr lang="en-US" b="0" dirty="0"/>
              <a:t> 2020–2023</a:t>
            </a:r>
            <a:br>
              <a:rPr lang="en-US" b="0" dirty="0"/>
            </a:br>
            <a:endParaRPr lang="fi-FI" dirty="0"/>
          </a:p>
        </p:txBody>
      </p:sp>
      <p:sp>
        <p:nvSpPr>
          <p:cNvPr id="5" name="Subtitle 4"/>
          <p:cNvSpPr>
            <a:spLocks noGrp="1"/>
          </p:cNvSpPr>
          <p:nvPr>
            <p:ph type="subTitle" idx="1"/>
          </p:nvPr>
        </p:nvSpPr>
        <p:spPr>
          <a:xfrm>
            <a:off x="683568" y="3279785"/>
            <a:ext cx="5832648" cy="667413"/>
          </a:xfrm>
        </p:spPr>
        <p:txBody>
          <a:bodyPr>
            <a:normAutofit/>
          </a:bodyPr>
          <a:lstStyle/>
          <a:p>
            <a:r>
              <a:rPr lang="fi-FI" dirty="0" smtClean="0"/>
              <a:t>Arvio strategian toteutumisesta ja koottuja toimenpiteitä, joilla strategiaa on edistetty</a:t>
            </a:r>
            <a:endParaRPr lang="fi-FI" dirty="0"/>
          </a:p>
        </p:txBody>
      </p:sp>
      <p:sp>
        <p:nvSpPr>
          <p:cNvPr id="2" name="TextBox 1"/>
          <p:cNvSpPr txBox="1"/>
          <p:nvPr/>
        </p:nvSpPr>
        <p:spPr>
          <a:xfrm>
            <a:off x="683568" y="4155926"/>
            <a:ext cx="3888432" cy="646331"/>
          </a:xfrm>
          <a:prstGeom prst="rect">
            <a:avLst/>
          </a:prstGeom>
          <a:noFill/>
        </p:spPr>
        <p:txBody>
          <a:bodyPr wrap="square" rtlCol="0">
            <a:spAutoFit/>
          </a:bodyPr>
          <a:lstStyle/>
          <a:p>
            <a:r>
              <a:rPr lang="fi-FI" dirty="0" smtClean="0">
                <a:solidFill>
                  <a:schemeClr val="bg1"/>
                </a:solidFill>
              </a:rPr>
              <a:t>Ville Puonti, TEM</a:t>
            </a:r>
          </a:p>
          <a:p>
            <a:r>
              <a:rPr lang="fi-FI" dirty="0" smtClean="0">
                <a:solidFill>
                  <a:schemeClr val="bg1"/>
                </a:solidFill>
              </a:rPr>
              <a:t>Ulla-Jill Karlsson, OKM</a:t>
            </a:r>
            <a:endParaRPr lang="en-US" dirty="0">
              <a:solidFill>
                <a:schemeClr val="bg1"/>
              </a:solidFill>
            </a:endParaRPr>
          </a:p>
        </p:txBody>
      </p:sp>
    </p:spTree>
    <p:extLst>
      <p:ext uri="{BB962C8B-B14F-4D97-AF65-F5344CB8AC3E}">
        <p14:creationId xmlns:p14="http://schemas.microsoft.com/office/powerpoint/2010/main" val="110558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10</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Title 4"/>
          <p:cNvSpPr>
            <a:spLocks noGrp="1"/>
          </p:cNvSpPr>
          <p:nvPr>
            <p:ph type="title"/>
          </p:nvPr>
        </p:nvSpPr>
        <p:spPr/>
        <p:txBody>
          <a:bodyPr/>
          <a:lstStyle/>
          <a:p>
            <a:r>
              <a:rPr lang="en-US" dirty="0" err="1"/>
              <a:t>Yleiskuva</a:t>
            </a:r>
            <a:r>
              <a:rPr lang="en-US" dirty="0"/>
              <a:t> </a:t>
            </a:r>
            <a:r>
              <a:rPr lang="en-US" dirty="0" err="1"/>
              <a:t>toimenpiteiden</a:t>
            </a:r>
            <a:r>
              <a:rPr lang="en-US" dirty="0"/>
              <a:t> </a:t>
            </a:r>
            <a:r>
              <a:rPr lang="en-US" dirty="0" err="1"/>
              <a:t>toteutumisesta</a:t>
            </a:r>
            <a:r>
              <a:rPr lang="en-US" dirty="0"/>
              <a:t/>
            </a:r>
            <a:br>
              <a:rPr lang="en-US" dirty="0"/>
            </a:br>
            <a:r>
              <a:rPr lang="en-US" dirty="0" smtClean="0"/>
              <a:t>5. </a:t>
            </a:r>
            <a:r>
              <a:rPr lang="en-US" dirty="0" err="1" smtClean="0"/>
              <a:t>Monialaisesti</a:t>
            </a:r>
            <a:r>
              <a:rPr lang="en-US" dirty="0" smtClean="0"/>
              <a:t> ja </a:t>
            </a:r>
            <a:r>
              <a:rPr lang="en-US" dirty="0" err="1" smtClean="0"/>
              <a:t>koordinoidusti</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073543863"/>
              </p:ext>
            </p:extLst>
          </p:nvPr>
        </p:nvGraphicFramePr>
        <p:xfrm>
          <a:off x="222548" y="1275606"/>
          <a:ext cx="6653707" cy="3231723"/>
        </p:xfrm>
        <a:graphic>
          <a:graphicData uri="http://schemas.openxmlformats.org/drawingml/2006/table">
            <a:tbl>
              <a:tblPr/>
              <a:tblGrid>
                <a:gridCol w="3779812">
                  <a:extLst>
                    <a:ext uri="{9D8B030D-6E8A-4147-A177-3AD203B41FA5}">
                      <a16:colId xmlns:a16="http://schemas.microsoft.com/office/drawing/2014/main" val="3715321904"/>
                    </a:ext>
                  </a:extLst>
                </a:gridCol>
                <a:gridCol w="435439">
                  <a:extLst>
                    <a:ext uri="{9D8B030D-6E8A-4147-A177-3AD203B41FA5}">
                      <a16:colId xmlns:a16="http://schemas.microsoft.com/office/drawing/2014/main" val="167008088"/>
                    </a:ext>
                  </a:extLst>
                </a:gridCol>
                <a:gridCol w="540550">
                  <a:extLst>
                    <a:ext uri="{9D8B030D-6E8A-4147-A177-3AD203B41FA5}">
                      <a16:colId xmlns:a16="http://schemas.microsoft.com/office/drawing/2014/main" val="2613413638"/>
                    </a:ext>
                  </a:extLst>
                </a:gridCol>
                <a:gridCol w="425886">
                  <a:extLst>
                    <a:ext uri="{9D8B030D-6E8A-4147-A177-3AD203B41FA5}">
                      <a16:colId xmlns:a16="http://schemas.microsoft.com/office/drawing/2014/main" val="212951908"/>
                    </a:ext>
                  </a:extLst>
                </a:gridCol>
                <a:gridCol w="426967">
                  <a:extLst>
                    <a:ext uri="{9D8B030D-6E8A-4147-A177-3AD203B41FA5}">
                      <a16:colId xmlns:a16="http://schemas.microsoft.com/office/drawing/2014/main" val="393240717"/>
                    </a:ext>
                  </a:extLst>
                </a:gridCol>
                <a:gridCol w="180958">
                  <a:extLst>
                    <a:ext uri="{9D8B030D-6E8A-4147-A177-3AD203B41FA5}">
                      <a16:colId xmlns:a16="http://schemas.microsoft.com/office/drawing/2014/main" val="169145306"/>
                    </a:ext>
                  </a:extLst>
                </a:gridCol>
                <a:gridCol w="179966">
                  <a:extLst>
                    <a:ext uri="{9D8B030D-6E8A-4147-A177-3AD203B41FA5}">
                      <a16:colId xmlns:a16="http://schemas.microsoft.com/office/drawing/2014/main" val="4068329578"/>
                    </a:ext>
                  </a:extLst>
                </a:gridCol>
                <a:gridCol w="253790">
                  <a:extLst>
                    <a:ext uri="{9D8B030D-6E8A-4147-A177-3AD203B41FA5}">
                      <a16:colId xmlns:a16="http://schemas.microsoft.com/office/drawing/2014/main" val="3812654027"/>
                    </a:ext>
                  </a:extLst>
                </a:gridCol>
                <a:gridCol w="430339">
                  <a:extLst>
                    <a:ext uri="{9D8B030D-6E8A-4147-A177-3AD203B41FA5}">
                      <a16:colId xmlns:a16="http://schemas.microsoft.com/office/drawing/2014/main" val="2275646467"/>
                    </a:ext>
                  </a:extLst>
                </a:gridCol>
              </a:tblGrid>
              <a:tr h="2237383">
                <a:tc>
                  <a:txBody>
                    <a:bodyPr/>
                    <a:lstStyle/>
                    <a:p>
                      <a:pPr algn="r" rtl="0" fontAlgn="t"/>
                      <a:endParaRPr lang="en-US" sz="800" b="0" i="0" u="none" strike="noStrike" dirty="0">
                        <a:solidFill>
                          <a:srgbClr val="000000"/>
                        </a:solidFill>
                        <a:effectLst/>
                        <a:latin typeface="Arial" panose="020B0604020202020204" pitchFamily="34" charset="0"/>
                      </a:endParaRPr>
                    </a:p>
                  </a:txBody>
                  <a:tcPr marL="4745" marR="4745" marT="4745" marB="0" vert="vert">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fi-FI" sz="800" b="0" i="0" u="none" strike="noStrike" dirty="0">
                          <a:solidFill>
                            <a:srgbClr val="000000"/>
                          </a:solidFill>
                          <a:effectLst/>
                          <a:latin typeface="Calibri" panose="020F0502020204030204" pitchFamily="34" charset="0"/>
                        </a:rPr>
                        <a:t>Keski-Suomen ELY-keskus/KEHA-keskus: KOHTAAMO-HANKE 2014–2</a:t>
                      </a:r>
                      <a:r>
                        <a:rPr lang="fi-FI" sz="800" b="0" i="1" u="none" strike="noStrike" dirty="0">
                          <a:solidFill>
                            <a:srgbClr val="000000"/>
                          </a:solidFill>
                          <a:effectLst/>
                          <a:latin typeface="Calibri" panose="020F0502020204030204" pitchFamily="34" charset="0"/>
                        </a:rPr>
                        <a:t>021 </a:t>
                      </a:r>
                      <a:r>
                        <a:rPr lang="fi-FI" sz="800" b="0" i="0" u="none" strike="noStrike" dirty="0">
                          <a:solidFill>
                            <a:srgbClr val="000000"/>
                          </a:solidFill>
                          <a:effectLst/>
                          <a:latin typeface="Calibri" panose="020F0502020204030204" pitchFamily="34" charset="0"/>
                        </a:rPr>
                        <a:t>(Ohjaustaverkossa.fi)</a:t>
                      </a:r>
                    </a:p>
                  </a:txBody>
                  <a:tcPr marL="4745" marR="4745" marT="474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i-FI" sz="800" b="0" i="0" u="none" strike="noStrike" dirty="0">
                          <a:solidFill>
                            <a:srgbClr val="000000"/>
                          </a:solidFill>
                          <a:effectLst/>
                          <a:latin typeface="Calibri" panose="020F0502020204030204" pitchFamily="34" charset="0"/>
                        </a:rPr>
                        <a:t>KEHA-keskus/TEM: Elinikäisen ohjauksen valtakunnallinen kehittäminen/Urasuunnittelutaitojen edistämishanke</a:t>
                      </a:r>
                    </a:p>
                  </a:txBody>
                  <a:tcPr marL="4745" marR="4745" marT="474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i-FI" sz="800" b="0" i="0" u="none" strike="noStrike" dirty="0">
                          <a:solidFill>
                            <a:srgbClr val="000000"/>
                          </a:solidFill>
                          <a:effectLst/>
                          <a:latin typeface="Calibri" panose="020F0502020204030204" pitchFamily="34" charset="0"/>
                        </a:rPr>
                        <a:t>KEHA-keskus/TEM: Elinikäisen ohjauksen valtakunnallinen kehittäminen/Ohjaustyön osaamiskuvaukset</a:t>
                      </a:r>
                    </a:p>
                  </a:txBody>
                  <a:tcPr marL="4745" marR="4745" marT="474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800" b="0" i="0" u="none" strike="noStrike" dirty="0">
                          <a:solidFill>
                            <a:srgbClr val="000000"/>
                          </a:solidFill>
                          <a:effectLst/>
                          <a:latin typeface="Calibri" panose="020F0502020204030204" pitchFamily="34" charset="0"/>
                        </a:rPr>
                        <a:t>KEHA-keskus/TEM: Elinikäisen ohjauksen valtakunnallinen kehittäminen/Ohjausalan koulutusrakenteiden arviointi</a:t>
                      </a:r>
                    </a:p>
                  </a:txBody>
                  <a:tcPr marL="4745" marR="4745" marT="4745" marB="0" vert="vert">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800" b="0" i="0" u="none" strike="noStrike">
                          <a:solidFill>
                            <a:srgbClr val="000000"/>
                          </a:solidFill>
                          <a:effectLst/>
                          <a:latin typeface="Calibri" panose="020F0502020204030204" pitchFamily="34" charset="0"/>
                        </a:rPr>
                        <a:t>TEM: Elinikäisen ohjauksen tilan arviointitutkimus</a:t>
                      </a:r>
                    </a:p>
                  </a:txBody>
                  <a:tcPr marL="4745" marR="4745" marT="4745"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dirty="0">
                          <a:solidFill>
                            <a:srgbClr val="000000"/>
                          </a:solidFill>
                          <a:effectLst/>
                          <a:latin typeface="Calibri" panose="020F0502020204030204" pitchFamily="34" charset="0"/>
                        </a:rPr>
                        <a:t>ELO-</a:t>
                      </a:r>
                      <a:r>
                        <a:rPr lang="en-US" sz="800" b="0" i="0" u="none" strike="noStrike" dirty="0" err="1">
                          <a:solidFill>
                            <a:srgbClr val="000000"/>
                          </a:solidFill>
                          <a:effectLst/>
                          <a:latin typeface="Calibri" panose="020F0502020204030204" pitchFamily="34" charset="0"/>
                        </a:rPr>
                        <a:t>foorumi</a:t>
                      </a:r>
                      <a:r>
                        <a:rPr lang="en-US" sz="800" b="0" i="0" u="none" strike="noStrike" dirty="0">
                          <a:solidFill>
                            <a:srgbClr val="000000"/>
                          </a:solidFill>
                          <a:effectLst/>
                          <a:latin typeface="Calibri" panose="020F0502020204030204" pitchFamily="34" charset="0"/>
                        </a:rPr>
                        <a:t> ja </a:t>
                      </a:r>
                      <a:r>
                        <a:rPr lang="en-US" sz="800" b="0" i="0" u="none" strike="noStrike" dirty="0" err="1">
                          <a:solidFill>
                            <a:srgbClr val="000000"/>
                          </a:solidFill>
                          <a:effectLst/>
                          <a:latin typeface="Calibri" panose="020F0502020204030204" pitchFamily="34" charset="0"/>
                        </a:rPr>
                        <a:t>sen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työjaosto</a:t>
                      </a:r>
                      <a:endParaRPr lang="en-US" sz="800" b="0" i="0" u="none" strike="noStrike" dirty="0">
                        <a:solidFill>
                          <a:srgbClr val="000000"/>
                        </a:solidFill>
                        <a:effectLst/>
                        <a:latin typeface="Calibri" panose="020F0502020204030204" pitchFamily="34" charset="0"/>
                      </a:endParaRPr>
                    </a:p>
                  </a:txBody>
                  <a:tcPr marL="4745" marR="4745" marT="4745"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dirty="0">
                          <a:solidFill>
                            <a:srgbClr val="000000"/>
                          </a:solidFill>
                          <a:effectLst/>
                          <a:latin typeface="Calibri" panose="020F0502020204030204" pitchFamily="34" charset="0"/>
                        </a:rPr>
                        <a:t>JOTPA: </a:t>
                      </a:r>
                      <a:r>
                        <a:rPr lang="en-US" sz="800" b="0" i="0" u="none" strike="noStrike" dirty="0" err="1">
                          <a:solidFill>
                            <a:srgbClr val="000000"/>
                          </a:solidFill>
                          <a:effectLst/>
                          <a:latin typeface="Calibri" panose="020F0502020204030204" pitchFamily="34" charset="0"/>
                        </a:rPr>
                        <a:t>JOTPA:an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liittyvä</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lainsäädäntö</a:t>
                      </a:r>
                      <a:endParaRPr lang="en-US" sz="800" b="0" i="0" u="none" strike="noStrike" dirty="0">
                        <a:solidFill>
                          <a:srgbClr val="000000"/>
                        </a:solidFill>
                        <a:effectLst/>
                        <a:latin typeface="Calibri" panose="020F0502020204030204" pitchFamily="34" charset="0"/>
                      </a:endParaRPr>
                    </a:p>
                  </a:txBody>
                  <a:tcPr marL="4745" marR="4745" marT="4745"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800" b="0" i="0" u="none" strike="noStrike" dirty="0">
                          <a:solidFill>
                            <a:srgbClr val="000000"/>
                          </a:solidFill>
                          <a:effectLst/>
                          <a:latin typeface="Calibri" panose="020F0502020204030204" pitchFamily="34" charset="0"/>
                        </a:rPr>
                        <a:t>KEHA-keskus: Monialaisten palveluiden tuki (mm. Ohjaamot, TYP, maahanmuuttajien neuvontapisteet)</a:t>
                      </a:r>
                    </a:p>
                  </a:txBody>
                  <a:tcPr marL="4745" marR="4745" marT="4745"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05914266"/>
                  </a:ext>
                </a:extLst>
              </a:tr>
              <a:tr h="113874">
                <a:tc>
                  <a:txBody>
                    <a:bodyPr/>
                    <a:lstStyle/>
                    <a:p>
                      <a:pPr algn="l" fontAlgn="b"/>
                      <a:r>
                        <a:rPr lang="en-US" sz="800" b="1" i="0" u="none" strike="noStrike">
                          <a:solidFill>
                            <a:srgbClr val="000000"/>
                          </a:solidFill>
                          <a:effectLst/>
                          <a:latin typeface="Calibri" panose="020F0502020204030204" pitchFamily="34" charset="0"/>
                        </a:rPr>
                        <a:t>5. Monialaisesti ja koordinoidusti</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420088470"/>
                  </a:ext>
                </a:extLst>
              </a:tr>
              <a:tr h="251471">
                <a:tc>
                  <a:txBody>
                    <a:bodyPr/>
                    <a:lstStyle/>
                    <a:p>
                      <a:pPr algn="l" fontAlgn="b"/>
                      <a:r>
                        <a:rPr lang="fi-FI" sz="800" b="0" i="0" u="none" strike="noStrike">
                          <a:solidFill>
                            <a:srgbClr val="000000"/>
                          </a:solidFill>
                          <a:effectLst/>
                          <a:latin typeface="Calibri" panose="020F0502020204030204" pitchFamily="34" charset="0"/>
                        </a:rPr>
                        <a:t>Kootaan valtakunnallinen pysyvä rakenne koordinoimaan elinikäisen ohjauksen kokonaisuutta ja tukemaan valtakunnallisia, alueellisia ja paikallisia toimijoita, esimerkiksi osana jatkuvan oppimisen palveluorganisaatiota.</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a:solidFill>
                            <a:srgbClr val="000000"/>
                          </a:solidFill>
                          <a:effectLst/>
                          <a:latin typeface="Calibri" panose="020F0502020204030204" pitchFamily="34" charset="0"/>
                        </a:rPr>
                        <a:t>?</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02777030"/>
                  </a:ext>
                </a:extLst>
              </a:tr>
              <a:tr h="170811">
                <a:tc>
                  <a:txBody>
                    <a:bodyPr/>
                    <a:lstStyle/>
                    <a:p>
                      <a:pPr algn="l" fontAlgn="b"/>
                      <a:r>
                        <a:rPr lang="fi-FI" sz="800" b="0" i="0" u="none" strike="noStrike">
                          <a:solidFill>
                            <a:srgbClr val="000000"/>
                          </a:solidFill>
                          <a:effectLst/>
                          <a:latin typeface="Calibri" panose="020F0502020204030204" pitchFamily="34" charset="0"/>
                        </a:rPr>
                        <a:t>Valtakunnallisten ohjaus- ja neuvontapalveluiden suunnittelussa ja toteutuksessa hyödynnetään niin kansallisia kuin kansainvälisiä malliesimerkkejä.</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dirty="0">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8061895"/>
                  </a:ext>
                </a:extLst>
              </a:tr>
              <a:tr h="170811">
                <a:tc>
                  <a:txBody>
                    <a:bodyPr/>
                    <a:lstStyle/>
                    <a:p>
                      <a:pPr algn="l" fontAlgn="b"/>
                      <a:r>
                        <a:rPr lang="fi-FI" sz="800" b="0" i="0" u="none" strike="noStrike">
                          <a:solidFill>
                            <a:srgbClr val="000000"/>
                          </a:solidFill>
                          <a:effectLst/>
                          <a:latin typeface="Calibri" panose="020F0502020204030204" pitchFamily="34" charset="0"/>
                        </a:rPr>
                        <a:t>Monialaisten ohjauspalveluiden tukea, lainsäädäntöä ja tiedolla johtamista kehitetään vuoropuhelussa työllisyyden ja jatkuvan oppimisen palveluorganisaatioiden kanssa.</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280024537"/>
                  </a:ext>
                </a:extLst>
              </a:tr>
            </a:tbl>
          </a:graphicData>
        </a:graphic>
      </p:graphicFrame>
      <p:sp>
        <p:nvSpPr>
          <p:cNvPr id="11" name="TextBox 10"/>
          <p:cNvSpPr txBox="1"/>
          <p:nvPr/>
        </p:nvSpPr>
        <p:spPr>
          <a:xfrm>
            <a:off x="323528" y="1419622"/>
            <a:ext cx="3491143" cy="1569660"/>
          </a:xfrm>
          <a:prstGeom prst="rect">
            <a:avLst/>
          </a:prstGeom>
          <a:noFill/>
        </p:spPr>
        <p:txBody>
          <a:bodyPr wrap="square" rtlCol="0">
            <a:spAutoFit/>
          </a:bodyPr>
          <a:lstStyle/>
          <a:p>
            <a:r>
              <a:rPr lang="fi-FI" sz="1200" dirty="0" smtClean="0"/>
              <a:t>Tavoitteiden seuranta hieman haastavaa. </a:t>
            </a:r>
            <a:r>
              <a:rPr lang="fi-FI" sz="1200" dirty="0"/>
              <a:t>JOTPA perustettu, </a:t>
            </a:r>
            <a:r>
              <a:rPr lang="fi-FI" sz="1200" dirty="0" smtClean="0"/>
              <a:t>mutta sillä </a:t>
            </a:r>
            <a:r>
              <a:rPr lang="fi-FI" sz="1200" dirty="0"/>
              <a:t>ei ole päätös- tai muuta ohjausvaltaa ohjausta toteuttaviin toimijoihin, se voi toteuttaa </a:t>
            </a:r>
            <a:r>
              <a:rPr lang="fi-FI" sz="1200" dirty="0" smtClean="0"/>
              <a:t>lainmukaista koordinointi- </a:t>
            </a:r>
            <a:r>
              <a:rPr lang="fi-FI" sz="1200" dirty="0"/>
              <a:t>ja kehittämistehtäväänsä lähinnä tuottamalla tietoa ohjauksen toimijoille ja edistämällä yhteistyötä valtakunnallisten ja alueellisten toimijoiden elinikäisen ohjauksen toteuttamisessa.</a:t>
            </a:r>
            <a:endParaRPr lang="en-US" sz="1200" dirty="0"/>
          </a:p>
        </p:txBody>
      </p:sp>
    </p:spTree>
    <p:extLst>
      <p:ext uri="{BB962C8B-B14F-4D97-AF65-F5344CB8AC3E}">
        <p14:creationId xmlns:p14="http://schemas.microsoft.com/office/powerpoint/2010/main" val="3820773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11</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Title 4"/>
          <p:cNvSpPr>
            <a:spLocks noGrp="1"/>
          </p:cNvSpPr>
          <p:nvPr>
            <p:ph type="title"/>
          </p:nvPr>
        </p:nvSpPr>
        <p:spPr/>
        <p:txBody>
          <a:bodyPr/>
          <a:lstStyle/>
          <a:p>
            <a:r>
              <a:rPr lang="en-US" dirty="0" err="1"/>
              <a:t>Yleiskuva</a:t>
            </a:r>
            <a:r>
              <a:rPr lang="en-US" dirty="0"/>
              <a:t> </a:t>
            </a:r>
            <a:r>
              <a:rPr lang="en-US" dirty="0" err="1"/>
              <a:t>toimenpiteiden</a:t>
            </a:r>
            <a:r>
              <a:rPr lang="en-US" dirty="0"/>
              <a:t> </a:t>
            </a:r>
            <a:r>
              <a:rPr lang="en-US" dirty="0" err="1"/>
              <a:t>toteutumisesta</a:t>
            </a:r>
            <a:r>
              <a:rPr lang="en-US" dirty="0"/>
              <a:t/>
            </a:r>
            <a:br>
              <a:rPr lang="en-US" dirty="0"/>
            </a:br>
            <a:r>
              <a:rPr lang="en-US" dirty="0"/>
              <a:t>6. </a:t>
            </a:r>
            <a:r>
              <a:rPr lang="en-US" dirty="0" err="1"/>
              <a:t>Tietoon</a:t>
            </a:r>
            <a:r>
              <a:rPr lang="en-US" dirty="0"/>
              <a:t> </a:t>
            </a:r>
            <a:r>
              <a:rPr lang="en-US" dirty="0" err="1"/>
              <a:t>perustuen</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50201553"/>
              </p:ext>
            </p:extLst>
          </p:nvPr>
        </p:nvGraphicFramePr>
        <p:xfrm>
          <a:off x="202104" y="915566"/>
          <a:ext cx="5472609" cy="3910910"/>
        </p:xfrm>
        <a:graphic>
          <a:graphicData uri="http://schemas.openxmlformats.org/drawingml/2006/table">
            <a:tbl>
              <a:tblPr/>
              <a:tblGrid>
                <a:gridCol w="3683680">
                  <a:extLst>
                    <a:ext uri="{9D8B030D-6E8A-4147-A177-3AD203B41FA5}">
                      <a16:colId xmlns:a16="http://schemas.microsoft.com/office/drawing/2014/main" val="987591152"/>
                    </a:ext>
                  </a:extLst>
                </a:gridCol>
                <a:gridCol w="276760">
                  <a:extLst>
                    <a:ext uri="{9D8B030D-6E8A-4147-A177-3AD203B41FA5}">
                      <a16:colId xmlns:a16="http://schemas.microsoft.com/office/drawing/2014/main" val="799568241"/>
                    </a:ext>
                  </a:extLst>
                </a:gridCol>
                <a:gridCol w="144016">
                  <a:extLst>
                    <a:ext uri="{9D8B030D-6E8A-4147-A177-3AD203B41FA5}">
                      <a16:colId xmlns:a16="http://schemas.microsoft.com/office/drawing/2014/main" val="2160308569"/>
                    </a:ext>
                  </a:extLst>
                </a:gridCol>
                <a:gridCol w="216024">
                  <a:extLst>
                    <a:ext uri="{9D8B030D-6E8A-4147-A177-3AD203B41FA5}">
                      <a16:colId xmlns:a16="http://schemas.microsoft.com/office/drawing/2014/main" val="2244898372"/>
                    </a:ext>
                  </a:extLst>
                </a:gridCol>
                <a:gridCol w="209789">
                  <a:extLst>
                    <a:ext uri="{9D8B030D-6E8A-4147-A177-3AD203B41FA5}">
                      <a16:colId xmlns:a16="http://schemas.microsoft.com/office/drawing/2014/main" val="1686455715"/>
                    </a:ext>
                  </a:extLst>
                </a:gridCol>
                <a:gridCol w="374145">
                  <a:extLst>
                    <a:ext uri="{9D8B030D-6E8A-4147-A177-3AD203B41FA5}">
                      <a16:colId xmlns:a16="http://schemas.microsoft.com/office/drawing/2014/main" val="1080451539"/>
                    </a:ext>
                  </a:extLst>
                </a:gridCol>
                <a:gridCol w="229272">
                  <a:extLst>
                    <a:ext uri="{9D8B030D-6E8A-4147-A177-3AD203B41FA5}">
                      <a16:colId xmlns:a16="http://schemas.microsoft.com/office/drawing/2014/main" val="3022936094"/>
                    </a:ext>
                  </a:extLst>
                </a:gridCol>
                <a:gridCol w="338923">
                  <a:extLst>
                    <a:ext uri="{9D8B030D-6E8A-4147-A177-3AD203B41FA5}">
                      <a16:colId xmlns:a16="http://schemas.microsoft.com/office/drawing/2014/main" val="2280054624"/>
                    </a:ext>
                  </a:extLst>
                </a:gridCol>
              </a:tblGrid>
              <a:tr h="2685521">
                <a:tc>
                  <a:txBody>
                    <a:bodyPr/>
                    <a:lstStyle/>
                    <a:p>
                      <a:pPr algn="l" rtl="0" fontAlgn="t"/>
                      <a:endParaRPr lang="en-US" sz="500" b="0" i="0" u="none" strike="noStrike" dirty="0">
                        <a:solidFill>
                          <a:srgbClr val="000000"/>
                        </a:solidFill>
                        <a:effectLst/>
                        <a:latin typeface="Arial" panose="020B0604020202020204" pitchFamily="34" charset="0"/>
                      </a:endParaRPr>
                    </a:p>
                  </a:txBody>
                  <a:tcPr marL="4745" marR="4745" marT="4745" marB="0" vert="vert">
                    <a:lnL>
                      <a:noFill/>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fi-FI" sz="700" b="0" i="0" u="none" strike="noStrike" dirty="0">
                          <a:solidFill>
                            <a:srgbClr val="000000"/>
                          </a:solidFill>
                          <a:effectLst/>
                          <a:latin typeface="Calibri" panose="020F0502020204030204" pitchFamily="34" charset="0"/>
                        </a:rPr>
                        <a:t>OKM/TEM: Jatkuvan oppimisen digitaalinen palvelukokonaisuus (JOD-alusta)</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JOTPA: Osaamistarvekompassi.fi - </a:t>
                      </a:r>
                      <a:r>
                        <a:rPr lang="en-US" sz="700" b="0" i="0" u="none" strike="noStrike" dirty="0" err="1">
                          <a:solidFill>
                            <a:srgbClr val="000000"/>
                          </a:solidFill>
                          <a:effectLst/>
                          <a:latin typeface="Calibri" panose="020F0502020204030204" pitchFamily="34" charset="0"/>
                        </a:rPr>
                        <a:t>palvelun</a:t>
                      </a:r>
                      <a:r>
                        <a:rPr lang="en-US" sz="700" b="0" i="0" u="none" strike="noStrike" dirty="0">
                          <a:solidFill>
                            <a:srgbClr val="000000"/>
                          </a:solidFill>
                          <a:effectLst/>
                          <a:latin typeface="Calibri" panose="020F0502020204030204" pitchFamily="34" charset="0"/>
                        </a:rPr>
                        <a:t> </a:t>
                      </a:r>
                      <a:r>
                        <a:rPr lang="en-US" sz="700" b="0" i="0" u="none" strike="noStrike" dirty="0" err="1">
                          <a:solidFill>
                            <a:srgbClr val="000000"/>
                          </a:solidFill>
                          <a:effectLst/>
                          <a:latin typeface="Calibri" panose="020F0502020204030204" pitchFamily="34" charset="0"/>
                        </a:rPr>
                        <a:t>kehittäminen</a:t>
                      </a:r>
                      <a:endParaRPr lang="en-US" sz="700" b="0" i="0" u="none" strike="noStrike" dirty="0">
                        <a:solidFill>
                          <a:srgbClr val="000000"/>
                        </a:solidFill>
                        <a:effectLst/>
                        <a:latin typeface="Calibri" panose="020F0502020204030204" pitchFamily="34" charset="0"/>
                      </a:endParaRP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700" b="0" i="0" u="none" strike="noStrike" dirty="0">
                          <a:solidFill>
                            <a:srgbClr val="000000"/>
                          </a:solidFill>
                          <a:effectLst/>
                          <a:latin typeface="Calibri" panose="020F0502020204030204" pitchFamily="34" charset="0"/>
                        </a:rPr>
                        <a:t>TEM: Elinikäisen ohjauksen laadun ja tiedolla johtamisen kehittämishanke</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700" b="0" i="0" u="none" strike="noStrike" dirty="0">
                          <a:solidFill>
                            <a:srgbClr val="000000"/>
                          </a:solidFill>
                          <a:effectLst/>
                          <a:latin typeface="Calibri" panose="020F0502020204030204" pitchFamily="34" charset="0"/>
                        </a:rPr>
                        <a:t>TEM: Elinikäisen ohjauksen tilan arviointitutkimus</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700" b="0" i="0" u="none" strike="noStrike" dirty="0">
                          <a:solidFill>
                            <a:srgbClr val="000000"/>
                          </a:solidFill>
                          <a:effectLst/>
                          <a:latin typeface="Calibri" panose="020F0502020204030204" pitchFamily="34" charset="0"/>
                        </a:rPr>
                        <a:t>OPH: Oppaat: Hyvän ohjauksen kriteerit, Tehostettu ja henkilökohtainen oppilaanohjaus</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t"/>
                      <a:r>
                        <a:rPr lang="fi-FI" sz="700" b="0" i="0" u="none" strike="noStrike" dirty="0">
                          <a:solidFill>
                            <a:srgbClr val="000000"/>
                          </a:solidFill>
                          <a:effectLst/>
                          <a:latin typeface="Calibri" panose="020F0502020204030204" pitchFamily="34" charset="0"/>
                        </a:rPr>
                        <a:t>KARVI: Opinto-ohjauksen uusia muotoja koskeva arviointi (OHJA) 2022-2024</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700" b="0" i="0" u="none" strike="noStrike" dirty="0">
                          <a:solidFill>
                            <a:srgbClr val="000000"/>
                          </a:solidFill>
                          <a:effectLst/>
                          <a:latin typeface="Calibri" panose="020F0502020204030204" pitchFamily="34" charset="0"/>
                        </a:rPr>
                        <a:t>KTL: Lukiokoulutuksen ja ammatillisen koulutuksen opinto-ohjauksen määrällinen saatavuus ja riittävyys -raportti</a:t>
                      </a:r>
                    </a:p>
                  </a:txBody>
                  <a:tcPr marL="4745" marR="4745" marT="4745" marB="0" vert="vert">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0954003"/>
                  </a:ext>
                </a:extLst>
              </a:tr>
              <a:tr h="113874">
                <a:tc>
                  <a:txBody>
                    <a:bodyPr/>
                    <a:lstStyle/>
                    <a:p>
                      <a:pPr algn="l" fontAlgn="b"/>
                      <a:r>
                        <a:rPr lang="en-US" sz="500" b="1" i="0" u="none" strike="noStrike">
                          <a:solidFill>
                            <a:srgbClr val="000000"/>
                          </a:solidFill>
                          <a:effectLst/>
                          <a:latin typeface="Calibri" panose="020F0502020204030204" pitchFamily="34" charset="0"/>
                        </a:rPr>
                        <a:t>6. Tietoon perustuen</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13290891"/>
                  </a:ext>
                </a:extLst>
              </a:tr>
              <a:tr h="251471">
                <a:tc>
                  <a:txBody>
                    <a:bodyPr/>
                    <a:lstStyle/>
                    <a:p>
                      <a:pPr algn="l" fontAlgn="b"/>
                      <a:r>
                        <a:rPr lang="fi-FI" sz="800" b="0" i="0" u="none" strike="noStrike" dirty="0">
                          <a:solidFill>
                            <a:srgbClr val="000000"/>
                          </a:solidFill>
                          <a:effectLst/>
                          <a:latin typeface="Calibri" panose="020F0502020204030204" pitchFamily="34" charset="0"/>
                        </a:rPr>
                        <a:t>Asetetaan sektorirajat ylittävät yhteiset elinikäisen ohjauksen seurantakohteet ja arviointivälineet. Tarjotaan toimijoille tukea seurantavälineiden käyttöönottoon. Tietoa kerätään eri sektoreiden ohjauspalveluiden saatavuudesta, laadusta sekä vaikuttavuudesta ja tuloksista.</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945442"/>
                  </a:ext>
                </a:extLst>
              </a:tr>
              <a:tr h="170811">
                <a:tc>
                  <a:txBody>
                    <a:bodyPr/>
                    <a:lstStyle/>
                    <a:p>
                      <a:pPr algn="l" fontAlgn="b"/>
                      <a:r>
                        <a:rPr lang="fi-FI" sz="800" b="0" i="0" u="none" strike="noStrike" dirty="0">
                          <a:solidFill>
                            <a:srgbClr val="000000"/>
                          </a:solidFill>
                          <a:effectLst/>
                          <a:latin typeface="Calibri" panose="020F0502020204030204" pitchFamily="34" charset="0"/>
                        </a:rPr>
                        <a:t>Kehitetään pysyviä työmuotoja ja -tapoja, joilla saadaan systemaattisesti eri toimijoiden yhteiseen käyttöön valtakunnallisesti tuotettua yhdenmukaista tietoa ja työvälineitä ohjaustyön tueksi.</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05200"/>
                  </a:ext>
                </a:extLst>
              </a:tr>
              <a:tr h="170811">
                <a:tc>
                  <a:txBody>
                    <a:bodyPr/>
                    <a:lstStyle/>
                    <a:p>
                      <a:pPr algn="l" fontAlgn="b"/>
                      <a:r>
                        <a:rPr lang="fi-FI" sz="800" b="0" i="0" u="none" strike="noStrike" dirty="0">
                          <a:solidFill>
                            <a:srgbClr val="000000"/>
                          </a:solidFill>
                          <a:effectLst/>
                          <a:latin typeface="Calibri" panose="020F0502020204030204" pitchFamily="34" charset="0"/>
                        </a:rPr>
                        <a:t>Johdetaan toimintaa yhä enemmän tietoon perustuen valtakunnallisesti, alueellisesti, paikallisesti sekä organisaatio- ja asiantuntijatasolla</a:t>
                      </a:r>
                    </a:p>
                  </a:txBody>
                  <a:tcPr marL="4745" marR="4745" marT="4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1" i="0" u="none" strike="noStrike">
                          <a:solidFill>
                            <a:srgbClr val="000000"/>
                          </a:solidFill>
                          <a:effectLst/>
                          <a:latin typeface="Calibri" panose="020F0502020204030204" pitchFamily="34" charset="0"/>
                        </a:rPr>
                        <a:t>X</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dirty="0">
                          <a:solidFill>
                            <a:srgbClr val="000000"/>
                          </a:solidFill>
                          <a:effectLst/>
                          <a:latin typeface="Calibri" panose="020F0502020204030204" pitchFamily="34" charset="0"/>
                        </a:rPr>
                        <a:t> </a:t>
                      </a:r>
                    </a:p>
                  </a:txBody>
                  <a:tcPr marL="4745" marR="4745" marT="47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283812"/>
                  </a:ext>
                </a:extLst>
              </a:tr>
            </a:tbl>
          </a:graphicData>
        </a:graphic>
      </p:graphicFrame>
      <p:sp>
        <p:nvSpPr>
          <p:cNvPr id="11" name="TextBox 10"/>
          <p:cNvSpPr txBox="1"/>
          <p:nvPr/>
        </p:nvSpPr>
        <p:spPr>
          <a:xfrm>
            <a:off x="432785" y="1419622"/>
            <a:ext cx="1978975" cy="1200329"/>
          </a:xfrm>
          <a:prstGeom prst="rect">
            <a:avLst/>
          </a:prstGeom>
          <a:noFill/>
        </p:spPr>
        <p:txBody>
          <a:bodyPr wrap="square" rtlCol="0">
            <a:spAutoFit/>
          </a:bodyPr>
          <a:lstStyle/>
          <a:p>
            <a:r>
              <a:rPr lang="fi-FI" dirty="0" smtClean="0"/>
              <a:t>Useita hankkeita käynnissä, tuloksia vielä odotellaan.</a:t>
            </a:r>
            <a:endParaRPr lang="en-US" dirty="0"/>
          </a:p>
        </p:txBody>
      </p:sp>
    </p:spTree>
    <p:extLst>
      <p:ext uri="{BB962C8B-B14F-4D97-AF65-F5344CB8AC3E}">
        <p14:creationId xmlns:p14="http://schemas.microsoft.com/office/powerpoint/2010/main" val="2713379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12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Title 4"/>
          <p:cNvSpPr>
            <a:spLocks noGrp="1"/>
          </p:cNvSpPr>
          <p:nvPr>
            <p:ph type="title"/>
          </p:nvPr>
        </p:nvSpPr>
        <p:spPr/>
        <p:txBody>
          <a:bodyPr/>
          <a:lstStyle/>
          <a:p>
            <a:r>
              <a:rPr lang="fi-FI" dirty="0" smtClean="0"/>
              <a:t>Koko taulukko</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02031889"/>
              </p:ext>
            </p:extLst>
          </p:nvPr>
        </p:nvGraphicFramePr>
        <p:xfrm>
          <a:off x="1654041" y="1411289"/>
          <a:ext cx="5297756" cy="3392484"/>
        </p:xfrm>
        <a:graphic>
          <a:graphicData uri="http://schemas.openxmlformats.org/drawingml/2006/table">
            <a:tbl>
              <a:tblPr/>
              <a:tblGrid>
                <a:gridCol w="1764778">
                  <a:extLst>
                    <a:ext uri="{9D8B030D-6E8A-4147-A177-3AD203B41FA5}">
                      <a16:colId xmlns:a16="http://schemas.microsoft.com/office/drawing/2014/main" val="2167165881"/>
                    </a:ext>
                  </a:extLst>
                </a:gridCol>
                <a:gridCol w="65108">
                  <a:extLst>
                    <a:ext uri="{9D8B030D-6E8A-4147-A177-3AD203B41FA5}">
                      <a16:colId xmlns:a16="http://schemas.microsoft.com/office/drawing/2014/main" val="1151489417"/>
                    </a:ext>
                  </a:extLst>
                </a:gridCol>
                <a:gridCol w="65108">
                  <a:extLst>
                    <a:ext uri="{9D8B030D-6E8A-4147-A177-3AD203B41FA5}">
                      <a16:colId xmlns:a16="http://schemas.microsoft.com/office/drawing/2014/main" val="275610996"/>
                    </a:ext>
                  </a:extLst>
                </a:gridCol>
                <a:gridCol w="65108">
                  <a:extLst>
                    <a:ext uri="{9D8B030D-6E8A-4147-A177-3AD203B41FA5}">
                      <a16:colId xmlns:a16="http://schemas.microsoft.com/office/drawing/2014/main" val="734115929"/>
                    </a:ext>
                  </a:extLst>
                </a:gridCol>
                <a:gridCol w="116510">
                  <a:extLst>
                    <a:ext uri="{9D8B030D-6E8A-4147-A177-3AD203B41FA5}">
                      <a16:colId xmlns:a16="http://schemas.microsoft.com/office/drawing/2014/main" val="119928613"/>
                    </a:ext>
                  </a:extLst>
                </a:gridCol>
                <a:gridCol w="65108">
                  <a:extLst>
                    <a:ext uri="{9D8B030D-6E8A-4147-A177-3AD203B41FA5}">
                      <a16:colId xmlns:a16="http://schemas.microsoft.com/office/drawing/2014/main" val="3785420635"/>
                    </a:ext>
                  </a:extLst>
                </a:gridCol>
                <a:gridCol w="116510">
                  <a:extLst>
                    <a:ext uri="{9D8B030D-6E8A-4147-A177-3AD203B41FA5}">
                      <a16:colId xmlns:a16="http://schemas.microsoft.com/office/drawing/2014/main" val="3714839521"/>
                    </a:ext>
                  </a:extLst>
                </a:gridCol>
                <a:gridCol w="116510">
                  <a:extLst>
                    <a:ext uri="{9D8B030D-6E8A-4147-A177-3AD203B41FA5}">
                      <a16:colId xmlns:a16="http://schemas.microsoft.com/office/drawing/2014/main" val="1856187312"/>
                    </a:ext>
                  </a:extLst>
                </a:gridCol>
                <a:gridCol w="65108">
                  <a:extLst>
                    <a:ext uri="{9D8B030D-6E8A-4147-A177-3AD203B41FA5}">
                      <a16:colId xmlns:a16="http://schemas.microsoft.com/office/drawing/2014/main" val="2572239421"/>
                    </a:ext>
                  </a:extLst>
                </a:gridCol>
                <a:gridCol w="65108">
                  <a:extLst>
                    <a:ext uri="{9D8B030D-6E8A-4147-A177-3AD203B41FA5}">
                      <a16:colId xmlns:a16="http://schemas.microsoft.com/office/drawing/2014/main" val="2382773211"/>
                    </a:ext>
                  </a:extLst>
                </a:gridCol>
                <a:gridCol w="116510">
                  <a:extLst>
                    <a:ext uri="{9D8B030D-6E8A-4147-A177-3AD203B41FA5}">
                      <a16:colId xmlns:a16="http://schemas.microsoft.com/office/drawing/2014/main" val="1276919133"/>
                    </a:ext>
                  </a:extLst>
                </a:gridCol>
                <a:gridCol w="116510">
                  <a:extLst>
                    <a:ext uri="{9D8B030D-6E8A-4147-A177-3AD203B41FA5}">
                      <a16:colId xmlns:a16="http://schemas.microsoft.com/office/drawing/2014/main" val="2254316787"/>
                    </a:ext>
                  </a:extLst>
                </a:gridCol>
                <a:gridCol w="65108">
                  <a:extLst>
                    <a:ext uri="{9D8B030D-6E8A-4147-A177-3AD203B41FA5}">
                      <a16:colId xmlns:a16="http://schemas.microsoft.com/office/drawing/2014/main" val="1500083992"/>
                    </a:ext>
                  </a:extLst>
                </a:gridCol>
                <a:gridCol w="65108">
                  <a:extLst>
                    <a:ext uri="{9D8B030D-6E8A-4147-A177-3AD203B41FA5}">
                      <a16:colId xmlns:a16="http://schemas.microsoft.com/office/drawing/2014/main" val="3164739194"/>
                    </a:ext>
                  </a:extLst>
                </a:gridCol>
                <a:gridCol w="65108">
                  <a:extLst>
                    <a:ext uri="{9D8B030D-6E8A-4147-A177-3AD203B41FA5}">
                      <a16:colId xmlns:a16="http://schemas.microsoft.com/office/drawing/2014/main" val="3621150115"/>
                    </a:ext>
                  </a:extLst>
                </a:gridCol>
                <a:gridCol w="65108">
                  <a:extLst>
                    <a:ext uri="{9D8B030D-6E8A-4147-A177-3AD203B41FA5}">
                      <a16:colId xmlns:a16="http://schemas.microsoft.com/office/drawing/2014/main" val="3542819166"/>
                    </a:ext>
                  </a:extLst>
                </a:gridCol>
                <a:gridCol w="65108">
                  <a:extLst>
                    <a:ext uri="{9D8B030D-6E8A-4147-A177-3AD203B41FA5}">
                      <a16:colId xmlns:a16="http://schemas.microsoft.com/office/drawing/2014/main" val="3277624239"/>
                    </a:ext>
                  </a:extLst>
                </a:gridCol>
                <a:gridCol w="65108">
                  <a:extLst>
                    <a:ext uri="{9D8B030D-6E8A-4147-A177-3AD203B41FA5}">
                      <a16:colId xmlns:a16="http://schemas.microsoft.com/office/drawing/2014/main" val="1407562506"/>
                    </a:ext>
                  </a:extLst>
                </a:gridCol>
                <a:gridCol w="65108">
                  <a:extLst>
                    <a:ext uri="{9D8B030D-6E8A-4147-A177-3AD203B41FA5}">
                      <a16:colId xmlns:a16="http://schemas.microsoft.com/office/drawing/2014/main" val="3419637227"/>
                    </a:ext>
                  </a:extLst>
                </a:gridCol>
                <a:gridCol w="65108">
                  <a:extLst>
                    <a:ext uri="{9D8B030D-6E8A-4147-A177-3AD203B41FA5}">
                      <a16:colId xmlns:a16="http://schemas.microsoft.com/office/drawing/2014/main" val="3023192325"/>
                    </a:ext>
                  </a:extLst>
                </a:gridCol>
                <a:gridCol w="65108">
                  <a:extLst>
                    <a:ext uri="{9D8B030D-6E8A-4147-A177-3AD203B41FA5}">
                      <a16:colId xmlns:a16="http://schemas.microsoft.com/office/drawing/2014/main" val="1739067271"/>
                    </a:ext>
                  </a:extLst>
                </a:gridCol>
                <a:gridCol w="65108">
                  <a:extLst>
                    <a:ext uri="{9D8B030D-6E8A-4147-A177-3AD203B41FA5}">
                      <a16:colId xmlns:a16="http://schemas.microsoft.com/office/drawing/2014/main" val="4040932638"/>
                    </a:ext>
                  </a:extLst>
                </a:gridCol>
                <a:gridCol w="65108">
                  <a:extLst>
                    <a:ext uri="{9D8B030D-6E8A-4147-A177-3AD203B41FA5}">
                      <a16:colId xmlns:a16="http://schemas.microsoft.com/office/drawing/2014/main" val="1165519542"/>
                    </a:ext>
                  </a:extLst>
                </a:gridCol>
                <a:gridCol w="65108">
                  <a:extLst>
                    <a:ext uri="{9D8B030D-6E8A-4147-A177-3AD203B41FA5}">
                      <a16:colId xmlns:a16="http://schemas.microsoft.com/office/drawing/2014/main" val="3921229656"/>
                    </a:ext>
                  </a:extLst>
                </a:gridCol>
                <a:gridCol w="116510">
                  <a:extLst>
                    <a:ext uri="{9D8B030D-6E8A-4147-A177-3AD203B41FA5}">
                      <a16:colId xmlns:a16="http://schemas.microsoft.com/office/drawing/2014/main" val="598417184"/>
                    </a:ext>
                  </a:extLst>
                </a:gridCol>
                <a:gridCol w="116510">
                  <a:extLst>
                    <a:ext uri="{9D8B030D-6E8A-4147-A177-3AD203B41FA5}">
                      <a16:colId xmlns:a16="http://schemas.microsoft.com/office/drawing/2014/main" val="2140463151"/>
                    </a:ext>
                  </a:extLst>
                </a:gridCol>
                <a:gridCol w="116510">
                  <a:extLst>
                    <a:ext uri="{9D8B030D-6E8A-4147-A177-3AD203B41FA5}">
                      <a16:colId xmlns:a16="http://schemas.microsoft.com/office/drawing/2014/main" val="1918021037"/>
                    </a:ext>
                  </a:extLst>
                </a:gridCol>
                <a:gridCol w="116510">
                  <a:extLst>
                    <a:ext uri="{9D8B030D-6E8A-4147-A177-3AD203B41FA5}">
                      <a16:colId xmlns:a16="http://schemas.microsoft.com/office/drawing/2014/main" val="1421507605"/>
                    </a:ext>
                  </a:extLst>
                </a:gridCol>
                <a:gridCol w="116510">
                  <a:extLst>
                    <a:ext uri="{9D8B030D-6E8A-4147-A177-3AD203B41FA5}">
                      <a16:colId xmlns:a16="http://schemas.microsoft.com/office/drawing/2014/main" val="3299574208"/>
                    </a:ext>
                  </a:extLst>
                </a:gridCol>
                <a:gridCol w="65108">
                  <a:extLst>
                    <a:ext uri="{9D8B030D-6E8A-4147-A177-3AD203B41FA5}">
                      <a16:colId xmlns:a16="http://schemas.microsoft.com/office/drawing/2014/main" val="2828719999"/>
                    </a:ext>
                  </a:extLst>
                </a:gridCol>
                <a:gridCol w="65108">
                  <a:extLst>
                    <a:ext uri="{9D8B030D-6E8A-4147-A177-3AD203B41FA5}">
                      <a16:colId xmlns:a16="http://schemas.microsoft.com/office/drawing/2014/main" val="2803873188"/>
                    </a:ext>
                  </a:extLst>
                </a:gridCol>
                <a:gridCol w="65108">
                  <a:extLst>
                    <a:ext uri="{9D8B030D-6E8A-4147-A177-3AD203B41FA5}">
                      <a16:colId xmlns:a16="http://schemas.microsoft.com/office/drawing/2014/main" val="3324998261"/>
                    </a:ext>
                  </a:extLst>
                </a:gridCol>
                <a:gridCol w="65108">
                  <a:extLst>
                    <a:ext uri="{9D8B030D-6E8A-4147-A177-3AD203B41FA5}">
                      <a16:colId xmlns:a16="http://schemas.microsoft.com/office/drawing/2014/main" val="4196049470"/>
                    </a:ext>
                  </a:extLst>
                </a:gridCol>
                <a:gridCol w="65108">
                  <a:extLst>
                    <a:ext uri="{9D8B030D-6E8A-4147-A177-3AD203B41FA5}">
                      <a16:colId xmlns:a16="http://schemas.microsoft.com/office/drawing/2014/main" val="2881914502"/>
                    </a:ext>
                  </a:extLst>
                </a:gridCol>
                <a:gridCol w="65108">
                  <a:extLst>
                    <a:ext uri="{9D8B030D-6E8A-4147-A177-3AD203B41FA5}">
                      <a16:colId xmlns:a16="http://schemas.microsoft.com/office/drawing/2014/main" val="3349061466"/>
                    </a:ext>
                  </a:extLst>
                </a:gridCol>
                <a:gridCol w="65108">
                  <a:extLst>
                    <a:ext uri="{9D8B030D-6E8A-4147-A177-3AD203B41FA5}">
                      <a16:colId xmlns:a16="http://schemas.microsoft.com/office/drawing/2014/main" val="3666188544"/>
                    </a:ext>
                  </a:extLst>
                </a:gridCol>
                <a:gridCol w="65108">
                  <a:extLst>
                    <a:ext uri="{9D8B030D-6E8A-4147-A177-3AD203B41FA5}">
                      <a16:colId xmlns:a16="http://schemas.microsoft.com/office/drawing/2014/main" val="389536348"/>
                    </a:ext>
                  </a:extLst>
                </a:gridCol>
                <a:gridCol w="65108">
                  <a:extLst>
                    <a:ext uri="{9D8B030D-6E8A-4147-A177-3AD203B41FA5}">
                      <a16:colId xmlns:a16="http://schemas.microsoft.com/office/drawing/2014/main" val="801988319"/>
                    </a:ext>
                  </a:extLst>
                </a:gridCol>
                <a:gridCol w="65108">
                  <a:extLst>
                    <a:ext uri="{9D8B030D-6E8A-4147-A177-3AD203B41FA5}">
                      <a16:colId xmlns:a16="http://schemas.microsoft.com/office/drawing/2014/main" val="2668049553"/>
                    </a:ext>
                  </a:extLst>
                </a:gridCol>
                <a:gridCol w="65108">
                  <a:extLst>
                    <a:ext uri="{9D8B030D-6E8A-4147-A177-3AD203B41FA5}">
                      <a16:colId xmlns:a16="http://schemas.microsoft.com/office/drawing/2014/main" val="600850659"/>
                    </a:ext>
                  </a:extLst>
                </a:gridCol>
                <a:gridCol w="65108">
                  <a:extLst>
                    <a:ext uri="{9D8B030D-6E8A-4147-A177-3AD203B41FA5}">
                      <a16:colId xmlns:a16="http://schemas.microsoft.com/office/drawing/2014/main" val="1337867481"/>
                    </a:ext>
                  </a:extLst>
                </a:gridCol>
                <a:gridCol w="116510">
                  <a:extLst>
                    <a:ext uri="{9D8B030D-6E8A-4147-A177-3AD203B41FA5}">
                      <a16:colId xmlns:a16="http://schemas.microsoft.com/office/drawing/2014/main" val="1282115039"/>
                    </a:ext>
                  </a:extLst>
                </a:gridCol>
                <a:gridCol w="116510">
                  <a:extLst>
                    <a:ext uri="{9D8B030D-6E8A-4147-A177-3AD203B41FA5}">
                      <a16:colId xmlns:a16="http://schemas.microsoft.com/office/drawing/2014/main" val="1468483379"/>
                    </a:ext>
                  </a:extLst>
                </a:gridCol>
                <a:gridCol w="65108">
                  <a:extLst>
                    <a:ext uri="{9D8B030D-6E8A-4147-A177-3AD203B41FA5}">
                      <a16:colId xmlns:a16="http://schemas.microsoft.com/office/drawing/2014/main" val="3410702466"/>
                    </a:ext>
                  </a:extLst>
                </a:gridCol>
                <a:gridCol w="116510">
                  <a:extLst>
                    <a:ext uri="{9D8B030D-6E8A-4147-A177-3AD203B41FA5}">
                      <a16:colId xmlns:a16="http://schemas.microsoft.com/office/drawing/2014/main" val="2490861306"/>
                    </a:ext>
                  </a:extLst>
                </a:gridCol>
              </a:tblGrid>
              <a:tr h="1387835">
                <a:tc>
                  <a:txBody>
                    <a:bodyPr/>
                    <a:lstStyle/>
                    <a:p>
                      <a:pPr algn="r" rtl="0" fontAlgn="t"/>
                      <a:endParaRPr lang="en-US" sz="200" b="0" i="0" u="none" strike="noStrike">
                        <a:solidFill>
                          <a:srgbClr val="000000"/>
                        </a:solidFill>
                        <a:effectLst/>
                        <a:latin typeface="Arial" panose="020B0604020202020204" pitchFamily="34" charset="0"/>
                      </a:endParaRPr>
                    </a:p>
                  </a:txBody>
                  <a:tcPr marL="2056" marR="2056" marT="2056" marB="0" vert="vert">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TEM: Pohjoismainen  työvoimapalveluiden malli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OKM/OPH: Opinto-ohjauksen kehittämisohjelma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JOTPA: Valtionavustukset osaamispalveluille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TEM: Valtionavustukset maahanmuuttajien ohjaus- ja neuvontapalveluiden kehittämiseen ja vakiinnuttamiseen </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OKM/TEM/STM:Ohjaamot lainsäädän ja ONNI-hanke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Keski-Suomen ELY-keskus/KEHA-keskus: KOHTAAMO-HANKE 2014–2021 (Ohjaustaverkossa.fi)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TEM: Kannustinmalli Ohjaamoiden monialaisuuden vahvistamiseksi -erityisavustus:</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OKM/TEM: Jatkuvan oppimisen digitaalinen palvelukokonaisuus (JOD-alusta)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TEM/OKM: Osaamisen tunnistamisen työryhmä</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KEHA-keskus/TEM: Elinikäisen ohjauksen valtakunnallinen kehittäminen/Urasuunnittelutaitojen edistämishanke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OPH Kotoutumiskoulutuksen opetussuunnitelman perusteiden uudistaminen 2022</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JOTPA: Osaaminen näkyviin - kampanja 2022</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JOTPA: Hakevan toiminnan pilotti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VN; Jatkuvan oppimisen parlamentaarinen ryhmä</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OKM/STM: Työryhmä jatkuvan oppimisen lisäämiseksi työelämässä</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TEM/ELY/KEHA: Ammattibarometrin uudistaminen Työvoimabatrometriksi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JOTPA: Osaamistarvekompassi.fi - palvelun kehittäminen</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TEM: Työvoimatiekartat</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TEM: TYÖ2030 / Tulevaisuusvuoropuhelu</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TEM/OKM/KEHA: Tapaamiset alueellisten ELO-verkostojen kanssa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OPH: Opintopolku.fi - palvelun uudistaminen</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OKM: Korkeakoulujen Digivisio 2030 -hanke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TEM: Elinikäisen ohjauksen laadun ja tiedolla johtamisen kehittämishanke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KEHA: Ammattinetin integrointi osaksi Työmarkkinatoria ja ammattitiedon päivittäminen</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KEHA-keskus/TEM: Elinikäisen ohjauksen valtakunnallinen kehittäminen/Ohjausosaamisen kokonaisuus</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Varsinais-Suomi / Turun AMK: PODI – Polkuja ja palveluja digitaaliseen ohjaukseen ja oppimiseen</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KEHA-keskus/TEM: Elinikäisen ohjauksen valtakunnallinen kehittäminen/Ohjaustyön osaamiskuvaukset</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KEHA-keskus/TEM: Elinikäisen ohjauksen valtakunnallinen kehittäminen/Ohjausalan koulutusrakenteiden arviointi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TEM: Elinikäisen ohjauksen tilan arviointitutkimus</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OPH: Euroguidance - palvelut</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TEM/OKM: TalentBoost-ohjelma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JOTPA: Tutkimustoiminta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THL: Segregaation purku -hanke</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STM: Työkykyohjelma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KELA: NUOTTI-valmennus</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Arcada/Prakticum: Karriärcenter Arabia</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Kuutoskuaounigt: 6Aika -hanke / Osaamot</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TE-asiakaspalvelukeskus: Valtakunnallinen uraohjauspalvelu</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300" b="0" i="0" u="none" strike="noStrike">
                          <a:solidFill>
                            <a:srgbClr val="000000"/>
                          </a:solidFill>
                          <a:effectLst/>
                          <a:latin typeface="Calibri" panose="020F0502020204030204" pitchFamily="34" charset="0"/>
                        </a:rPr>
                        <a:t>ELO-foorumi ja sen työjaosto</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300" b="0" i="0" u="none" strike="noStrike">
                          <a:solidFill>
                            <a:srgbClr val="000000"/>
                          </a:solidFill>
                          <a:effectLst/>
                          <a:latin typeface="Calibri" panose="020F0502020204030204" pitchFamily="34" charset="0"/>
                        </a:rPr>
                        <a:t>JOTPA: JOTPA:an liittyvä lainsäädäntö</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KEHA-keskus: Monialaisten palveluiden tuki (mm. Ohjaamot, TYP, maahanmuuttajien neuvontapisteet)</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a:solidFill>
                            <a:srgbClr val="000000"/>
                          </a:solidFill>
                          <a:effectLst/>
                          <a:latin typeface="Calibri" panose="020F0502020204030204" pitchFamily="34" charset="0"/>
                        </a:rPr>
                        <a:t>OPH: Oppaat: Hyvän ohjauksen kriteerit, Tehostettu ja henkilökohtainen oppilaanohjaus</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300" b="0" i="0" u="none" strike="noStrike">
                          <a:solidFill>
                            <a:srgbClr val="000000"/>
                          </a:solidFill>
                          <a:effectLst/>
                          <a:latin typeface="Calibri" panose="020F0502020204030204" pitchFamily="34" charset="0"/>
                        </a:rPr>
                        <a:t>KARVI: Opinto-ohjauksen uusia muotoja koskeva arviointi (OHJA) 2022-2024</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300" b="0" i="0" u="none" strike="noStrike" dirty="0">
                          <a:solidFill>
                            <a:srgbClr val="000000"/>
                          </a:solidFill>
                          <a:effectLst/>
                          <a:latin typeface="Calibri" panose="020F0502020204030204" pitchFamily="34" charset="0"/>
                        </a:rPr>
                        <a:t>KTL: Lukiokoulutuksen ja ammatillisen koulutuksen opinto-ohjauksen määrällinen saatavuus ja riittävyys -raportti</a:t>
                      </a:r>
                    </a:p>
                  </a:txBody>
                  <a:tcPr marL="2056" marR="2056" marT="20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554302"/>
                  </a:ext>
                </a:extLst>
              </a:tr>
              <a:tr h="49345">
                <a:tc>
                  <a:txBody>
                    <a:bodyPr/>
                    <a:lstStyle/>
                    <a:p>
                      <a:pPr algn="l" fontAlgn="b"/>
                      <a:r>
                        <a:rPr lang="en-US" sz="200" b="1" i="0" u="none" strike="noStrike">
                          <a:solidFill>
                            <a:srgbClr val="000000"/>
                          </a:solidFill>
                          <a:effectLst/>
                          <a:latin typeface="Calibri" panose="020F0502020204030204" pitchFamily="34" charset="0"/>
                        </a:rPr>
                        <a:t>1. Saavutettavasti ja asiakaslähtöisesti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rtl="0" fontAlgn="ctr"/>
                      <a:r>
                        <a:rPr lang="en-US" sz="300" b="0" i="0" u="none" strike="noStrike">
                          <a:solidFill>
                            <a:srgbClr val="365ABD"/>
                          </a:solidFill>
                          <a:effectLst/>
                          <a:latin typeface="Arial" panose="020B060402020202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2212612"/>
                  </a:ext>
                </a:extLst>
              </a:tr>
              <a:tr h="49345">
                <a:tc>
                  <a:txBody>
                    <a:bodyPr/>
                    <a:lstStyle/>
                    <a:p>
                      <a:pPr algn="l" fontAlgn="b"/>
                      <a:r>
                        <a:rPr lang="fi-FI" sz="200" b="0" i="0" u="none" strike="noStrike">
                          <a:solidFill>
                            <a:srgbClr val="000000"/>
                          </a:solidFill>
                          <a:effectLst/>
                          <a:latin typeface="Calibri" panose="020F0502020204030204" pitchFamily="34" charset="0"/>
                        </a:rPr>
                        <a:t>• lisäämällä ohjausresursseja eri sektoreilla huomioiden asiakaslähtöinen erityisryhmien tavoittaminen</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3861146"/>
                  </a:ext>
                </a:extLst>
              </a:tr>
              <a:tr h="49345">
                <a:tc>
                  <a:txBody>
                    <a:bodyPr/>
                    <a:lstStyle/>
                    <a:p>
                      <a:pPr algn="l" fontAlgn="b"/>
                      <a:r>
                        <a:rPr lang="fi-FI" sz="200" b="0" i="0" u="none" strike="noStrike">
                          <a:solidFill>
                            <a:srgbClr val="000000"/>
                          </a:solidFill>
                          <a:effectLst/>
                          <a:latin typeface="Calibri" panose="020F0502020204030204" pitchFamily="34" charset="0"/>
                        </a:rPr>
                        <a:t>• edistämällä monikanavaista ohjausta ja kannustamalla ohjauksen järjestäjiä monipuolistamaan asiointikanavia ja -tapoja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982380"/>
                  </a:ext>
                </a:extLst>
              </a:tr>
              <a:tr h="74018">
                <a:tc>
                  <a:txBody>
                    <a:bodyPr/>
                    <a:lstStyle/>
                    <a:p>
                      <a:pPr algn="l" fontAlgn="b"/>
                      <a:r>
                        <a:rPr lang="fi-FI" sz="200" b="0" i="0" u="none" strike="noStrike">
                          <a:solidFill>
                            <a:srgbClr val="000000"/>
                          </a:solidFill>
                          <a:effectLst/>
                          <a:latin typeface="Calibri" panose="020F0502020204030204" pitchFamily="34" charset="0"/>
                        </a:rPr>
                        <a:t>• lisäämällä palvelutarpeen ja osaamisen kartoittamista ohjauksen yhteydessä ja hyödyntämällä moniammatillista ja monialaista yhteistyötä yksilöllisen ohjaus-, koulutus- ja palvelupolun rakentamiseksi jatkumona.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9537695"/>
                  </a:ext>
                </a:extLst>
              </a:tr>
              <a:tr h="49345">
                <a:tc>
                  <a:txBody>
                    <a:bodyPr/>
                    <a:lstStyle/>
                    <a:p>
                      <a:pPr algn="l" fontAlgn="b"/>
                      <a:r>
                        <a:rPr lang="en-US" sz="200" b="0" i="0" u="none" strike="noStrike">
                          <a:solidFill>
                            <a:srgbClr val="000000"/>
                          </a:solidFill>
                          <a:effectLst/>
                          <a:latin typeface="Calibri" panose="020F0502020204030204" pitchFamily="34" charset="0"/>
                        </a:rPr>
                        <a:t>• käynnistämällä urasuunnittelutaitojen edistämishanke</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851082"/>
                  </a:ext>
                </a:extLst>
              </a:tr>
              <a:tr h="49345">
                <a:tc>
                  <a:txBody>
                    <a:bodyPr/>
                    <a:lstStyle/>
                    <a:p>
                      <a:pPr algn="l" fontAlgn="b"/>
                      <a:r>
                        <a:rPr lang="en-US" sz="200" b="0" i="0" u="none" strike="noStrike">
                          <a:solidFill>
                            <a:srgbClr val="000000"/>
                          </a:solidFill>
                          <a:effectLst/>
                          <a:latin typeface="Calibri" panose="020F0502020204030204" pitchFamily="34" charset="0"/>
                        </a:rPr>
                        <a:t>• koordinoimalla omatoimisten urasuunnitteluvälineiden kehitystä</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38163"/>
                  </a:ext>
                </a:extLst>
              </a:tr>
              <a:tr h="49345">
                <a:tc>
                  <a:txBody>
                    <a:bodyPr/>
                    <a:lstStyle/>
                    <a:p>
                      <a:pPr algn="l" fontAlgn="b"/>
                      <a:r>
                        <a:rPr lang="fi-FI" sz="200" b="0" i="0" u="none" strike="noStrike">
                          <a:solidFill>
                            <a:srgbClr val="000000"/>
                          </a:solidFill>
                          <a:effectLst/>
                          <a:latin typeface="Calibri" panose="020F0502020204030204" pitchFamily="34" charset="0"/>
                        </a:rPr>
                        <a:t>• sisällyttämällä näitä koskevia tavoitteita ja sisältöjä tarkoituksenmukaisella tavalla opetussuunnitelmien ja tutkintojen perusteisiin.</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088192"/>
                  </a:ext>
                </a:extLst>
              </a:tr>
              <a:tr h="74018">
                <a:tc>
                  <a:txBody>
                    <a:bodyPr/>
                    <a:lstStyle/>
                    <a:p>
                      <a:pPr algn="l" fontAlgn="b"/>
                      <a:r>
                        <a:rPr lang="fi-FI" sz="200" b="0" i="0" u="none" strike="noStrike">
                          <a:solidFill>
                            <a:srgbClr val="000000"/>
                          </a:solidFill>
                          <a:effectLst/>
                          <a:latin typeface="Calibri" panose="020F0502020204030204" pitchFamily="34" charset="0"/>
                        </a:rPr>
                        <a:t>• parantamalla urasuunnittelu- ja ohjauspalvelujen saatavuutta ja hyödyntämistä työpaikoilla yhteistyössä julkisesti järjestettyjen ja työelämän palveluiden kanssa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403594"/>
                  </a:ext>
                </a:extLst>
              </a:tr>
              <a:tr h="74018">
                <a:tc>
                  <a:txBody>
                    <a:bodyPr/>
                    <a:lstStyle/>
                    <a:p>
                      <a:pPr algn="l" fontAlgn="b"/>
                      <a:r>
                        <a:rPr lang="fi-FI" sz="200" b="0" i="0" u="none" strike="noStrike">
                          <a:solidFill>
                            <a:srgbClr val="000000"/>
                          </a:solidFill>
                          <a:effectLst/>
                          <a:latin typeface="Calibri" panose="020F0502020204030204" pitchFamily="34" charset="0"/>
                        </a:rPr>
                        <a:t>• kehittämällä työssä olevien osaamisen kartoittamisen ja urasuunnittelun tapoja ja välineitä, ennakointitiedon hyödyntämistä sekä lisäämällä tietoisuutta osaamisen kehittämiseen ja urasuunnitteluun.</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585837"/>
                  </a:ext>
                </a:extLst>
              </a:tr>
              <a:tr h="74018">
                <a:tc>
                  <a:txBody>
                    <a:bodyPr/>
                    <a:lstStyle/>
                    <a:p>
                      <a:pPr algn="l" fontAlgn="b"/>
                      <a:r>
                        <a:rPr lang="fi-FI" sz="200" b="0" i="0" u="none" strike="noStrike">
                          <a:solidFill>
                            <a:srgbClr val="000000"/>
                          </a:solidFill>
                          <a:effectLst/>
                          <a:latin typeface="Calibri" panose="020F0502020204030204" pitchFamily="34" charset="0"/>
                        </a:rPr>
                        <a:t>Vahvistetaan alueellista yhteistyötä ja verkostoja asiakaslähtöisten palvelujen luomiseksi, mm. vahvistamalla ja vakiinnuttamalla alueellisten ELO-verkostojen toimintaa.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7609"/>
                  </a:ext>
                </a:extLst>
              </a:tr>
              <a:tr h="49345">
                <a:tc>
                  <a:txBody>
                    <a:bodyPr/>
                    <a:lstStyle/>
                    <a:p>
                      <a:pPr algn="l" fontAlgn="b"/>
                      <a:r>
                        <a:rPr lang="en-US" sz="200" b="1" i="0" u="none" strike="noStrike">
                          <a:solidFill>
                            <a:srgbClr val="000000"/>
                          </a:solidFill>
                          <a:effectLst/>
                          <a:latin typeface="Calibri" panose="020F0502020204030204" pitchFamily="34" charset="0"/>
                        </a:rPr>
                        <a:t>2. Digitaalisesti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20974393"/>
                  </a:ext>
                </a:extLst>
              </a:tr>
              <a:tr h="108971">
                <a:tc>
                  <a:txBody>
                    <a:bodyPr/>
                    <a:lstStyle/>
                    <a:p>
                      <a:pPr algn="l" fontAlgn="b"/>
                      <a:r>
                        <a:rPr lang="fi-FI" sz="200" b="0" i="0" u="none" strike="noStrike">
                          <a:solidFill>
                            <a:srgbClr val="000000"/>
                          </a:solidFill>
                          <a:effectLst/>
                          <a:latin typeface="Calibri" panose="020F0502020204030204" pitchFamily="34" charset="0"/>
                        </a:rPr>
                        <a:t>Varmistetaan jatkuvan oppimisen digitaalisen palvelukokonaisuuden käytännön toteutus vuoteen 2023 mennessä, jossa ohjaus ja urasuunnittelunäkökulma ovat keskiössä. Tavoitellaan toimivaa digitaalista ohjaus- ja kartoituspalvelukokonaisuutta, jossa hyödynnetään paremmin yhteistä koulutus-, työmarkkina- ja osaamistietoa.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0172874"/>
                  </a:ext>
                </a:extLst>
              </a:tr>
              <a:tr h="74018">
                <a:tc>
                  <a:txBody>
                    <a:bodyPr/>
                    <a:lstStyle/>
                    <a:p>
                      <a:pPr algn="l" fontAlgn="b"/>
                      <a:r>
                        <a:rPr lang="fi-FI" sz="200" b="0" i="0" u="none" strike="noStrike">
                          <a:solidFill>
                            <a:srgbClr val="000000"/>
                          </a:solidFill>
                          <a:effectLst/>
                          <a:latin typeface="Calibri" panose="020F0502020204030204" pitchFamily="34" charset="0"/>
                        </a:rPr>
                        <a:t>Digitaaliset tietojärjestelmät tukevat elinikäisen ohjauksen tiedolla johtamiseen tarvittavan tiedon systemaattista kokoamista ja tuottamista, ja ne integroidaan osaksi jatkuvan oppimisen digitaalista palvelukokonaisuutta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6115502"/>
                  </a:ext>
                </a:extLst>
              </a:tr>
              <a:tr h="74018">
                <a:tc>
                  <a:txBody>
                    <a:bodyPr/>
                    <a:lstStyle/>
                    <a:p>
                      <a:pPr algn="l" fontAlgn="b"/>
                      <a:r>
                        <a:rPr lang="fi-FI" sz="200" b="0" i="0" u="none" strike="noStrike">
                          <a:solidFill>
                            <a:srgbClr val="000000"/>
                          </a:solidFill>
                          <a:effectLst/>
                          <a:latin typeface="Calibri" panose="020F0502020204030204" pitchFamily="34" charset="0"/>
                        </a:rPr>
                        <a:t>Ennakointitietoa hyödynnetään nykyistä paremmin ohjauspalveluissa, jotta ajantasainen ja helposti saavutettava työmarkkinatieto toimii yksilöiden, koulutuksen järjestäjien ja ohjauspalvelujen tukena.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985883"/>
                  </a:ext>
                </a:extLst>
              </a:tr>
              <a:tr h="49345">
                <a:tc>
                  <a:txBody>
                    <a:bodyPr/>
                    <a:lstStyle/>
                    <a:p>
                      <a:pPr algn="l" fontAlgn="b"/>
                      <a:r>
                        <a:rPr lang="fi-FI" sz="200" b="0" i="0" u="none" strike="noStrike">
                          <a:solidFill>
                            <a:srgbClr val="000000"/>
                          </a:solidFill>
                          <a:effectLst/>
                          <a:latin typeface="Calibri" panose="020F0502020204030204" pitchFamily="34" charset="0"/>
                        </a:rPr>
                        <a:t>Edistetään yksilöiden ja ohjaustyötä tekevien digitaitoja osana elinikäisen ohjauksen ja ohjauspalvelujen käytäntöjä.</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545255"/>
                  </a:ext>
                </a:extLst>
              </a:tr>
              <a:tr h="49345">
                <a:tc>
                  <a:txBody>
                    <a:bodyPr/>
                    <a:lstStyle/>
                    <a:p>
                      <a:pPr algn="l" fontAlgn="b"/>
                      <a:r>
                        <a:rPr lang="en-US" sz="200" b="1" i="0" u="none" strike="noStrike">
                          <a:solidFill>
                            <a:srgbClr val="000000"/>
                          </a:solidFill>
                          <a:effectLst/>
                          <a:latin typeface="Calibri" panose="020F0502020204030204" pitchFamily="34" charset="0"/>
                        </a:rPr>
                        <a:t>3. Laadukkaasti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2862953"/>
                  </a:ext>
                </a:extLst>
              </a:tr>
              <a:tr h="49345">
                <a:tc>
                  <a:txBody>
                    <a:bodyPr/>
                    <a:lstStyle/>
                    <a:p>
                      <a:pPr algn="l" fontAlgn="b"/>
                      <a:r>
                        <a:rPr lang="fi-FI" sz="200" b="0" i="0" u="none" strike="noStrike">
                          <a:solidFill>
                            <a:srgbClr val="000000"/>
                          </a:solidFill>
                          <a:effectLst/>
                          <a:latin typeface="Calibri" panose="020F0502020204030204" pitchFamily="34" charset="0"/>
                        </a:rPr>
                        <a:t>Laaditaan kansalliset ohjaustyön ydin- ja erikoisosaamisten kuvaukset</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1591050"/>
                  </a:ext>
                </a:extLst>
              </a:tr>
              <a:tr h="74018">
                <a:tc>
                  <a:txBody>
                    <a:bodyPr/>
                    <a:lstStyle/>
                    <a:p>
                      <a:pPr algn="l" fontAlgn="b"/>
                      <a:r>
                        <a:rPr lang="fi-FI" sz="200" b="0" i="0" u="none" strike="noStrike">
                          <a:solidFill>
                            <a:srgbClr val="000000"/>
                          </a:solidFill>
                          <a:effectLst/>
                          <a:latin typeface="Calibri" panose="020F0502020204030204" pitchFamily="34" charset="0"/>
                        </a:rPr>
                        <a:t>Ohjauksen ammattimaisuuden vahvistamiseksi käynnistetään ohjaajakoulutusten kokonaisarviointi, jossa tarkastellaan ohjausalan ammattilaisten osaamisvaatimuksia eri konteksteissa, eri koulutuspolkuja ja -rakenteita sekä sisältöjä niin suomen- kuin ruotsinkielisen koulutuksen osalta.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37829"/>
                  </a:ext>
                </a:extLst>
              </a:tr>
              <a:tr h="74018">
                <a:tc>
                  <a:txBody>
                    <a:bodyPr/>
                    <a:lstStyle/>
                    <a:p>
                      <a:pPr algn="l" fontAlgn="b"/>
                      <a:r>
                        <a:rPr lang="fi-FI" sz="200" b="0" i="0" u="none" strike="noStrike">
                          <a:solidFill>
                            <a:srgbClr val="000000"/>
                          </a:solidFill>
                          <a:effectLst/>
                          <a:latin typeface="Calibri" panose="020F0502020204030204" pitchFamily="34" charset="0"/>
                        </a:rPr>
                        <a:t>Arvioidaan ohjausalan koulutusrakenteiden kehittämistarpeita. Arvioinnissa huomioidaan mm. monimuotoistuviin osaamistarpeisiin vastaaminen ja ohjaustyötä tekevien ammatillinen liikkuvuus ja jatkuva oppiminen työuran aikana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374524"/>
                  </a:ext>
                </a:extLst>
              </a:tr>
              <a:tr h="49345">
                <a:tc>
                  <a:txBody>
                    <a:bodyPr/>
                    <a:lstStyle/>
                    <a:p>
                      <a:pPr algn="l" fontAlgn="b"/>
                      <a:r>
                        <a:rPr lang="en-US" sz="200" b="1" i="0" u="none" strike="noStrike">
                          <a:solidFill>
                            <a:srgbClr val="000000"/>
                          </a:solidFill>
                          <a:effectLst/>
                          <a:latin typeface="Calibri" panose="020F0502020204030204" pitchFamily="34" charset="0"/>
                        </a:rPr>
                        <a:t>4. Yhdenvertaisesti ja kestävästi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1461415"/>
                  </a:ext>
                </a:extLst>
              </a:tr>
              <a:tr h="49345">
                <a:tc>
                  <a:txBody>
                    <a:bodyPr/>
                    <a:lstStyle/>
                    <a:p>
                      <a:pPr algn="l" fontAlgn="b"/>
                      <a:r>
                        <a:rPr lang="fi-FI" sz="200" b="0" i="0" u="none" strike="noStrike">
                          <a:solidFill>
                            <a:srgbClr val="000000"/>
                          </a:solidFill>
                          <a:effectLst/>
                          <a:latin typeface="Calibri" panose="020F0502020204030204" pitchFamily="34" charset="0"/>
                        </a:rPr>
                        <a:t>Ohjauksella edistetään kansallista ja kansainvälistä ammatillista ja alueellista liikkuvuutta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404919"/>
                  </a:ext>
                </a:extLst>
              </a:tr>
              <a:tr h="143924">
                <a:tc>
                  <a:txBody>
                    <a:bodyPr/>
                    <a:lstStyle/>
                    <a:p>
                      <a:pPr algn="l" fontAlgn="b"/>
                      <a:r>
                        <a:rPr lang="fi-FI" sz="200" b="0" i="0" u="none" strike="noStrike">
                          <a:solidFill>
                            <a:srgbClr val="000000"/>
                          </a:solidFill>
                          <a:effectLst/>
                          <a:latin typeface="Calibri" panose="020F0502020204030204" pitchFamily="34" charset="0"/>
                        </a:rPr>
                        <a:t>Varmistetaan, että kaikki ohjaus on eettisten periaatteiden mukaista ja siinä huomioidaan niin antirasistiset, kieli- ja sukupuolitietoisuuden edistämiseen, väestörakenteen muutokseen kuin ilmastoon ja kestävään kehitykseen liittyvät tavoitteet. Kiinnitetään huomiota ohjauksen tarvevastaavuuteen (esim. neurokognitiivisia vaikeuksia omaavat, matalan koulutustason omaavat sekä vammaiset ja pitkäaikaissairaat), ohjausosaamiseen ja ohjauksen toimintatapoihin.</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174033"/>
                  </a:ext>
                </a:extLst>
              </a:tr>
              <a:tr h="49345">
                <a:tc>
                  <a:txBody>
                    <a:bodyPr/>
                    <a:lstStyle/>
                    <a:p>
                      <a:pPr algn="l" fontAlgn="b"/>
                      <a:r>
                        <a:rPr lang="fi-FI" sz="200" b="0" i="0" u="none" strike="noStrike">
                          <a:solidFill>
                            <a:srgbClr val="000000"/>
                          </a:solidFill>
                          <a:effectLst/>
                          <a:latin typeface="Calibri" panose="020F0502020204030204" pitchFamily="34" charset="0"/>
                        </a:rPr>
                        <a:t>Lisätään eri kielillä annettavaa ohjausta ja varmistetaan, että ohjausta on saatavilla sekä suomen että ruotsin kielillä.</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1" i="0" u="none" strike="noStrike">
                          <a:solidFill>
                            <a:srgbClr val="000000"/>
                          </a:solidFill>
                          <a:effectLst/>
                          <a:latin typeface="Calibri" panose="020F0502020204030204" pitchFamily="34" charset="0"/>
                        </a:rPr>
                        <a:t>?</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257309"/>
                  </a:ext>
                </a:extLst>
              </a:tr>
              <a:tr h="49345">
                <a:tc>
                  <a:txBody>
                    <a:bodyPr/>
                    <a:lstStyle/>
                    <a:p>
                      <a:pPr algn="l" fontAlgn="b"/>
                      <a:r>
                        <a:rPr lang="en-US" sz="200" b="1" i="0" u="none" strike="noStrike">
                          <a:solidFill>
                            <a:srgbClr val="000000"/>
                          </a:solidFill>
                          <a:effectLst/>
                          <a:latin typeface="Calibri" panose="020F0502020204030204" pitchFamily="34" charset="0"/>
                        </a:rPr>
                        <a:t>5. Monialaisesti ja koordinoidusti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146328109"/>
                  </a:ext>
                </a:extLst>
              </a:tr>
              <a:tr h="74018">
                <a:tc>
                  <a:txBody>
                    <a:bodyPr/>
                    <a:lstStyle/>
                    <a:p>
                      <a:pPr algn="l" fontAlgn="b"/>
                      <a:r>
                        <a:rPr lang="fi-FI" sz="200" b="0" i="0" u="none" strike="noStrike">
                          <a:solidFill>
                            <a:srgbClr val="000000"/>
                          </a:solidFill>
                          <a:effectLst/>
                          <a:latin typeface="Calibri" panose="020F0502020204030204" pitchFamily="34" charset="0"/>
                        </a:rPr>
                        <a:t>Kootaan valtakunnallinen pysyvä rakenne koordinoimaan elinikäisen ohjauksen kokonaisuutta ja tukemaan valtakunnallisia, alueellisia ja paikallisia toimijoita, esimerkiksi osana jatkuvan oppimisen palveluorganisaatiota.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1" i="0" u="none" strike="noStrike">
                          <a:solidFill>
                            <a:srgbClr val="000000"/>
                          </a:solidFill>
                          <a:effectLst/>
                          <a:latin typeface="Calibri" panose="020F0502020204030204" pitchFamily="34" charset="0"/>
                        </a:rPr>
                        <a:t>?</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0038692"/>
                  </a:ext>
                </a:extLst>
              </a:tr>
              <a:tr h="74018">
                <a:tc>
                  <a:txBody>
                    <a:bodyPr/>
                    <a:lstStyle/>
                    <a:p>
                      <a:pPr algn="l" fontAlgn="b"/>
                      <a:r>
                        <a:rPr lang="fi-FI" sz="200" b="0" i="0" u="none" strike="noStrike">
                          <a:solidFill>
                            <a:srgbClr val="000000"/>
                          </a:solidFill>
                          <a:effectLst/>
                          <a:latin typeface="Calibri" panose="020F0502020204030204" pitchFamily="34" charset="0"/>
                        </a:rPr>
                        <a:t>Valtakunnallisten ohjaus- ja neuvontapalveluiden suunnittelussa ja toteutuksessa hyödynnetään niin kansallisia kuin kansainvälisiä malliesimerkkejä.</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6768"/>
                  </a:ext>
                </a:extLst>
              </a:tr>
              <a:tr h="74018">
                <a:tc>
                  <a:txBody>
                    <a:bodyPr/>
                    <a:lstStyle/>
                    <a:p>
                      <a:pPr algn="l" fontAlgn="b"/>
                      <a:r>
                        <a:rPr lang="fi-FI" sz="200" b="0" i="0" u="none" strike="noStrike">
                          <a:solidFill>
                            <a:srgbClr val="000000"/>
                          </a:solidFill>
                          <a:effectLst/>
                          <a:latin typeface="Calibri" panose="020F0502020204030204" pitchFamily="34" charset="0"/>
                        </a:rPr>
                        <a:t>Monialaisten ohjauspalveluiden tukea, lainsäädäntöä ja tiedolla johtamista kehitetään vuoropuhelussa työllisyyden ja jatkuvan oppimisen palveluorganisaatioiden kanssa.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360427"/>
                  </a:ext>
                </a:extLst>
              </a:tr>
              <a:tr h="49345">
                <a:tc>
                  <a:txBody>
                    <a:bodyPr/>
                    <a:lstStyle/>
                    <a:p>
                      <a:pPr algn="l" fontAlgn="b"/>
                      <a:r>
                        <a:rPr lang="en-US" sz="200" b="1" i="0" u="none" strike="noStrike">
                          <a:solidFill>
                            <a:srgbClr val="000000"/>
                          </a:solidFill>
                          <a:effectLst/>
                          <a:latin typeface="Calibri" panose="020F0502020204030204" pitchFamily="34" charset="0"/>
                        </a:rPr>
                        <a:t>6. Tietoon perustuen</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627841668"/>
                  </a:ext>
                </a:extLst>
              </a:tr>
              <a:tr h="74018">
                <a:tc>
                  <a:txBody>
                    <a:bodyPr/>
                    <a:lstStyle/>
                    <a:p>
                      <a:pPr algn="l" fontAlgn="b"/>
                      <a:r>
                        <a:rPr lang="fi-FI" sz="200" b="0" i="0" u="none" strike="noStrike">
                          <a:solidFill>
                            <a:srgbClr val="000000"/>
                          </a:solidFill>
                          <a:effectLst/>
                          <a:latin typeface="Calibri" panose="020F0502020204030204" pitchFamily="34" charset="0"/>
                        </a:rPr>
                        <a:t>Asetetaan sektorirajat ylittävät yhteiset elinikäisen ohjauksen seurantakohteet ja arviointivälineet. Tarjotaan toimijoille tukea seurantavälineiden käyttöönottoon. Tietoa kerätään eri sektoreiden ohjauspalveluiden saatavuudesta, laadusta sekä vaikuttavuudesta ja tuloksista.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000658"/>
                  </a:ext>
                </a:extLst>
              </a:tr>
              <a:tr h="74018">
                <a:tc>
                  <a:txBody>
                    <a:bodyPr/>
                    <a:lstStyle/>
                    <a:p>
                      <a:pPr algn="l" fontAlgn="b"/>
                      <a:r>
                        <a:rPr lang="fi-FI" sz="200" b="0" i="0" u="none" strike="noStrike">
                          <a:solidFill>
                            <a:srgbClr val="000000"/>
                          </a:solidFill>
                          <a:effectLst/>
                          <a:latin typeface="Calibri" panose="020F0502020204030204" pitchFamily="34" charset="0"/>
                        </a:rPr>
                        <a:t>Kehitetään pysyviä työmuotoja ja -tapoja, joilla saadaan systemaattisesti eri toimijoiden yhteiseen käyttöön valtakunnallisesti tuotettua yhdenmukaista tietoa ja työvälineitä ohjaustyön tueksi.</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1" i="0" u="none" strike="noStrike">
                          <a:solidFill>
                            <a:srgbClr val="000000"/>
                          </a:solidFill>
                          <a:effectLst/>
                          <a:latin typeface="Calibri" panose="020F0502020204030204" pitchFamily="34" charset="0"/>
                        </a:rPr>
                        <a:t>X</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155361"/>
                  </a:ext>
                </a:extLst>
              </a:tr>
              <a:tr h="49345">
                <a:tc>
                  <a:txBody>
                    <a:bodyPr/>
                    <a:lstStyle/>
                    <a:p>
                      <a:pPr algn="l" fontAlgn="b"/>
                      <a:r>
                        <a:rPr lang="fi-FI" sz="200" b="0" i="0" u="none" strike="noStrike">
                          <a:solidFill>
                            <a:srgbClr val="000000"/>
                          </a:solidFill>
                          <a:effectLst/>
                          <a:latin typeface="Calibri" panose="020F0502020204030204" pitchFamily="34" charset="0"/>
                        </a:rPr>
                        <a:t>Johdetaan toimintaa yhä enemmän tietoon perustuen valtakunnallisesti, alueellisesti, paikallisesti sekä organisaatio- ja asiantuntijatasolla</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1" i="0" u="none" strike="noStrike">
                          <a:solidFill>
                            <a:srgbClr val="000000"/>
                          </a:solidFill>
                          <a:effectLst/>
                          <a:latin typeface="Calibri" panose="020F0502020204030204" pitchFamily="34" charset="0"/>
                        </a:rPr>
                        <a:t>X</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300" b="0" i="0" u="none" strike="noStrike">
                          <a:solidFill>
                            <a:srgbClr val="000000"/>
                          </a:solidFill>
                          <a:effectLst/>
                          <a:latin typeface="Calibri" panose="020F0502020204030204" pitchFamily="34" charset="0"/>
                        </a:rPr>
                        <a:t> </a:t>
                      </a:r>
                    </a:p>
                  </a:txBody>
                  <a:tcPr marL="2056" marR="2056" marT="2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00" b="0" i="0" u="none" strike="noStrike">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300" b="0" i="0" u="none" strike="noStrike" dirty="0">
                          <a:solidFill>
                            <a:srgbClr val="000000"/>
                          </a:solidFill>
                          <a:effectLst/>
                          <a:latin typeface="Calibri" panose="020F0502020204030204" pitchFamily="34" charset="0"/>
                        </a:rPr>
                        <a:t> </a:t>
                      </a:r>
                    </a:p>
                  </a:txBody>
                  <a:tcPr marL="2056" marR="2056" marT="20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843299"/>
                  </a:ext>
                </a:extLst>
              </a:tr>
            </a:tbl>
          </a:graphicData>
        </a:graphic>
      </p:graphicFrame>
    </p:spTree>
    <p:extLst>
      <p:ext uri="{BB962C8B-B14F-4D97-AF65-F5344CB8AC3E}">
        <p14:creationId xmlns:p14="http://schemas.microsoft.com/office/powerpoint/2010/main" val="659393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13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4" name="Sisällön paikkamerkki 3"/>
          <p:cNvSpPr>
            <a:spLocks noGrp="1"/>
          </p:cNvSpPr>
          <p:nvPr>
            <p:ph idx="1"/>
          </p:nvPr>
        </p:nvSpPr>
        <p:spPr/>
        <p:txBody>
          <a:bodyPr>
            <a:normAutofit fontScale="70000" lnSpcReduction="20000"/>
          </a:bodyPr>
          <a:lstStyle/>
          <a:p>
            <a:pPr marL="0" indent="0">
              <a:buNone/>
            </a:pPr>
            <a:r>
              <a:rPr lang="fi-FI" dirty="0" smtClean="0"/>
              <a:t>Strategiset </a:t>
            </a:r>
            <a:r>
              <a:rPr lang="fi-FI" dirty="0"/>
              <a:t>tavoitteet </a:t>
            </a:r>
            <a:r>
              <a:rPr lang="fi-FI" dirty="0" smtClean="0"/>
              <a:t>ns. </a:t>
            </a:r>
            <a:r>
              <a:rPr lang="fi-FI" dirty="0"/>
              <a:t>pitkän tähtäimen tavoitteet ovat </a:t>
            </a:r>
            <a:r>
              <a:rPr lang="fi-FI" dirty="0" smtClean="0"/>
              <a:t>edelleen relevantteja:  </a:t>
            </a:r>
          </a:p>
          <a:p>
            <a:pPr lvl="1">
              <a:buFont typeface="Wingdings" panose="05000000000000000000" pitchFamily="2" charset="2"/>
              <a:buChar char="Ø"/>
            </a:pPr>
            <a:r>
              <a:rPr lang="fi-FI" b="1" dirty="0" smtClean="0"/>
              <a:t>Työjaosto esittää, että niihin ei tehdä muutoksia.</a:t>
            </a:r>
            <a:endParaRPr lang="fi-FI" b="1" dirty="0"/>
          </a:p>
          <a:p>
            <a:pPr marL="0" indent="0">
              <a:buNone/>
            </a:pPr>
            <a:r>
              <a:rPr lang="fi-FI" dirty="0" smtClean="0"/>
              <a:t>Strategisten tavoitteiden alatavoitteiden osalta on tarpeen tehdä tarkennuksia ja pienehköjä </a:t>
            </a:r>
            <a:r>
              <a:rPr lang="fi-FI" dirty="0" smtClean="0"/>
              <a:t>uudelleenmuotoiluja </a:t>
            </a:r>
            <a:r>
              <a:rPr lang="fi-FI" dirty="0" smtClean="0"/>
              <a:t>johtuen </a:t>
            </a:r>
            <a:r>
              <a:rPr lang="fi-FI" dirty="0"/>
              <a:t>siitä, että </a:t>
            </a:r>
            <a:r>
              <a:rPr lang="fi-FI" dirty="0" smtClean="0"/>
              <a:t>tavoitteisiin liittyvä toiminta on edennyt. </a:t>
            </a:r>
          </a:p>
          <a:p>
            <a:pPr lvl="1">
              <a:buFont typeface="Wingdings" panose="05000000000000000000" pitchFamily="2" charset="2"/>
              <a:buChar char="Ø"/>
            </a:pPr>
            <a:r>
              <a:rPr lang="fi-FI" b="1" dirty="0" smtClean="0"/>
              <a:t>Työjaosto tekee muutoksia alatavoitteisiin seuraavaan </a:t>
            </a:r>
            <a:r>
              <a:rPr lang="fi-FI" b="1" dirty="0"/>
              <a:t>kokoukseen 13.9.2023.</a:t>
            </a:r>
          </a:p>
          <a:p>
            <a:pPr marL="0" indent="0">
              <a:buNone/>
            </a:pPr>
            <a:r>
              <a:rPr lang="fi-FI" dirty="0" smtClean="0"/>
              <a:t>Hallitusohjelman pohjalta laadittavat uudet tavoitteet</a:t>
            </a:r>
          </a:p>
          <a:p>
            <a:pPr lvl="1">
              <a:buFont typeface="Wingdings" panose="05000000000000000000" pitchFamily="2" charset="2"/>
              <a:buChar char="Ø"/>
            </a:pPr>
            <a:r>
              <a:rPr lang="fi-FI" b="1" dirty="0" smtClean="0"/>
              <a:t>Työjaoston </a:t>
            </a:r>
            <a:r>
              <a:rPr lang="fi-FI" b="1" dirty="0"/>
              <a:t>valmistee esityksen seuraavaan kokoukseen 13.9.2023.</a:t>
            </a:r>
          </a:p>
          <a:p>
            <a:pPr marL="0" indent="0">
              <a:buNone/>
            </a:pPr>
            <a:r>
              <a:rPr lang="fi-FI" dirty="0" smtClean="0"/>
              <a:t>Strategian rakenteen </a:t>
            </a:r>
            <a:r>
              <a:rPr lang="fi-FI" dirty="0" smtClean="0"/>
              <a:t>selkeyttäminen;</a:t>
            </a:r>
            <a:endParaRPr lang="fi-FI" dirty="0" smtClean="0"/>
          </a:p>
          <a:p>
            <a:pPr>
              <a:buFontTx/>
              <a:buChar char="-"/>
            </a:pPr>
            <a:r>
              <a:rPr lang="fi-FI" dirty="0" smtClean="0"/>
              <a:t>Vuonna 2020 julkaistuun strategiaan sisältyy useita alatavoitteita. Onko strategian päivittämisen yhteydessä tarpeen tehdä fokusointia?</a:t>
            </a:r>
          </a:p>
          <a:p>
            <a:pPr>
              <a:buFontTx/>
              <a:buChar char="-"/>
            </a:pPr>
            <a:r>
              <a:rPr lang="fi-FI" dirty="0" smtClean="0"/>
              <a:t>Pitääkö toimenpiteet erottaa omaksi </a:t>
            </a:r>
            <a:r>
              <a:rPr lang="fi-FI" dirty="0" smtClean="0"/>
              <a:t>asiakirjaksi </a:t>
            </a:r>
            <a:r>
              <a:rPr lang="fi-FI" dirty="0" smtClean="0"/>
              <a:t>ja lisätä siihen seurantamittareita </a:t>
            </a:r>
            <a:r>
              <a:rPr lang="fi-FI" dirty="0" smtClean="0"/>
              <a:t>yms.?</a:t>
            </a:r>
            <a:endParaRPr lang="fi-FI" dirty="0"/>
          </a:p>
          <a:p>
            <a:endParaRPr lang="fi-FI" dirty="0"/>
          </a:p>
        </p:txBody>
      </p:sp>
      <p:sp>
        <p:nvSpPr>
          <p:cNvPr id="5" name="Otsikko 4"/>
          <p:cNvSpPr>
            <a:spLocks noGrp="1"/>
          </p:cNvSpPr>
          <p:nvPr>
            <p:ph type="title"/>
          </p:nvPr>
        </p:nvSpPr>
        <p:spPr/>
        <p:txBody>
          <a:bodyPr/>
          <a:lstStyle/>
          <a:p>
            <a:r>
              <a:rPr lang="fi-FI" dirty="0" smtClean="0"/>
              <a:t>ELO-työjaoston esitys </a:t>
            </a:r>
            <a:r>
              <a:rPr lang="fi-FI" dirty="0" smtClean="0"/>
              <a:t>ELO-foorumille</a:t>
            </a:r>
            <a:endParaRPr lang="fi-FI" dirty="0"/>
          </a:p>
        </p:txBody>
      </p:sp>
    </p:spTree>
    <p:extLst>
      <p:ext uri="{BB962C8B-B14F-4D97-AF65-F5344CB8AC3E}">
        <p14:creationId xmlns:p14="http://schemas.microsoft.com/office/powerpoint/2010/main" val="95298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55000" lnSpcReduction="20000"/>
          </a:bodyPr>
          <a:lstStyle/>
          <a:p>
            <a:r>
              <a:rPr lang="fi-FI" b="1" dirty="0" smtClean="0"/>
              <a:t>Ohjauspalvelut TE24-uudistuksessa: </a:t>
            </a:r>
            <a:r>
              <a:rPr lang="fi-FI" dirty="0" smtClean="0"/>
              <a:t>Miten ohjauspalveluiden laadukas siirtymä turvataan? Lakkautetaanko valtakunnallisen uraohjauksen </a:t>
            </a:r>
            <a:r>
              <a:rPr lang="fi-FI" dirty="0"/>
              <a:t>palvelut kokonaan? </a:t>
            </a:r>
            <a:r>
              <a:rPr lang="fi-FI" dirty="0" smtClean="0"/>
              <a:t>Mitä </a:t>
            </a:r>
            <a:r>
              <a:rPr lang="fi-FI" dirty="0"/>
              <a:t>toimia tarvitaan, jotta ohjauspalvelujen saatavuus ei ainakaan heikkene TE2024 -uudistuksen myötä</a:t>
            </a:r>
            <a:r>
              <a:rPr lang="fi-FI" dirty="0" smtClean="0"/>
              <a:t>?</a:t>
            </a:r>
          </a:p>
          <a:p>
            <a:r>
              <a:rPr lang="fi-FI" b="1" dirty="0"/>
              <a:t>Ohjaustyön resurssit yleensä</a:t>
            </a:r>
            <a:r>
              <a:rPr lang="fi-FI" b="1" dirty="0" smtClean="0"/>
              <a:t>: </a:t>
            </a:r>
            <a:r>
              <a:rPr lang="fi-FI" dirty="0" smtClean="0"/>
              <a:t>Mikä on resurssimäärän pysyvyys? Miten ohjaus toteutuu tulevaisuudessa?</a:t>
            </a:r>
          </a:p>
          <a:p>
            <a:r>
              <a:rPr lang="fi-FI" b="1" dirty="0" smtClean="0"/>
              <a:t>JOD: </a:t>
            </a:r>
            <a:r>
              <a:rPr lang="fi-FI" dirty="0"/>
              <a:t>M</a:t>
            </a:r>
            <a:r>
              <a:rPr lang="fi-FI" dirty="0" smtClean="0"/>
              <a:t>ikä </a:t>
            </a:r>
            <a:r>
              <a:rPr lang="fi-FI" dirty="0"/>
              <a:t>taho vastaa </a:t>
            </a:r>
            <a:r>
              <a:rPr lang="fi-FI" dirty="0" err="1"/>
              <a:t>JODin</a:t>
            </a:r>
            <a:r>
              <a:rPr lang="fi-FI" dirty="0"/>
              <a:t> ylläpidosta ja kehittämisestä ja näin ollen elinikäisen ohjauksen koordinoinnista ja </a:t>
            </a:r>
            <a:r>
              <a:rPr lang="fi-FI" dirty="0" smtClean="0"/>
              <a:t>tukemisesta?</a:t>
            </a:r>
            <a:endParaRPr lang="fi-FI" b="1" dirty="0" smtClean="0"/>
          </a:p>
          <a:p>
            <a:r>
              <a:rPr lang="fi-FI" b="1" dirty="0" smtClean="0"/>
              <a:t>Ohjaustaverkossa.fi: </a:t>
            </a:r>
            <a:r>
              <a:rPr lang="fi-FI" dirty="0" smtClean="0"/>
              <a:t>Mikä tulee olemaan palvelun hallinnollinen sijainti ja </a:t>
            </a:r>
            <a:r>
              <a:rPr lang="fi-FI" dirty="0" err="1" smtClean="0"/>
              <a:t>resurssointi</a:t>
            </a:r>
            <a:r>
              <a:rPr lang="fi-FI" dirty="0"/>
              <a:t> </a:t>
            </a:r>
            <a:r>
              <a:rPr lang="fi-FI" dirty="0" smtClean="0"/>
              <a:t>jatkossa?</a:t>
            </a:r>
            <a:endParaRPr lang="fi-FI" dirty="0" smtClean="0"/>
          </a:p>
          <a:p>
            <a:r>
              <a:rPr lang="fi-FI" b="1" dirty="0" smtClean="0"/>
              <a:t>Urasuunnittelutaidot</a:t>
            </a:r>
            <a:r>
              <a:rPr lang="fi-FI" b="1" dirty="0"/>
              <a:t>: </a:t>
            </a:r>
            <a:r>
              <a:rPr lang="fi-FI" dirty="0"/>
              <a:t>Miten urasuunnittelutaitojen edistäminen tapahtuu vuoden 2024 </a:t>
            </a:r>
            <a:r>
              <a:rPr lang="fi-FI" dirty="0" smtClean="0"/>
              <a:t>jälkeen? Mikä </a:t>
            </a:r>
            <a:r>
              <a:rPr lang="fi-FI" dirty="0"/>
              <a:t>taho vastaa viitekehyksestä ja sen mahdollisesta jatkotyöstämisestä</a:t>
            </a:r>
            <a:r>
              <a:rPr lang="fi-FI" dirty="0" smtClean="0"/>
              <a:t>?</a:t>
            </a:r>
          </a:p>
          <a:p>
            <a:r>
              <a:rPr lang="fi-FI" b="1" dirty="0" smtClean="0"/>
              <a:t>Ohjaustyön </a:t>
            </a:r>
            <a:r>
              <a:rPr lang="fi-FI" b="1" dirty="0"/>
              <a:t>osaamiskuvaukset: </a:t>
            </a:r>
            <a:r>
              <a:rPr lang="fi-FI" dirty="0"/>
              <a:t>Mihin osaamiskuvaukset </a:t>
            </a:r>
            <a:r>
              <a:rPr lang="fi-FI" dirty="0" smtClean="0"/>
              <a:t>sijoitetaan ja kuka </a:t>
            </a:r>
            <a:r>
              <a:rPr lang="fi-FI" dirty="0"/>
              <a:t>koordinoi </a:t>
            </a:r>
            <a:r>
              <a:rPr lang="fi-FI" dirty="0" smtClean="0"/>
              <a:t>niitä 2024 </a:t>
            </a:r>
            <a:r>
              <a:rPr lang="fi-FI" dirty="0"/>
              <a:t>vuoden jälkeen</a:t>
            </a:r>
            <a:r>
              <a:rPr lang="fi-FI" dirty="0" smtClean="0"/>
              <a:t>?</a:t>
            </a:r>
          </a:p>
          <a:p>
            <a:r>
              <a:rPr lang="fi-FI" b="1" dirty="0" smtClean="0"/>
              <a:t>ELO-työn vakiinnuttaminen</a:t>
            </a:r>
            <a:r>
              <a:rPr lang="fi-FI" dirty="0"/>
              <a:t>: Vakiinnutetaanko alueelliset verkostot, vai alueellinen ELO-koordinaatiotyö</a:t>
            </a:r>
            <a:r>
              <a:rPr lang="fi-FI" dirty="0" smtClean="0"/>
              <a:t>? Riittäisikö </a:t>
            </a:r>
            <a:r>
              <a:rPr lang="fi-FI" dirty="0"/>
              <a:t>vahvistaminen? Tarve on edelleen olemassa, TEPA 2025 -uudistuksessa, uusi hallituskausi, mitä tapahtuu aluehallinnolle, miten resurssit ELY-keskuksissa alueelliseen </a:t>
            </a:r>
            <a:r>
              <a:rPr lang="fi-FI" dirty="0" smtClean="0"/>
              <a:t>ELO-koordinaatioon ELO-verkostot </a:t>
            </a:r>
            <a:r>
              <a:rPr lang="fi-FI" dirty="0"/>
              <a:t>kehittävät ohjaustoimijoiden välistä yhteistyötä, mutta niillä ei ole valtuuksia päättää pysyvistä rakenteista.</a:t>
            </a:r>
          </a:p>
          <a:p>
            <a:endParaRPr lang="fi-FI" dirty="0" smtClean="0"/>
          </a:p>
        </p:txBody>
      </p:sp>
      <p:sp>
        <p:nvSpPr>
          <p:cNvPr id="6" name="Title 5"/>
          <p:cNvSpPr>
            <a:spLocks noGrp="1"/>
          </p:cNvSpPr>
          <p:nvPr>
            <p:ph type="title"/>
          </p:nvPr>
        </p:nvSpPr>
        <p:spPr/>
        <p:txBody>
          <a:bodyPr/>
          <a:lstStyle/>
          <a:p>
            <a:r>
              <a:rPr lang="fi-FI" dirty="0" smtClean="0"/>
              <a:t>Nostoja yhteistyöstön aikana nousseista huolista</a:t>
            </a:r>
            <a:endParaRPr lang="fi-FI" dirty="0"/>
          </a:p>
        </p:txBody>
      </p:sp>
      <p:sp>
        <p:nvSpPr>
          <p:cNvPr id="4" name="Date Placeholder 3"/>
          <p:cNvSpPr>
            <a:spLocks noGrp="1"/>
          </p:cNvSpPr>
          <p:nvPr>
            <p:ph type="dt" sz="half" idx="2"/>
          </p:nvPr>
        </p:nvSpPr>
        <p:spPr/>
        <p:txBody>
          <a:bodyPr/>
          <a:lstStyle/>
          <a:p>
            <a:fld id="{9504BABE-377C-4042-9CE4-D8BB0ACFBA08}" type="datetime1">
              <a:rPr lang="fi-FI" smtClean="0"/>
              <a:pPr/>
              <a:t>16.6.2023</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14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680471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fi-FI" dirty="0" smtClean="0"/>
              <a:t>Kiitos!</a:t>
            </a:r>
            <a:endParaRPr lang="fi-FI" dirty="0"/>
          </a:p>
        </p:txBody>
      </p:sp>
      <p:sp>
        <p:nvSpPr>
          <p:cNvPr id="6" name="Subtitle 5"/>
          <p:cNvSpPr>
            <a:spLocks noGrp="1"/>
          </p:cNvSpPr>
          <p:nvPr>
            <p:ph type="subTitle" idx="1"/>
          </p:nvPr>
        </p:nvSpPr>
        <p:spPr/>
        <p:txBody>
          <a:bodyPr/>
          <a:lstStyle/>
          <a:p>
            <a:endParaRPr lang="fi-FI"/>
          </a:p>
        </p:txBody>
      </p:sp>
    </p:spTree>
    <p:extLst>
      <p:ext uri="{BB962C8B-B14F-4D97-AF65-F5344CB8AC3E}">
        <p14:creationId xmlns:p14="http://schemas.microsoft.com/office/powerpoint/2010/main" val="648180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fi-FI" i="1" dirty="0" smtClean="0"/>
              <a:t>”Elinikäistä </a:t>
            </a:r>
            <a:r>
              <a:rPr lang="fi-FI" i="1" dirty="0"/>
              <a:t>ohjausta edistetään kokonaisuutena, jossa huomioidaan niin yksilöiden, yhteisöjen kuin yhteiskunnankin </a:t>
            </a:r>
            <a:r>
              <a:rPr lang="fi-FI" i="1" dirty="0" smtClean="0"/>
              <a:t>tavoitteet -- Pitkän </a:t>
            </a:r>
            <a:r>
              <a:rPr lang="fi-FI" i="1" dirty="0"/>
              <a:t>tähtäimen tavoitteena on, että ohjaus edistää tasa-arvoista, oikeudenmukaista ja monimuotoista yhteiskuntaa Suomessa</a:t>
            </a:r>
            <a:r>
              <a:rPr lang="fi-FI" i="1" dirty="0" smtClean="0"/>
              <a:t>.”</a:t>
            </a:r>
          </a:p>
          <a:p>
            <a:r>
              <a:rPr lang="fi-FI" dirty="0">
                <a:hlinkClick r:id="rId2"/>
              </a:rPr>
              <a:t>https://</a:t>
            </a:r>
            <a:r>
              <a:rPr lang="fi-FI" dirty="0" smtClean="0">
                <a:hlinkClick r:id="rId2"/>
              </a:rPr>
              <a:t>julkaisut.valtioneuvosto.fi/bitstream/handle/10024/162576/VN_2020_34.pdf?sequence=1&amp;isAllowed=y</a:t>
            </a:r>
            <a:endParaRPr lang="fi-FI" dirty="0" smtClean="0"/>
          </a:p>
          <a:p>
            <a:endParaRPr lang="fi-FI" dirty="0"/>
          </a:p>
        </p:txBody>
      </p:sp>
      <p:sp>
        <p:nvSpPr>
          <p:cNvPr id="10" name="Title 9"/>
          <p:cNvSpPr>
            <a:spLocks noGrp="1"/>
          </p:cNvSpPr>
          <p:nvPr>
            <p:ph type="title"/>
          </p:nvPr>
        </p:nvSpPr>
        <p:spPr/>
        <p:txBody>
          <a:bodyPr/>
          <a:lstStyle/>
          <a:p>
            <a:r>
              <a:rPr lang="fi-FI" dirty="0" smtClean="0"/>
              <a:t>ELO-strategia</a:t>
            </a:r>
            <a:endParaRPr lang="fi-FI" dirty="0"/>
          </a:p>
        </p:txBody>
      </p:sp>
      <p:sp>
        <p:nvSpPr>
          <p:cNvPr id="4" name="Date Placeholder 3"/>
          <p:cNvSpPr>
            <a:spLocks noGrp="1"/>
          </p:cNvSpPr>
          <p:nvPr>
            <p:ph type="dt" sz="half" idx="2"/>
          </p:nvPr>
        </p:nvSpPr>
        <p:spPr>
          <a:prstGeom prst="rect">
            <a:avLst/>
          </a:prstGeom>
        </p:spPr>
        <p:txBody>
          <a:bodyPr/>
          <a:lstStyle/>
          <a:p>
            <a:fld id="{9504BABE-377C-4042-9CE4-D8BB0ACFBA08}" type="datetime1">
              <a:rPr lang="fi-FI" smtClean="0"/>
              <a:pPr/>
              <a:t>14.6.2023</a:t>
            </a:fld>
            <a:endParaRPr lang="fi-FI" dirty="0"/>
          </a:p>
        </p:txBody>
      </p:sp>
      <p:sp>
        <p:nvSpPr>
          <p:cNvPr id="5" name="Slide Number Placeholder 4"/>
          <p:cNvSpPr>
            <a:spLocks noGrp="1"/>
          </p:cNvSpPr>
          <p:nvPr>
            <p:ph type="sldNum" sz="quarter" idx="12"/>
          </p:nvPr>
        </p:nvSpPr>
        <p:spPr>
          <a:prstGeom prst="rect">
            <a:avLst/>
          </a:prstGeom>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0742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fontScale="55000" lnSpcReduction="20000"/>
          </a:bodyPr>
          <a:lstStyle/>
          <a:p>
            <a:r>
              <a:rPr lang="fi-FI" dirty="0"/>
              <a:t>Ohjausta tulee kehittää ja toteuttaa tulevina vuosina </a:t>
            </a:r>
            <a:r>
              <a:rPr lang="fi-FI" dirty="0" smtClean="0"/>
              <a:t>Suomessa:</a:t>
            </a:r>
          </a:p>
          <a:p>
            <a:pPr lvl="1"/>
            <a:r>
              <a:rPr lang="en-US" b="1" dirty="0"/>
              <a:t>1. </a:t>
            </a:r>
            <a:r>
              <a:rPr lang="en-US" b="1" dirty="0" err="1"/>
              <a:t>Saavutettavasti</a:t>
            </a:r>
            <a:r>
              <a:rPr lang="en-US" b="1" dirty="0"/>
              <a:t> ja </a:t>
            </a:r>
            <a:r>
              <a:rPr lang="en-US" b="1" dirty="0" err="1" smtClean="0"/>
              <a:t>asiakaslähtöisesti</a:t>
            </a:r>
            <a:r>
              <a:rPr lang="en-US" b="1" dirty="0" smtClean="0"/>
              <a:t>: </a:t>
            </a:r>
            <a:r>
              <a:rPr lang="fi-FI" dirty="0"/>
              <a:t>Pitkän tähtäimen tavoitteena on, että jokaisella on mahdollisuudet ja taidot tehdä tietoisesti suunnitelmia sekä koulutus- ja työurapäätöksiä muuttuvassa työn maailmassa.</a:t>
            </a:r>
            <a:endParaRPr lang="en-US" dirty="0" smtClean="0"/>
          </a:p>
          <a:p>
            <a:pPr lvl="1"/>
            <a:r>
              <a:rPr lang="fi-FI" b="1" dirty="0" smtClean="0"/>
              <a:t>2. </a:t>
            </a:r>
            <a:r>
              <a:rPr lang="en-US" b="1" dirty="0" err="1" smtClean="0"/>
              <a:t>Digitaalisesti</a:t>
            </a:r>
            <a:r>
              <a:rPr lang="en-US" b="1" dirty="0" smtClean="0"/>
              <a:t>: </a:t>
            </a:r>
            <a:r>
              <a:rPr lang="fi-FI" dirty="0"/>
              <a:t>Pitkän tähtäimen tavoitteena on toimiva jatkuvan oppimisen digitaalinen palvelukokonaisuus, jossa ohjaus ja urasuunnittelunäkökulma ovat keskiössä palvellen sujuvasti elinikäistä oppijaa mm. tekoälyä hyödyntäen.</a:t>
            </a:r>
            <a:endParaRPr lang="en-US" b="1" dirty="0" smtClean="0"/>
          </a:p>
          <a:p>
            <a:pPr lvl="1"/>
            <a:r>
              <a:rPr lang="fi-FI" b="1" dirty="0" smtClean="0"/>
              <a:t>3. </a:t>
            </a:r>
            <a:r>
              <a:rPr lang="en-US" b="1" dirty="0" err="1" smtClean="0"/>
              <a:t>Laadukkaasti</a:t>
            </a:r>
            <a:r>
              <a:rPr lang="en-US" b="1" dirty="0" smtClean="0"/>
              <a:t>: </a:t>
            </a:r>
            <a:r>
              <a:rPr lang="fi-FI" dirty="0"/>
              <a:t>Pitkän tähtäimen tavoitteena on, että ohjaustyötä tekevillä on valmiudet ja osaaminen laadukkaaseen monikanavaiseen ohjaustyöhön.</a:t>
            </a:r>
            <a:endParaRPr lang="en-US" b="1" dirty="0" smtClean="0"/>
          </a:p>
          <a:p>
            <a:pPr lvl="1"/>
            <a:r>
              <a:rPr lang="fi-FI" b="1" dirty="0" smtClean="0"/>
              <a:t>4. </a:t>
            </a:r>
            <a:r>
              <a:rPr lang="en-US" b="1" dirty="0" err="1"/>
              <a:t>Yhdenvertaisesti</a:t>
            </a:r>
            <a:r>
              <a:rPr lang="en-US" b="1" dirty="0"/>
              <a:t> ja </a:t>
            </a:r>
            <a:r>
              <a:rPr lang="en-US" b="1" dirty="0" err="1" smtClean="0"/>
              <a:t>kestävästi</a:t>
            </a:r>
            <a:r>
              <a:rPr lang="en-US" b="1" dirty="0" smtClean="0"/>
              <a:t>: </a:t>
            </a:r>
            <a:r>
              <a:rPr lang="fi-FI" dirty="0"/>
              <a:t>Pitkän tähtäimen tavoitteena on, että ohjaus edistää tasa-arvoista, oikeudenmukaista ja monimuotoista yhteiskuntaa Suomessa.</a:t>
            </a:r>
            <a:endParaRPr lang="en-US" b="1" dirty="0" smtClean="0"/>
          </a:p>
          <a:p>
            <a:pPr lvl="1"/>
            <a:r>
              <a:rPr lang="fi-FI" b="1" dirty="0" smtClean="0"/>
              <a:t>5. </a:t>
            </a:r>
            <a:r>
              <a:rPr lang="en-US" b="1" dirty="0" err="1"/>
              <a:t>Monialaisesti</a:t>
            </a:r>
            <a:r>
              <a:rPr lang="en-US" b="1" dirty="0"/>
              <a:t> ja </a:t>
            </a:r>
            <a:r>
              <a:rPr lang="en-US" b="1" dirty="0" err="1" smtClean="0"/>
              <a:t>koordinoidusti</a:t>
            </a:r>
            <a:r>
              <a:rPr lang="en-US" b="1" dirty="0" smtClean="0"/>
              <a:t>: </a:t>
            </a:r>
            <a:r>
              <a:rPr lang="fi-FI" dirty="0"/>
              <a:t>Pitkän tähtäimen tavoitteena on, että ohjausta toteuttavien sektoreiden yhteistyö on sujuvaa ja työnjako selvää. Eri sektoreilla valmisteltavat ohjauksen kehittämistoimet suunnitellaan ja tehdään yhä enemmän monihallinnollisena, eri hallinnonalojen yhteistyönä. </a:t>
            </a:r>
            <a:endParaRPr lang="en-US" b="1" dirty="0" smtClean="0"/>
          </a:p>
          <a:p>
            <a:pPr lvl="1"/>
            <a:r>
              <a:rPr lang="en-US" b="1" dirty="0"/>
              <a:t>6. </a:t>
            </a:r>
            <a:r>
              <a:rPr lang="en-US" b="1" dirty="0" err="1"/>
              <a:t>Tietoon</a:t>
            </a:r>
            <a:r>
              <a:rPr lang="en-US" b="1" dirty="0"/>
              <a:t> </a:t>
            </a:r>
            <a:r>
              <a:rPr lang="en-US" b="1" dirty="0" err="1" smtClean="0"/>
              <a:t>perustuen</a:t>
            </a:r>
            <a:r>
              <a:rPr lang="en-US" b="1" dirty="0" smtClean="0"/>
              <a:t>: </a:t>
            </a:r>
            <a:r>
              <a:rPr lang="fi-FI" dirty="0"/>
              <a:t>Pitkän tähtäimen tavoitteena on, että ohjauksen järjestämistä koskevat päätökset perustuvat tietoon. Kansallisella, sektorirajat ylittävällä palvelujen ja vaikuttavuuden seurannalla voidaan tehostaa tiedolla johtamista sekä paikallisesti että kansallisesti. Urasuunnittelutiedon hallinta tuo jatkuvuutta koko elinkaaren aikaiseen ohjaukseen.</a:t>
            </a:r>
            <a:endParaRPr lang="fi-FI" b="1" dirty="0"/>
          </a:p>
        </p:txBody>
      </p:sp>
      <p:sp>
        <p:nvSpPr>
          <p:cNvPr id="10" name="Title 9"/>
          <p:cNvSpPr>
            <a:spLocks noGrp="1"/>
          </p:cNvSpPr>
          <p:nvPr>
            <p:ph type="title"/>
          </p:nvPr>
        </p:nvSpPr>
        <p:spPr/>
        <p:txBody>
          <a:bodyPr/>
          <a:lstStyle/>
          <a:p>
            <a:r>
              <a:rPr lang="en-US" dirty="0" err="1"/>
              <a:t>Elinikäisen</a:t>
            </a:r>
            <a:r>
              <a:rPr lang="en-US" dirty="0"/>
              <a:t> </a:t>
            </a:r>
            <a:r>
              <a:rPr lang="en-US" dirty="0" err="1"/>
              <a:t>ohjauksen</a:t>
            </a:r>
            <a:r>
              <a:rPr lang="en-US" dirty="0"/>
              <a:t> </a:t>
            </a:r>
            <a:r>
              <a:rPr lang="en-US" dirty="0" err="1"/>
              <a:t>strategiset</a:t>
            </a:r>
            <a:r>
              <a:rPr lang="en-US" dirty="0"/>
              <a:t> </a:t>
            </a:r>
            <a:r>
              <a:rPr lang="en-US" dirty="0" err="1"/>
              <a:t>tavoitteet</a:t>
            </a:r>
            <a:endParaRPr lang="fi-FI" dirty="0"/>
          </a:p>
        </p:txBody>
      </p:sp>
      <p:sp>
        <p:nvSpPr>
          <p:cNvPr id="4" name="Date Placeholder 3"/>
          <p:cNvSpPr>
            <a:spLocks noGrp="1"/>
          </p:cNvSpPr>
          <p:nvPr>
            <p:ph type="dt" sz="half" idx="2"/>
          </p:nvPr>
        </p:nvSpPr>
        <p:spPr>
          <a:prstGeom prst="rect">
            <a:avLst/>
          </a:prstGeom>
        </p:spPr>
        <p:txBody>
          <a:bodyPr/>
          <a:lstStyle/>
          <a:p>
            <a:fld id="{9504BABE-377C-4042-9CE4-D8BB0ACFBA08}" type="datetime1">
              <a:rPr lang="fi-FI" smtClean="0"/>
              <a:pPr/>
              <a:t>14.6.2023</a:t>
            </a:fld>
            <a:endParaRPr lang="fi-FI" dirty="0"/>
          </a:p>
        </p:txBody>
      </p:sp>
      <p:sp>
        <p:nvSpPr>
          <p:cNvPr id="5" name="Slide Number Placeholder 4"/>
          <p:cNvSpPr>
            <a:spLocks noGrp="1"/>
          </p:cNvSpPr>
          <p:nvPr>
            <p:ph type="sldNum" sz="quarter" idx="12"/>
          </p:nvPr>
        </p:nvSpPr>
        <p:spPr>
          <a:prstGeom prst="rect">
            <a:avLst/>
          </a:prstGeom>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052321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4</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4" name="Content Placeholder 3"/>
          <p:cNvSpPr>
            <a:spLocks noGrp="1"/>
          </p:cNvSpPr>
          <p:nvPr>
            <p:ph idx="1"/>
          </p:nvPr>
        </p:nvSpPr>
        <p:spPr/>
        <p:txBody>
          <a:bodyPr/>
          <a:lstStyle/>
          <a:p>
            <a:r>
              <a:rPr lang="fi-FI" dirty="0" smtClean="0"/>
              <a:t>Objektiivisia kriteereitä strategian tavoitteiden ’onnistumiselle</a:t>
            </a:r>
            <a:r>
              <a:rPr lang="en-US" dirty="0" smtClean="0"/>
              <a:t>’ </a:t>
            </a:r>
            <a:r>
              <a:rPr lang="en-US" dirty="0" err="1" smtClean="0"/>
              <a:t>ei</a:t>
            </a:r>
            <a:r>
              <a:rPr lang="en-US" dirty="0" smtClean="0"/>
              <a:t> </a:t>
            </a:r>
            <a:r>
              <a:rPr lang="en-US" dirty="0" err="1" smtClean="0"/>
              <a:t>oltu</a:t>
            </a:r>
            <a:r>
              <a:rPr lang="en-US" dirty="0" smtClean="0"/>
              <a:t> </a:t>
            </a:r>
            <a:r>
              <a:rPr lang="en-US" dirty="0" err="1" smtClean="0"/>
              <a:t>asetettu</a:t>
            </a:r>
            <a:r>
              <a:rPr lang="en-US" dirty="0" smtClean="0"/>
              <a:t>, </a:t>
            </a:r>
            <a:r>
              <a:rPr lang="en-US" dirty="0" err="1" smtClean="0"/>
              <a:t>seuranta</a:t>
            </a:r>
            <a:r>
              <a:rPr lang="en-US" dirty="0" smtClean="0"/>
              <a:t> on </a:t>
            </a:r>
            <a:r>
              <a:rPr lang="en-US" dirty="0" err="1" smtClean="0"/>
              <a:t>tehty</a:t>
            </a:r>
            <a:r>
              <a:rPr lang="en-US" dirty="0" smtClean="0"/>
              <a:t> </a:t>
            </a:r>
            <a:r>
              <a:rPr lang="en-US" dirty="0" err="1" smtClean="0"/>
              <a:t>ohjauryhmän</a:t>
            </a:r>
            <a:r>
              <a:rPr lang="en-US" dirty="0" smtClean="0"/>
              <a:t> </a:t>
            </a:r>
            <a:r>
              <a:rPr lang="en-US" dirty="0" err="1" smtClean="0"/>
              <a:t>keskustelujen</a:t>
            </a:r>
            <a:r>
              <a:rPr lang="en-US" dirty="0" smtClean="0"/>
              <a:t> ja </a:t>
            </a:r>
            <a:r>
              <a:rPr lang="en-US" dirty="0" err="1" smtClean="0"/>
              <a:t>kommenttien</a:t>
            </a:r>
            <a:r>
              <a:rPr lang="en-US" dirty="0" smtClean="0"/>
              <a:t> / </a:t>
            </a:r>
            <a:r>
              <a:rPr lang="en-US" dirty="0" err="1" smtClean="0"/>
              <a:t>saatujen</a:t>
            </a:r>
            <a:r>
              <a:rPr lang="en-US" dirty="0" smtClean="0"/>
              <a:t> </a:t>
            </a:r>
            <a:r>
              <a:rPr lang="en-US" dirty="0" err="1" smtClean="0"/>
              <a:t>raporttien</a:t>
            </a:r>
            <a:r>
              <a:rPr lang="en-US" dirty="0" smtClean="0"/>
              <a:t> </a:t>
            </a:r>
            <a:r>
              <a:rPr lang="en-US" dirty="0" err="1" smtClean="0"/>
              <a:t>pohjalta</a:t>
            </a:r>
            <a:r>
              <a:rPr lang="en-US" dirty="0" smtClean="0"/>
              <a:t>.</a:t>
            </a:r>
          </a:p>
          <a:p>
            <a:r>
              <a:rPr lang="fi-FI" dirty="0" smtClean="0"/>
              <a:t>Jatkossa käytössä toivon mukaan esim. valmiit laatukriteerit.</a:t>
            </a:r>
          </a:p>
        </p:txBody>
      </p:sp>
      <p:sp>
        <p:nvSpPr>
          <p:cNvPr id="5" name="Title 4"/>
          <p:cNvSpPr>
            <a:spLocks noGrp="1"/>
          </p:cNvSpPr>
          <p:nvPr>
            <p:ph type="title"/>
          </p:nvPr>
        </p:nvSpPr>
        <p:spPr/>
        <p:txBody>
          <a:bodyPr/>
          <a:lstStyle/>
          <a:p>
            <a:r>
              <a:rPr lang="fi-FI" dirty="0" smtClean="0"/>
              <a:t>Seurantakriteerit?</a:t>
            </a:r>
            <a:endParaRPr lang="en-US" dirty="0"/>
          </a:p>
        </p:txBody>
      </p:sp>
    </p:spTree>
    <p:extLst>
      <p:ext uri="{BB962C8B-B14F-4D97-AF65-F5344CB8AC3E}">
        <p14:creationId xmlns:p14="http://schemas.microsoft.com/office/powerpoint/2010/main" val="3928028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825390951"/>
              </p:ext>
            </p:extLst>
          </p:nvPr>
        </p:nvGraphicFramePr>
        <p:xfrm>
          <a:off x="433388" y="1411288"/>
          <a:ext cx="7739062" cy="2743200"/>
        </p:xfrm>
        <a:graphic>
          <a:graphicData uri="http://schemas.openxmlformats.org/drawingml/2006/table">
            <a:tbl>
              <a:tblPr firstRow="1" bandRow="1">
                <a:tableStyleId>{5C22544A-7EE6-4342-B048-85BDC9FD1C3A}</a:tableStyleId>
              </a:tblPr>
              <a:tblGrid>
                <a:gridCol w="3869531">
                  <a:extLst>
                    <a:ext uri="{9D8B030D-6E8A-4147-A177-3AD203B41FA5}">
                      <a16:colId xmlns:a16="http://schemas.microsoft.com/office/drawing/2014/main" val="3727632313"/>
                    </a:ext>
                  </a:extLst>
                </a:gridCol>
                <a:gridCol w="3869531">
                  <a:extLst>
                    <a:ext uri="{9D8B030D-6E8A-4147-A177-3AD203B41FA5}">
                      <a16:colId xmlns:a16="http://schemas.microsoft.com/office/drawing/2014/main" val="386819303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smtClean="0"/>
                        <a:t>Ohjausta tulee kehittää ja toteuttaa tulevina vuosina Suomessa</a:t>
                      </a:r>
                    </a:p>
                  </a:txBody>
                  <a:tcPr/>
                </a:tc>
                <a:tc>
                  <a:txBody>
                    <a:bodyPr/>
                    <a:lstStyle/>
                    <a:p>
                      <a:r>
                        <a:rPr lang="fi-FI" sz="1400" dirty="0" smtClean="0"/>
                        <a:t>Toteutumisstatus</a:t>
                      </a:r>
                      <a:endParaRPr lang="en-US" sz="1400" dirty="0"/>
                    </a:p>
                  </a:txBody>
                  <a:tcPr/>
                </a:tc>
                <a:extLst>
                  <a:ext uri="{0D108BD9-81ED-4DB2-BD59-A6C34878D82A}">
                    <a16:rowId xmlns:a16="http://schemas.microsoft.com/office/drawing/2014/main" val="687062920"/>
                  </a:ext>
                </a:extLst>
              </a:tr>
              <a:tr h="370840">
                <a:tc>
                  <a:txBody>
                    <a:bodyPr/>
                    <a:lstStyle/>
                    <a:p>
                      <a:r>
                        <a:rPr lang="en-US" sz="1400" b="1" dirty="0" smtClean="0"/>
                        <a:t>1. </a:t>
                      </a:r>
                      <a:r>
                        <a:rPr lang="en-US" sz="1400" b="1" dirty="0" err="1" smtClean="0"/>
                        <a:t>Saavutettavasti</a:t>
                      </a:r>
                      <a:r>
                        <a:rPr lang="en-US" sz="1400" b="1" dirty="0" smtClean="0"/>
                        <a:t> ja </a:t>
                      </a:r>
                      <a:r>
                        <a:rPr lang="en-US" sz="1400" b="1" dirty="0" err="1" smtClean="0"/>
                        <a:t>asiakaslähtöisesti</a:t>
                      </a:r>
                      <a:endParaRPr lang="en-US" sz="1400" dirty="0"/>
                    </a:p>
                  </a:txBody>
                  <a:tcPr/>
                </a:tc>
                <a:tc>
                  <a:txBody>
                    <a:bodyPr/>
                    <a:lstStyle/>
                    <a:p>
                      <a:r>
                        <a:rPr lang="fi-FI" sz="1400" b="1" dirty="0" smtClean="0">
                          <a:solidFill>
                            <a:srgbClr val="92D050"/>
                          </a:solidFill>
                        </a:rPr>
                        <a:t>Toteutunut</a:t>
                      </a:r>
                      <a:r>
                        <a:rPr lang="fi-FI" sz="1400" b="1" baseline="0" dirty="0" smtClean="0">
                          <a:solidFill>
                            <a:srgbClr val="92D050"/>
                          </a:solidFill>
                        </a:rPr>
                        <a:t> s</a:t>
                      </a:r>
                      <a:r>
                        <a:rPr lang="fi-FI" sz="1400" b="1" dirty="0" smtClean="0">
                          <a:solidFill>
                            <a:srgbClr val="92D050"/>
                          </a:solidFill>
                        </a:rPr>
                        <a:t>uurimmaksi</a:t>
                      </a:r>
                      <a:r>
                        <a:rPr lang="fi-FI" sz="1400" b="1" baseline="0" dirty="0" smtClean="0">
                          <a:solidFill>
                            <a:srgbClr val="92D050"/>
                          </a:solidFill>
                        </a:rPr>
                        <a:t> osaksi</a:t>
                      </a:r>
                      <a:endParaRPr lang="en-US" sz="1400" b="1" dirty="0">
                        <a:solidFill>
                          <a:srgbClr val="92D050"/>
                        </a:solidFill>
                      </a:endParaRPr>
                    </a:p>
                  </a:txBody>
                  <a:tcPr/>
                </a:tc>
                <a:extLst>
                  <a:ext uri="{0D108BD9-81ED-4DB2-BD59-A6C34878D82A}">
                    <a16:rowId xmlns:a16="http://schemas.microsoft.com/office/drawing/2014/main" val="1258085540"/>
                  </a:ext>
                </a:extLst>
              </a:tr>
              <a:tr h="370840">
                <a:tc>
                  <a:txBody>
                    <a:bodyPr/>
                    <a:lstStyle/>
                    <a:p>
                      <a:r>
                        <a:rPr lang="fi-FI" sz="1400" b="1" dirty="0" smtClean="0"/>
                        <a:t>2. </a:t>
                      </a:r>
                      <a:r>
                        <a:rPr lang="en-US" sz="1400" b="1" dirty="0" err="1" smtClean="0"/>
                        <a:t>Digitaalisesti</a:t>
                      </a:r>
                      <a:endParaRPr lang="en-US" sz="1400" dirty="0"/>
                    </a:p>
                  </a:txBody>
                  <a:tcPr/>
                </a:tc>
                <a:tc>
                  <a:txBody>
                    <a:bodyPr/>
                    <a:lstStyle/>
                    <a:p>
                      <a:r>
                        <a:rPr lang="fi-FI" sz="1400" b="1" dirty="0" smtClean="0">
                          <a:solidFill>
                            <a:srgbClr val="92D050"/>
                          </a:solidFill>
                        </a:rPr>
                        <a:t>Toteutunut</a:t>
                      </a:r>
                      <a:r>
                        <a:rPr lang="fi-FI" sz="1400" b="1" baseline="0" dirty="0" smtClean="0">
                          <a:solidFill>
                            <a:srgbClr val="92D050"/>
                          </a:solidFill>
                        </a:rPr>
                        <a:t> s</a:t>
                      </a:r>
                      <a:r>
                        <a:rPr lang="fi-FI" sz="1400" b="1" dirty="0" smtClean="0">
                          <a:solidFill>
                            <a:srgbClr val="92D050"/>
                          </a:solidFill>
                        </a:rPr>
                        <a:t>uurimmaksi</a:t>
                      </a:r>
                      <a:r>
                        <a:rPr lang="fi-FI" sz="1400" b="1" baseline="0" dirty="0" smtClean="0">
                          <a:solidFill>
                            <a:srgbClr val="92D050"/>
                          </a:solidFill>
                        </a:rPr>
                        <a:t> osaksi</a:t>
                      </a:r>
                      <a:endParaRPr lang="en-US" sz="1400" b="1" dirty="0">
                        <a:solidFill>
                          <a:srgbClr val="92D050"/>
                        </a:solidFill>
                      </a:endParaRPr>
                    </a:p>
                  </a:txBody>
                  <a:tcPr/>
                </a:tc>
                <a:extLst>
                  <a:ext uri="{0D108BD9-81ED-4DB2-BD59-A6C34878D82A}">
                    <a16:rowId xmlns:a16="http://schemas.microsoft.com/office/drawing/2014/main" val="2486382452"/>
                  </a:ext>
                </a:extLst>
              </a:tr>
              <a:tr h="370840">
                <a:tc>
                  <a:txBody>
                    <a:bodyPr/>
                    <a:lstStyle/>
                    <a:p>
                      <a:r>
                        <a:rPr lang="fi-FI" sz="1400" b="1" dirty="0" smtClean="0"/>
                        <a:t>3. </a:t>
                      </a:r>
                      <a:r>
                        <a:rPr lang="en-US" sz="1400" b="1" dirty="0" err="1" smtClean="0"/>
                        <a:t>Laadukkaasti</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1" dirty="0" smtClean="0">
                          <a:solidFill>
                            <a:srgbClr val="00B050"/>
                          </a:solidFill>
                        </a:rPr>
                        <a:t>Toteutunut</a:t>
                      </a:r>
                      <a:endParaRPr lang="en-US" sz="1400" b="1" dirty="0" smtClean="0">
                        <a:solidFill>
                          <a:srgbClr val="00B050"/>
                        </a:solidFill>
                      </a:endParaRPr>
                    </a:p>
                  </a:txBody>
                  <a:tcPr/>
                </a:tc>
                <a:extLst>
                  <a:ext uri="{0D108BD9-81ED-4DB2-BD59-A6C34878D82A}">
                    <a16:rowId xmlns:a16="http://schemas.microsoft.com/office/drawing/2014/main" val="589547287"/>
                  </a:ext>
                </a:extLst>
              </a:tr>
              <a:tr h="370840">
                <a:tc>
                  <a:txBody>
                    <a:bodyPr/>
                    <a:lstStyle/>
                    <a:p>
                      <a:r>
                        <a:rPr lang="fi-FI" sz="1400" b="1" dirty="0" smtClean="0"/>
                        <a:t>4. </a:t>
                      </a:r>
                      <a:r>
                        <a:rPr lang="en-US" sz="1400" b="1" dirty="0" err="1" smtClean="0"/>
                        <a:t>Yhdenvertaisesti</a:t>
                      </a:r>
                      <a:r>
                        <a:rPr lang="en-US" sz="1400" b="1" dirty="0" smtClean="0"/>
                        <a:t> ja </a:t>
                      </a:r>
                      <a:r>
                        <a:rPr lang="en-US" sz="1400" b="1" dirty="0" err="1" smtClean="0"/>
                        <a:t>kestävästi</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1" dirty="0" smtClean="0">
                          <a:solidFill>
                            <a:srgbClr val="00B050"/>
                          </a:solidFill>
                        </a:rPr>
                        <a:t>Toteutunut</a:t>
                      </a:r>
                      <a:endParaRPr lang="en-US" sz="1400" b="1" dirty="0" smtClean="0">
                        <a:solidFill>
                          <a:srgbClr val="00B050"/>
                        </a:solidFill>
                      </a:endParaRPr>
                    </a:p>
                  </a:txBody>
                  <a:tcPr/>
                </a:tc>
                <a:extLst>
                  <a:ext uri="{0D108BD9-81ED-4DB2-BD59-A6C34878D82A}">
                    <a16:rowId xmlns:a16="http://schemas.microsoft.com/office/drawing/2014/main" val="158174421"/>
                  </a:ext>
                </a:extLst>
              </a:tr>
              <a:tr h="370840">
                <a:tc>
                  <a:txBody>
                    <a:bodyPr/>
                    <a:lstStyle/>
                    <a:p>
                      <a:r>
                        <a:rPr lang="fi-FI" sz="1400" b="1" dirty="0" smtClean="0"/>
                        <a:t>5. </a:t>
                      </a:r>
                      <a:r>
                        <a:rPr lang="en-US" sz="1400" b="1" dirty="0" err="1" smtClean="0"/>
                        <a:t>Monialaisesti</a:t>
                      </a:r>
                      <a:r>
                        <a:rPr lang="en-US" sz="1400" b="1" dirty="0" smtClean="0"/>
                        <a:t> ja </a:t>
                      </a:r>
                      <a:r>
                        <a:rPr lang="en-US" sz="1400" b="1" dirty="0" err="1" smtClean="0"/>
                        <a:t>koordinoidusti</a:t>
                      </a:r>
                      <a:endParaRPr lang="en-US" sz="1400" dirty="0"/>
                    </a:p>
                  </a:txBody>
                  <a:tcPr/>
                </a:tc>
                <a:tc>
                  <a:txBody>
                    <a:bodyPr/>
                    <a:lstStyle/>
                    <a:p>
                      <a:r>
                        <a:rPr lang="fi-FI" sz="1400" b="1" dirty="0" smtClean="0">
                          <a:solidFill>
                            <a:srgbClr val="FFC000"/>
                          </a:solidFill>
                        </a:rPr>
                        <a:t>Toteutunut osittain</a:t>
                      </a:r>
                      <a:endParaRPr lang="en-US" sz="1400" b="1" dirty="0">
                        <a:solidFill>
                          <a:srgbClr val="FFC000"/>
                        </a:solidFill>
                      </a:endParaRPr>
                    </a:p>
                  </a:txBody>
                  <a:tcPr/>
                </a:tc>
                <a:extLst>
                  <a:ext uri="{0D108BD9-81ED-4DB2-BD59-A6C34878D82A}">
                    <a16:rowId xmlns:a16="http://schemas.microsoft.com/office/drawing/2014/main" val="2906263197"/>
                  </a:ext>
                </a:extLst>
              </a:tr>
              <a:tr h="370840">
                <a:tc>
                  <a:txBody>
                    <a:bodyPr/>
                    <a:lstStyle/>
                    <a:p>
                      <a:r>
                        <a:rPr lang="en-US" sz="1400" b="1" dirty="0" smtClean="0"/>
                        <a:t>6. </a:t>
                      </a:r>
                      <a:r>
                        <a:rPr lang="en-US" sz="1400" b="1" dirty="0" err="1" smtClean="0"/>
                        <a:t>Tietoon</a:t>
                      </a:r>
                      <a:r>
                        <a:rPr lang="en-US" sz="1400" b="1" dirty="0" smtClean="0"/>
                        <a:t> </a:t>
                      </a:r>
                      <a:r>
                        <a:rPr lang="en-US" sz="1400" b="1" dirty="0" err="1" smtClean="0"/>
                        <a:t>perustuen</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1" dirty="0" smtClean="0">
                          <a:solidFill>
                            <a:srgbClr val="00B050"/>
                          </a:solidFill>
                        </a:rPr>
                        <a:t>Toteutunut</a:t>
                      </a:r>
                      <a:endParaRPr lang="en-US" sz="1400" b="1" dirty="0" smtClean="0">
                        <a:solidFill>
                          <a:srgbClr val="00B050"/>
                        </a:solidFill>
                      </a:endParaRPr>
                    </a:p>
                  </a:txBody>
                  <a:tcPr/>
                </a:tc>
                <a:extLst>
                  <a:ext uri="{0D108BD9-81ED-4DB2-BD59-A6C34878D82A}">
                    <a16:rowId xmlns:a16="http://schemas.microsoft.com/office/drawing/2014/main" val="3610777710"/>
                  </a:ext>
                </a:extLst>
              </a:tr>
            </a:tbl>
          </a:graphicData>
        </a:graphic>
      </p:graphicFrame>
      <p:sp>
        <p:nvSpPr>
          <p:cNvPr id="10" name="Title 9"/>
          <p:cNvSpPr>
            <a:spLocks noGrp="1"/>
          </p:cNvSpPr>
          <p:nvPr>
            <p:ph type="title"/>
          </p:nvPr>
        </p:nvSpPr>
        <p:spPr/>
        <p:txBody>
          <a:bodyPr/>
          <a:lstStyle/>
          <a:p>
            <a:r>
              <a:rPr lang="en-US" dirty="0" err="1" smtClean="0"/>
              <a:t>Yleiskuva</a:t>
            </a:r>
            <a:r>
              <a:rPr lang="en-US" dirty="0" smtClean="0"/>
              <a:t> </a:t>
            </a:r>
            <a:r>
              <a:rPr lang="en-US" dirty="0" err="1" smtClean="0"/>
              <a:t>strategisten</a:t>
            </a:r>
            <a:r>
              <a:rPr lang="en-US" dirty="0" smtClean="0"/>
              <a:t> </a:t>
            </a:r>
            <a:r>
              <a:rPr lang="en-US" dirty="0" err="1" smtClean="0"/>
              <a:t>tavoitteiden</a:t>
            </a:r>
            <a:r>
              <a:rPr lang="en-US" dirty="0" smtClean="0"/>
              <a:t> </a:t>
            </a:r>
            <a:r>
              <a:rPr lang="en-US" dirty="0" err="1" smtClean="0"/>
              <a:t>toteutumisesta</a:t>
            </a:r>
            <a:endParaRPr lang="fi-FI" dirty="0"/>
          </a:p>
        </p:txBody>
      </p:sp>
      <p:sp>
        <p:nvSpPr>
          <p:cNvPr id="4" name="Date Placeholder 3"/>
          <p:cNvSpPr>
            <a:spLocks noGrp="1"/>
          </p:cNvSpPr>
          <p:nvPr>
            <p:ph type="dt" sz="half" idx="2"/>
          </p:nvPr>
        </p:nvSpPr>
        <p:spPr>
          <a:prstGeom prst="rect">
            <a:avLst/>
          </a:prstGeom>
        </p:spPr>
        <p:txBody>
          <a:bodyPr/>
          <a:lstStyle/>
          <a:p>
            <a:fld id="{9504BABE-377C-4042-9CE4-D8BB0ACFBA08}" type="datetime1">
              <a:rPr lang="fi-FI" smtClean="0"/>
              <a:pPr/>
              <a:t>16.6.2023</a:t>
            </a:fld>
            <a:endParaRPr lang="fi-FI" dirty="0"/>
          </a:p>
        </p:txBody>
      </p:sp>
      <p:sp>
        <p:nvSpPr>
          <p:cNvPr id="5" name="Slide Number Placeholder 4"/>
          <p:cNvSpPr>
            <a:spLocks noGrp="1"/>
          </p:cNvSpPr>
          <p:nvPr>
            <p:ph type="sldNum" sz="quarter" idx="12"/>
          </p:nvPr>
        </p:nvSpPr>
        <p:spPr>
          <a:prstGeom prst="rect">
            <a:avLst/>
          </a:prstGeom>
        </p:spPr>
        <p:txBody>
          <a:bodyPr/>
          <a:lstStyle/>
          <a:p>
            <a:fld id="{1EA1DD0D-7089-48C5-B116-A19F892CF1D9}" type="slidenum">
              <a:rPr lang="fi-FI" smtClean="0"/>
              <a:pPr/>
              <a:t>5</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490223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16.6.2023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5" name="Title 4"/>
          <p:cNvSpPr>
            <a:spLocks noGrp="1"/>
          </p:cNvSpPr>
          <p:nvPr>
            <p:ph type="title"/>
          </p:nvPr>
        </p:nvSpPr>
        <p:spPr/>
        <p:txBody>
          <a:bodyPr/>
          <a:lstStyle/>
          <a:p>
            <a:r>
              <a:rPr lang="en-US" dirty="0" err="1"/>
              <a:t>Yleiskuva</a:t>
            </a:r>
            <a:r>
              <a:rPr lang="en-US" dirty="0"/>
              <a:t> </a:t>
            </a:r>
            <a:r>
              <a:rPr lang="en-US" dirty="0" err="1" smtClean="0"/>
              <a:t>toimenpiteiden</a:t>
            </a:r>
            <a:r>
              <a:rPr lang="en-US" dirty="0" smtClean="0"/>
              <a:t> </a:t>
            </a:r>
            <a:r>
              <a:rPr lang="en-US" dirty="0" err="1" smtClean="0"/>
              <a:t>toteutumisesta</a:t>
            </a:r>
            <a:r>
              <a:rPr lang="en-US" dirty="0" smtClean="0"/>
              <a:t/>
            </a:r>
            <a:br>
              <a:rPr lang="en-US" dirty="0" smtClean="0"/>
            </a:br>
            <a:r>
              <a:rPr lang="en-US" dirty="0" smtClean="0"/>
              <a:t>1. </a:t>
            </a:r>
            <a:r>
              <a:rPr lang="en-US" dirty="0" err="1" smtClean="0"/>
              <a:t>Saavutettavasti</a:t>
            </a:r>
            <a:r>
              <a:rPr lang="en-US" dirty="0" smtClean="0"/>
              <a:t> ja </a:t>
            </a:r>
            <a:r>
              <a:rPr lang="en-US" dirty="0" err="1" smtClean="0"/>
              <a:t>asiakaslähtöisesti</a:t>
            </a:r>
            <a:endParaRPr lang="en-US" dirty="0"/>
          </a:p>
        </p:txBody>
      </p:sp>
      <p:graphicFrame>
        <p:nvGraphicFramePr>
          <p:cNvPr id="25" name="Content Placeholder 24"/>
          <p:cNvGraphicFramePr>
            <a:graphicFrameLocks noGrp="1"/>
          </p:cNvGraphicFramePr>
          <p:nvPr>
            <p:ph idx="1"/>
            <p:extLst>
              <p:ext uri="{D42A27DB-BD31-4B8C-83A1-F6EECF244321}">
                <p14:modId xmlns:p14="http://schemas.microsoft.com/office/powerpoint/2010/main" val="286086179"/>
              </p:ext>
            </p:extLst>
          </p:nvPr>
        </p:nvGraphicFramePr>
        <p:xfrm>
          <a:off x="251520" y="1315162"/>
          <a:ext cx="7739059" cy="3557927"/>
        </p:xfrm>
        <a:graphic>
          <a:graphicData uri="http://schemas.openxmlformats.org/drawingml/2006/table">
            <a:tbl>
              <a:tblPr/>
              <a:tblGrid>
                <a:gridCol w="2696046">
                  <a:extLst>
                    <a:ext uri="{9D8B030D-6E8A-4147-A177-3AD203B41FA5}">
                      <a16:colId xmlns:a16="http://schemas.microsoft.com/office/drawing/2014/main" val="3124872585"/>
                    </a:ext>
                  </a:extLst>
                </a:gridCol>
                <a:gridCol w="252522">
                  <a:extLst>
                    <a:ext uri="{9D8B030D-6E8A-4147-A177-3AD203B41FA5}">
                      <a16:colId xmlns:a16="http://schemas.microsoft.com/office/drawing/2014/main" val="4197149338"/>
                    </a:ext>
                  </a:extLst>
                </a:gridCol>
                <a:gridCol w="252522">
                  <a:extLst>
                    <a:ext uri="{9D8B030D-6E8A-4147-A177-3AD203B41FA5}">
                      <a16:colId xmlns:a16="http://schemas.microsoft.com/office/drawing/2014/main" val="1400946808"/>
                    </a:ext>
                  </a:extLst>
                </a:gridCol>
                <a:gridCol w="141115">
                  <a:extLst>
                    <a:ext uri="{9D8B030D-6E8A-4147-A177-3AD203B41FA5}">
                      <a16:colId xmlns:a16="http://schemas.microsoft.com/office/drawing/2014/main" val="1450495259"/>
                    </a:ext>
                  </a:extLst>
                </a:gridCol>
                <a:gridCol w="363929">
                  <a:extLst>
                    <a:ext uri="{9D8B030D-6E8A-4147-A177-3AD203B41FA5}">
                      <a16:colId xmlns:a16="http://schemas.microsoft.com/office/drawing/2014/main" val="133578202"/>
                    </a:ext>
                  </a:extLst>
                </a:gridCol>
                <a:gridCol w="252522">
                  <a:extLst>
                    <a:ext uri="{9D8B030D-6E8A-4147-A177-3AD203B41FA5}">
                      <a16:colId xmlns:a16="http://schemas.microsoft.com/office/drawing/2014/main" val="693888140"/>
                    </a:ext>
                  </a:extLst>
                </a:gridCol>
                <a:gridCol w="363929">
                  <a:extLst>
                    <a:ext uri="{9D8B030D-6E8A-4147-A177-3AD203B41FA5}">
                      <a16:colId xmlns:a16="http://schemas.microsoft.com/office/drawing/2014/main" val="1022668867"/>
                    </a:ext>
                  </a:extLst>
                </a:gridCol>
                <a:gridCol w="363929">
                  <a:extLst>
                    <a:ext uri="{9D8B030D-6E8A-4147-A177-3AD203B41FA5}">
                      <a16:colId xmlns:a16="http://schemas.microsoft.com/office/drawing/2014/main" val="3932944285"/>
                    </a:ext>
                  </a:extLst>
                </a:gridCol>
                <a:gridCol w="252522">
                  <a:extLst>
                    <a:ext uri="{9D8B030D-6E8A-4147-A177-3AD203B41FA5}">
                      <a16:colId xmlns:a16="http://schemas.microsoft.com/office/drawing/2014/main" val="2968925850"/>
                    </a:ext>
                  </a:extLst>
                </a:gridCol>
                <a:gridCol w="141115">
                  <a:extLst>
                    <a:ext uri="{9D8B030D-6E8A-4147-A177-3AD203B41FA5}">
                      <a16:colId xmlns:a16="http://schemas.microsoft.com/office/drawing/2014/main" val="1711903330"/>
                    </a:ext>
                  </a:extLst>
                </a:gridCol>
                <a:gridCol w="467909">
                  <a:extLst>
                    <a:ext uri="{9D8B030D-6E8A-4147-A177-3AD203B41FA5}">
                      <a16:colId xmlns:a16="http://schemas.microsoft.com/office/drawing/2014/main" val="3530275554"/>
                    </a:ext>
                  </a:extLst>
                </a:gridCol>
                <a:gridCol w="363929">
                  <a:extLst>
                    <a:ext uri="{9D8B030D-6E8A-4147-A177-3AD203B41FA5}">
                      <a16:colId xmlns:a16="http://schemas.microsoft.com/office/drawing/2014/main" val="3711513622"/>
                    </a:ext>
                  </a:extLst>
                </a:gridCol>
                <a:gridCol w="141115">
                  <a:extLst>
                    <a:ext uri="{9D8B030D-6E8A-4147-A177-3AD203B41FA5}">
                      <a16:colId xmlns:a16="http://schemas.microsoft.com/office/drawing/2014/main" val="3300071170"/>
                    </a:ext>
                  </a:extLst>
                </a:gridCol>
                <a:gridCol w="141115">
                  <a:extLst>
                    <a:ext uri="{9D8B030D-6E8A-4147-A177-3AD203B41FA5}">
                      <a16:colId xmlns:a16="http://schemas.microsoft.com/office/drawing/2014/main" val="753732962"/>
                    </a:ext>
                  </a:extLst>
                </a:gridCol>
                <a:gridCol w="252522">
                  <a:extLst>
                    <a:ext uri="{9D8B030D-6E8A-4147-A177-3AD203B41FA5}">
                      <a16:colId xmlns:a16="http://schemas.microsoft.com/office/drawing/2014/main" val="479319667"/>
                    </a:ext>
                  </a:extLst>
                </a:gridCol>
                <a:gridCol w="252522">
                  <a:extLst>
                    <a:ext uri="{9D8B030D-6E8A-4147-A177-3AD203B41FA5}">
                      <a16:colId xmlns:a16="http://schemas.microsoft.com/office/drawing/2014/main" val="247755591"/>
                    </a:ext>
                  </a:extLst>
                </a:gridCol>
                <a:gridCol w="252522">
                  <a:extLst>
                    <a:ext uri="{9D8B030D-6E8A-4147-A177-3AD203B41FA5}">
                      <a16:colId xmlns:a16="http://schemas.microsoft.com/office/drawing/2014/main" val="2325785803"/>
                    </a:ext>
                  </a:extLst>
                </a:gridCol>
                <a:gridCol w="252522">
                  <a:extLst>
                    <a:ext uri="{9D8B030D-6E8A-4147-A177-3AD203B41FA5}">
                      <a16:colId xmlns:a16="http://schemas.microsoft.com/office/drawing/2014/main" val="2118241989"/>
                    </a:ext>
                  </a:extLst>
                </a:gridCol>
                <a:gridCol w="141115">
                  <a:extLst>
                    <a:ext uri="{9D8B030D-6E8A-4147-A177-3AD203B41FA5}">
                      <a16:colId xmlns:a16="http://schemas.microsoft.com/office/drawing/2014/main" val="815904765"/>
                    </a:ext>
                  </a:extLst>
                </a:gridCol>
                <a:gridCol w="141115">
                  <a:extLst>
                    <a:ext uri="{9D8B030D-6E8A-4147-A177-3AD203B41FA5}">
                      <a16:colId xmlns:a16="http://schemas.microsoft.com/office/drawing/2014/main" val="2564216028"/>
                    </a:ext>
                  </a:extLst>
                </a:gridCol>
                <a:gridCol w="252522">
                  <a:extLst>
                    <a:ext uri="{9D8B030D-6E8A-4147-A177-3AD203B41FA5}">
                      <a16:colId xmlns:a16="http://schemas.microsoft.com/office/drawing/2014/main" val="1060752513"/>
                    </a:ext>
                  </a:extLst>
                </a:gridCol>
              </a:tblGrid>
              <a:tr h="1651402">
                <a:tc>
                  <a:txBody>
                    <a:bodyPr/>
                    <a:lstStyle/>
                    <a:p>
                      <a:pPr algn="r" rtl="0" fontAlgn="t"/>
                      <a:endParaRPr lang="en-US" sz="600" b="0" i="0" u="none" strike="noStrike" dirty="0">
                        <a:solidFill>
                          <a:srgbClr val="000000"/>
                        </a:solidFill>
                        <a:effectLst/>
                        <a:latin typeface="Arial" panose="020B0604020202020204" pitchFamily="34" charset="0"/>
                      </a:endParaRPr>
                    </a:p>
                  </a:txBody>
                  <a:tcPr marL="4456" marR="4456" marT="4456" marB="0" vert="vert">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TEM: Pohjoismainen  työvoimapalveluiden malli</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600" b="0" i="0" u="none" strike="noStrike">
                          <a:solidFill>
                            <a:srgbClr val="000000"/>
                          </a:solidFill>
                          <a:effectLst/>
                          <a:latin typeface="Calibri" panose="020F0502020204030204" pitchFamily="34" charset="0"/>
                        </a:rPr>
                        <a:t>OKM/OPH: Opinto-ohjauksen kehittämisohjelma</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JOTPA: Valtionavustukset osaamispalveluille</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dirty="0">
                          <a:solidFill>
                            <a:srgbClr val="000000"/>
                          </a:solidFill>
                          <a:effectLst/>
                          <a:latin typeface="Calibri" panose="020F0502020204030204" pitchFamily="34" charset="0"/>
                        </a:rPr>
                        <a:t>TEM: Valtionavustukset maahanmuuttajien ohjaus- ja neuvontapalveluiden kehittämiseen ja vakiinnuttamiseen </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OKM/TEM/STM:Ohjaamot lainsäädän ja ONNI-hanke</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a:solidFill>
                            <a:srgbClr val="000000"/>
                          </a:solidFill>
                          <a:effectLst/>
                          <a:latin typeface="Calibri" panose="020F0502020204030204" pitchFamily="34" charset="0"/>
                        </a:rPr>
                        <a:t>Keski-Suomen ELY-keskus/KEHA-keskus: KOHTAAMO-HANKE 2014–2021 (Ohjaustaverkossa.fi)</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600" b="0" i="0" u="none" strike="noStrike">
                          <a:solidFill>
                            <a:srgbClr val="000000"/>
                          </a:solidFill>
                          <a:effectLst/>
                          <a:latin typeface="Calibri" panose="020F0502020204030204" pitchFamily="34" charset="0"/>
                        </a:rPr>
                        <a:t>TEM: Kannustinmalli Ohjaamoiden monialaisuuden vahvistamiseksi -erityisavustus:</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a:solidFill>
                            <a:srgbClr val="000000"/>
                          </a:solidFill>
                          <a:effectLst/>
                          <a:latin typeface="Calibri" panose="020F0502020204030204" pitchFamily="34" charset="0"/>
                        </a:rPr>
                        <a:t>OKM/TEM: Jatkuvan oppimisen digitaalinen palvelukokonaisuus (JOD-alusta)</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TEM/OKM: Osaamisen tunnistamisen työryhmä</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a:solidFill>
                            <a:srgbClr val="000000"/>
                          </a:solidFill>
                          <a:effectLst/>
                          <a:latin typeface="Calibri" panose="020F0502020204030204" pitchFamily="34" charset="0"/>
                        </a:rPr>
                        <a:t>KEHA-keskus/TEM: Elinikäisen ohjauksen valtakunnallinen kehittäminen/Urasuunnittelutaitojen edistämishanke</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600" b="0" i="0" u="none" strike="noStrike" dirty="0" smtClean="0">
                          <a:solidFill>
                            <a:srgbClr val="000000"/>
                          </a:solidFill>
                          <a:effectLst/>
                          <a:latin typeface="Calibri" panose="020F0502020204030204" pitchFamily="34" charset="0"/>
                        </a:rPr>
                        <a:t>OPH: </a:t>
                      </a:r>
                      <a:r>
                        <a:rPr lang="fi-FI" sz="600" b="0" i="0" u="none" strike="noStrike" dirty="0">
                          <a:solidFill>
                            <a:srgbClr val="000000"/>
                          </a:solidFill>
                          <a:effectLst/>
                          <a:latin typeface="Calibri" panose="020F0502020204030204" pitchFamily="34" charset="0"/>
                        </a:rPr>
                        <a:t>Kotoutumiskoulutuksen opetussuunnitelman perusteiden uudistaminen 2022</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a:solidFill>
                            <a:srgbClr val="000000"/>
                          </a:solidFill>
                          <a:effectLst/>
                          <a:latin typeface="Calibri" panose="020F0502020204030204" pitchFamily="34" charset="0"/>
                        </a:rPr>
                        <a:t>JOTPA: Osaaminen näkyviin - kampanja 2022</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JOTPA: Hakevan toiminnan pilotti</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dirty="0" smtClean="0">
                          <a:solidFill>
                            <a:srgbClr val="000000"/>
                          </a:solidFill>
                          <a:effectLst/>
                          <a:latin typeface="Calibri" panose="020F0502020204030204" pitchFamily="34" charset="0"/>
                        </a:rPr>
                        <a:t>VN: </a:t>
                      </a:r>
                      <a:r>
                        <a:rPr lang="fi-FI" sz="600" b="0" i="0" u="none" strike="noStrike" dirty="0">
                          <a:solidFill>
                            <a:srgbClr val="000000"/>
                          </a:solidFill>
                          <a:effectLst/>
                          <a:latin typeface="Calibri" panose="020F0502020204030204" pitchFamily="34" charset="0"/>
                        </a:rPr>
                        <a:t>Jatkuvan oppimisen parlamentaarinen ryhmä</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i-FI" sz="600" b="0" i="0" u="none" strike="noStrike">
                          <a:solidFill>
                            <a:srgbClr val="000000"/>
                          </a:solidFill>
                          <a:effectLst/>
                          <a:latin typeface="Calibri" panose="020F0502020204030204" pitchFamily="34" charset="0"/>
                        </a:rPr>
                        <a:t>OKM/STM: Työryhmä jatkuvan oppimisen lisäämiseksi työelämässä</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600" b="0" i="0" u="none" strike="noStrike">
                          <a:solidFill>
                            <a:srgbClr val="000000"/>
                          </a:solidFill>
                          <a:effectLst/>
                          <a:latin typeface="Calibri" panose="020F0502020204030204" pitchFamily="34" charset="0"/>
                        </a:rPr>
                        <a:t>TEM/ELY/KEHA: Ammattibarometrin uudistaminen Työvoimabatrometriksi</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JOTPA: Osaamistarvekompassi.fi - palvelun kehittäminen</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600" b="0" i="0" u="none" strike="noStrike">
                          <a:solidFill>
                            <a:srgbClr val="000000"/>
                          </a:solidFill>
                          <a:effectLst/>
                          <a:latin typeface="Calibri" panose="020F0502020204030204" pitchFamily="34" charset="0"/>
                        </a:rPr>
                        <a:t>TEM: Työvoimatiekartat</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solidFill>
                            <a:srgbClr val="000000"/>
                          </a:solidFill>
                          <a:effectLst/>
                          <a:latin typeface="Calibri" panose="020F0502020204030204" pitchFamily="34" charset="0"/>
                        </a:rPr>
                        <a:t>TEM: TYÖ2030 / Tulevaisuusvuoropuhelu</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600" b="0" i="0" u="none" strike="noStrike" dirty="0">
                          <a:solidFill>
                            <a:srgbClr val="000000"/>
                          </a:solidFill>
                          <a:effectLst/>
                          <a:latin typeface="Calibri" panose="020F0502020204030204" pitchFamily="34" charset="0"/>
                        </a:rPr>
                        <a:t>TEM/OKM/KEHA: Tapaamiset alueellisten ELO-verkostojen kanssa</a:t>
                      </a:r>
                    </a:p>
                  </a:txBody>
                  <a:tcPr marL="4456" marR="4456" marT="4456"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318745"/>
                  </a:ext>
                </a:extLst>
              </a:tr>
              <a:tr h="106951">
                <a:tc>
                  <a:txBody>
                    <a:bodyPr/>
                    <a:lstStyle/>
                    <a:p>
                      <a:pPr algn="l" fontAlgn="b"/>
                      <a:r>
                        <a:rPr lang="en-US" sz="600" b="1" i="0" u="none" strike="noStrike">
                          <a:solidFill>
                            <a:srgbClr val="000000"/>
                          </a:solidFill>
                          <a:effectLst/>
                          <a:latin typeface="Calibri" panose="020F0502020204030204" pitchFamily="34" charset="0"/>
                        </a:rPr>
                        <a:t>1. Saavutettavasti ja asiakaslähtöisesti</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US" sz="600" b="0" i="0" u="none" strike="noStrike">
                          <a:solidFill>
                            <a:srgbClr val="365ABD"/>
                          </a:solidFill>
                          <a:effectLst/>
                          <a:latin typeface="Arial" panose="020B060402020202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45974719"/>
                  </a:ext>
                </a:extLst>
              </a:tr>
              <a:tr h="106951">
                <a:tc>
                  <a:txBody>
                    <a:bodyPr/>
                    <a:lstStyle/>
                    <a:p>
                      <a:pPr algn="l" fontAlgn="b"/>
                      <a:r>
                        <a:rPr lang="fi-FI" sz="600" b="0" i="0" u="none" strike="noStrike" dirty="0">
                          <a:solidFill>
                            <a:srgbClr val="000000"/>
                          </a:solidFill>
                          <a:effectLst/>
                          <a:latin typeface="Calibri" panose="020F0502020204030204" pitchFamily="34" charset="0"/>
                        </a:rPr>
                        <a:t>• lisäämällä ohjausresursseja eri sektoreilla huomioiden asiakaslähtöinen erityisryhmien tavoittaminen</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375131"/>
                  </a:ext>
                </a:extLst>
              </a:tr>
              <a:tr h="160426">
                <a:tc>
                  <a:txBody>
                    <a:bodyPr/>
                    <a:lstStyle/>
                    <a:p>
                      <a:pPr algn="l" fontAlgn="b"/>
                      <a:r>
                        <a:rPr lang="fi-FI" sz="600" b="0" i="0" u="none" strike="noStrike">
                          <a:solidFill>
                            <a:srgbClr val="000000"/>
                          </a:solidFill>
                          <a:effectLst/>
                          <a:latin typeface="Calibri" panose="020F0502020204030204" pitchFamily="34" charset="0"/>
                        </a:rPr>
                        <a:t>• edistämällä monikanavaista ohjausta ja kannustamalla ohjauksen järjestäjiä monipuolistamaan asiointikanavia ja -tapoja</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39539"/>
                  </a:ext>
                </a:extLst>
              </a:tr>
              <a:tr h="236182">
                <a:tc>
                  <a:txBody>
                    <a:bodyPr/>
                    <a:lstStyle/>
                    <a:p>
                      <a:pPr algn="l" fontAlgn="b"/>
                      <a:r>
                        <a:rPr lang="fi-FI" sz="600" b="0" i="0" u="none" strike="noStrike">
                          <a:solidFill>
                            <a:srgbClr val="000000"/>
                          </a:solidFill>
                          <a:effectLst/>
                          <a:latin typeface="Calibri" panose="020F0502020204030204" pitchFamily="34" charset="0"/>
                        </a:rPr>
                        <a:t>• lisäämällä palvelutarpeen ja osaamisen kartoittamista ohjauksen yhteydessä ja hyödyntämällä moniammatillista ja monialaista yhteistyötä yksilöllisen ohjaus-, koulutus- ja palvelupolun rakentamiseksi jatkumona.</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767184"/>
                  </a:ext>
                </a:extLst>
              </a:tr>
              <a:tr h="106951">
                <a:tc>
                  <a:txBody>
                    <a:bodyPr/>
                    <a:lstStyle/>
                    <a:p>
                      <a:pPr algn="l" fontAlgn="b"/>
                      <a:r>
                        <a:rPr lang="en-US" sz="600" b="0" i="0" u="none" strike="noStrike">
                          <a:solidFill>
                            <a:srgbClr val="000000"/>
                          </a:solidFill>
                          <a:effectLst/>
                          <a:latin typeface="Calibri" panose="020F0502020204030204" pitchFamily="34" charset="0"/>
                        </a:rPr>
                        <a:t>• käynnistämällä urasuunnittelutaitojen edistämishanke</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993947"/>
                  </a:ext>
                </a:extLst>
              </a:tr>
              <a:tr h="106951">
                <a:tc>
                  <a:txBody>
                    <a:bodyPr/>
                    <a:lstStyle/>
                    <a:p>
                      <a:pPr algn="l" fontAlgn="b"/>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koordinoimalla</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omatoimisten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urasuunnitteluvälineiden</a:t>
                      </a:r>
                      <a:r>
                        <a:rPr lang="en-US" sz="600" b="0" i="0" u="none" strike="noStrike" dirty="0">
                          <a:solidFill>
                            <a:srgbClr val="000000"/>
                          </a:solidFill>
                          <a:effectLst/>
                          <a:latin typeface="Calibri" panose="020F0502020204030204" pitchFamily="34" charset="0"/>
                        </a:rPr>
                        <a:t> </a:t>
                      </a:r>
                      <a:r>
                        <a:rPr lang="en-US" sz="600" b="0" i="0" u="none" strike="noStrike" dirty="0" err="1">
                          <a:solidFill>
                            <a:srgbClr val="000000"/>
                          </a:solidFill>
                          <a:effectLst/>
                          <a:latin typeface="Calibri" panose="020F0502020204030204" pitchFamily="34" charset="0"/>
                        </a:rPr>
                        <a:t>kehitystä</a:t>
                      </a:r>
                      <a:endParaRPr lang="en-US" sz="600" b="0" i="0" u="none" strike="noStrike" dirty="0">
                        <a:solidFill>
                          <a:srgbClr val="000000"/>
                        </a:solidFill>
                        <a:effectLst/>
                        <a:latin typeface="Calibri" panose="020F0502020204030204" pitchFamily="34" charset="0"/>
                      </a:endParaRP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959256"/>
                  </a:ext>
                </a:extLst>
              </a:tr>
              <a:tr h="160426">
                <a:tc>
                  <a:txBody>
                    <a:bodyPr/>
                    <a:lstStyle/>
                    <a:p>
                      <a:pPr algn="l" fontAlgn="b"/>
                      <a:r>
                        <a:rPr lang="fi-FI" sz="600" b="0" i="0" u="none" strike="noStrike" dirty="0">
                          <a:solidFill>
                            <a:srgbClr val="000000"/>
                          </a:solidFill>
                          <a:effectLst/>
                          <a:latin typeface="Calibri" panose="020F0502020204030204" pitchFamily="34" charset="0"/>
                        </a:rPr>
                        <a:t>• sisällyttämällä näitä koskevia tavoitteita ja sisältöjä tarkoituksenmukaisella tavalla opetussuunnitelmien ja tutkintojen perusteisiin.</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574333"/>
                  </a:ext>
                </a:extLst>
              </a:tr>
              <a:tr h="160426">
                <a:tc>
                  <a:txBody>
                    <a:bodyPr/>
                    <a:lstStyle/>
                    <a:p>
                      <a:pPr algn="l" fontAlgn="b"/>
                      <a:r>
                        <a:rPr lang="fi-FI" sz="600" b="0" i="0" u="none" strike="noStrike" dirty="0">
                          <a:solidFill>
                            <a:srgbClr val="000000"/>
                          </a:solidFill>
                          <a:effectLst/>
                          <a:latin typeface="Calibri" panose="020F0502020204030204" pitchFamily="34" charset="0"/>
                        </a:rPr>
                        <a:t>• parantamalla urasuunnittelu- ja ohjauspalvelujen saatavuutta ja hyödyntämistä työpaikoilla yhteistyössä julkisesti järjestettyjen ja työelämän palveluiden kanssa</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736271"/>
                  </a:ext>
                </a:extLst>
              </a:tr>
              <a:tr h="236182">
                <a:tc>
                  <a:txBody>
                    <a:bodyPr/>
                    <a:lstStyle/>
                    <a:p>
                      <a:pPr algn="l" fontAlgn="b"/>
                      <a:r>
                        <a:rPr lang="fi-FI" sz="600" b="0" i="0" u="none" strike="noStrike">
                          <a:solidFill>
                            <a:srgbClr val="000000"/>
                          </a:solidFill>
                          <a:effectLst/>
                          <a:latin typeface="Calibri" panose="020F0502020204030204" pitchFamily="34" charset="0"/>
                        </a:rPr>
                        <a:t>• kehittämällä työssä olevien osaamisen kartoittamisen ja urasuunnittelun tapoja ja välineitä, ennakointitiedon hyödyntämistä sekä lisäämällä tietoisuutta osaamisen kehittämiseen ja urasuunnitteluun.</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effectLst/>
                          <a:latin typeface="Calibri" panose="020F0502020204030204" pitchFamily="34" charset="0"/>
                        </a:rPr>
                        <a:t>X</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dirty="0">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824620"/>
                  </a:ext>
                </a:extLst>
              </a:tr>
              <a:tr h="160426">
                <a:tc>
                  <a:txBody>
                    <a:bodyPr/>
                    <a:lstStyle/>
                    <a:p>
                      <a:pPr algn="l" fontAlgn="b"/>
                      <a:r>
                        <a:rPr lang="fi-FI" sz="600" b="0" i="0" u="none" strike="noStrike" dirty="0">
                          <a:solidFill>
                            <a:srgbClr val="000000"/>
                          </a:solidFill>
                          <a:effectLst/>
                          <a:latin typeface="Calibri" panose="020F0502020204030204" pitchFamily="34" charset="0"/>
                        </a:rPr>
                        <a:t>Vahvistetaan alueellista yhteistyötä ja verkostoja asiakaslähtöisten palvelujen luomiseksi, mm. vahvistamalla ja vakiinnuttamalla alueellisten ELO-verkostojen toimintaa.</a:t>
                      </a:r>
                    </a:p>
                  </a:txBody>
                  <a:tcPr marL="4456" marR="4456" marT="44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600" b="1" i="0" u="none" strike="noStrike" dirty="0">
                          <a:solidFill>
                            <a:srgbClr val="000000"/>
                          </a:solidFill>
                          <a:effectLst/>
                          <a:latin typeface="Calibri" panose="020F0502020204030204" pitchFamily="34" charset="0"/>
                        </a:rPr>
                        <a:t>?</a:t>
                      </a:r>
                    </a:p>
                  </a:txBody>
                  <a:tcPr marL="4456" marR="4456" marT="4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47616"/>
                  </a:ext>
                </a:extLst>
              </a:tr>
            </a:tbl>
          </a:graphicData>
        </a:graphic>
      </p:graphicFrame>
      <p:sp>
        <p:nvSpPr>
          <p:cNvPr id="26" name="TextBox 25"/>
          <p:cNvSpPr txBox="1"/>
          <p:nvPr/>
        </p:nvSpPr>
        <p:spPr>
          <a:xfrm>
            <a:off x="224248" y="1315162"/>
            <a:ext cx="2483031" cy="1169551"/>
          </a:xfrm>
          <a:prstGeom prst="rect">
            <a:avLst/>
          </a:prstGeom>
          <a:noFill/>
        </p:spPr>
        <p:txBody>
          <a:bodyPr wrap="square" rtlCol="0">
            <a:spAutoFit/>
          </a:bodyPr>
          <a:lstStyle/>
          <a:p>
            <a:r>
              <a:rPr lang="fi-FI" sz="1400" dirty="0" smtClean="0"/>
              <a:t>Tavoitteen arvioidaan toteutuneen pääosin hyvin, ELO-työn vakiinnuttaminen ei ole kuitenkaan täysin edennyt toivotusti.</a:t>
            </a:r>
            <a:endParaRPr lang="en-US" sz="1400" dirty="0"/>
          </a:p>
        </p:txBody>
      </p:sp>
    </p:spTree>
    <p:extLst>
      <p:ext uri="{BB962C8B-B14F-4D97-AF65-F5344CB8AC3E}">
        <p14:creationId xmlns:p14="http://schemas.microsoft.com/office/powerpoint/2010/main" val="532543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7</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59765539"/>
              </p:ext>
            </p:extLst>
          </p:nvPr>
        </p:nvGraphicFramePr>
        <p:xfrm>
          <a:off x="251521" y="699541"/>
          <a:ext cx="8784977" cy="4112423"/>
        </p:xfrm>
        <a:graphic>
          <a:graphicData uri="http://schemas.openxmlformats.org/drawingml/2006/table">
            <a:tbl>
              <a:tblPr/>
              <a:tblGrid>
                <a:gridCol w="4959261">
                  <a:extLst>
                    <a:ext uri="{9D8B030D-6E8A-4147-A177-3AD203B41FA5}">
                      <a16:colId xmlns:a16="http://schemas.microsoft.com/office/drawing/2014/main" val="1631795999"/>
                    </a:ext>
                  </a:extLst>
                </a:gridCol>
                <a:gridCol w="354233">
                  <a:extLst>
                    <a:ext uri="{9D8B030D-6E8A-4147-A177-3AD203B41FA5}">
                      <a16:colId xmlns:a16="http://schemas.microsoft.com/office/drawing/2014/main" val="4258764052"/>
                    </a:ext>
                  </a:extLst>
                </a:gridCol>
                <a:gridCol w="375137">
                  <a:extLst>
                    <a:ext uri="{9D8B030D-6E8A-4147-A177-3AD203B41FA5}">
                      <a16:colId xmlns:a16="http://schemas.microsoft.com/office/drawing/2014/main" val="3382614243"/>
                    </a:ext>
                  </a:extLst>
                </a:gridCol>
                <a:gridCol w="216024">
                  <a:extLst>
                    <a:ext uri="{9D8B030D-6E8A-4147-A177-3AD203B41FA5}">
                      <a16:colId xmlns:a16="http://schemas.microsoft.com/office/drawing/2014/main" val="1141928473"/>
                    </a:ext>
                  </a:extLst>
                </a:gridCol>
                <a:gridCol w="542383">
                  <a:extLst>
                    <a:ext uri="{9D8B030D-6E8A-4147-A177-3AD203B41FA5}">
                      <a16:colId xmlns:a16="http://schemas.microsoft.com/office/drawing/2014/main" val="4234666655"/>
                    </a:ext>
                  </a:extLst>
                </a:gridCol>
                <a:gridCol w="283386">
                  <a:extLst>
                    <a:ext uri="{9D8B030D-6E8A-4147-A177-3AD203B41FA5}">
                      <a16:colId xmlns:a16="http://schemas.microsoft.com/office/drawing/2014/main" val="445469042"/>
                    </a:ext>
                  </a:extLst>
                </a:gridCol>
                <a:gridCol w="495926">
                  <a:extLst>
                    <a:ext uri="{9D8B030D-6E8A-4147-A177-3AD203B41FA5}">
                      <a16:colId xmlns:a16="http://schemas.microsoft.com/office/drawing/2014/main" val="731352976"/>
                    </a:ext>
                  </a:extLst>
                </a:gridCol>
                <a:gridCol w="495926">
                  <a:extLst>
                    <a:ext uri="{9D8B030D-6E8A-4147-A177-3AD203B41FA5}">
                      <a16:colId xmlns:a16="http://schemas.microsoft.com/office/drawing/2014/main" val="3990241877"/>
                    </a:ext>
                  </a:extLst>
                </a:gridCol>
                <a:gridCol w="566773">
                  <a:extLst>
                    <a:ext uri="{9D8B030D-6E8A-4147-A177-3AD203B41FA5}">
                      <a16:colId xmlns:a16="http://schemas.microsoft.com/office/drawing/2014/main" val="4147185791"/>
                    </a:ext>
                  </a:extLst>
                </a:gridCol>
                <a:gridCol w="495928">
                  <a:extLst>
                    <a:ext uri="{9D8B030D-6E8A-4147-A177-3AD203B41FA5}">
                      <a16:colId xmlns:a16="http://schemas.microsoft.com/office/drawing/2014/main" val="1898634291"/>
                    </a:ext>
                  </a:extLst>
                </a:gridCol>
              </a:tblGrid>
              <a:tr h="2767889">
                <a:tc>
                  <a:txBody>
                    <a:bodyPr/>
                    <a:lstStyle/>
                    <a:p>
                      <a:pPr algn="l" rtl="0" fontAlgn="t"/>
                      <a:endParaRPr lang="en-US" sz="800" b="0" i="0" u="none" strike="noStrike" dirty="0">
                        <a:solidFill>
                          <a:srgbClr val="000000"/>
                        </a:solidFill>
                        <a:effectLst/>
                        <a:latin typeface="Arial" panose="020B0604020202020204" pitchFamily="34" charset="0"/>
                      </a:endParaRPr>
                    </a:p>
                  </a:txBody>
                  <a:tcPr marL="7620" marR="7620" marT="7620" marB="0" vert="vert">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t"/>
                      <a:r>
                        <a:rPr lang="fi-FI" sz="800" b="0" i="0" u="none" strike="noStrike" dirty="0">
                          <a:solidFill>
                            <a:srgbClr val="000000"/>
                          </a:solidFill>
                          <a:effectLst/>
                          <a:latin typeface="Calibri" panose="020F0502020204030204" pitchFamily="34" charset="0"/>
                        </a:rPr>
                        <a:t>OKM/TEM: Jatkuvan oppimisen digitaalinen palvelukokonaisuus (JOD-alusta)</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800" b="0" i="0" u="none" strike="noStrike">
                          <a:solidFill>
                            <a:srgbClr val="000000"/>
                          </a:solidFill>
                          <a:effectLst/>
                          <a:latin typeface="Calibri" panose="020F0502020204030204" pitchFamily="34" charset="0"/>
                        </a:rPr>
                        <a:t>TEM/ELY/KEHA: Ammattibarometrin uudistaminen Työvoimabatrometriksi</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US" sz="800" b="0" i="0" u="none" strike="noStrike" dirty="0">
                          <a:solidFill>
                            <a:srgbClr val="000000"/>
                          </a:solidFill>
                          <a:effectLst/>
                          <a:latin typeface="Calibri" panose="020F0502020204030204" pitchFamily="34" charset="0"/>
                        </a:rPr>
                        <a:t>JOTPA: Osaamistarvekompassi.fi - </a:t>
                      </a:r>
                      <a:r>
                        <a:rPr lang="en-US" sz="800" b="0" i="0" u="none" strike="noStrike" dirty="0" err="1">
                          <a:solidFill>
                            <a:srgbClr val="000000"/>
                          </a:solidFill>
                          <a:effectLst/>
                          <a:latin typeface="Calibri" panose="020F0502020204030204" pitchFamily="34" charset="0"/>
                        </a:rPr>
                        <a:t>palvelun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kehittäminen</a:t>
                      </a:r>
                      <a:endParaRPr lang="en-US" sz="800" b="0" i="0" u="none" strike="noStrike" dirty="0">
                        <a:solidFill>
                          <a:srgbClr val="000000"/>
                        </a:solidFill>
                        <a:effectLst/>
                        <a:latin typeface="Calibri" panose="020F0502020204030204" pitchFamily="34" charset="0"/>
                      </a:endParaRP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l" fontAlgn="t"/>
                      <a:r>
                        <a:rPr lang="en-US" sz="800" b="0" i="0" u="none" strike="noStrike" dirty="0">
                          <a:solidFill>
                            <a:srgbClr val="000000"/>
                          </a:solidFill>
                          <a:effectLst/>
                          <a:latin typeface="Calibri" panose="020F0502020204030204" pitchFamily="34" charset="0"/>
                        </a:rPr>
                        <a:t>OPH: Opintopolku.fi - </a:t>
                      </a:r>
                      <a:r>
                        <a:rPr lang="en-US" sz="800" b="0" i="0" u="none" strike="noStrike" dirty="0" err="1">
                          <a:solidFill>
                            <a:srgbClr val="000000"/>
                          </a:solidFill>
                          <a:effectLst/>
                          <a:latin typeface="Calibri" panose="020F0502020204030204" pitchFamily="34" charset="0"/>
                        </a:rPr>
                        <a:t>palvelun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uudistaminen</a:t>
                      </a:r>
                      <a:endParaRPr lang="en-US" sz="800" b="0" i="0" u="none" strike="noStrike" dirty="0">
                        <a:solidFill>
                          <a:srgbClr val="000000"/>
                        </a:solidFill>
                        <a:effectLst/>
                        <a:latin typeface="Calibri" panose="020F0502020204030204" pitchFamily="34" charset="0"/>
                      </a:endParaRP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l" fontAlgn="t"/>
                      <a:r>
                        <a:rPr lang="fi-FI" sz="800" b="0" i="0" u="none" strike="noStrike">
                          <a:solidFill>
                            <a:srgbClr val="000000"/>
                          </a:solidFill>
                          <a:effectLst/>
                          <a:latin typeface="Calibri" panose="020F0502020204030204" pitchFamily="34" charset="0"/>
                        </a:rPr>
                        <a:t>OKM: Korkeakoulujen Digivisio 2030 -hanke</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fi-FI" sz="800" b="0" i="0" u="none" strike="noStrike">
                          <a:solidFill>
                            <a:srgbClr val="000000"/>
                          </a:solidFill>
                          <a:effectLst/>
                          <a:latin typeface="Calibri" panose="020F0502020204030204" pitchFamily="34" charset="0"/>
                        </a:rPr>
                        <a:t>TEM: Elinikäisen ohjauksen laadun ja tiedolla johtamisen kehittämishanke</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l" fontAlgn="t"/>
                      <a:r>
                        <a:rPr lang="fi-FI" sz="800" b="0" i="0" u="none" strike="noStrike" dirty="0">
                          <a:solidFill>
                            <a:srgbClr val="000000"/>
                          </a:solidFill>
                          <a:effectLst/>
                          <a:latin typeface="Calibri" panose="020F0502020204030204" pitchFamily="34" charset="0"/>
                        </a:rPr>
                        <a:t>KEHA: Ammattinetin integrointi osaksi Työmarkkinatoria ja ammattitiedon päivittäminen</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fi-FI" sz="800" b="0" i="0" u="none" strike="noStrike">
                          <a:solidFill>
                            <a:srgbClr val="000000"/>
                          </a:solidFill>
                          <a:effectLst/>
                          <a:latin typeface="Calibri" panose="020F0502020204030204" pitchFamily="34" charset="0"/>
                        </a:rPr>
                        <a:t>KEHA-keskus/TEM: Elinikäisen ohjauksen valtakunnallinen kehittäminen/Ohjausosaamisen kokonaisuus</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l" fontAlgn="t"/>
                      <a:r>
                        <a:rPr lang="fi-FI" sz="800" b="0" i="0" u="none" strike="noStrike" dirty="0">
                          <a:solidFill>
                            <a:srgbClr val="000000"/>
                          </a:solidFill>
                          <a:effectLst/>
                          <a:latin typeface="Calibri" panose="020F0502020204030204" pitchFamily="34" charset="0"/>
                        </a:rPr>
                        <a:t>Varsinais-Suomi / Turun AMK: PODI – Polkuja ja palveluja digitaaliseen ohjaukseen ja oppimiseen</a:t>
                      </a:r>
                    </a:p>
                  </a:txBody>
                  <a:tcPr marL="7620" marR="7620" marT="7620"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3343290"/>
                  </a:ext>
                </a:extLst>
              </a:tr>
              <a:tr h="192076">
                <a:tc>
                  <a:txBody>
                    <a:bodyPr/>
                    <a:lstStyle/>
                    <a:p>
                      <a:pPr algn="l" fontAlgn="b"/>
                      <a:r>
                        <a:rPr lang="en-US" sz="800" b="1" i="0" u="none" strike="noStrike">
                          <a:solidFill>
                            <a:srgbClr val="000000"/>
                          </a:solidFill>
                          <a:effectLst/>
                          <a:latin typeface="Calibri" panose="020F0502020204030204" pitchFamily="34" charset="0"/>
                        </a:rPr>
                        <a:t>2. Digitaalisesti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11364920"/>
                  </a:ext>
                </a:extLst>
              </a:tr>
              <a:tr h="409206">
                <a:tc>
                  <a:txBody>
                    <a:bodyPr/>
                    <a:lstStyle/>
                    <a:p>
                      <a:pPr algn="l" fontAlgn="b"/>
                      <a:r>
                        <a:rPr lang="fi-FI" sz="800" b="0" i="0" u="none" strike="noStrike" dirty="0">
                          <a:solidFill>
                            <a:srgbClr val="000000"/>
                          </a:solidFill>
                          <a:effectLst/>
                          <a:latin typeface="Calibri" panose="020F0502020204030204" pitchFamily="34" charset="0"/>
                        </a:rPr>
                        <a:t>Varmistetaan jatkuvan oppimisen digitaalisen palvelukokonaisuuden käytännön toteutus vuoteen 2023 mennessä, jossa ohjaus ja urasuunnittelunäkökulma ovat keskiössä. Tavoitellaan toimivaa digitaalista ohjaus- ja kartoituspalvelukokonaisuutta, jossa hyödynnetään paremmin yhteistä koulutus-, työmarkkina- ja osaamistietoa.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477213"/>
                  </a:ext>
                </a:extLst>
              </a:tr>
              <a:tr h="275588">
                <a:tc>
                  <a:txBody>
                    <a:bodyPr/>
                    <a:lstStyle/>
                    <a:p>
                      <a:pPr algn="l" fontAlgn="b"/>
                      <a:r>
                        <a:rPr lang="fi-FI" sz="800" b="0" i="0" u="none" strike="noStrike">
                          <a:solidFill>
                            <a:srgbClr val="000000"/>
                          </a:solidFill>
                          <a:effectLst/>
                          <a:latin typeface="Calibri" panose="020F0502020204030204" pitchFamily="34" charset="0"/>
                        </a:rPr>
                        <a:t>Digitaaliset tietojärjestelmät tukevat elinikäisen ohjauksen tiedolla johtamiseen tarvittavan tiedon systemaattista kokoamista ja tuottamista, ja ne integroidaan osaksi jatkuvan oppimisen digitaalista palvelukokonaisuutta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517882"/>
                  </a:ext>
                </a:extLst>
              </a:tr>
              <a:tr h="275588">
                <a:tc>
                  <a:txBody>
                    <a:bodyPr/>
                    <a:lstStyle/>
                    <a:p>
                      <a:pPr algn="l" fontAlgn="b"/>
                      <a:r>
                        <a:rPr lang="fi-FI" sz="800" b="0" i="0" u="none" strike="noStrike">
                          <a:solidFill>
                            <a:srgbClr val="000000"/>
                          </a:solidFill>
                          <a:effectLst/>
                          <a:latin typeface="Calibri" panose="020F0502020204030204" pitchFamily="34" charset="0"/>
                        </a:rPr>
                        <a:t>Ennakointitietoa hyödynnetään nykyistä paremmin ohjauspalveluissa, jotta ajantasainen ja helposti saavutettava työmarkkinatieto toimii yksilöiden, koulutuksen järjestäjien ja ohjauspalvelujen tukena.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555127"/>
                  </a:ext>
                </a:extLst>
              </a:tr>
              <a:tr h="192076">
                <a:tc>
                  <a:txBody>
                    <a:bodyPr/>
                    <a:lstStyle/>
                    <a:p>
                      <a:pPr algn="l" fontAlgn="b"/>
                      <a:r>
                        <a:rPr lang="fi-FI" sz="800" b="0" i="0" u="none" strike="noStrike">
                          <a:solidFill>
                            <a:srgbClr val="000000"/>
                          </a:solidFill>
                          <a:effectLst/>
                          <a:latin typeface="Calibri" panose="020F0502020204030204" pitchFamily="34" charset="0"/>
                        </a:rPr>
                        <a:t>Edistetään yksilöiden ja ohjaustyötä tekevien digitaitoja osana elinikäisen ohjauksen ja ohjauspalvelujen käytäntöjä.</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927305"/>
                  </a:ext>
                </a:extLst>
              </a:tr>
            </a:tbl>
          </a:graphicData>
        </a:graphic>
      </p:graphicFrame>
      <p:sp>
        <p:nvSpPr>
          <p:cNvPr id="5" name="Title 4"/>
          <p:cNvSpPr>
            <a:spLocks noGrp="1"/>
          </p:cNvSpPr>
          <p:nvPr>
            <p:ph type="title"/>
          </p:nvPr>
        </p:nvSpPr>
        <p:spPr/>
        <p:txBody>
          <a:bodyPr/>
          <a:lstStyle/>
          <a:p>
            <a:r>
              <a:rPr lang="en-US" dirty="0" err="1"/>
              <a:t>Yleiskuva</a:t>
            </a:r>
            <a:r>
              <a:rPr lang="en-US" dirty="0"/>
              <a:t> </a:t>
            </a:r>
            <a:r>
              <a:rPr lang="en-US" dirty="0" err="1"/>
              <a:t>toimenpiteiden</a:t>
            </a:r>
            <a:r>
              <a:rPr lang="en-US" dirty="0"/>
              <a:t> </a:t>
            </a:r>
            <a:r>
              <a:rPr lang="en-US" dirty="0" err="1"/>
              <a:t>toteutumisesta</a:t>
            </a:r>
            <a:r>
              <a:rPr lang="en-US" dirty="0"/>
              <a:t/>
            </a:r>
            <a:br>
              <a:rPr lang="en-US" dirty="0"/>
            </a:br>
            <a:r>
              <a:rPr lang="en-US" dirty="0" smtClean="0"/>
              <a:t>2. </a:t>
            </a:r>
            <a:r>
              <a:rPr lang="en-US" dirty="0" err="1" smtClean="0"/>
              <a:t>Digitaalisesti</a:t>
            </a:r>
            <a:endParaRPr lang="en-US" dirty="0"/>
          </a:p>
        </p:txBody>
      </p:sp>
      <p:sp>
        <p:nvSpPr>
          <p:cNvPr id="8" name="TextBox 7"/>
          <p:cNvSpPr txBox="1"/>
          <p:nvPr/>
        </p:nvSpPr>
        <p:spPr>
          <a:xfrm>
            <a:off x="432785" y="1419622"/>
            <a:ext cx="4427247" cy="1477328"/>
          </a:xfrm>
          <a:prstGeom prst="rect">
            <a:avLst/>
          </a:prstGeom>
          <a:noFill/>
        </p:spPr>
        <p:txBody>
          <a:bodyPr wrap="square" rtlCol="0">
            <a:spAutoFit/>
          </a:bodyPr>
          <a:lstStyle/>
          <a:p>
            <a:r>
              <a:rPr lang="fi-FI" dirty="0" smtClean="0"/>
              <a:t>Tämän tavoitteen ”kärkihankkeena” on JOD-alusta, jonka toteutus on vielä kesken (valmis -25). Etenemistä on havaittavissa monilta osin esim. ennakoinnin työkaluissa.</a:t>
            </a:r>
            <a:endParaRPr lang="en-US" dirty="0"/>
          </a:p>
        </p:txBody>
      </p:sp>
    </p:spTree>
    <p:extLst>
      <p:ext uri="{BB962C8B-B14F-4D97-AF65-F5344CB8AC3E}">
        <p14:creationId xmlns:p14="http://schemas.microsoft.com/office/powerpoint/2010/main" val="4274470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7124569"/>
              </p:ext>
            </p:extLst>
          </p:nvPr>
        </p:nvGraphicFramePr>
        <p:xfrm>
          <a:off x="225740" y="1923678"/>
          <a:ext cx="6444067" cy="2865366"/>
        </p:xfrm>
        <a:graphic>
          <a:graphicData uri="http://schemas.openxmlformats.org/drawingml/2006/table">
            <a:tbl>
              <a:tblPr/>
              <a:tblGrid>
                <a:gridCol w="5085208">
                  <a:extLst>
                    <a:ext uri="{9D8B030D-6E8A-4147-A177-3AD203B41FA5}">
                      <a16:colId xmlns:a16="http://schemas.microsoft.com/office/drawing/2014/main" val="3341846411"/>
                    </a:ext>
                  </a:extLst>
                </a:gridCol>
                <a:gridCol w="494762">
                  <a:extLst>
                    <a:ext uri="{9D8B030D-6E8A-4147-A177-3AD203B41FA5}">
                      <a16:colId xmlns:a16="http://schemas.microsoft.com/office/drawing/2014/main" val="231241360"/>
                    </a:ext>
                  </a:extLst>
                </a:gridCol>
                <a:gridCol w="504056">
                  <a:extLst>
                    <a:ext uri="{9D8B030D-6E8A-4147-A177-3AD203B41FA5}">
                      <a16:colId xmlns:a16="http://schemas.microsoft.com/office/drawing/2014/main" val="197758585"/>
                    </a:ext>
                  </a:extLst>
                </a:gridCol>
                <a:gridCol w="360041">
                  <a:extLst>
                    <a:ext uri="{9D8B030D-6E8A-4147-A177-3AD203B41FA5}">
                      <a16:colId xmlns:a16="http://schemas.microsoft.com/office/drawing/2014/main" val="2042896077"/>
                    </a:ext>
                  </a:extLst>
                </a:gridCol>
              </a:tblGrid>
              <a:tr h="1995706">
                <a:tc>
                  <a:txBody>
                    <a:bodyPr/>
                    <a:lstStyle/>
                    <a:p>
                      <a:pPr algn="l" rtl="0" fontAlgn="t"/>
                      <a:endParaRPr lang="en-US" sz="800" b="0" i="0" u="none" strike="noStrike" dirty="0">
                        <a:solidFill>
                          <a:srgbClr val="000000"/>
                        </a:solidFill>
                        <a:effectLst/>
                        <a:latin typeface="Arial" panose="020B0604020202020204" pitchFamily="34" charset="0"/>
                      </a:endParaRPr>
                    </a:p>
                  </a:txBody>
                  <a:tcPr marL="4055" marR="4055" marT="4055" marB="0" vert="vert">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t"/>
                      <a:r>
                        <a:rPr lang="fi-FI" sz="800" b="0" i="0" u="none" strike="noStrike">
                          <a:solidFill>
                            <a:srgbClr val="000000"/>
                          </a:solidFill>
                          <a:effectLst/>
                          <a:latin typeface="Calibri" panose="020F0502020204030204" pitchFamily="34" charset="0"/>
                        </a:rPr>
                        <a:t>KEHA-keskus/TEM: Elinikäisen ohjauksen valtakunnallinen kehittäminen/Ohjaustyön osaamiskuvaukset</a:t>
                      </a:r>
                    </a:p>
                  </a:txBody>
                  <a:tcPr marL="4055" marR="4055" marT="405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t"/>
                      <a:r>
                        <a:rPr lang="fi-FI" sz="800" b="0" i="0" u="none" strike="noStrike" dirty="0">
                          <a:solidFill>
                            <a:srgbClr val="000000"/>
                          </a:solidFill>
                          <a:effectLst/>
                          <a:latin typeface="Calibri" panose="020F0502020204030204" pitchFamily="34" charset="0"/>
                        </a:rPr>
                        <a:t>KEHA-keskus/TEM: Elinikäisen ohjauksen valtakunnallinen kehittäminen/Ohjausalan koulutusrakenteiden arviointi</a:t>
                      </a:r>
                    </a:p>
                  </a:txBody>
                  <a:tcPr marL="4055" marR="4055" marT="405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i-FI" sz="800" b="0" i="0" u="none" strike="noStrike" dirty="0">
                          <a:solidFill>
                            <a:srgbClr val="000000"/>
                          </a:solidFill>
                          <a:effectLst/>
                          <a:latin typeface="Calibri" panose="020F0502020204030204" pitchFamily="34" charset="0"/>
                        </a:rPr>
                        <a:t>TEM: Elinikäisen ohjauksen tilan arviointitutkimus</a:t>
                      </a:r>
                    </a:p>
                  </a:txBody>
                  <a:tcPr marL="4055" marR="4055" marT="4055" marB="0"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978418591"/>
                  </a:ext>
                </a:extLst>
              </a:tr>
              <a:tr h="94756">
                <a:tc>
                  <a:txBody>
                    <a:bodyPr/>
                    <a:lstStyle/>
                    <a:p>
                      <a:pPr algn="l" fontAlgn="b"/>
                      <a:r>
                        <a:rPr lang="en-US" sz="800" b="1" i="0" u="none" strike="noStrike">
                          <a:solidFill>
                            <a:srgbClr val="000000"/>
                          </a:solidFill>
                          <a:effectLst/>
                          <a:latin typeface="Calibri" panose="020F0502020204030204" pitchFamily="34" charset="0"/>
                        </a:rPr>
                        <a:t>3. Laadukkaasti</a:t>
                      </a:r>
                    </a:p>
                  </a:txBody>
                  <a:tcPr marL="4055" marR="4055" marT="40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20117621"/>
                  </a:ext>
                </a:extLst>
              </a:tr>
              <a:tr h="94756">
                <a:tc>
                  <a:txBody>
                    <a:bodyPr/>
                    <a:lstStyle/>
                    <a:p>
                      <a:pPr algn="l" fontAlgn="b"/>
                      <a:r>
                        <a:rPr lang="fi-FI" sz="800" b="0" i="0" u="none" strike="noStrike">
                          <a:solidFill>
                            <a:srgbClr val="000000"/>
                          </a:solidFill>
                          <a:effectLst/>
                          <a:latin typeface="Calibri" panose="020F0502020204030204" pitchFamily="34" charset="0"/>
                        </a:rPr>
                        <a:t>Laaditaan kansalliset ohjaustyön ydin- ja erikoisosaamisten kuvaukset</a:t>
                      </a:r>
                    </a:p>
                  </a:txBody>
                  <a:tcPr marL="4055" marR="4055" marT="40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19232345"/>
                  </a:ext>
                </a:extLst>
              </a:tr>
              <a:tr h="185489">
                <a:tc>
                  <a:txBody>
                    <a:bodyPr/>
                    <a:lstStyle/>
                    <a:p>
                      <a:pPr algn="l" fontAlgn="b"/>
                      <a:r>
                        <a:rPr lang="fi-FI" sz="800" b="0" i="0" u="none" strike="noStrike" dirty="0">
                          <a:solidFill>
                            <a:srgbClr val="000000"/>
                          </a:solidFill>
                          <a:effectLst/>
                          <a:latin typeface="Calibri" panose="020F0502020204030204" pitchFamily="34" charset="0"/>
                        </a:rPr>
                        <a:t>Ohjauksen ammattimaisuuden vahvistamiseksi käynnistetään ohjaajakoulutusten kokonaisarviointi, jossa tarkastellaan ohjausalan ammattilaisten osaamisvaatimuksia eri konteksteissa, eri koulutuspolkuja ja -rakenteita sekä sisältöjä niin suomen- kuin ruotsinkielisen koulutuksen osalta.</a:t>
                      </a:r>
                    </a:p>
                  </a:txBody>
                  <a:tcPr marL="4055" marR="4055" marT="40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47240928"/>
                  </a:ext>
                </a:extLst>
              </a:tr>
              <a:tr h="149349">
                <a:tc>
                  <a:txBody>
                    <a:bodyPr/>
                    <a:lstStyle/>
                    <a:p>
                      <a:pPr algn="l" fontAlgn="b"/>
                      <a:r>
                        <a:rPr lang="fi-FI" sz="800" b="0" i="0" u="none" strike="noStrike" dirty="0">
                          <a:solidFill>
                            <a:srgbClr val="000000"/>
                          </a:solidFill>
                          <a:effectLst/>
                          <a:latin typeface="Calibri" panose="020F0502020204030204" pitchFamily="34" charset="0"/>
                        </a:rPr>
                        <a:t>Arvioidaan ohjausalan koulutusrakenteiden kehittämistarpeita. Arvioinnissa huomioidaan mm. monimuotoistuviin osaamistarpeisiin vastaaminen ja ohjaustyötä tekevien ammatillinen liikkuvuus ja jatkuva oppiminen työuran aikana</a:t>
                      </a:r>
                    </a:p>
                  </a:txBody>
                  <a:tcPr marL="4055" marR="4055" marT="40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panose="020F0502020204030204" pitchFamily="34" charset="0"/>
                        </a:rPr>
                        <a:t>X</a:t>
                      </a:r>
                    </a:p>
                  </a:txBody>
                  <a:tcPr marL="4055" marR="4055" marT="40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9232251"/>
                  </a:ext>
                </a:extLst>
              </a:tr>
            </a:tbl>
          </a:graphicData>
        </a:graphic>
      </p:graphicFrame>
      <p:sp>
        <p:nvSpPr>
          <p:cNvPr id="5" name="Title 4"/>
          <p:cNvSpPr>
            <a:spLocks noGrp="1"/>
          </p:cNvSpPr>
          <p:nvPr>
            <p:ph type="title"/>
          </p:nvPr>
        </p:nvSpPr>
        <p:spPr/>
        <p:txBody>
          <a:bodyPr/>
          <a:lstStyle/>
          <a:p>
            <a:r>
              <a:rPr lang="en-US" dirty="0" err="1"/>
              <a:t>Yleiskuva</a:t>
            </a:r>
            <a:r>
              <a:rPr lang="en-US" dirty="0"/>
              <a:t> </a:t>
            </a:r>
            <a:r>
              <a:rPr lang="en-US" dirty="0" err="1"/>
              <a:t>toimenpiteiden</a:t>
            </a:r>
            <a:r>
              <a:rPr lang="en-US" dirty="0"/>
              <a:t> </a:t>
            </a:r>
            <a:r>
              <a:rPr lang="en-US" dirty="0" err="1"/>
              <a:t>toteutumisesta</a:t>
            </a:r>
            <a:r>
              <a:rPr lang="en-US" dirty="0"/>
              <a:t/>
            </a:r>
            <a:br>
              <a:rPr lang="en-US" dirty="0"/>
            </a:br>
            <a:r>
              <a:rPr lang="en-US" dirty="0" smtClean="0"/>
              <a:t>3. </a:t>
            </a:r>
            <a:r>
              <a:rPr lang="en-US" dirty="0" err="1" smtClean="0"/>
              <a:t>Laadukkaasti</a:t>
            </a:r>
            <a:endParaRPr lang="en-US" dirty="0"/>
          </a:p>
        </p:txBody>
      </p:sp>
      <p:sp>
        <p:nvSpPr>
          <p:cNvPr id="8" name="TextBox 7"/>
          <p:cNvSpPr txBox="1"/>
          <p:nvPr/>
        </p:nvSpPr>
        <p:spPr>
          <a:xfrm>
            <a:off x="432785" y="1419622"/>
            <a:ext cx="2915079" cy="1200329"/>
          </a:xfrm>
          <a:prstGeom prst="rect">
            <a:avLst/>
          </a:prstGeom>
          <a:noFill/>
        </p:spPr>
        <p:txBody>
          <a:bodyPr wrap="square" rtlCol="0">
            <a:spAutoFit/>
          </a:bodyPr>
          <a:lstStyle/>
          <a:p>
            <a:r>
              <a:rPr lang="fi-FI" dirty="0" smtClean="0"/>
              <a:t>Toivotut tutkimukset/selvitykset käynnistyneet / käynnistymässä.</a:t>
            </a:r>
            <a:endParaRPr lang="en-US" dirty="0"/>
          </a:p>
        </p:txBody>
      </p:sp>
    </p:spTree>
    <p:extLst>
      <p:ext uri="{BB962C8B-B14F-4D97-AF65-F5344CB8AC3E}">
        <p14:creationId xmlns:p14="http://schemas.microsoft.com/office/powerpoint/2010/main" val="578469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9504BABE-377C-4042-9CE4-D8BB0ACFBA08}" type="datetime1">
              <a:rPr lang="fi-FI" smtClean="0"/>
              <a:pPr/>
              <a:t>19.6.2023</a:t>
            </a:fld>
            <a:endParaRPr lang="fi-FI" dirty="0"/>
          </a:p>
        </p:txBody>
      </p:sp>
      <p:sp>
        <p:nvSpPr>
          <p:cNvPr id="3" name="Slide Number Placeholder 2"/>
          <p:cNvSpPr>
            <a:spLocks noGrp="1"/>
          </p:cNvSpPr>
          <p:nvPr>
            <p:ph type="sldNum" sz="quarter" idx="12"/>
          </p:nvPr>
        </p:nvSpPr>
        <p:spPr/>
        <p:txBody>
          <a:bodyPr/>
          <a:lstStyle/>
          <a:p>
            <a:fld id="{1EA1DD0D-7089-48C5-B116-A19F892CF1D9}" type="slidenum">
              <a:rPr lang="fi-FI" smtClean="0"/>
              <a:pPr/>
              <a:t>9</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20828556"/>
              </p:ext>
            </p:extLst>
          </p:nvPr>
        </p:nvGraphicFramePr>
        <p:xfrm>
          <a:off x="202105" y="1175756"/>
          <a:ext cx="7034190" cy="3714785"/>
        </p:xfrm>
        <a:graphic>
          <a:graphicData uri="http://schemas.openxmlformats.org/drawingml/2006/table">
            <a:tbl>
              <a:tblPr/>
              <a:tblGrid>
                <a:gridCol w="3073751">
                  <a:extLst>
                    <a:ext uri="{9D8B030D-6E8A-4147-A177-3AD203B41FA5}">
                      <a16:colId xmlns:a16="http://schemas.microsoft.com/office/drawing/2014/main" val="3163202313"/>
                    </a:ext>
                  </a:extLst>
                </a:gridCol>
                <a:gridCol w="432048">
                  <a:extLst>
                    <a:ext uri="{9D8B030D-6E8A-4147-A177-3AD203B41FA5}">
                      <a16:colId xmlns:a16="http://schemas.microsoft.com/office/drawing/2014/main" val="432723710"/>
                    </a:ext>
                  </a:extLst>
                </a:gridCol>
                <a:gridCol w="432048">
                  <a:extLst>
                    <a:ext uri="{9D8B030D-6E8A-4147-A177-3AD203B41FA5}">
                      <a16:colId xmlns:a16="http://schemas.microsoft.com/office/drawing/2014/main" val="3491432996"/>
                    </a:ext>
                  </a:extLst>
                </a:gridCol>
                <a:gridCol w="360040">
                  <a:extLst>
                    <a:ext uri="{9D8B030D-6E8A-4147-A177-3AD203B41FA5}">
                      <a16:colId xmlns:a16="http://schemas.microsoft.com/office/drawing/2014/main" val="795630358"/>
                    </a:ext>
                  </a:extLst>
                </a:gridCol>
                <a:gridCol w="288032">
                  <a:extLst>
                    <a:ext uri="{9D8B030D-6E8A-4147-A177-3AD203B41FA5}">
                      <a16:colId xmlns:a16="http://schemas.microsoft.com/office/drawing/2014/main" val="2772120763"/>
                    </a:ext>
                  </a:extLst>
                </a:gridCol>
                <a:gridCol w="144016">
                  <a:extLst>
                    <a:ext uri="{9D8B030D-6E8A-4147-A177-3AD203B41FA5}">
                      <a16:colId xmlns:a16="http://schemas.microsoft.com/office/drawing/2014/main" val="1463072681"/>
                    </a:ext>
                  </a:extLst>
                </a:gridCol>
                <a:gridCol w="430284">
                  <a:extLst>
                    <a:ext uri="{9D8B030D-6E8A-4147-A177-3AD203B41FA5}">
                      <a16:colId xmlns:a16="http://schemas.microsoft.com/office/drawing/2014/main" val="2619000582"/>
                    </a:ext>
                  </a:extLst>
                </a:gridCol>
                <a:gridCol w="208219">
                  <a:extLst>
                    <a:ext uri="{9D8B030D-6E8A-4147-A177-3AD203B41FA5}">
                      <a16:colId xmlns:a16="http://schemas.microsoft.com/office/drawing/2014/main" val="384173805"/>
                    </a:ext>
                  </a:extLst>
                </a:gridCol>
                <a:gridCol w="208219">
                  <a:extLst>
                    <a:ext uri="{9D8B030D-6E8A-4147-A177-3AD203B41FA5}">
                      <a16:colId xmlns:a16="http://schemas.microsoft.com/office/drawing/2014/main" val="72766193"/>
                    </a:ext>
                  </a:extLst>
                </a:gridCol>
                <a:gridCol w="208219">
                  <a:extLst>
                    <a:ext uri="{9D8B030D-6E8A-4147-A177-3AD203B41FA5}">
                      <a16:colId xmlns:a16="http://schemas.microsoft.com/office/drawing/2014/main" val="2390983836"/>
                    </a:ext>
                  </a:extLst>
                </a:gridCol>
                <a:gridCol w="208219">
                  <a:extLst>
                    <a:ext uri="{9D8B030D-6E8A-4147-A177-3AD203B41FA5}">
                      <a16:colId xmlns:a16="http://schemas.microsoft.com/office/drawing/2014/main" val="3857055278"/>
                    </a:ext>
                  </a:extLst>
                </a:gridCol>
                <a:gridCol w="208219">
                  <a:extLst>
                    <a:ext uri="{9D8B030D-6E8A-4147-A177-3AD203B41FA5}">
                      <a16:colId xmlns:a16="http://schemas.microsoft.com/office/drawing/2014/main" val="4020177814"/>
                    </a:ext>
                  </a:extLst>
                </a:gridCol>
                <a:gridCol w="208219">
                  <a:extLst>
                    <a:ext uri="{9D8B030D-6E8A-4147-A177-3AD203B41FA5}">
                      <a16:colId xmlns:a16="http://schemas.microsoft.com/office/drawing/2014/main" val="2066790891"/>
                    </a:ext>
                  </a:extLst>
                </a:gridCol>
                <a:gridCol w="208219">
                  <a:extLst>
                    <a:ext uri="{9D8B030D-6E8A-4147-A177-3AD203B41FA5}">
                      <a16:colId xmlns:a16="http://schemas.microsoft.com/office/drawing/2014/main" val="2762347852"/>
                    </a:ext>
                  </a:extLst>
                </a:gridCol>
                <a:gridCol w="128407">
                  <a:extLst>
                    <a:ext uri="{9D8B030D-6E8A-4147-A177-3AD203B41FA5}">
                      <a16:colId xmlns:a16="http://schemas.microsoft.com/office/drawing/2014/main" val="4061424917"/>
                    </a:ext>
                  </a:extLst>
                </a:gridCol>
                <a:gridCol w="288031">
                  <a:extLst>
                    <a:ext uri="{9D8B030D-6E8A-4147-A177-3AD203B41FA5}">
                      <a16:colId xmlns:a16="http://schemas.microsoft.com/office/drawing/2014/main" val="2947286408"/>
                    </a:ext>
                  </a:extLst>
                </a:gridCol>
              </a:tblGrid>
              <a:tr h="2233333">
                <a:tc>
                  <a:txBody>
                    <a:bodyPr/>
                    <a:lstStyle/>
                    <a:p>
                      <a:pPr algn="l" rtl="0" fontAlgn="t"/>
                      <a:endParaRPr lang="en-US" sz="800" b="0" i="0" u="none" strike="noStrike" dirty="0">
                        <a:solidFill>
                          <a:srgbClr val="000000"/>
                        </a:solidFill>
                        <a:effectLst/>
                        <a:latin typeface="Arial" panose="020B0604020202020204" pitchFamily="34" charset="0"/>
                      </a:endParaRPr>
                    </a:p>
                  </a:txBody>
                  <a:tcPr marL="4603" marR="4603" marT="4603" marB="0" vert="vert">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800" b="0" i="0" u="none" strike="noStrike">
                          <a:solidFill>
                            <a:srgbClr val="000000"/>
                          </a:solidFill>
                          <a:effectLst/>
                          <a:latin typeface="Calibri" panose="020F0502020204030204" pitchFamily="34" charset="0"/>
                        </a:rPr>
                        <a:t>TEM: Pohjoismainen  työvoimapalveluiden malli</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800" b="0" i="0" u="none" strike="noStrike">
                          <a:solidFill>
                            <a:srgbClr val="000000"/>
                          </a:solidFill>
                          <a:effectLst/>
                          <a:latin typeface="Calibri" panose="020F0502020204030204" pitchFamily="34" charset="0"/>
                        </a:rPr>
                        <a:t>TEM: Valtionavustukset maahanmuuttajien ohjaus- ja neuvontapalveluiden kehittämiseen ja vakiinnuttamiseen </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OKM/TEM/STM:Ohjaamot lainsäädän ja ONNI-hanke</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800" b="0" i="0" u="none" strike="noStrike">
                          <a:solidFill>
                            <a:srgbClr val="000000"/>
                          </a:solidFill>
                          <a:effectLst/>
                          <a:latin typeface="Calibri" panose="020F0502020204030204" pitchFamily="34" charset="0"/>
                        </a:rPr>
                        <a:t>OKM/TEM: Jatkuvan oppimisen digitaalinen palvelukokonaisuus (JOD-alusta)</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JOTPA: Hakevan toiminnan pilotti</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fi-FI" sz="800" b="0" i="0" u="none" strike="noStrike">
                          <a:solidFill>
                            <a:srgbClr val="000000"/>
                          </a:solidFill>
                          <a:effectLst/>
                          <a:latin typeface="Calibri" panose="020F0502020204030204" pitchFamily="34" charset="0"/>
                        </a:rPr>
                        <a:t>KEHA-keskus/TEM: Elinikäisen ohjauksen valtakunnallinen kehittäminen/Ohjausosaamisen kokonaisuus</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a:solidFill>
                            <a:srgbClr val="000000"/>
                          </a:solidFill>
                          <a:effectLst/>
                          <a:latin typeface="Calibri" panose="020F0502020204030204" pitchFamily="34" charset="0"/>
                        </a:rPr>
                        <a:t>OPH: Euroguidance - palvelut</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TEM/OKM: TalentBoost-ohjelma</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a:solidFill>
                            <a:srgbClr val="000000"/>
                          </a:solidFill>
                          <a:effectLst/>
                          <a:latin typeface="Calibri" panose="020F0502020204030204" pitchFamily="34" charset="0"/>
                        </a:rPr>
                        <a:t>JOTPA: Tutkimustoiminta</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THL: Segregaation purku -hanke</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a:solidFill>
                            <a:srgbClr val="000000"/>
                          </a:solidFill>
                          <a:effectLst/>
                          <a:latin typeface="Calibri" panose="020F0502020204030204" pitchFamily="34" charset="0"/>
                        </a:rPr>
                        <a:t>STM: Työkykyohjelma</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Calibri" panose="020F0502020204030204" pitchFamily="34" charset="0"/>
                        </a:rPr>
                        <a:t>KELA: NUOTTI-valmennus</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a:solidFill>
                            <a:srgbClr val="000000"/>
                          </a:solidFill>
                          <a:effectLst/>
                          <a:latin typeface="Calibri" panose="020F0502020204030204" pitchFamily="34" charset="0"/>
                        </a:rPr>
                        <a:t>Arcada/Prakticum: Karriärcenter Arabia</a:t>
                      </a: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err="1" smtClean="0">
                          <a:solidFill>
                            <a:srgbClr val="000000"/>
                          </a:solidFill>
                          <a:effectLst/>
                          <a:latin typeface="Calibri" panose="020F0502020204030204" pitchFamily="34" charset="0"/>
                        </a:rPr>
                        <a:t>Kuutoskaupungit</a:t>
                      </a:r>
                      <a:r>
                        <a:rPr lang="en-US" sz="800" b="0" i="0" u="none" strike="noStrike" dirty="0" smtClean="0">
                          <a:solidFill>
                            <a:srgbClr val="000000"/>
                          </a:solidFill>
                          <a:effectLst/>
                          <a:latin typeface="Calibri" panose="020F0502020204030204" pitchFamily="34" charset="0"/>
                        </a:rPr>
                        <a:t>: </a:t>
                      </a:r>
                      <a:r>
                        <a:rPr lang="en-US" sz="800" b="0" i="0" u="none" strike="noStrike" dirty="0">
                          <a:solidFill>
                            <a:srgbClr val="000000"/>
                          </a:solidFill>
                          <a:effectLst/>
                          <a:latin typeface="Calibri" panose="020F0502020204030204" pitchFamily="34" charset="0"/>
                        </a:rPr>
                        <a:t>6Aika -</a:t>
                      </a:r>
                      <a:r>
                        <a:rPr lang="en-US" sz="800" b="0" i="0" u="none" strike="noStrike" dirty="0" err="1">
                          <a:solidFill>
                            <a:srgbClr val="000000"/>
                          </a:solidFill>
                          <a:effectLst/>
                          <a:latin typeface="Calibri" panose="020F0502020204030204" pitchFamily="34" charset="0"/>
                        </a:rPr>
                        <a:t>hanke</a:t>
                      </a:r>
                      <a:r>
                        <a:rPr lang="en-US" sz="800" b="0" i="0" u="none" strike="noStrike" dirty="0">
                          <a:solidFill>
                            <a:srgbClr val="000000"/>
                          </a:solidFill>
                          <a:effectLst/>
                          <a:latin typeface="Calibri" panose="020F0502020204030204" pitchFamily="34" charset="0"/>
                        </a:rPr>
                        <a:t> / </a:t>
                      </a:r>
                      <a:r>
                        <a:rPr lang="en-US" sz="800" b="0" i="0" u="none" strike="noStrike" dirty="0" err="1">
                          <a:solidFill>
                            <a:srgbClr val="000000"/>
                          </a:solidFill>
                          <a:effectLst/>
                          <a:latin typeface="Calibri" panose="020F0502020204030204" pitchFamily="34" charset="0"/>
                        </a:rPr>
                        <a:t>Osaamot</a:t>
                      </a:r>
                      <a:endParaRPr lang="en-US" sz="800" b="0" i="0" u="none" strike="noStrike" dirty="0">
                        <a:solidFill>
                          <a:srgbClr val="000000"/>
                        </a:solidFill>
                        <a:effectLst/>
                        <a:latin typeface="Calibri" panose="020F0502020204030204" pitchFamily="34" charset="0"/>
                      </a:endParaRP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t"/>
                      <a:r>
                        <a:rPr lang="en-US" sz="800" b="0" i="0" u="none" strike="noStrike" dirty="0">
                          <a:solidFill>
                            <a:srgbClr val="000000"/>
                          </a:solidFill>
                          <a:effectLst/>
                          <a:latin typeface="Calibri" panose="020F0502020204030204" pitchFamily="34" charset="0"/>
                        </a:rPr>
                        <a:t>TE-</a:t>
                      </a:r>
                      <a:r>
                        <a:rPr lang="en-US" sz="800" b="0" i="0" u="none" strike="noStrike" dirty="0" err="1">
                          <a:solidFill>
                            <a:srgbClr val="000000"/>
                          </a:solidFill>
                          <a:effectLst/>
                          <a:latin typeface="Calibri" panose="020F0502020204030204" pitchFamily="34" charset="0"/>
                        </a:rPr>
                        <a:t>asiakaspalvelukeskus</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Valtakunnallinen</a:t>
                      </a:r>
                      <a:r>
                        <a:rPr lang="en-US" sz="800" b="0" i="0" u="none" strike="noStrike" dirty="0">
                          <a:solidFill>
                            <a:srgbClr val="000000"/>
                          </a:solidFill>
                          <a:effectLst/>
                          <a:latin typeface="Calibri" panose="020F0502020204030204" pitchFamily="34" charset="0"/>
                        </a:rPr>
                        <a:t> </a:t>
                      </a:r>
                      <a:r>
                        <a:rPr lang="en-US" sz="800" b="0" i="0" u="none" strike="noStrike" dirty="0" err="1">
                          <a:solidFill>
                            <a:srgbClr val="000000"/>
                          </a:solidFill>
                          <a:effectLst/>
                          <a:latin typeface="Calibri" panose="020F0502020204030204" pitchFamily="34" charset="0"/>
                        </a:rPr>
                        <a:t>uraohjauspalvelu</a:t>
                      </a:r>
                      <a:endParaRPr lang="en-US" sz="800" b="0" i="0" u="none" strike="noStrike" dirty="0">
                        <a:solidFill>
                          <a:srgbClr val="000000"/>
                        </a:solidFill>
                        <a:effectLst/>
                        <a:latin typeface="Calibri" panose="020F0502020204030204" pitchFamily="34" charset="0"/>
                      </a:endParaRPr>
                    </a:p>
                  </a:txBody>
                  <a:tcPr marL="4603" marR="4603" marT="4603" marB="0" vert="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748558"/>
                  </a:ext>
                </a:extLst>
              </a:tr>
              <a:tr h="115231">
                <a:tc>
                  <a:txBody>
                    <a:bodyPr/>
                    <a:lstStyle/>
                    <a:p>
                      <a:pPr algn="l" fontAlgn="b"/>
                      <a:r>
                        <a:rPr lang="en-US" sz="800" b="1" i="0" u="none" strike="noStrike" dirty="0">
                          <a:solidFill>
                            <a:srgbClr val="000000"/>
                          </a:solidFill>
                          <a:effectLst/>
                          <a:latin typeface="Calibri" panose="020F0502020204030204" pitchFamily="34" charset="0"/>
                        </a:rPr>
                        <a:t>4. </a:t>
                      </a:r>
                      <a:r>
                        <a:rPr lang="en-US" sz="800" b="1" i="0" u="none" strike="noStrike" dirty="0" err="1">
                          <a:solidFill>
                            <a:srgbClr val="000000"/>
                          </a:solidFill>
                          <a:effectLst/>
                          <a:latin typeface="Calibri" panose="020F0502020204030204" pitchFamily="34" charset="0"/>
                        </a:rPr>
                        <a:t>Yhdenvertaisesti</a:t>
                      </a:r>
                      <a:r>
                        <a:rPr lang="en-US" sz="800" b="1" i="0" u="none" strike="noStrike" dirty="0">
                          <a:solidFill>
                            <a:srgbClr val="000000"/>
                          </a:solidFill>
                          <a:effectLst/>
                          <a:latin typeface="Calibri" panose="020F0502020204030204" pitchFamily="34" charset="0"/>
                        </a:rPr>
                        <a:t> ja </a:t>
                      </a:r>
                      <a:r>
                        <a:rPr lang="en-US" sz="800" b="1" i="0" u="none" strike="noStrike" dirty="0" err="1">
                          <a:solidFill>
                            <a:srgbClr val="000000"/>
                          </a:solidFill>
                          <a:effectLst/>
                          <a:latin typeface="Calibri" panose="020F0502020204030204" pitchFamily="34" charset="0"/>
                        </a:rPr>
                        <a:t>kestävästi</a:t>
                      </a:r>
                      <a:endParaRPr lang="en-US" sz="800" b="1" i="0" u="none" strike="noStrike" dirty="0">
                        <a:solidFill>
                          <a:srgbClr val="000000"/>
                        </a:solidFill>
                        <a:effectLst/>
                        <a:latin typeface="Calibri" panose="020F0502020204030204" pitchFamily="34" charset="0"/>
                      </a:endParaRP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26410266"/>
                  </a:ext>
                </a:extLst>
              </a:tr>
              <a:tr h="226269">
                <a:tc>
                  <a:txBody>
                    <a:bodyPr/>
                    <a:lstStyle/>
                    <a:p>
                      <a:pPr algn="l" fontAlgn="b"/>
                      <a:r>
                        <a:rPr lang="fi-FI" sz="800" b="0" i="0" u="none" strike="noStrike">
                          <a:solidFill>
                            <a:srgbClr val="000000"/>
                          </a:solidFill>
                          <a:effectLst/>
                          <a:latin typeface="Calibri" panose="020F0502020204030204" pitchFamily="34" charset="0"/>
                        </a:rPr>
                        <a:t>Ohjauksella edistetään kansallista ja kansainvälistä ammatillista ja alueellista liikkuvuutta</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690408"/>
                  </a:ext>
                </a:extLst>
              </a:tr>
              <a:tr h="781461">
                <a:tc>
                  <a:txBody>
                    <a:bodyPr/>
                    <a:lstStyle/>
                    <a:p>
                      <a:pPr algn="l" fontAlgn="b"/>
                      <a:r>
                        <a:rPr lang="fi-FI" sz="800" b="0" i="0" u="none" strike="noStrike" dirty="0">
                          <a:solidFill>
                            <a:srgbClr val="000000"/>
                          </a:solidFill>
                          <a:effectLst/>
                          <a:latin typeface="Calibri" panose="020F0502020204030204" pitchFamily="34" charset="0"/>
                        </a:rPr>
                        <a:t>Varmistetaan, että kaikki ohjaus on eettisten periaatteiden mukaista ja siinä huomioidaan niin antirasistiset, kieli- ja sukupuolitietoisuuden edistämiseen, väestörakenteen muutokseen kuin ilmastoon ja kestävään kehitykseen liittyvät tavoitteet. Kiinnitetään huomiota ohjauksen tarvevastaavuuteen (esim. neurokognitiivisia vaikeuksia omaavat, matalan koulutustason omaavat sekä vammaiset ja pitkäaikaissairaat), ohjausosaamiseen ja ohjauksen toimintatapoihin.</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245527"/>
                  </a:ext>
                </a:extLst>
              </a:tr>
              <a:tr h="226269">
                <a:tc>
                  <a:txBody>
                    <a:bodyPr/>
                    <a:lstStyle/>
                    <a:p>
                      <a:pPr algn="l" fontAlgn="b"/>
                      <a:r>
                        <a:rPr lang="fi-FI" sz="800" b="0" i="0" u="none" strike="noStrike">
                          <a:solidFill>
                            <a:srgbClr val="000000"/>
                          </a:solidFill>
                          <a:effectLst/>
                          <a:latin typeface="Calibri" panose="020F0502020204030204" pitchFamily="34" charset="0"/>
                        </a:rPr>
                        <a:t>Lisätään eri kielillä annettavaa ohjausta ja varmistetaan, että ohjausta on saatavilla sekä suomen että ruotsin kielillä.</a:t>
                      </a:r>
                    </a:p>
                  </a:txBody>
                  <a:tcPr marL="4603" marR="4603" marT="46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1" i="0" u="none" strike="noStrike">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Calibri" panose="020F0502020204030204" pitchFamily="34" charset="0"/>
                        </a:rPr>
                        <a:t>X</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800" b="1" i="0" u="none" strike="noStrike" dirty="0">
                          <a:solidFill>
                            <a:srgbClr val="000000"/>
                          </a:solidFill>
                          <a:effectLst/>
                          <a:latin typeface="Calibri" panose="020F0502020204030204" pitchFamily="34" charset="0"/>
                        </a:rPr>
                        <a:t>?</a:t>
                      </a:r>
                    </a:p>
                  </a:txBody>
                  <a:tcPr marL="4603" marR="4603" marT="46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879281"/>
                  </a:ext>
                </a:extLst>
              </a:tr>
            </a:tbl>
          </a:graphicData>
        </a:graphic>
      </p:graphicFrame>
      <p:sp>
        <p:nvSpPr>
          <p:cNvPr id="5" name="Title 4"/>
          <p:cNvSpPr>
            <a:spLocks noGrp="1"/>
          </p:cNvSpPr>
          <p:nvPr>
            <p:ph type="title"/>
          </p:nvPr>
        </p:nvSpPr>
        <p:spPr/>
        <p:txBody>
          <a:bodyPr/>
          <a:lstStyle/>
          <a:p>
            <a:r>
              <a:rPr lang="en-US" dirty="0" err="1"/>
              <a:t>Yleiskuva</a:t>
            </a:r>
            <a:r>
              <a:rPr lang="en-US" dirty="0"/>
              <a:t> </a:t>
            </a:r>
            <a:r>
              <a:rPr lang="en-US" dirty="0" err="1"/>
              <a:t>toimenpiteiden</a:t>
            </a:r>
            <a:r>
              <a:rPr lang="en-US" dirty="0"/>
              <a:t> </a:t>
            </a:r>
            <a:r>
              <a:rPr lang="en-US" dirty="0" err="1"/>
              <a:t>toteutumisesta</a:t>
            </a:r>
            <a:r>
              <a:rPr lang="en-US" dirty="0"/>
              <a:t/>
            </a:r>
            <a:br>
              <a:rPr lang="en-US" dirty="0"/>
            </a:br>
            <a:r>
              <a:rPr lang="en-US" dirty="0" smtClean="0"/>
              <a:t>4. </a:t>
            </a:r>
            <a:r>
              <a:rPr lang="en-US" dirty="0" err="1" smtClean="0"/>
              <a:t>Yhdenvertaisesti</a:t>
            </a:r>
            <a:r>
              <a:rPr lang="en-US" dirty="0" smtClean="0"/>
              <a:t> ja </a:t>
            </a:r>
            <a:r>
              <a:rPr lang="en-US" dirty="0" err="1" smtClean="0"/>
              <a:t>kestävästi</a:t>
            </a:r>
            <a:endParaRPr lang="en-US" dirty="0"/>
          </a:p>
        </p:txBody>
      </p:sp>
      <p:sp>
        <p:nvSpPr>
          <p:cNvPr id="11" name="TextBox 10"/>
          <p:cNvSpPr txBox="1"/>
          <p:nvPr/>
        </p:nvSpPr>
        <p:spPr>
          <a:xfrm>
            <a:off x="432785" y="1419622"/>
            <a:ext cx="2699055" cy="1169551"/>
          </a:xfrm>
          <a:prstGeom prst="rect">
            <a:avLst/>
          </a:prstGeom>
          <a:noFill/>
        </p:spPr>
        <p:txBody>
          <a:bodyPr wrap="square" rtlCol="0">
            <a:spAutoFit/>
          </a:bodyPr>
          <a:lstStyle/>
          <a:p>
            <a:r>
              <a:rPr lang="fi-FI" sz="1400" dirty="0" smtClean="0"/>
              <a:t>Ohjauksen yhdenvertaisuuteen ja kestävyyteen on panostettu. Toisaalta, esim. TE-</a:t>
            </a:r>
            <a:r>
              <a:rPr lang="fi-FI" sz="1400" dirty="0" err="1" smtClean="0"/>
              <a:t>aspan</a:t>
            </a:r>
            <a:r>
              <a:rPr lang="fi-FI" sz="1400" dirty="0" smtClean="0"/>
              <a:t> valtakunnallisen ohjauspalvelun toiminnan jatko on auki.</a:t>
            </a:r>
            <a:endParaRPr lang="en-US" sz="1400" dirty="0"/>
          </a:p>
        </p:txBody>
      </p:sp>
    </p:spTree>
    <p:extLst>
      <p:ext uri="{BB962C8B-B14F-4D97-AF65-F5344CB8AC3E}">
        <p14:creationId xmlns:p14="http://schemas.microsoft.com/office/powerpoint/2010/main" val="4133974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VN-FI/SV-01/2020">
  <a:themeElements>
    <a:clrScheme name="Custom 14">
      <a:dk1>
        <a:sysClr val="windowText" lastClr="000000"/>
      </a:dk1>
      <a:lt1>
        <a:srgbClr val="FFFFFF"/>
      </a:lt1>
      <a:dk2>
        <a:srgbClr val="365ABD"/>
      </a:dk2>
      <a:lt2>
        <a:srgbClr val="9B9183"/>
      </a:lt2>
      <a:accent1>
        <a:srgbClr val="2699D6"/>
      </a:accent1>
      <a:accent2>
        <a:srgbClr val="00A79F"/>
      </a:accent2>
      <a:accent3>
        <a:srgbClr val="F18700"/>
      </a:accent3>
      <a:accent4>
        <a:srgbClr val="D90066"/>
      </a:accent4>
      <a:accent5>
        <a:srgbClr val="8C4091"/>
      </a:accent5>
      <a:accent6>
        <a:srgbClr val="76B82A"/>
      </a:accent6>
      <a:hlink>
        <a:srgbClr val="3153AF"/>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75CC543-B4EB-48A2-80C6-6E6E85EA7B98}" vid="{8D322699-16F4-4D43-82CE-75BB8B9E3DA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Valtioneuvosto fi-sv_140921</Template>
  <TotalTime>7060</TotalTime>
  <Words>4257</Words>
  <Application>Microsoft Office PowerPoint</Application>
  <PresentationFormat>On-screen Show (16:9)</PresentationFormat>
  <Paragraphs>2000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Wingdings</vt:lpstr>
      <vt:lpstr>VN-FI/SV-01/2020</vt:lpstr>
      <vt:lpstr>Elinikäisen ohjauksen strategia 2020–2023 </vt:lpstr>
      <vt:lpstr>ELO-strategia</vt:lpstr>
      <vt:lpstr>Elinikäisen ohjauksen strategiset tavoitteet</vt:lpstr>
      <vt:lpstr>Seurantakriteerit?</vt:lpstr>
      <vt:lpstr>Yleiskuva strategisten tavoitteiden toteutumisesta</vt:lpstr>
      <vt:lpstr>Yleiskuva toimenpiteiden toteutumisesta 1. Saavutettavasti ja asiakaslähtöisesti</vt:lpstr>
      <vt:lpstr>Yleiskuva toimenpiteiden toteutumisesta 2. Digitaalisesti</vt:lpstr>
      <vt:lpstr>Yleiskuva toimenpiteiden toteutumisesta 3. Laadukkaasti</vt:lpstr>
      <vt:lpstr>Yleiskuva toimenpiteiden toteutumisesta 4. Yhdenvertaisesti ja kestävästi</vt:lpstr>
      <vt:lpstr>Yleiskuva toimenpiteiden toteutumisesta 5. Monialaisesti ja koordinoidusti</vt:lpstr>
      <vt:lpstr>Yleiskuva toimenpiteiden toteutumisesta 6. Tietoon perustuen</vt:lpstr>
      <vt:lpstr>Koko taulukko</vt:lpstr>
      <vt:lpstr>ELO-työjaoston esitys ELO-foorumille</vt:lpstr>
      <vt:lpstr>Nostoja yhteistyöstön aikana nousseista huolista</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Puonti Ville (TEM)</dc:creator>
  <cp:lastModifiedBy>Puonti Ville (TEM)</cp:lastModifiedBy>
  <cp:revision>41</cp:revision>
  <cp:lastPrinted>2020-01-16T10:58:01Z</cp:lastPrinted>
  <dcterms:created xsi:type="dcterms:W3CDTF">2023-06-14T07:17:41Z</dcterms:created>
  <dcterms:modified xsi:type="dcterms:W3CDTF">2023-06-19T04:58:17Z</dcterms:modified>
</cp:coreProperties>
</file>