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92" r:id="rId5"/>
    <p:sldId id="298" r:id="rId6"/>
    <p:sldId id="299" r:id="rId7"/>
    <p:sldId id="301" r:id="rId8"/>
    <p:sldId id="258" r:id="rId9"/>
    <p:sldId id="342" r:id="rId10"/>
    <p:sldId id="269" r:id="rId11"/>
    <p:sldId id="335" r:id="rId12"/>
    <p:sldId id="343" r:id="rId13"/>
    <p:sldId id="336" r:id="rId14"/>
    <p:sldId id="337" r:id="rId15"/>
    <p:sldId id="338" r:id="rId16"/>
    <p:sldId id="339" r:id="rId17"/>
    <p:sldId id="344" r:id="rId18"/>
    <p:sldId id="259" r:id="rId19"/>
    <p:sldId id="398" r:id="rId20"/>
    <p:sldId id="397" r:id="rId21"/>
    <p:sldId id="396" r:id="rId22"/>
    <p:sldId id="395" r:id="rId23"/>
    <p:sldId id="394" r:id="rId24"/>
    <p:sldId id="370" r:id="rId25"/>
    <p:sldId id="367" r:id="rId26"/>
    <p:sldId id="371" r:id="rId27"/>
    <p:sldId id="366" r:id="rId28"/>
    <p:sldId id="369" r:id="rId29"/>
    <p:sldId id="368" r:id="rId30"/>
    <p:sldId id="374" r:id="rId31"/>
    <p:sldId id="372" r:id="rId32"/>
    <p:sldId id="376" r:id="rId33"/>
    <p:sldId id="375" r:id="rId34"/>
    <p:sldId id="373" r:id="rId35"/>
    <p:sldId id="268" r:id="rId3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62" d="100"/>
          <a:sy n="62" d="100"/>
        </p:scale>
        <p:origin x="808"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2AA52-0CD0-4E06-82CD-B30202F78A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0B4ABC-0445-4495-A28C-69931191DADB}">
      <dgm:prSet/>
      <dgm:spPr/>
      <dgm:t>
        <a:bodyPr/>
        <a:lstStyle/>
        <a:p>
          <a:r>
            <a:rPr lang="fi-FI" dirty="0"/>
            <a:t>Ohjaus huomioi oppijan kokonaistilanteen</a:t>
          </a:r>
          <a:endParaRPr lang="en-US" dirty="0"/>
        </a:p>
      </dgm:t>
    </dgm:pt>
    <dgm:pt modelId="{4E1E087E-CF84-4B56-A912-1D7DDECC5D57}" type="parTrans" cxnId="{6F4FB522-DBB7-4A2F-AD20-A5D920D2615F}">
      <dgm:prSet/>
      <dgm:spPr/>
      <dgm:t>
        <a:bodyPr/>
        <a:lstStyle/>
        <a:p>
          <a:endParaRPr lang="en-US"/>
        </a:p>
      </dgm:t>
    </dgm:pt>
    <dgm:pt modelId="{05F10DEE-5CE9-4BC3-9412-C88F69BAC40B}" type="sibTrans" cxnId="{6F4FB522-DBB7-4A2F-AD20-A5D920D2615F}">
      <dgm:prSet/>
      <dgm:spPr/>
      <dgm:t>
        <a:bodyPr/>
        <a:lstStyle/>
        <a:p>
          <a:endParaRPr lang="en-US"/>
        </a:p>
      </dgm:t>
    </dgm:pt>
    <dgm:pt modelId="{88BCC160-F459-4290-BCF9-B24AF12B065E}">
      <dgm:prSet/>
      <dgm:spPr/>
      <dgm:t>
        <a:bodyPr/>
        <a:lstStyle/>
        <a:p>
          <a:r>
            <a:rPr lang="fi-FI" dirty="0"/>
            <a:t>Ohjaus on oppijalähtöistä ja vuorovaikutteista</a:t>
          </a:r>
          <a:endParaRPr lang="en-US" dirty="0"/>
        </a:p>
      </dgm:t>
    </dgm:pt>
    <dgm:pt modelId="{30E8BDDB-1E1A-45EC-AC69-00370C6C3940}" type="parTrans" cxnId="{06575922-9344-4AD9-9F49-3169BF9C95F4}">
      <dgm:prSet/>
      <dgm:spPr/>
      <dgm:t>
        <a:bodyPr/>
        <a:lstStyle/>
        <a:p>
          <a:endParaRPr lang="en-US"/>
        </a:p>
      </dgm:t>
    </dgm:pt>
    <dgm:pt modelId="{3B27FE28-B64D-4CA8-B54F-8D8A43972A6A}" type="sibTrans" cxnId="{06575922-9344-4AD9-9F49-3169BF9C95F4}">
      <dgm:prSet/>
      <dgm:spPr/>
      <dgm:t>
        <a:bodyPr/>
        <a:lstStyle/>
        <a:p>
          <a:endParaRPr lang="en-US"/>
        </a:p>
      </dgm:t>
    </dgm:pt>
    <dgm:pt modelId="{60ADD382-1EF4-434B-9368-ADCA0EBFFC5D}">
      <dgm:prSet/>
      <dgm:spPr/>
      <dgm:t>
        <a:bodyPr/>
        <a:lstStyle/>
        <a:p>
          <a:r>
            <a:rPr lang="fi-FI" dirty="0"/>
            <a:t>Ohjaus on saavutettavaa ja monikanavaista</a:t>
          </a:r>
          <a:endParaRPr lang="en-US" dirty="0"/>
        </a:p>
      </dgm:t>
    </dgm:pt>
    <dgm:pt modelId="{80D296C3-772B-43E7-AF0B-F14C9966F8AD}" type="parTrans" cxnId="{3A77F692-E0B1-481D-BBD7-84D2B840F182}">
      <dgm:prSet/>
      <dgm:spPr/>
      <dgm:t>
        <a:bodyPr/>
        <a:lstStyle/>
        <a:p>
          <a:endParaRPr lang="en-US"/>
        </a:p>
      </dgm:t>
    </dgm:pt>
    <dgm:pt modelId="{F8D60569-5829-446F-8B9A-58609B0B6B9A}" type="sibTrans" cxnId="{3A77F692-E0B1-481D-BBD7-84D2B840F182}">
      <dgm:prSet/>
      <dgm:spPr/>
      <dgm:t>
        <a:bodyPr/>
        <a:lstStyle/>
        <a:p>
          <a:endParaRPr lang="en-US"/>
        </a:p>
      </dgm:t>
    </dgm:pt>
    <dgm:pt modelId="{5C3CEE45-6049-4870-8CF2-525BF8DFB9AB}">
      <dgm:prSet/>
      <dgm:spPr/>
      <dgm:t>
        <a:bodyPr/>
        <a:lstStyle/>
        <a:p>
          <a:r>
            <a:rPr lang="fi-FI" dirty="0"/>
            <a:t>Ohjaus on monialaista yhteistyötä</a:t>
          </a:r>
          <a:endParaRPr lang="en-US" dirty="0"/>
        </a:p>
      </dgm:t>
    </dgm:pt>
    <dgm:pt modelId="{22C5D9A0-00A7-4AA1-80C1-BB47C7417D7D}" type="parTrans" cxnId="{936141CA-BCC8-4559-A236-DD35F488B619}">
      <dgm:prSet/>
      <dgm:spPr/>
      <dgm:t>
        <a:bodyPr/>
        <a:lstStyle/>
        <a:p>
          <a:endParaRPr lang="en-US"/>
        </a:p>
      </dgm:t>
    </dgm:pt>
    <dgm:pt modelId="{DD9B687F-859C-40C5-B7B5-CFAB6BAA629A}" type="sibTrans" cxnId="{936141CA-BCC8-4559-A236-DD35F488B619}">
      <dgm:prSet/>
      <dgm:spPr/>
      <dgm:t>
        <a:bodyPr/>
        <a:lstStyle/>
        <a:p>
          <a:endParaRPr lang="en-US"/>
        </a:p>
      </dgm:t>
    </dgm:pt>
    <dgm:pt modelId="{368CBD44-D2D3-4A32-9BC6-A510472D9FB6}">
      <dgm:prSet/>
      <dgm:spPr/>
      <dgm:t>
        <a:bodyPr/>
        <a:lstStyle/>
        <a:p>
          <a:r>
            <a:rPr lang="fi-FI" dirty="0"/>
            <a:t>Ohjaus on yhdenvertaista, tasa-arvoista ja eettisesti kestävää</a:t>
          </a:r>
          <a:endParaRPr lang="en-US" dirty="0"/>
        </a:p>
      </dgm:t>
    </dgm:pt>
    <dgm:pt modelId="{C26A191C-D7DF-4207-8AFF-98372FA40947}" type="parTrans" cxnId="{C69B62F6-4C62-45ED-B7F2-FE4A37EC0B8A}">
      <dgm:prSet/>
      <dgm:spPr/>
      <dgm:t>
        <a:bodyPr/>
        <a:lstStyle/>
        <a:p>
          <a:endParaRPr lang="en-US"/>
        </a:p>
      </dgm:t>
    </dgm:pt>
    <dgm:pt modelId="{9E9C2E15-BC10-44A3-B9D6-C1870E8B94A6}" type="sibTrans" cxnId="{C69B62F6-4C62-45ED-B7F2-FE4A37EC0B8A}">
      <dgm:prSet/>
      <dgm:spPr/>
      <dgm:t>
        <a:bodyPr/>
        <a:lstStyle/>
        <a:p>
          <a:endParaRPr lang="en-US"/>
        </a:p>
      </dgm:t>
    </dgm:pt>
    <dgm:pt modelId="{88C5541A-92AE-40D8-9C3A-0F9909A12534}">
      <dgm:prSet/>
      <dgm:spPr/>
      <dgm:t>
        <a:bodyPr/>
        <a:lstStyle/>
        <a:p>
          <a:r>
            <a:rPr lang="fi-FI" dirty="0"/>
            <a:t>Ohjaus tukee siirtymävaiheen yhteistyötä</a:t>
          </a:r>
          <a:endParaRPr lang="en-US" dirty="0"/>
        </a:p>
      </dgm:t>
    </dgm:pt>
    <dgm:pt modelId="{525AD6F2-179B-48B2-BF18-797A53F57F3D}" type="parTrans" cxnId="{6C48F49E-7DDE-45AF-B993-FAB2B4E60A51}">
      <dgm:prSet/>
      <dgm:spPr/>
      <dgm:t>
        <a:bodyPr/>
        <a:lstStyle/>
        <a:p>
          <a:endParaRPr lang="en-US"/>
        </a:p>
      </dgm:t>
    </dgm:pt>
    <dgm:pt modelId="{6F95325F-D092-48D7-8B60-B52C9BA607D9}" type="sibTrans" cxnId="{6C48F49E-7DDE-45AF-B993-FAB2B4E60A51}">
      <dgm:prSet/>
      <dgm:spPr/>
      <dgm:t>
        <a:bodyPr/>
        <a:lstStyle/>
        <a:p>
          <a:endParaRPr lang="en-US"/>
        </a:p>
      </dgm:t>
    </dgm:pt>
    <dgm:pt modelId="{5FBBF836-7A8B-439D-9CAA-9BA49D4D3288}">
      <dgm:prSet/>
      <dgm:spPr/>
      <dgm:t>
        <a:bodyPr/>
        <a:lstStyle/>
        <a:p>
          <a:r>
            <a:rPr lang="fi-FI" dirty="0"/>
            <a:t>Ohjaus tukee urasuunnittelutaitoja</a:t>
          </a:r>
          <a:endParaRPr lang="en-US" dirty="0"/>
        </a:p>
      </dgm:t>
    </dgm:pt>
    <dgm:pt modelId="{151CEE91-4A97-4210-81EB-7385E172FFFC}" type="parTrans" cxnId="{18074910-1147-43C7-B93F-17B0AC31D41C}">
      <dgm:prSet/>
      <dgm:spPr/>
      <dgm:t>
        <a:bodyPr/>
        <a:lstStyle/>
        <a:p>
          <a:endParaRPr lang="en-US"/>
        </a:p>
      </dgm:t>
    </dgm:pt>
    <dgm:pt modelId="{C242C7B8-4D6A-439E-AB43-B428E39C7C31}" type="sibTrans" cxnId="{18074910-1147-43C7-B93F-17B0AC31D41C}">
      <dgm:prSet/>
      <dgm:spPr/>
      <dgm:t>
        <a:bodyPr/>
        <a:lstStyle/>
        <a:p>
          <a:endParaRPr lang="en-US"/>
        </a:p>
      </dgm:t>
    </dgm:pt>
    <dgm:pt modelId="{92988335-67DB-4D2C-83F4-0FCB80CE61AA}">
      <dgm:prSet/>
      <dgm:spPr/>
      <dgm:t>
        <a:bodyPr/>
        <a:lstStyle/>
        <a:p>
          <a:r>
            <a:rPr lang="fi-FI" dirty="0"/>
            <a:t>Ohjaus edistää vaikuttavaa työelämäyhteistyötä</a:t>
          </a:r>
          <a:endParaRPr lang="en-US" dirty="0"/>
        </a:p>
      </dgm:t>
    </dgm:pt>
    <dgm:pt modelId="{829D400D-2F3C-499F-B620-8B64388AFAF3}" type="parTrans" cxnId="{B734C309-BE3C-427E-B70A-C3A56F095B38}">
      <dgm:prSet/>
      <dgm:spPr/>
      <dgm:t>
        <a:bodyPr/>
        <a:lstStyle/>
        <a:p>
          <a:endParaRPr lang="en-US"/>
        </a:p>
      </dgm:t>
    </dgm:pt>
    <dgm:pt modelId="{DC35111C-635D-4131-990D-0660D11E3D59}" type="sibTrans" cxnId="{B734C309-BE3C-427E-B70A-C3A56F095B38}">
      <dgm:prSet/>
      <dgm:spPr/>
      <dgm:t>
        <a:bodyPr/>
        <a:lstStyle/>
        <a:p>
          <a:endParaRPr lang="en-US"/>
        </a:p>
      </dgm:t>
    </dgm:pt>
    <dgm:pt modelId="{C5C7B708-F971-4606-B762-F69DB6B938AC}">
      <dgm:prSet custT="1"/>
      <dgm:spPr/>
      <dgm:t>
        <a:bodyPr/>
        <a:lstStyle/>
        <a:p>
          <a:r>
            <a:rPr lang="fi-FI" sz="1200" b="1" dirty="0">
              <a:solidFill>
                <a:srgbClr val="5BCA13"/>
              </a:solidFill>
              <a:effectLst/>
              <a:ea typeface="Arial" panose="020B0604020202020204" pitchFamily="34" charset="0"/>
              <a:cs typeface="Times New Roman" panose="02020603050405020304" pitchFamily="18" charset="0"/>
            </a:rPr>
            <a:t>Hyvän ohjauksen kriteereissä on huomioitu Elinikäisen ohjauksen strategian tavoitteet ja toimenpidesuositukset, joita siis ovat </a:t>
          </a:r>
        </a:p>
        <a:p>
          <a:r>
            <a:rPr lang="fi-FI" sz="1200" b="1" dirty="0">
              <a:solidFill>
                <a:srgbClr val="5BCA13"/>
              </a:solidFill>
              <a:effectLst/>
              <a:ea typeface="Arial" panose="020B0604020202020204" pitchFamily="34" charset="0"/>
              <a:cs typeface="Times New Roman" panose="02020603050405020304" pitchFamily="18" charset="0"/>
            </a:rPr>
            <a:t>saavutettavuus ja asiakaslähtöisyys</a:t>
          </a:r>
          <a:endParaRPr lang="fi-FI" sz="1200" b="1" dirty="0">
            <a:solidFill>
              <a:srgbClr val="5BCA13"/>
            </a:solidFill>
            <a:effectLst/>
            <a:ea typeface="Arial" panose="020B0604020202020204" pitchFamily="34" charset="0"/>
          </a:endParaRPr>
        </a:p>
        <a:p>
          <a:r>
            <a:rPr lang="fi-FI" sz="1200" b="1" dirty="0">
              <a:solidFill>
                <a:srgbClr val="5BCA13"/>
              </a:solidFill>
              <a:effectLst/>
              <a:ea typeface="Arial" panose="020B0604020202020204" pitchFamily="34" charset="0"/>
              <a:cs typeface="Times New Roman" panose="02020603050405020304" pitchFamily="18" charset="0"/>
            </a:rPr>
            <a:t>digitaalisuus</a:t>
          </a:r>
          <a:endParaRPr lang="fi-FI" sz="1200" b="1" dirty="0">
            <a:solidFill>
              <a:srgbClr val="5BCA13"/>
            </a:solidFill>
            <a:effectLst/>
            <a:ea typeface="Arial" panose="020B0604020202020204" pitchFamily="34" charset="0"/>
          </a:endParaRPr>
        </a:p>
        <a:p>
          <a:r>
            <a:rPr lang="fi-FI" sz="1200" b="1" dirty="0">
              <a:solidFill>
                <a:srgbClr val="5BCA13"/>
              </a:solidFill>
              <a:effectLst/>
              <a:ea typeface="Arial" panose="020B0604020202020204" pitchFamily="34" charset="0"/>
              <a:cs typeface="Times New Roman" panose="02020603050405020304" pitchFamily="18" charset="0"/>
            </a:rPr>
            <a:t>laadukkuus</a:t>
          </a:r>
          <a:endParaRPr lang="fi-FI" sz="1200" b="1" dirty="0">
            <a:solidFill>
              <a:srgbClr val="5BCA13"/>
            </a:solidFill>
            <a:effectLst/>
            <a:ea typeface="Arial" panose="020B0604020202020204" pitchFamily="34" charset="0"/>
          </a:endParaRPr>
        </a:p>
        <a:p>
          <a:r>
            <a:rPr lang="fi-FI" sz="1200" b="1" dirty="0">
              <a:solidFill>
                <a:srgbClr val="5BCA13"/>
              </a:solidFill>
              <a:effectLst/>
              <a:ea typeface="Arial" panose="020B0604020202020204" pitchFamily="34" charset="0"/>
              <a:cs typeface="Times New Roman" panose="02020603050405020304" pitchFamily="18" charset="0"/>
            </a:rPr>
            <a:t>yhdenvertaisuus ja kestävyys</a:t>
          </a:r>
          <a:endParaRPr lang="fi-FI" sz="1200" b="1" dirty="0">
            <a:solidFill>
              <a:srgbClr val="5BCA13"/>
            </a:solidFill>
            <a:effectLst/>
            <a:ea typeface="Arial" panose="020B0604020202020204" pitchFamily="34" charset="0"/>
          </a:endParaRPr>
        </a:p>
        <a:p>
          <a:r>
            <a:rPr lang="fi-FI" sz="1200" b="1" dirty="0">
              <a:solidFill>
                <a:srgbClr val="5BCA13"/>
              </a:solidFill>
              <a:effectLst/>
              <a:ea typeface="Arial" panose="020B0604020202020204" pitchFamily="34" charset="0"/>
              <a:cs typeface="Times New Roman" panose="02020603050405020304" pitchFamily="18" charset="0"/>
            </a:rPr>
            <a:t>monialaisuus ja koordinointi</a:t>
          </a:r>
          <a:endParaRPr lang="fi-FI" sz="1200" b="1" dirty="0">
            <a:solidFill>
              <a:srgbClr val="5BCA13"/>
            </a:solidFill>
            <a:effectLst/>
            <a:ea typeface="Arial" panose="020B0604020202020204" pitchFamily="34" charset="0"/>
          </a:endParaRPr>
        </a:p>
        <a:p>
          <a:r>
            <a:rPr lang="fi-FI" sz="1200" b="1" dirty="0">
              <a:solidFill>
                <a:srgbClr val="5BCA13"/>
              </a:solidFill>
              <a:effectLst/>
              <a:ea typeface="Arial" panose="020B0604020202020204" pitchFamily="34" charset="0"/>
              <a:cs typeface="Times New Roman" panose="02020603050405020304" pitchFamily="18" charset="0"/>
            </a:rPr>
            <a:t>tietoon perustuva ohjaus</a:t>
          </a:r>
          <a:endParaRPr lang="fi-FI" sz="1200" b="1" dirty="0">
            <a:solidFill>
              <a:srgbClr val="5BCA13"/>
            </a:solidFill>
          </a:endParaRPr>
        </a:p>
      </dgm:t>
    </dgm:pt>
    <dgm:pt modelId="{B5D8298D-2FE6-499F-8188-D1778B40D81C}" type="parTrans" cxnId="{1046F989-72E8-499E-9A82-594E17BC0E09}">
      <dgm:prSet/>
      <dgm:spPr/>
      <dgm:t>
        <a:bodyPr/>
        <a:lstStyle/>
        <a:p>
          <a:endParaRPr lang="fi-FI"/>
        </a:p>
      </dgm:t>
    </dgm:pt>
    <dgm:pt modelId="{A8F6DC0A-2FD1-4580-9FF7-A368499CA467}" type="sibTrans" cxnId="{1046F989-72E8-499E-9A82-594E17BC0E09}">
      <dgm:prSet/>
      <dgm:spPr/>
      <dgm:t>
        <a:bodyPr/>
        <a:lstStyle/>
        <a:p>
          <a:endParaRPr lang="fi-FI"/>
        </a:p>
      </dgm:t>
    </dgm:pt>
    <dgm:pt modelId="{79888D54-E76B-44A0-BA76-187D22208D95}" type="pres">
      <dgm:prSet presAssocID="{D872AA52-0CD0-4E06-82CD-B30202F78A9B}" presName="diagram" presStyleCnt="0">
        <dgm:presLayoutVars>
          <dgm:dir/>
          <dgm:resizeHandles val="exact"/>
        </dgm:presLayoutVars>
      </dgm:prSet>
      <dgm:spPr/>
    </dgm:pt>
    <dgm:pt modelId="{7B53B393-1A84-40C4-85D5-01B90CAF65F6}" type="pres">
      <dgm:prSet presAssocID="{870B4ABC-0445-4495-A28C-69931191DADB}" presName="node" presStyleLbl="node1" presStyleIdx="0" presStyleCnt="9">
        <dgm:presLayoutVars>
          <dgm:bulletEnabled val="1"/>
        </dgm:presLayoutVars>
      </dgm:prSet>
      <dgm:spPr/>
    </dgm:pt>
    <dgm:pt modelId="{5ECCEC3A-5DD9-47AF-BFBA-3C270EFFA503}" type="pres">
      <dgm:prSet presAssocID="{05F10DEE-5CE9-4BC3-9412-C88F69BAC40B}" presName="sibTrans" presStyleCnt="0"/>
      <dgm:spPr/>
    </dgm:pt>
    <dgm:pt modelId="{A4537612-3E13-4725-9CC6-EAEB3817F029}" type="pres">
      <dgm:prSet presAssocID="{88BCC160-F459-4290-BCF9-B24AF12B065E}" presName="node" presStyleLbl="node1" presStyleIdx="1" presStyleCnt="9">
        <dgm:presLayoutVars>
          <dgm:bulletEnabled val="1"/>
        </dgm:presLayoutVars>
      </dgm:prSet>
      <dgm:spPr/>
    </dgm:pt>
    <dgm:pt modelId="{9B92444D-683C-4BD2-B087-2FD192F75BEF}" type="pres">
      <dgm:prSet presAssocID="{3B27FE28-B64D-4CA8-B54F-8D8A43972A6A}" presName="sibTrans" presStyleCnt="0"/>
      <dgm:spPr/>
    </dgm:pt>
    <dgm:pt modelId="{75738C6C-980D-4B69-B74F-5D197E083316}" type="pres">
      <dgm:prSet presAssocID="{60ADD382-1EF4-434B-9368-ADCA0EBFFC5D}" presName="node" presStyleLbl="node1" presStyleIdx="2" presStyleCnt="9">
        <dgm:presLayoutVars>
          <dgm:bulletEnabled val="1"/>
        </dgm:presLayoutVars>
      </dgm:prSet>
      <dgm:spPr/>
    </dgm:pt>
    <dgm:pt modelId="{A28F14BA-581C-4306-ADE9-E4326694A2F5}" type="pres">
      <dgm:prSet presAssocID="{F8D60569-5829-446F-8B9A-58609B0B6B9A}" presName="sibTrans" presStyleCnt="0"/>
      <dgm:spPr/>
    </dgm:pt>
    <dgm:pt modelId="{C2C1BBE5-79DA-4C58-883C-92E843A71588}" type="pres">
      <dgm:prSet presAssocID="{5C3CEE45-6049-4870-8CF2-525BF8DFB9AB}" presName="node" presStyleLbl="node1" presStyleIdx="3" presStyleCnt="9">
        <dgm:presLayoutVars>
          <dgm:bulletEnabled val="1"/>
        </dgm:presLayoutVars>
      </dgm:prSet>
      <dgm:spPr/>
    </dgm:pt>
    <dgm:pt modelId="{268CA03A-4C89-4E44-8507-2EF35E7B4FFE}" type="pres">
      <dgm:prSet presAssocID="{DD9B687F-859C-40C5-B7B5-CFAB6BAA629A}" presName="sibTrans" presStyleCnt="0"/>
      <dgm:spPr/>
    </dgm:pt>
    <dgm:pt modelId="{B6645268-B906-45DB-A9DB-F467D734669A}" type="pres">
      <dgm:prSet presAssocID="{368CBD44-D2D3-4A32-9BC6-A510472D9FB6}" presName="node" presStyleLbl="node1" presStyleIdx="4" presStyleCnt="9">
        <dgm:presLayoutVars>
          <dgm:bulletEnabled val="1"/>
        </dgm:presLayoutVars>
      </dgm:prSet>
      <dgm:spPr/>
    </dgm:pt>
    <dgm:pt modelId="{31DE667C-F503-4F4A-AF39-A8E92FEDDEF9}" type="pres">
      <dgm:prSet presAssocID="{9E9C2E15-BC10-44A3-B9D6-C1870E8B94A6}" presName="sibTrans" presStyleCnt="0"/>
      <dgm:spPr/>
    </dgm:pt>
    <dgm:pt modelId="{1ABA6C0C-E5D1-4A0C-80AC-EC34CF4719EB}" type="pres">
      <dgm:prSet presAssocID="{88C5541A-92AE-40D8-9C3A-0F9909A12534}" presName="node" presStyleLbl="node1" presStyleIdx="5" presStyleCnt="9">
        <dgm:presLayoutVars>
          <dgm:bulletEnabled val="1"/>
        </dgm:presLayoutVars>
      </dgm:prSet>
      <dgm:spPr/>
    </dgm:pt>
    <dgm:pt modelId="{6B0A7101-257D-43D3-B5A8-7A2E33922A5A}" type="pres">
      <dgm:prSet presAssocID="{6F95325F-D092-48D7-8B60-B52C9BA607D9}" presName="sibTrans" presStyleCnt="0"/>
      <dgm:spPr/>
    </dgm:pt>
    <dgm:pt modelId="{355674A5-B196-48BD-89E5-A4169F7B68FF}" type="pres">
      <dgm:prSet presAssocID="{5FBBF836-7A8B-439D-9CAA-9BA49D4D3288}" presName="node" presStyleLbl="node1" presStyleIdx="6" presStyleCnt="9">
        <dgm:presLayoutVars>
          <dgm:bulletEnabled val="1"/>
        </dgm:presLayoutVars>
      </dgm:prSet>
      <dgm:spPr/>
    </dgm:pt>
    <dgm:pt modelId="{A128A3BE-D41B-4547-9201-8EB1FA11CCD7}" type="pres">
      <dgm:prSet presAssocID="{C242C7B8-4D6A-439E-AB43-B428E39C7C31}" presName="sibTrans" presStyleCnt="0"/>
      <dgm:spPr/>
    </dgm:pt>
    <dgm:pt modelId="{F032BF3F-E091-4DAA-9EEF-0FC6EF9ADDBB}" type="pres">
      <dgm:prSet presAssocID="{92988335-67DB-4D2C-83F4-0FCB80CE61AA}" presName="node" presStyleLbl="node1" presStyleIdx="7" presStyleCnt="9">
        <dgm:presLayoutVars>
          <dgm:bulletEnabled val="1"/>
        </dgm:presLayoutVars>
      </dgm:prSet>
      <dgm:spPr/>
    </dgm:pt>
    <dgm:pt modelId="{D91FF105-FF4A-4476-82F0-7506600A7A1B}" type="pres">
      <dgm:prSet presAssocID="{DC35111C-635D-4131-990D-0660D11E3D59}" presName="sibTrans" presStyleCnt="0"/>
      <dgm:spPr/>
    </dgm:pt>
    <dgm:pt modelId="{96A586FC-C46C-4BAA-B272-79145B637EA4}" type="pres">
      <dgm:prSet presAssocID="{C5C7B708-F971-4606-B762-F69DB6B938AC}" presName="node" presStyleLbl="node1" presStyleIdx="8" presStyleCnt="9" custScaleX="389818" custScaleY="199912">
        <dgm:presLayoutVars>
          <dgm:bulletEnabled val="1"/>
        </dgm:presLayoutVars>
      </dgm:prSet>
      <dgm:spPr/>
    </dgm:pt>
  </dgm:ptLst>
  <dgm:cxnLst>
    <dgm:cxn modelId="{0B006202-E52B-41BB-9001-67A4DB2995C3}" type="presOf" srcId="{D872AA52-0CD0-4E06-82CD-B30202F78A9B}" destId="{79888D54-E76B-44A0-BA76-187D22208D95}" srcOrd="0" destOrd="0" presId="urn:microsoft.com/office/officeart/2005/8/layout/default"/>
    <dgm:cxn modelId="{B734C309-BE3C-427E-B70A-C3A56F095B38}" srcId="{D872AA52-0CD0-4E06-82CD-B30202F78A9B}" destId="{92988335-67DB-4D2C-83F4-0FCB80CE61AA}" srcOrd="7" destOrd="0" parTransId="{829D400D-2F3C-499F-B620-8B64388AFAF3}" sibTransId="{DC35111C-635D-4131-990D-0660D11E3D59}"/>
    <dgm:cxn modelId="{E916100F-D981-4CB1-B670-D031635DCCEE}" type="presOf" srcId="{88BCC160-F459-4290-BCF9-B24AF12B065E}" destId="{A4537612-3E13-4725-9CC6-EAEB3817F029}" srcOrd="0" destOrd="0" presId="urn:microsoft.com/office/officeart/2005/8/layout/default"/>
    <dgm:cxn modelId="{18074910-1147-43C7-B93F-17B0AC31D41C}" srcId="{D872AA52-0CD0-4E06-82CD-B30202F78A9B}" destId="{5FBBF836-7A8B-439D-9CAA-9BA49D4D3288}" srcOrd="6" destOrd="0" parTransId="{151CEE91-4A97-4210-81EB-7385E172FFFC}" sibTransId="{C242C7B8-4D6A-439E-AB43-B428E39C7C31}"/>
    <dgm:cxn modelId="{1A843613-42F2-4288-8BA4-5FC185B790C5}" type="presOf" srcId="{88C5541A-92AE-40D8-9C3A-0F9909A12534}" destId="{1ABA6C0C-E5D1-4A0C-80AC-EC34CF4719EB}" srcOrd="0" destOrd="0" presId="urn:microsoft.com/office/officeart/2005/8/layout/default"/>
    <dgm:cxn modelId="{02C7E41F-C785-4548-9B4C-1CD4420ADBCA}" type="presOf" srcId="{C5C7B708-F971-4606-B762-F69DB6B938AC}" destId="{96A586FC-C46C-4BAA-B272-79145B637EA4}" srcOrd="0" destOrd="0" presId="urn:microsoft.com/office/officeart/2005/8/layout/default"/>
    <dgm:cxn modelId="{06575922-9344-4AD9-9F49-3169BF9C95F4}" srcId="{D872AA52-0CD0-4E06-82CD-B30202F78A9B}" destId="{88BCC160-F459-4290-BCF9-B24AF12B065E}" srcOrd="1" destOrd="0" parTransId="{30E8BDDB-1E1A-45EC-AC69-00370C6C3940}" sibTransId="{3B27FE28-B64D-4CA8-B54F-8D8A43972A6A}"/>
    <dgm:cxn modelId="{6F4FB522-DBB7-4A2F-AD20-A5D920D2615F}" srcId="{D872AA52-0CD0-4E06-82CD-B30202F78A9B}" destId="{870B4ABC-0445-4495-A28C-69931191DADB}" srcOrd="0" destOrd="0" parTransId="{4E1E087E-CF84-4B56-A912-1D7DDECC5D57}" sibTransId="{05F10DEE-5CE9-4BC3-9412-C88F69BAC40B}"/>
    <dgm:cxn modelId="{4113DD3A-2B3F-40F0-9E11-4B5E1728D13D}" type="presOf" srcId="{60ADD382-1EF4-434B-9368-ADCA0EBFFC5D}" destId="{75738C6C-980D-4B69-B74F-5D197E083316}" srcOrd="0" destOrd="0" presId="urn:microsoft.com/office/officeart/2005/8/layout/default"/>
    <dgm:cxn modelId="{AF182D49-2BF9-4A6C-9D67-F0216799707D}" type="presOf" srcId="{92988335-67DB-4D2C-83F4-0FCB80CE61AA}" destId="{F032BF3F-E091-4DAA-9EEF-0FC6EF9ADDBB}" srcOrd="0" destOrd="0" presId="urn:microsoft.com/office/officeart/2005/8/layout/default"/>
    <dgm:cxn modelId="{1046F989-72E8-499E-9A82-594E17BC0E09}" srcId="{D872AA52-0CD0-4E06-82CD-B30202F78A9B}" destId="{C5C7B708-F971-4606-B762-F69DB6B938AC}" srcOrd="8" destOrd="0" parTransId="{B5D8298D-2FE6-499F-8188-D1778B40D81C}" sibTransId="{A8F6DC0A-2FD1-4580-9FF7-A368499CA467}"/>
    <dgm:cxn modelId="{3A77F692-E0B1-481D-BBD7-84D2B840F182}" srcId="{D872AA52-0CD0-4E06-82CD-B30202F78A9B}" destId="{60ADD382-1EF4-434B-9368-ADCA0EBFFC5D}" srcOrd="2" destOrd="0" parTransId="{80D296C3-772B-43E7-AF0B-F14C9966F8AD}" sibTransId="{F8D60569-5829-446F-8B9A-58609B0B6B9A}"/>
    <dgm:cxn modelId="{6C48F49E-7DDE-45AF-B993-FAB2B4E60A51}" srcId="{D872AA52-0CD0-4E06-82CD-B30202F78A9B}" destId="{88C5541A-92AE-40D8-9C3A-0F9909A12534}" srcOrd="5" destOrd="0" parTransId="{525AD6F2-179B-48B2-BF18-797A53F57F3D}" sibTransId="{6F95325F-D092-48D7-8B60-B52C9BA607D9}"/>
    <dgm:cxn modelId="{FC1E55AF-2FEE-4576-8791-F23964E4147C}" type="presOf" srcId="{5C3CEE45-6049-4870-8CF2-525BF8DFB9AB}" destId="{C2C1BBE5-79DA-4C58-883C-92E843A71588}" srcOrd="0" destOrd="0" presId="urn:microsoft.com/office/officeart/2005/8/layout/default"/>
    <dgm:cxn modelId="{936141CA-BCC8-4559-A236-DD35F488B619}" srcId="{D872AA52-0CD0-4E06-82CD-B30202F78A9B}" destId="{5C3CEE45-6049-4870-8CF2-525BF8DFB9AB}" srcOrd="3" destOrd="0" parTransId="{22C5D9A0-00A7-4AA1-80C1-BB47C7417D7D}" sibTransId="{DD9B687F-859C-40C5-B7B5-CFAB6BAA629A}"/>
    <dgm:cxn modelId="{950105D2-A0E9-4124-9A03-D5C479E20D2C}" type="presOf" srcId="{5FBBF836-7A8B-439D-9CAA-9BA49D4D3288}" destId="{355674A5-B196-48BD-89E5-A4169F7B68FF}" srcOrd="0" destOrd="0" presId="urn:microsoft.com/office/officeart/2005/8/layout/default"/>
    <dgm:cxn modelId="{957F01E0-1422-4B32-A993-7998D3FF5A2B}" type="presOf" srcId="{368CBD44-D2D3-4A32-9BC6-A510472D9FB6}" destId="{B6645268-B906-45DB-A9DB-F467D734669A}" srcOrd="0" destOrd="0" presId="urn:microsoft.com/office/officeart/2005/8/layout/default"/>
    <dgm:cxn modelId="{C83DF5EC-672E-4E46-B96B-879610AFF043}" type="presOf" srcId="{870B4ABC-0445-4495-A28C-69931191DADB}" destId="{7B53B393-1A84-40C4-85D5-01B90CAF65F6}" srcOrd="0" destOrd="0" presId="urn:microsoft.com/office/officeart/2005/8/layout/default"/>
    <dgm:cxn modelId="{C69B62F6-4C62-45ED-B7F2-FE4A37EC0B8A}" srcId="{D872AA52-0CD0-4E06-82CD-B30202F78A9B}" destId="{368CBD44-D2D3-4A32-9BC6-A510472D9FB6}" srcOrd="4" destOrd="0" parTransId="{C26A191C-D7DF-4207-8AFF-98372FA40947}" sibTransId="{9E9C2E15-BC10-44A3-B9D6-C1870E8B94A6}"/>
    <dgm:cxn modelId="{631EB830-6290-4A33-AF7D-451BA39C636D}" type="presParOf" srcId="{79888D54-E76B-44A0-BA76-187D22208D95}" destId="{7B53B393-1A84-40C4-85D5-01B90CAF65F6}" srcOrd="0" destOrd="0" presId="urn:microsoft.com/office/officeart/2005/8/layout/default"/>
    <dgm:cxn modelId="{98052DBB-D477-43C0-BDA5-10CDAE786783}" type="presParOf" srcId="{79888D54-E76B-44A0-BA76-187D22208D95}" destId="{5ECCEC3A-5DD9-47AF-BFBA-3C270EFFA503}" srcOrd="1" destOrd="0" presId="urn:microsoft.com/office/officeart/2005/8/layout/default"/>
    <dgm:cxn modelId="{3ED153A7-23FA-4C79-A4F4-0044F1D75106}" type="presParOf" srcId="{79888D54-E76B-44A0-BA76-187D22208D95}" destId="{A4537612-3E13-4725-9CC6-EAEB3817F029}" srcOrd="2" destOrd="0" presId="urn:microsoft.com/office/officeart/2005/8/layout/default"/>
    <dgm:cxn modelId="{C33ECF4C-7575-4A97-AE6F-59C8F0A5E769}" type="presParOf" srcId="{79888D54-E76B-44A0-BA76-187D22208D95}" destId="{9B92444D-683C-4BD2-B087-2FD192F75BEF}" srcOrd="3" destOrd="0" presId="urn:microsoft.com/office/officeart/2005/8/layout/default"/>
    <dgm:cxn modelId="{A4E8CC3F-DEDE-4C5E-BA2E-4A8604644437}" type="presParOf" srcId="{79888D54-E76B-44A0-BA76-187D22208D95}" destId="{75738C6C-980D-4B69-B74F-5D197E083316}" srcOrd="4" destOrd="0" presId="urn:microsoft.com/office/officeart/2005/8/layout/default"/>
    <dgm:cxn modelId="{BB2EA6B3-9B3B-4E2A-8FB8-9EAAB7DDB78E}" type="presParOf" srcId="{79888D54-E76B-44A0-BA76-187D22208D95}" destId="{A28F14BA-581C-4306-ADE9-E4326694A2F5}" srcOrd="5" destOrd="0" presId="urn:microsoft.com/office/officeart/2005/8/layout/default"/>
    <dgm:cxn modelId="{DA1661E8-B38E-4FB0-9888-45FFF4DB92CD}" type="presParOf" srcId="{79888D54-E76B-44A0-BA76-187D22208D95}" destId="{C2C1BBE5-79DA-4C58-883C-92E843A71588}" srcOrd="6" destOrd="0" presId="urn:microsoft.com/office/officeart/2005/8/layout/default"/>
    <dgm:cxn modelId="{9D27560B-D960-4ED6-BB95-7603D225C25B}" type="presParOf" srcId="{79888D54-E76B-44A0-BA76-187D22208D95}" destId="{268CA03A-4C89-4E44-8507-2EF35E7B4FFE}" srcOrd="7" destOrd="0" presId="urn:microsoft.com/office/officeart/2005/8/layout/default"/>
    <dgm:cxn modelId="{80D300B8-1043-44EE-8477-C9FF886FF0D3}" type="presParOf" srcId="{79888D54-E76B-44A0-BA76-187D22208D95}" destId="{B6645268-B906-45DB-A9DB-F467D734669A}" srcOrd="8" destOrd="0" presId="urn:microsoft.com/office/officeart/2005/8/layout/default"/>
    <dgm:cxn modelId="{CD4564EF-BC91-49E0-88E9-46B189E8FC79}" type="presParOf" srcId="{79888D54-E76B-44A0-BA76-187D22208D95}" destId="{31DE667C-F503-4F4A-AF39-A8E92FEDDEF9}" srcOrd="9" destOrd="0" presId="urn:microsoft.com/office/officeart/2005/8/layout/default"/>
    <dgm:cxn modelId="{4FAA9EA5-A9F5-4304-93AF-A7DA82B1C0E1}" type="presParOf" srcId="{79888D54-E76B-44A0-BA76-187D22208D95}" destId="{1ABA6C0C-E5D1-4A0C-80AC-EC34CF4719EB}" srcOrd="10" destOrd="0" presId="urn:microsoft.com/office/officeart/2005/8/layout/default"/>
    <dgm:cxn modelId="{9593E654-3EDB-400E-BEF9-4BFE578C83B9}" type="presParOf" srcId="{79888D54-E76B-44A0-BA76-187D22208D95}" destId="{6B0A7101-257D-43D3-B5A8-7A2E33922A5A}" srcOrd="11" destOrd="0" presId="urn:microsoft.com/office/officeart/2005/8/layout/default"/>
    <dgm:cxn modelId="{41C3AC95-8684-4AFC-9BE4-1888BB6ADA87}" type="presParOf" srcId="{79888D54-E76B-44A0-BA76-187D22208D95}" destId="{355674A5-B196-48BD-89E5-A4169F7B68FF}" srcOrd="12" destOrd="0" presId="urn:microsoft.com/office/officeart/2005/8/layout/default"/>
    <dgm:cxn modelId="{335AAAA5-1BAD-48E9-85D1-1658C31B3426}" type="presParOf" srcId="{79888D54-E76B-44A0-BA76-187D22208D95}" destId="{A128A3BE-D41B-4547-9201-8EB1FA11CCD7}" srcOrd="13" destOrd="0" presId="urn:microsoft.com/office/officeart/2005/8/layout/default"/>
    <dgm:cxn modelId="{35B4E901-7E2B-4AB8-929A-69FC63ADDACC}" type="presParOf" srcId="{79888D54-E76B-44A0-BA76-187D22208D95}" destId="{F032BF3F-E091-4DAA-9EEF-0FC6EF9ADDBB}" srcOrd="14" destOrd="0" presId="urn:microsoft.com/office/officeart/2005/8/layout/default"/>
    <dgm:cxn modelId="{A1AA67BB-2ECC-4AD3-8847-8437F1EB3A91}" type="presParOf" srcId="{79888D54-E76B-44A0-BA76-187D22208D95}" destId="{D91FF105-FF4A-4476-82F0-7506600A7A1B}" srcOrd="15" destOrd="0" presId="urn:microsoft.com/office/officeart/2005/8/layout/default"/>
    <dgm:cxn modelId="{67F108E5-C55F-4FA8-B91E-372C3C55DFFE}" type="presParOf" srcId="{79888D54-E76B-44A0-BA76-187D22208D95}" destId="{96A586FC-C46C-4BAA-B272-79145B637EA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A43BA-448D-44A1-B690-19BA29CD6FA4}"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E200D47D-EFE2-434E-9132-2856684976CD}">
      <dgm:prSet/>
      <dgm:spPr/>
      <dgm:t>
        <a:bodyPr/>
        <a:lstStyle/>
        <a:p>
          <a:r>
            <a:rPr lang="fi-FI" b="1" dirty="0"/>
            <a:t>OPH: </a:t>
          </a:r>
        </a:p>
        <a:p>
          <a:r>
            <a:rPr lang="fi-FI" b="1" dirty="0"/>
            <a:t>18,8 miljoonaa </a:t>
          </a:r>
          <a:r>
            <a:rPr lang="fi-FI" dirty="0"/>
            <a:t>euroa kehittämiseen</a:t>
          </a:r>
          <a:br>
            <a:rPr lang="fi-FI" dirty="0"/>
          </a:br>
          <a:br>
            <a:rPr lang="fi-FI" dirty="0"/>
          </a:br>
          <a:r>
            <a:rPr lang="fi-FI" b="1" dirty="0"/>
            <a:t>42</a:t>
          </a:r>
          <a:r>
            <a:rPr lang="fi-FI" dirty="0"/>
            <a:t> laajaa </a:t>
          </a:r>
          <a:r>
            <a:rPr lang="fi-FI" b="1" dirty="0"/>
            <a:t>verkostohanketta</a:t>
          </a:r>
          <a:endParaRPr lang="en-US" b="1" dirty="0"/>
        </a:p>
      </dgm:t>
    </dgm:pt>
    <dgm:pt modelId="{A4A84101-411D-436E-800C-1A2FF9D1E865}" type="parTrans" cxnId="{B875DF6E-767A-4196-BA74-9DDB9AA25B47}">
      <dgm:prSet/>
      <dgm:spPr/>
      <dgm:t>
        <a:bodyPr/>
        <a:lstStyle/>
        <a:p>
          <a:endParaRPr lang="en-US"/>
        </a:p>
      </dgm:t>
    </dgm:pt>
    <dgm:pt modelId="{41CBDC79-E2DC-481A-AEF7-38AD7B575AAE}" type="sibTrans" cxnId="{B875DF6E-767A-4196-BA74-9DDB9AA25B47}">
      <dgm:prSet/>
      <dgm:spPr/>
      <dgm:t>
        <a:bodyPr/>
        <a:lstStyle/>
        <a:p>
          <a:endParaRPr lang="en-US"/>
        </a:p>
      </dgm:t>
    </dgm:pt>
    <dgm:pt modelId="{2E1F2653-B257-4031-B132-7D6C8A567802}">
      <dgm:prSet/>
      <dgm:spPr/>
      <dgm:t>
        <a:bodyPr/>
        <a:lstStyle/>
        <a:p>
          <a:r>
            <a:rPr lang="fi-FI" dirty="0"/>
            <a:t>Hanketoiminnan tavoite: </a:t>
          </a:r>
        </a:p>
        <a:p>
          <a:r>
            <a:rPr lang="fi-FI" dirty="0"/>
            <a:t>parannetaan oppimistuloksia ja oppimisen edellytyksiä </a:t>
          </a:r>
        </a:p>
      </dgm:t>
    </dgm:pt>
    <dgm:pt modelId="{AFB7730A-2DC2-4FF6-8875-249F99E1984A}" type="parTrans" cxnId="{01F3CB39-F190-4CE2-8D6B-5A3547DF1B10}">
      <dgm:prSet/>
      <dgm:spPr/>
      <dgm:t>
        <a:bodyPr/>
        <a:lstStyle/>
        <a:p>
          <a:endParaRPr lang="fi-FI"/>
        </a:p>
      </dgm:t>
    </dgm:pt>
    <dgm:pt modelId="{BBBD7A4D-497A-477F-994D-C960709A8DB9}" type="sibTrans" cxnId="{01F3CB39-F190-4CE2-8D6B-5A3547DF1B10}">
      <dgm:prSet/>
      <dgm:spPr/>
      <dgm:t>
        <a:bodyPr/>
        <a:lstStyle/>
        <a:p>
          <a:endParaRPr lang="fi-FI"/>
        </a:p>
      </dgm:t>
    </dgm:pt>
    <dgm:pt modelId="{8DC5A1BE-D7D1-404F-859E-A4F319095B0A}">
      <dgm:prSet/>
      <dgm:spPr/>
      <dgm:t>
        <a:bodyPr/>
        <a:lstStyle/>
        <a:p>
          <a:r>
            <a:rPr lang="fi-FI" dirty="0"/>
            <a:t>Hanketoiminnan tavoite: </a:t>
          </a:r>
        </a:p>
        <a:p>
          <a:r>
            <a:rPr lang="fi-FI" dirty="0"/>
            <a:t>vahvistetaan hyvinvointia, yhteisöllisyyttä, osallisuutta ja turvallisuutta </a:t>
          </a:r>
        </a:p>
      </dgm:t>
    </dgm:pt>
    <dgm:pt modelId="{6C443AFD-8ADB-4688-AC4D-84C91C21EC0B}" type="parTrans" cxnId="{7D44BF43-41C1-4142-94CD-E7D024BE9130}">
      <dgm:prSet/>
      <dgm:spPr/>
      <dgm:t>
        <a:bodyPr/>
        <a:lstStyle/>
        <a:p>
          <a:endParaRPr lang="fi-FI"/>
        </a:p>
      </dgm:t>
    </dgm:pt>
    <dgm:pt modelId="{4CA4001F-117A-4834-A13A-978F887CB0CD}" type="sibTrans" cxnId="{7D44BF43-41C1-4142-94CD-E7D024BE9130}">
      <dgm:prSet/>
      <dgm:spPr/>
      <dgm:t>
        <a:bodyPr/>
        <a:lstStyle/>
        <a:p>
          <a:endParaRPr lang="fi-FI"/>
        </a:p>
      </dgm:t>
    </dgm:pt>
    <dgm:pt modelId="{E9A7E94C-E71C-4641-8F57-E91FD2DE5633}">
      <dgm:prSet/>
      <dgm:spPr/>
      <dgm:t>
        <a:bodyPr/>
        <a:lstStyle/>
        <a:p>
          <a:r>
            <a:rPr lang="fi-FI" dirty="0"/>
            <a:t>Hanketoiminnan tavoite: </a:t>
          </a:r>
        </a:p>
        <a:p>
          <a:r>
            <a:rPr lang="fi-FI" dirty="0"/>
            <a:t>tuetaan toimintakulttuurin uudistamista ja sen johtamista</a:t>
          </a:r>
        </a:p>
      </dgm:t>
    </dgm:pt>
    <dgm:pt modelId="{2406BA9C-57AD-4061-8D11-DCA9417D5AD2}" type="parTrans" cxnId="{77A6119B-BB7C-41D2-82E3-5C7F7CFB6287}">
      <dgm:prSet/>
      <dgm:spPr/>
      <dgm:t>
        <a:bodyPr/>
        <a:lstStyle/>
        <a:p>
          <a:endParaRPr lang="fi-FI"/>
        </a:p>
      </dgm:t>
    </dgm:pt>
    <dgm:pt modelId="{D8EB1EF2-FC18-435C-8F4A-0AC5CB3FDBCC}" type="sibTrans" cxnId="{77A6119B-BB7C-41D2-82E3-5C7F7CFB6287}">
      <dgm:prSet/>
      <dgm:spPr/>
      <dgm:t>
        <a:bodyPr/>
        <a:lstStyle/>
        <a:p>
          <a:endParaRPr lang="fi-FI"/>
        </a:p>
      </dgm:t>
    </dgm:pt>
    <dgm:pt modelId="{2CFE8526-29F4-4729-A63F-2206A44716E1}">
      <dgm:prSet/>
      <dgm:spPr/>
      <dgm:t>
        <a:bodyPr/>
        <a:lstStyle/>
        <a:p>
          <a:r>
            <a:rPr lang="fi-FI" dirty="0"/>
            <a:t>Hanketoiminnan tavoite: </a:t>
          </a:r>
        </a:p>
        <a:p>
          <a:r>
            <a:rPr lang="fi-FI" dirty="0"/>
            <a:t>varmistetaan koulutuksen laatua ja kyky vastata toimintaympäristön muutoksiin</a:t>
          </a:r>
        </a:p>
      </dgm:t>
    </dgm:pt>
    <dgm:pt modelId="{05372DEC-1A38-4851-94F1-5D923152E5FE}" type="parTrans" cxnId="{B492282B-1185-49C1-B859-4B60F9738686}">
      <dgm:prSet/>
      <dgm:spPr/>
      <dgm:t>
        <a:bodyPr/>
        <a:lstStyle/>
        <a:p>
          <a:endParaRPr lang="fi-FI"/>
        </a:p>
      </dgm:t>
    </dgm:pt>
    <dgm:pt modelId="{455978D8-7E99-4B05-932B-CAB9D30050D2}" type="sibTrans" cxnId="{B492282B-1185-49C1-B859-4B60F9738686}">
      <dgm:prSet/>
      <dgm:spPr/>
      <dgm:t>
        <a:bodyPr/>
        <a:lstStyle/>
        <a:p>
          <a:endParaRPr lang="fi-FI"/>
        </a:p>
      </dgm:t>
    </dgm:pt>
    <dgm:pt modelId="{16456914-35DA-498B-BB7C-0DD97B3C30BA}">
      <dgm:prSet/>
      <dgm:spPr/>
      <dgm:t>
        <a:bodyPr/>
        <a:lstStyle/>
        <a:p>
          <a:r>
            <a:rPr lang="fi-FI" dirty="0"/>
            <a:t>Yhteistyössä OPH ja OKM, koulutuksen järjestäjät, opettajat, opiskelijat, työelämäkumppanit ja muut sidosryhmät</a:t>
          </a:r>
        </a:p>
      </dgm:t>
    </dgm:pt>
    <dgm:pt modelId="{B4C38AA7-6BB3-4227-9F7C-0C770B6E34CD}" type="parTrans" cxnId="{9642F161-B590-4C7F-9DAF-252388986153}">
      <dgm:prSet/>
      <dgm:spPr/>
      <dgm:t>
        <a:bodyPr/>
        <a:lstStyle/>
        <a:p>
          <a:endParaRPr lang="fi-FI"/>
        </a:p>
      </dgm:t>
    </dgm:pt>
    <dgm:pt modelId="{D2CB01B3-7A54-4AD7-AAAF-5B7BB606DCA1}" type="sibTrans" cxnId="{9642F161-B590-4C7F-9DAF-252388986153}">
      <dgm:prSet/>
      <dgm:spPr/>
      <dgm:t>
        <a:bodyPr/>
        <a:lstStyle/>
        <a:p>
          <a:endParaRPr lang="fi-FI"/>
        </a:p>
      </dgm:t>
    </dgm:pt>
    <dgm:pt modelId="{5C73C45E-4526-4F49-8989-60E7D102085E}">
      <dgm:prSet/>
      <dgm:spPr/>
      <dgm:t>
        <a:bodyPr/>
        <a:lstStyle/>
        <a:p>
          <a:r>
            <a:rPr lang="fi-FI" b="1" dirty="0"/>
            <a:t>Digitalisaatio</a:t>
          </a:r>
        </a:p>
        <a:p>
          <a:r>
            <a:rPr lang="fi-FI" b="1" dirty="0"/>
            <a:t>Tasa-arvon ja yhdenvertaisuuden edistäminen</a:t>
          </a:r>
        </a:p>
        <a:p>
          <a:r>
            <a:rPr lang="fi-FI" b="1" dirty="0"/>
            <a:t>Ammatillisen koulutuksen laadun parantaminen</a:t>
          </a:r>
        </a:p>
      </dgm:t>
    </dgm:pt>
    <dgm:pt modelId="{2AA77D5E-E316-40BD-953B-39351D050464}" type="parTrans" cxnId="{04B2224D-104E-45E0-8EE3-489892628773}">
      <dgm:prSet/>
      <dgm:spPr/>
      <dgm:t>
        <a:bodyPr/>
        <a:lstStyle/>
        <a:p>
          <a:endParaRPr lang="fi-FI"/>
        </a:p>
      </dgm:t>
    </dgm:pt>
    <dgm:pt modelId="{79B95414-6EF9-4FF0-9883-2E963001EDCC}" type="sibTrans" cxnId="{04B2224D-104E-45E0-8EE3-489892628773}">
      <dgm:prSet/>
      <dgm:spPr/>
      <dgm:t>
        <a:bodyPr/>
        <a:lstStyle/>
        <a:p>
          <a:endParaRPr lang="fi-FI"/>
        </a:p>
      </dgm:t>
    </dgm:pt>
    <dgm:pt modelId="{135B6482-7FC0-4F50-8C6D-1F7AE7C09B94}" type="pres">
      <dgm:prSet presAssocID="{1B5A43BA-448D-44A1-B690-19BA29CD6FA4}" presName="diagram" presStyleCnt="0">
        <dgm:presLayoutVars>
          <dgm:dir/>
          <dgm:resizeHandles val="exact"/>
        </dgm:presLayoutVars>
      </dgm:prSet>
      <dgm:spPr/>
    </dgm:pt>
    <dgm:pt modelId="{482F7544-588D-449B-8646-DBDDF4B0FF89}" type="pres">
      <dgm:prSet presAssocID="{2E1F2653-B257-4031-B132-7D6C8A567802}" presName="node" presStyleLbl="node1" presStyleIdx="0" presStyleCnt="7" custLinFactY="22822" custLinFactNeighborX="5759" custLinFactNeighborY="100000">
        <dgm:presLayoutVars>
          <dgm:bulletEnabled val="1"/>
        </dgm:presLayoutVars>
      </dgm:prSet>
      <dgm:spPr/>
    </dgm:pt>
    <dgm:pt modelId="{3EE4437A-76D2-4887-B4CF-F43B92CA61F9}" type="pres">
      <dgm:prSet presAssocID="{BBBD7A4D-497A-477F-994D-C960709A8DB9}" presName="sibTrans" presStyleCnt="0"/>
      <dgm:spPr/>
    </dgm:pt>
    <dgm:pt modelId="{FDB62414-8D53-4913-B349-4038A58B2A95}" type="pres">
      <dgm:prSet presAssocID="{8DC5A1BE-D7D1-404F-859E-A4F319095B0A}" presName="node" presStyleLbl="node1" presStyleIdx="1" presStyleCnt="7" custLinFactY="22609" custLinFactNeighborX="-1682" custLinFactNeighborY="100000">
        <dgm:presLayoutVars>
          <dgm:bulletEnabled val="1"/>
        </dgm:presLayoutVars>
      </dgm:prSet>
      <dgm:spPr/>
    </dgm:pt>
    <dgm:pt modelId="{09371D8F-0B40-4CC6-8640-BA9D3F9B9F98}" type="pres">
      <dgm:prSet presAssocID="{4CA4001F-117A-4834-A13A-978F887CB0CD}" presName="sibTrans" presStyleCnt="0"/>
      <dgm:spPr/>
    </dgm:pt>
    <dgm:pt modelId="{3FD10C14-E343-48B7-AB43-D6572E545986}" type="pres">
      <dgm:prSet presAssocID="{E9A7E94C-E71C-4641-8F57-E91FD2DE5633}" presName="node" presStyleLbl="node1" presStyleIdx="2" presStyleCnt="7" custLinFactY="21908" custLinFactNeighborX="-4469" custLinFactNeighborY="100000">
        <dgm:presLayoutVars>
          <dgm:bulletEnabled val="1"/>
        </dgm:presLayoutVars>
      </dgm:prSet>
      <dgm:spPr/>
    </dgm:pt>
    <dgm:pt modelId="{44A1E48D-2A1B-4E22-98DA-20D0C50337FD}" type="pres">
      <dgm:prSet presAssocID="{D8EB1EF2-FC18-435C-8F4A-0AC5CB3FDBCC}" presName="sibTrans" presStyleCnt="0"/>
      <dgm:spPr/>
    </dgm:pt>
    <dgm:pt modelId="{41744DE9-1D06-4E5D-9757-827277C9D4D4}" type="pres">
      <dgm:prSet presAssocID="{2CFE8526-29F4-4729-A63F-2206A44716E1}" presName="node" presStyleLbl="node1" presStyleIdx="3" presStyleCnt="7" custLinFactY="21728" custLinFactNeighborX="-5339" custLinFactNeighborY="100000">
        <dgm:presLayoutVars>
          <dgm:bulletEnabled val="1"/>
        </dgm:presLayoutVars>
      </dgm:prSet>
      <dgm:spPr/>
    </dgm:pt>
    <dgm:pt modelId="{1EC3EAED-ED8D-456A-8E52-E5A066E1A1A8}" type="pres">
      <dgm:prSet presAssocID="{455978D8-7E99-4B05-932B-CAB9D30050D2}" presName="sibTrans" presStyleCnt="0"/>
      <dgm:spPr/>
    </dgm:pt>
    <dgm:pt modelId="{4EB6B046-F67D-40ED-B1F0-5C24CFF1F175}" type="pres">
      <dgm:prSet presAssocID="{E200D47D-EFE2-434E-9132-2856684976CD}" presName="node" presStyleLbl="node1" presStyleIdx="4" presStyleCnt="7" custLinFactY="-21909" custLinFactNeighborX="-16585" custLinFactNeighborY="-100000">
        <dgm:presLayoutVars>
          <dgm:bulletEnabled val="1"/>
        </dgm:presLayoutVars>
      </dgm:prSet>
      <dgm:spPr/>
    </dgm:pt>
    <dgm:pt modelId="{8AB1C457-E366-41F3-9E69-BB246A8CDD50}" type="pres">
      <dgm:prSet presAssocID="{41CBDC79-E2DC-481A-AEF7-38AD7B575AAE}" presName="sibTrans" presStyleCnt="0"/>
      <dgm:spPr/>
    </dgm:pt>
    <dgm:pt modelId="{F5F0A11E-4B80-4F86-ADD1-55DAC5101172}" type="pres">
      <dgm:prSet presAssocID="{16456914-35DA-498B-BB7C-0DD97B3C30BA}" presName="node" presStyleLbl="node1" presStyleIdx="5" presStyleCnt="7" custScaleY="96510" custLinFactY="-23309" custLinFactNeighborX="-13872" custLinFactNeighborY="-100000">
        <dgm:presLayoutVars>
          <dgm:bulletEnabled val="1"/>
        </dgm:presLayoutVars>
      </dgm:prSet>
      <dgm:spPr/>
    </dgm:pt>
    <dgm:pt modelId="{935D5905-8BD5-4BE0-BD49-BBC91DF0CADE}" type="pres">
      <dgm:prSet presAssocID="{D2CB01B3-7A54-4AD7-AAAF-5B7BB606DCA1}" presName="sibTrans" presStyleCnt="0"/>
      <dgm:spPr/>
    </dgm:pt>
    <dgm:pt modelId="{5A325D51-31C3-43C1-AA9B-157C90C1383A}" type="pres">
      <dgm:prSet presAssocID="{5C73C45E-4526-4F49-8989-60E7D102085E}" presName="node" presStyleLbl="node1" presStyleIdx="6" presStyleCnt="7" custLinFactY="-22608" custLinFactNeighborX="-7694" custLinFactNeighborY="-100000">
        <dgm:presLayoutVars>
          <dgm:bulletEnabled val="1"/>
        </dgm:presLayoutVars>
      </dgm:prSet>
      <dgm:spPr/>
    </dgm:pt>
  </dgm:ptLst>
  <dgm:cxnLst>
    <dgm:cxn modelId="{AD902C13-5D8B-45CD-BFF6-983A7FE2F468}" type="presOf" srcId="{1B5A43BA-448D-44A1-B690-19BA29CD6FA4}" destId="{135B6482-7FC0-4F50-8C6D-1F7AE7C09B94}" srcOrd="0" destOrd="0" presId="urn:microsoft.com/office/officeart/2005/8/layout/default"/>
    <dgm:cxn modelId="{B492282B-1185-49C1-B859-4B60F9738686}" srcId="{1B5A43BA-448D-44A1-B690-19BA29CD6FA4}" destId="{2CFE8526-29F4-4729-A63F-2206A44716E1}" srcOrd="3" destOrd="0" parTransId="{05372DEC-1A38-4851-94F1-5D923152E5FE}" sibTransId="{455978D8-7E99-4B05-932B-CAB9D30050D2}"/>
    <dgm:cxn modelId="{01F3CB39-F190-4CE2-8D6B-5A3547DF1B10}" srcId="{1B5A43BA-448D-44A1-B690-19BA29CD6FA4}" destId="{2E1F2653-B257-4031-B132-7D6C8A567802}" srcOrd="0" destOrd="0" parTransId="{AFB7730A-2DC2-4FF6-8875-249F99E1984A}" sibTransId="{BBBD7A4D-497A-477F-994D-C960709A8DB9}"/>
    <dgm:cxn modelId="{9642F161-B590-4C7F-9DAF-252388986153}" srcId="{1B5A43BA-448D-44A1-B690-19BA29CD6FA4}" destId="{16456914-35DA-498B-BB7C-0DD97B3C30BA}" srcOrd="5" destOrd="0" parTransId="{B4C38AA7-6BB3-4227-9F7C-0C770B6E34CD}" sibTransId="{D2CB01B3-7A54-4AD7-AAAF-5B7BB606DCA1}"/>
    <dgm:cxn modelId="{08F8D462-8CA6-435C-9D79-9B3E8F159100}" type="presOf" srcId="{16456914-35DA-498B-BB7C-0DD97B3C30BA}" destId="{F5F0A11E-4B80-4F86-ADD1-55DAC5101172}" srcOrd="0" destOrd="0" presId="urn:microsoft.com/office/officeart/2005/8/layout/default"/>
    <dgm:cxn modelId="{7D44BF43-41C1-4142-94CD-E7D024BE9130}" srcId="{1B5A43BA-448D-44A1-B690-19BA29CD6FA4}" destId="{8DC5A1BE-D7D1-404F-859E-A4F319095B0A}" srcOrd="1" destOrd="0" parTransId="{6C443AFD-8ADB-4688-AC4D-84C91C21EC0B}" sibTransId="{4CA4001F-117A-4834-A13A-978F887CB0CD}"/>
    <dgm:cxn modelId="{04B2224D-104E-45E0-8EE3-489892628773}" srcId="{1B5A43BA-448D-44A1-B690-19BA29CD6FA4}" destId="{5C73C45E-4526-4F49-8989-60E7D102085E}" srcOrd="6" destOrd="0" parTransId="{2AA77D5E-E316-40BD-953B-39351D050464}" sibTransId="{79B95414-6EF9-4FF0-9883-2E963001EDCC}"/>
    <dgm:cxn modelId="{B875DF6E-767A-4196-BA74-9DDB9AA25B47}" srcId="{1B5A43BA-448D-44A1-B690-19BA29CD6FA4}" destId="{E200D47D-EFE2-434E-9132-2856684976CD}" srcOrd="4" destOrd="0" parTransId="{A4A84101-411D-436E-800C-1A2FF9D1E865}" sibTransId="{41CBDC79-E2DC-481A-AEF7-38AD7B575AAE}"/>
    <dgm:cxn modelId="{77A6119B-BB7C-41D2-82E3-5C7F7CFB6287}" srcId="{1B5A43BA-448D-44A1-B690-19BA29CD6FA4}" destId="{E9A7E94C-E71C-4641-8F57-E91FD2DE5633}" srcOrd="2" destOrd="0" parTransId="{2406BA9C-57AD-4061-8D11-DCA9417D5AD2}" sibTransId="{D8EB1EF2-FC18-435C-8F4A-0AC5CB3FDBCC}"/>
    <dgm:cxn modelId="{096B69AB-50D9-4A99-9576-F63D29ACEBF8}" type="presOf" srcId="{2E1F2653-B257-4031-B132-7D6C8A567802}" destId="{482F7544-588D-449B-8646-DBDDF4B0FF89}" srcOrd="0" destOrd="0" presId="urn:microsoft.com/office/officeart/2005/8/layout/default"/>
    <dgm:cxn modelId="{D2ECC0C3-C18B-474C-AD29-B61058E2BA5C}" type="presOf" srcId="{5C73C45E-4526-4F49-8989-60E7D102085E}" destId="{5A325D51-31C3-43C1-AA9B-157C90C1383A}" srcOrd="0" destOrd="0" presId="urn:microsoft.com/office/officeart/2005/8/layout/default"/>
    <dgm:cxn modelId="{7D9E56D1-CB95-4C43-B4D1-EB4F4DD2AD4A}" type="presOf" srcId="{2CFE8526-29F4-4729-A63F-2206A44716E1}" destId="{41744DE9-1D06-4E5D-9757-827277C9D4D4}" srcOrd="0" destOrd="0" presId="urn:microsoft.com/office/officeart/2005/8/layout/default"/>
    <dgm:cxn modelId="{E26F8FD4-F22D-4B11-9305-946211BA7ED3}" type="presOf" srcId="{8DC5A1BE-D7D1-404F-859E-A4F319095B0A}" destId="{FDB62414-8D53-4913-B349-4038A58B2A95}" srcOrd="0" destOrd="0" presId="urn:microsoft.com/office/officeart/2005/8/layout/default"/>
    <dgm:cxn modelId="{57C361F0-2EB1-4FB3-95A9-7CBD66C7E6B4}" type="presOf" srcId="{E200D47D-EFE2-434E-9132-2856684976CD}" destId="{4EB6B046-F67D-40ED-B1F0-5C24CFF1F175}" srcOrd="0" destOrd="0" presId="urn:microsoft.com/office/officeart/2005/8/layout/default"/>
    <dgm:cxn modelId="{367A05F9-B02B-4633-8443-108B03A0E14F}" type="presOf" srcId="{E9A7E94C-E71C-4641-8F57-E91FD2DE5633}" destId="{3FD10C14-E343-48B7-AB43-D6572E545986}" srcOrd="0" destOrd="0" presId="urn:microsoft.com/office/officeart/2005/8/layout/default"/>
    <dgm:cxn modelId="{21D0F164-CFA9-4F43-80E8-6510F832654A}" type="presParOf" srcId="{135B6482-7FC0-4F50-8C6D-1F7AE7C09B94}" destId="{482F7544-588D-449B-8646-DBDDF4B0FF89}" srcOrd="0" destOrd="0" presId="urn:microsoft.com/office/officeart/2005/8/layout/default"/>
    <dgm:cxn modelId="{EB485256-4378-4499-AA85-DD24487308DA}" type="presParOf" srcId="{135B6482-7FC0-4F50-8C6D-1F7AE7C09B94}" destId="{3EE4437A-76D2-4887-B4CF-F43B92CA61F9}" srcOrd="1" destOrd="0" presId="urn:microsoft.com/office/officeart/2005/8/layout/default"/>
    <dgm:cxn modelId="{27776F76-D5E0-447B-94DB-B7D4516A9FD1}" type="presParOf" srcId="{135B6482-7FC0-4F50-8C6D-1F7AE7C09B94}" destId="{FDB62414-8D53-4913-B349-4038A58B2A95}" srcOrd="2" destOrd="0" presId="urn:microsoft.com/office/officeart/2005/8/layout/default"/>
    <dgm:cxn modelId="{A6A72501-5FF1-481A-8F53-0B9038C66126}" type="presParOf" srcId="{135B6482-7FC0-4F50-8C6D-1F7AE7C09B94}" destId="{09371D8F-0B40-4CC6-8640-BA9D3F9B9F98}" srcOrd="3" destOrd="0" presId="urn:microsoft.com/office/officeart/2005/8/layout/default"/>
    <dgm:cxn modelId="{FE057CED-7747-4995-9C86-026C944607F4}" type="presParOf" srcId="{135B6482-7FC0-4F50-8C6D-1F7AE7C09B94}" destId="{3FD10C14-E343-48B7-AB43-D6572E545986}" srcOrd="4" destOrd="0" presId="urn:microsoft.com/office/officeart/2005/8/layout/default"/>
    <dgm:cxn modelId="{AEA14370-9401-4A4B-8EF1-41DF466D2989}" type="presParOf" srcId="{135B6482-7FC0-4F50-8C6D-1F7AE7C09B94}" destId="{44A1E48D-2A1B-4E22-98DA-20D0C50337FD}" srcOrd="5" destOrd="0" presId="urn:microsoft.com/office/officeart/2005/8/layout/default"/>
    <dgm:cxn modelId="{AFA5EC7E-23BE-4DC4-A190-31D5514F5B01}" type="presParOf" srcId="{135B6482-7FC0-4F50-8C6D-1F7AE7C09B94}" destId="{41744DE9-1D06-4E5D-9757-827277C9D4D4}" srcOrd="6" destOrd="0" presId="urn:microsoft.com/office/officeart/2005/8/layout/default"/>
    <dgm:cxn modelId="{FACF9AF0-B5D2-4CA3-9868-5A78B3BD6BFC}" type="presParOf" srcId="{135B6482-7FC0-4F50-8C6D-1F7AE7C09B94}" destId="{1EC3EAED-ED8D-456A-8E52-E5A066E1A1A8}" srcOrd="7" destOrd="0" presId="urn:microsoft.com/office/officeart/2005/8/layout/default"/>
    <dgm:cxn modelId="{FAAFD40E-F8EC-40DB-9ECD-ED2B2C948D05}" type="presParOf" srcId="{135B6482-7FC0-4F50-8C6D-1F7AE7C09B94}" destId="{4EB6B046-F67D-40ED-B1F0-5C24CFF1F175}" srcOrd="8" destOrd="0" presId="urn:microsoft.com/office/officeart/2005/8/layout/default"/>
    <dgm:cxn modelId="{25962E84-CB98-43C8-A518-A2D745309785}" type="presParOf" srcId="{135B6482-7FC0-4F50-8C6D-1F7AE7C09B94}" destId="{8AB1C457-E366-41F3-9E69-BB246A8CDD50}" srcOrd="9" destOrd="0" presId="urn:microsoft.com/office/officeart/2005/8/layout/default"/>
    <dgm:cxn modelId="{4CB5B69A-D6D4-4392-A538-E3BA9390EC4C}" type="presParOf" srcId="{135B6482-7FC0-4F50-8C6D-1F7AE7C09B94}" destId="{F5F0A11E-4B80-4F86-ADD1-55DAC5101172}" srcOrd="10" destOrd="0" presId="urn:microsoft.com/office/officeart/2005/8/layout/default"/>
    <dgm:cxn modelId="{3992428F-F700-452C-91CB-1447178CD820}" type="presParOf" srcId="{135B6482-7FC0-4F50-8C6D-1F7AE7C09B94}" destId="{935D5905-8BD5-4BE0-BD49-BBC91DF0CADE}" srcOrd="11" destOrd="0" presId="urn:microsoft.com/office/officeart/2005/8/layout/default"/>
    <dgm:cxn modelId="{7210210E-C907-473C-84F6-5CF44642A3E5}" type="presParOf" srcId="{135B6482-7FC0-4F50-8C6D-1F7AE7C09B94}" destId="{5A325D51-31C3-43C1-AA9B-157C90C1383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3B393-1A84-40C4-85D5-01B90CAF65F6}">
      <dsp:nvSpPr>
        <dsp:cNvPr id="0" name=""/>
        <dsp:cNvSpPr/>
      </dsp:nvSpPr>
      <dsp:spPr>
        <a:xfrm>
          <a:off x="427172" y="2713"/>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huomioi oppijan kokonaistilanteen</a:t>
          </a:r>
          <a:endParaRPr lang="en-US" sz="1200" kern="1200" dirty="0"/>
        </a:p>
      </dsp:txBody>
      <dsp:txXfrm>
        <a:off x="427172" y="2713"/>
        <a:ext cx="1824765" cy="1094859"/>
      </dsp:txXfrm>
    </dsp:sp>
    <dsp:sp modelId="{A4537612-3E13-4725-9CC6-EAEB3817F029}">
      <dsp:nvSpPr>
        <dsp:cNvPr id="0" name=""/>
        <dsp:cNvSpPr/>
      </dsp:nvSpPr>
      <dsp:spPr>
        <a:xfrm>
          <a:off x="2434414" y="2713"/>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on oppijalähtöistä ja vuorovaikutteista</a:t>
          </a:r>
          <a:endParaRPr lang="en-US" sz="1200" kern="1200" dirty="0"/>
        </a:p>
      </dsp:txBody>
      <dsp:txXfrm>
        <a:off x="2434414" y="2713"/>
        <a:ext cx="1824765" cy="1094859"/>
      </dsp:txXfrm>
    </dsp:sp>
    <dsp:sp modelId="{75738C6C-980D-4B69-B74F-5D197E083316}">
      <dsp:nvSpPr>
        <dsp:cNvPr id="0" name=""/>
        <dsp:cNvSpPr/>
      </dsp:nvSpPr>
      <dsp:spPr>
        <a:xfrm>
          <a:off x="4441656" y="2713"/>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on saavutettavaa ja monikanavaista</a:t>
          </a:r>
          <a:endParaRPr lang="en-US" sz="1200" kern="1200" dirty="0"/>
        </a:p>
      </dsp:txBody>
      <dsp:txXfrm>
        <a:off x="4441656" y="2713"/>
        <a:ext cx="1824765" cy="1094859"/>
      </dsp:txXfrm>
    </dsp:sp>
    <dsp:sp modelId="{C2C1BBE5-79DA-4C58-883C-92E843A71588}">
      <dsp:nvSpPr>
        <dsp:cNvPr id="0" name=""/>
        <dsp:cNvSpPr/>
      </dsp:nvSpPr>
      <dsp:spPr>
        <a:xfrm>
          <a:off x="6448898" y="2713"/>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on monialaista yhteistyötä</a:t>
          </a:r>
          <a:endParaRPr lang="en-US" sz="1200" kern="1200" dirty="0"/>
        </a:p>
      </dsp:txBody>
      <dsp:txXfrm>
        <a:off x="6448898" y="2713"/>
        <a:ext cx="1824765" cy="1094859"/>
      </dsp:txXfrm>
    </dsp:sp>
    <dsp:sp modelId="{B6645268-B906-45DB-A9DB-F467D734669A}">
      <dsp:nvSpPr>
        <dsp:cNvPr id="0" name=""/>
        <dsp:cNvSpPr/>
      </dsp:nvSpPr>
      <dsp:spPr>
        <a:xfrm>
          <a:off x="8456139" y="2713"/>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on yhdenvertaista, tasa-arvoista ja eettisesti kestävää</a:t>
          </a:r>
          <a:endParaRPr lang="en-US" sz="1200" kern="1200" dirty="0"/>
        </a:p>
      </dsp:txBody>
      <dsp:txXfrm>
        <a:off x="8456139" y="2713"/>
        <a:ext cx="1824765" cy="1094859"/>
      </dsp:txXfrm>
    </dsp:sp>
    <dsp:sp modelId="{1ABA6C0C-E5D1-4A0C-80AC-EC34CF4719EB}">
      <dsp:nvSpPr>
        <dsp:cNvPr id="0" name=""/>
        <dsp:cNvSpPr/>
      </dsp:nvSpPr>
      <dsp:spPr>
        <a:xfrm>
          <a:off x="2434414" y="1280049"/>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tukee siirtymävaiheen yhteistyötä</a:t>
          </a:r>
          <a:endParaRPr lang="en-US" sz="1200" kern="1200" dirty="0"/>
        </a:p>
      </dsp:txBody>
      <dsp:txXfrm>
        <a:off x="2434414" y="1280049"/>
        <a:ext cx="1824765" cy="1094859"/>
      </dsp:txXfrm>
    </dsp:sp>
    <dsp:sp modelId="{355674A5-B196-48BD-89E5-A4169F7B68FF}">
      <dsp:nvSpPr>
        <dsp:cNvPr id="0" name=""/>
        <dsp:cNvSpPr/>
      </dsp:nvSpPr>
      <dsp:spPr>
        <a:xfrm>
          <a:off x="4441656" y="1280049"/>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tukee urasuunnittelutaitoja</a:t>
          </a:r>
          <a:endParaRPr lang="en-US" sz="1200" kern="1200" dirty="0"/>
        </a:p>
      </dsp:txBody>
      <dsp:txXfrm>
        <a:off x="4441656" y="1280049"/>
        <a:ext cx="1824765" cy="1094859"/>
      </dsp:txXfrm>
    </dsp:sp>
    <dsp:sp modelId="{F032BF3F-E091-4DAA-9EEF-0FC6EF9ADDBB}">
      <dsp:nvSpPr>
        <dsp:cNvPr id="0" name=""/>
        <dsp:cNvSpPr/>
      </dsp:nvSpPr>
      <dsp:spPr>
        <a:xfrm>
          <a:off x="6448898" y="1280049"/>
          <a:ext cx="1824765" cy="1094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Ohjaus edistää vaikuttavaa työelämäyhteistyötä</a:t>
          </a:r>
          <a:endParaRPr lang="en-US" sz="1200" kern="1200" dirty="0"/>
        </a:p>
      </dsp:txBody>
      <dsp:txXfrm>
        <a:off x="6448898" y="1280049"/>
        <a:ext cx="1824765" cy="1094859"/>
      </dsp:txXfrm>
    </dsp:sp>
    <dsp:sp modelId="{96A586FC-C46C-4BAA-B272-79145B637EA4}">
      <dsp:nvSpPr>
        <dsp:cNvPr id="0" name=""/>
        <dsp:cNvSpPr/>
      </dsp:nvSpPr>
      <dsp:spPr>
        <a:xfrm>
          <a:off x="1797407" y="2557385"/>
          <a:ext cx="7113263" cy="2188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rgbClr val="5BCA13"/>
              </a:solidFill>
              <a:effectLst/>
              <a:ea typeface="Arial" panose="020B0604020202020204" pitchFamily="34" charset="0"/>
              <a:cs typeface="Times New Roman" panose="02020603050405020304" pitchFamily="18" charset="0"/>
            </a:rPr>
            <a:t>Hyvän ohjauksen kriteereissä on huomioitu Elinikäisen ohjauksen strategian tavoitteet ja toimenpidesuositukset, joita siis ovat </a:t>
          </a:r>
        </a:p>
        <a:p>
          <a:pPr marL="0" lvl="0" indent="0" algn="ctr" defTabSz="533400">
            <a:lnSpc>
              <a:spcPct val="90000"/>
            </a:lnSpc>
            <a:spcBef>
              <a:spcPct val="0"/>
            </a:spcBef>
            <a:spcAft>
              <a:spcPct val="35000"/>
            </a:spcAft>
            <a:buNone/>
          </a:pPr>
          <a:r>
            <a:rPr lang="fi-FI" sz="1200" b="1" kern="1200" dirty="0">
              <a:solidFill>
                <a:srgbClr val="5BCA13"/>
              </a:solidFill>
              <a:effectLst/>
              <a:ea typeface="Arial" panose="020B0604020202020204" pitchFamily="34" charset="0"/>
              <a:cs typeface="Times New Roman" panose="02020603050405020304" pitchFamily="18" charset="0"/>
            </a:rPr>
            <a:t>saavutettavuus ja asiakaslähtöisyys</a:t>
          </a:r>
          <a:endParaRPr lang="fi-FI" sz="1200" b="1" kern="1200" dirty="0">
            <a:solidFill>
              <a:srgbClr val="5BCA13"/>
            </a:solidFill>
            <a:effectLst/>
            <a:ea typeface="Arial" panose="020B0604020202020204" pitchFamily="34" charset="0"/>
          </a:endParaRPr>
        </a:p>
        <a:p>
          <a:pPr marL="0" lvl="0" indent="0" algn="ctr" defTabSz="533400">
            <a:lnSpc>
              <a:spcPct val="90000"/>
            </a:lnSpc>
            <a:spcBef>
              <a:spcPct val="0"/>
            </a:spcBef>
            <a:spcAft>
              <a:spcPct val="35000"/>
            </a:spcAft>
            <a:buNone/>
          </a:pPr>
          <a:r>
            <a:rPr lang="fi-FI" sz="1200" b="1" kern="1200" dirty="0">
              <a:solidFill>
                <a:srgbClr val="5BCA13"/>
              </a:solidFill>
              <a:effectLst/>
              <a:ea typeface="Arial" panose="020B0604020202020204" pitchFamily="34" charset="0"/>
              <a:cs typeface="Times New Roman" panose="02020603050405020304" pitchFamily="18" charset="0"/>
            </a:rPr>
            <a:t>digitaalisuus</a:t>
          </a:r>
          <a:endParaRPr lang="fi-FI" sz="1200" b="1" kern="1200" dirty="0">
            <a:solidFill>
              <a:srgbClr val="5BCA13"/>
            </a:solidFill>
            <a:effectLst/>
            <a:ea typeface="Arial" panose="020B0604020202020204" pitchFamily="34" charset="0"/>
          </a:endParaRPr>
        </a:p>
        <a:p>
          <a:pPr marL="0" lvl="0" indent="0" algn="ctr" defTabSz="533400">
            <a:lnSpc>
              <a:spcPct val="90000"/>
            </a:lnSpc>
            <a:spcBef>
              <a:spcPct val="0"/>
            </a:spcBef>
            <a:spcAft>
              <a:spcPct val="35000"/>
            </a:spcAft>
            <a:buNone/>
          </a:pPr>
          <a:r>
            <a:rPr lang="fi-FI" sz="1200" b="1" kern="1200" dirty="0">
              <a:solidFill>
                <a:srgbClr val="5BCA13"/>
              </a:solidFill>
              <a:effectLst/>
              <a:ea typeface="Arial" panose="020B0604020202020204" pitchFamily="34" charset="0"/>
              <a:cs typeface="Times New Roman" panose="02020603050405020304" pitchFamily="18" charset="0"/>
            </a:rPr>
            <a:t>laadukkuus</a:t>
          </a:r>
          <a:endParaRPr lang="fi-FI" sz="1200" b="1" kern="1200" dirty="0">
            <a:solidFill>
              <a:srgbClr val="5BCA13"/>
            </a:solidFill>
            <a:effectLst/>
            <a:ea typeface="Arial" panose="020B0604020202020204" pitchFamily="34" charset="0"/>
          </a:endParaRPr>
        </a:p>
        <a:p>
          <a:pPr marL="0" lvl="0" indent="0" algn="ctr" defTabSz="533400">
            <a:lnSpc>
              <a:spcPct val="90000"/>
            </a:lnSpc>
            <a:spcBef>
              <a:spcPct val="0"/>
            </a:spcBef>
            <a:spcAft>
              <a:spcPct val="35000"/>
            </a:spcAft>
            <a:buNone/>
          </a:pPr>
          <a:r>
            <a:rPr lang="fi-FI" sz="1200" b="1" kern="1200" dirty="0">
              <a:solidFill>
                <a:srgbClr val="5BCA13"/>
              </a:solidFill>
              <a:effectLst/>
              <a:ea typeface="Arial" panose="020B0604020202020204" pitchFamily="34" charset="0"/>
              <a:cs typeface="Times New Roman" panose="02020603050405020304" pitchFamily="18" charset="0"/>
            </a:rPr>
            <a:t>yhdenvertaisuus ja kestävyys</a:t>
          </a:r>
          <a:endParaRPr lang="fi-FI" sz="1200" b="1" kern="1200" dirty="0">
            <a:solidFill>
              <a:srgbClr val="5BCA13"/>
            </a:solidFill>
            <a:effectLst/>
            <a:ea typeface="Arial" panose="020B0604020202020204" pitchFamily="34" charset="0"/>
          </a:endParaRPr>
        </a:p>
        <a:p>
          <a:pPr marL="0" lvl="0" indent="0" algn="ctr" defTabSz="533400">
            <a:lnSpc>
              <a:spcPct val="90000"/>
            </a:lnSpc>
            <a:spcBef>
              <a:spcPct val="0"/>
            </a:spcBef>
            <a:spcAft>
              <a:spcPct val="35000"/>
            </a:spcAft>
            <a:buNone/>
          </a:pPr>
          <a:r>
            <a:rPr lang="fi-FI" sz="1200" b="1" kern="1200" dirty="0">
              <a:solidFill>
                <a:srgbClr val="5BCA13"/>
              </a:solidFill>
              <a:effectLst/>
              <a:ea typeface="Arial" panose="020B0604020202020204" pitchFamily="34" charset="0"/>
              <a:cs typeface="Times New Roman" panose="02020603050405020304" pitchFamily="18" charset="0"/>
            </a:rPr>
            <a:t>monialaisuus ja koordinointi</a:t>
          </a:r>
          <a:endParaRPr lang="fi-FI" sz="1200" b="1" kern="1200" dirty="0">
            <a:solidFill>
              <a:srgbClr val="5BCA13"/>
            </a:solidFill>
            <a:effectLst/>
            <a:ea typeface="Arial" panose="020B0604020202020204" pitchFamily="34" charset="0"/>
          </a:endParaRPr>
        </a:p>
        <a:p>
          <a:pPr marL="0" lvl="0" indent="0" algn="ctr" defTabSz="533400">
            <a:lnSpc>
              <a:spcPct val="90000"/>
            </a:lnSpc>
            <a:spcBef>
              <a:spcPct val="0"/>
            </a:spcBef>
            <a:spcAft>
              <a:spcPct val="35000"/>
            </a:spcAft>
            <a:buNone/>
          </a:pPr>
          <a:r>
            <a:rPr lang="fi-FI" sz="1200" b="1" kern="1200" dirty="0">
              <a:solidFill>
                <a:srgbClr val="5BCA13"/>
              </a:solidFill>
              <a:effectLst/>
              <a:ea typeface="Arial" panose="020B0604020202020204" pitchFamily="34" charset="0"/>
              <a:cs typeface="Times New Roman" panose="02020603050405020304" pitchFamily="18" charset="0"/>
            </a:rPr>
            <a:t>tietoon perustuva ohjaus</a:t>
          </a:r>
          <a:endParaRPr lang="fi-FI" sz="1200" b="1" kern="1200" dirty="0">
            <a:solidFill>
              <a:srgbClr val="5BCA13"/>
            </a:solidFill>
          </a:endParaRPr>
        </a:p>
      </dsp:txBody>
      <dsp:txXfrm>
        <a:off x="1797407" y="2557385"/>
        <a:ext cx="7113263" cy="2188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7544-588D-449B-8646-DBDDF4B0FF89}">
      <dsp:nvSpPr>
        <dsp:cNvPr id="0" name=""/>
        <dsp:cNvSpPr/>
      </dsp:nvSpPr>
      <dsp:spPr>
        <a:xfrm>
          <a:off x="143833" y="2148220"/>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Hanketoiminnan tavoite: </a:t>
          </a:r>
        </a:p>
        <a:p>
          <a:pPr marL="0" lvl="0" indent="0" algn="ctr" defTabSz="533400">
            <a:lnSpc>
              <a:spcPct val="90000"/>
            </a:lnSpc>
            <a:spcBef>
              <a:spcPct val="0"/>
            </a:spcBef>
            <a:spcAft>
              <a:spcPct val="35000"/>
            </a:spcAft>
            <a:buNone/>
          </a:pPr>
          <a:r>
            <a:rPr lang="fi-FI" sz="1200" kern="1200" dirty="0"/>
            <a:t>parannetaan oppimistuloksia ja oppimisen edellytyksiä </a:t>
          </a:r>
        </a:p>
      </dsp:txBody>
      <dsp:txXfrm>
        <a:off x="143833" y="2148220"/>
        <a:ext cx="2444055" cy="1466433"/>
      </dsp:txXfrm>
    </dsp:sp>
    <dsp:sp modelId="{FDB62414-8D53-4913-B349-4038A58B2A95}">
      <dsp:nvSpPr>
        <dsp:cNvPr id="0" name=""/>
        <dsp:cNvSpPr/>
      </dsp:nvSpPr>
      <dsp:spPr>
        <a:xfrm>
          <a:off x="2650432" y="2145096"/>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Hanketoiminnan tavoite: </a:t>
          </a:r>
        </a:p>
        <a:p>
          <a:pPr marL="0" lvl="0" indent="0" algn="ctr" defTabSz="533400">
            <a:lnSpc>
              <a:spcPct val="90000"/>
            </a:lnSpc>
            <a:spcBef>
              <a:spcPct val="0"/>
            </a:spcBef>
            <a:spcAft>
              <a:spcPct val="35000"/>
            </a:spcAft>
            <a:buNone/>
          </a:pPr>
          <a:r>
            <a:rPr lang="fi-FI" sz="1200" kern="1200" dirty="0"/>
            <a:t>vahvistetaan hyvinvointia, yhteisöllisyyttä, osallisuutta ja turvallisuutta </a:t>
          </a:r>
        </a:p>
      </dsp:txBody>
      <dsp:txXfrm>
        <a:off x="2650432" y="2145096"/>
        <a:ext cx="2444055" cy="1466433"/>
      </dsp:txXfrm>
    </dsp:sp>
    <dsp:sp modelId="{3FD10C14-E343-48B7-AB43-D6572E545986}">
      <dsp:nvSpPr>
        <dsp:cNvPr id="0" name=""/>
        <dsp:cNvSpPr/>
      </dsp:nvSpPr>
      <dsp:spPr>
        <a:xfrm>
          <a:off x="5270777" y="2134816"/>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Hanketoiminnan tavoite: </a:t>
          </a:r>
        </a:p>
        <a:p>
          <a:pPr marL="0" lvl="0" indent="0" algn="ctr" defTabSz="533400">
            <a:lnSpc>
              <a:spcPct val="90000"/>
            </a:lnSpc>
            <a:spcBef>
              <a:spcPct val="0"/>
            </a:spcBef>
            <a:spcAft>
              <a:spcPct val="35000"/>
            </a:spcAft>
            <a:buNone/>
          </a:pPr>
          <a:r>
            <a:rPr lang="fi-FI" sz="1200" kern="1200" dirty="0"/>
            <a:t>tuetaan toimintakulttuurin uudistamista ja sen johtamista</a:t>
          </a:r>
        </a:p>
      </dsp:txBody>
      <dsp:txXfrm>
        <a:off x="5270777" y="2134816"/>
        <a:ext cx="2444055" cy="1466433"/>
      </dsp:txXfrm>
    </dsp:sp>
    <dsp:sp modelId="{41744DE9-1D06-4E5D-9757-827277C9D4D4}">
      <dsp:nvSpPr>
        <dsp:cNvPr id="0" name=""/>
        <dsp:cNvSpPr/>
      </dsp:nvSpPr>
      <dsp:spPr>
        <a:xfrm>
          <a:off x="7937975" y="2132177"/>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Hanketoiminnan tavoite: </a:t>
          </a:r>
        </a:p>
        <a:p>
          <a:pPr marL="0" lvl="0" indent="0" algn="ctr" defTabSz="533400">
            <a:lnSpc>
              <a:spcPct val="90000"/>
            </a:lnSpc>
            <a:spcBef>
              <a:spcPct val="0"/>
            </a:spcBef>
            <a:spcAft>
              <a:spcPct val="35000"/>
            </a:spcAft>
            <a:buNone/>
          </a:pPr>
          <a:r>
            <a:rPr lang="fi-FI" sz="1200" kern="1200" dirty="0"/>
            <a:t>varmistetaan koulutuksen laatua ja kyky vastata toimintaympäristön muutoksiin</a:t>
          </a:r>
        </a:p>
      </dsp:txBody>
      <dsp:txXfrm>
        <a:off x="7937975" y="2132177"/>
        <a:ext cx="2444055" cy="1466433"/>
      </dsp:txXfrm>
    </dsp:sp>
    <dsp:sp modelId="{4EB6B046-F67D-40ED-B1F0-5C24CFF1F175}">
      <dsp:nvSpPr>
        <dsp:cNvPr id="0" name=""/>
        <dsp:cNvSpPr/>
      </dsp:nvSpPr>
      <dsp:spPr>
        <a:xfrm>
          <a:off x="941964" y="27024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OPH: </a:t>
          </a:r>
        </a:p>
        <a:p>
          <a:pPr marL="0" lvl="0" indent="0" algn="ctr" defTabSz="533400">
            <a:lnSpc>
              <a:spcPct val="90000"/>
            </a:lnSpc>
            <a:spcBef>
              <a:spcPct val="0"/>
            </a:spcBef>
            <a:spcAft>
              <a:spcPct val="35000"/>
            </a:spcAft>
            <a:buNone/>
          </a:pPr>
          <a:r>
            <a:rPr lang="fi-FI" sz="1200" b="1" kern="1200" dirty="0"/>
            <a:t>18,8 miljoonaa </a:t>
          </a:r>
          <a:r>
            <a:rPr lang="fi-FI" sz="1200" kern="1200" dirty="0"/>
            <a:t>euroa kehittämiseen</a:t>
          </a:r>
          <a:br>
            <a:rPr lang="fi-FI" sz="1200" kern="1200" dirty="0"/>
          </a:br>
          <a:br>
            <a:rPr lang="fi-FI" sz="1200" kern="1200" dirty="0"/>
          </a:br>
          <a:r>
            <a:rPr lang="fi-FI" sz="1200" b="1" kern="1200" dirty="0"/>
            <a:t>42</a:t>
          </a:r>
          <a:r>
            <a:rPr lang="fi-FI" sz="1200" kern="1200" dirty="0"/>
            <a:t> laajaa </a:t>
          </a:r>
          <a:r>
            <a:rPr lang="fi-FI" sz="1200" b="1" kern="1200" dirty="0"/>
            <a:t>verkostohanketta</a:t>
          </a:r>
          <a:endParaRPr lang="en-US" sz="1200" b="1" kern="1200" dirty="0"/>
        </a:p>
      </dsp:txBody>
      <dsp:txXfrm>
        <a:off x="941964" y="270242"/>
        <a:ext cx="2444055" cy="1466433"/>
      </dsp:txXfrm>
    </dsp:sp>
    <dsp:sp modelId="{F5F0A11E-4B80-4F86-ADD1-55DAC5101172}">
      <dsp:nvSpPr>
        <dsp:cNvPr id="0" name=""/>
        <dsp:cNvSpPr/>
      </dsp:nvSpPr>
      <dsp:spPr>
        <a:xfrm>
          <a:off x="3696732" y="275301"/>
          <a:ext cx="2444055" cy="141525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Yhteistyössä OPH ja OKM, koulutuksen järjestäjät, opettajat, opiskelijat, työelämäkumppanit ja muut sidosryhmät</a:t>
          </a:r>
        </a:p>
      </dsp:txBody>
      <dsp:txXfrm>
        <a:off x="3696732" y="275301"/>
        <a:ext cx="2444055" cy="1415254"/>
      </dsp:txXfrm>
    </dsp:sp>
    <dsp:sp modelId="{5A325D51-31C3-43C1-AA9B-157C90C1383A}">
      <dsp:nvSpPr>
        <dsp:cNvPr id="0" name=""/>
        <dsp:cNvSpPr/>
      </dsp:nvSpPr>
      <dsp:spPr>
        <a:xfrm>
          <a:off x="6536187" y="259991"/>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Digitalisaatio</a:t>
          </a:r>
        </a:p>
        <a:p>
          <a:pPr marL="0" lvl="0" indent="0" algn="ctr" defTabSz="533400">
            <a:lnSpc>
              <a:spcPct val="90000"/>
            </a:lnSpc>
            <a:spcBef>
              <a:spcPct val="0"/>
            </a:spcBef>
            <a:spcAft>
              <a:spcPct val="35000"/>
            </a:spcAft>
            <a:buNone/>
          </a:pPr>
          <a:r>
            <a:rPr lang="fi-FI" sz="1200" b="1" kern="1200" dirty="0"/>
            <a:t>Tasa-arvon ja yhdenvertaisuuden edistäminen</a:t>
          </a:r>
        </a:p>
        <a:p>
          <a:pPr marL="0" lvl="0" indent="0" algn="ctr" defTabSz="533400">
            <a:lnSpc>
              <a:spcPct val="90000"/>
            </a:lnSpc>
            <a:spcBef>
              <a:spcPct val="0"/>
            </a:spcBef>
            <a:spcAft>
              <a:spcPct val="35000"/>
            </a:spcAft>
            <a:buNone/>
          </a:pPr>
          <a:r>
            <a:rPr lang="fi-FI" sz="1200" b="1" kern="1200" dirty="0"/>
            <a:t>Ammatillisen koulutuksen laadun parantaminen</a:t>
          </a:r>
        </a:p>
      </dsp:txBody>
      <dsp:txXfrm>
        <a:off x="6536187" y="25999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47873-B102-4514-94B5-8ED60A2BCB51}" type="datetimeFigureOut">
              <a:rPr lang="fi-FI" smtClean="0"/>
              <a:t>19.6.2023</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B5F506-64A6-4FE0-831B-F6F4FBCF80DC}" type="slidenum">
              <a:rPr lang="fi-FI" smtClean="0"/>
              <a:t>‹#›</a:t>
            </a:fld>
            <a:endParaRPr lang="fi-FI"/>
          </a:p>
        </p:txBody>
      </p:sp>
    </p:spTree>
    <p:extLst>
      <p:ext uri="{BB962C8B-B14F-4D97-AF65-F5344CB8AC3E}">
        <p14:creationId xmlns:p14="http://schemas.microsoft.com/office/powerpoint/2010/main" val="58386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287AB-2206-4F77-A423-85FD97404A4D}" type="datetimeFigureOut">
              <a:rPr lang="en-GB" smtClean="0"/>
              <a:t>19/06/2023</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4A3D8-BBC7-401E-A6FA-176965828335}" type="slidenum">
              <a:rPr lang="en-GB" smtClean="0"/>
              <a:t>‹#›</a:t>
            </a:fld>
            <a:endParaRPr lang="en-GB"/>
          </a:p>
        </p:txBody>
      </p:sp>
    </p:spTree>
    <p:extLst>
      <p:ext uri="{BB962C8B-B14F-4D97-AF65-F5344CB8AC3E}">
        <p14:creationId xmlns:p14="http://schemas.microsoft.com/office/powerpoint/2010/main" val="230164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fld id="{69C4A3D8-BBC7-401E-A6FA-176965828335}" type="slidenum">
              <a:rPr lang="en-GB" smtClean="0"/>
              <a:t>24</a:t>
            </a:fld>
            <a:endParaRPr lang="en-GB"/>
          </a:p>
        </p:txBody>
      </p:sp>
    </p:spTree>
    <p:extLst>
      <p:ext uri="{BB962C8B-B14F-4D97-AF65-F5344CB8AC3E}">
        <p14:creationId xmlns:p14="http://schemas.microsoft.com/office/powerpoint/2010/main" val="2858640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110000"/>
              </a:lnSpc>
              <a:defRPr sz="3600"/>
            </a:lvl1pPr>
          </a:lstStyle>
          <a:p>
            <a:r>
              <a:rPr lang="fi-FI"/>
              <a:t>Muokkaa ots. perustyyl. napsautt.</a:t>
            </a:r>
            <a:endParaRPr lang="en-GB"/>
          </a:p>
        </p:txBody>
      </p:sp>
      <p:sp>
        <p:nvSpPr>
          <p:cNvPr id="3" name="Alaotsikko 2"/>
          <p:cNvSpPr>
            <a:spLocks noGrp="1"/>
          </p:cNvSpPr>
          <p:nvPr>
            <p:ph type="subTitle" idx="1"/>
          </p:nvPr>
        </p:nvSpPr>
        <p:spPr>
          <a:xfrm>
            <a:off x="787940" y="4697565"/>
            <a:ext cx="7149830" cy="1629383"/>
          </a:xfrm>
        </p:spPr>
        <p:txBody>
          <a:bodyPr>
            <a:normAutofit/>
          </a:bodyPr>
          <a:lstStyle>
            <a:lvl1pPr marL="0" indent="0" algn="l">
              <a:lnSpc>
                <a:spcPct val="110000"/>
              </a:lnSpc>
              <a:spcBef>
                <a:spcPts val="0"/>
              </a:spcBef>
              <a:spcAft>
                <a:spcPts val="0"/>
              </a:spcAft>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185144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5238B7CE-E7D2-4D7E-BC43-EB944411322E}" type="datetime1">
              <a:rPr lang="en-GB" smtClean="0"/>
              <a:t>19/06/2023</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9517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1872000"/>
            <a:ext cx="3501498" cy="3870000"/>
          </a:xfrm>
        </p:spPr>
        <p:txBody>
          <a:bodyPr/>
          <a:lstStyle>
            <a:lvl1pPr>
              <a:defRPr sz="1700"/>
            </a:lvl1pPr>
            <a:lvl2pPr>
              <a:defRPr sz="17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1E1B201E-BC91-47F6-BBE7-A638C5C85BC2}" type="datetime1">
              <a:rPr lang="en-GB" smtClean="0"/>
              <a:t>19/06/2023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9" name="Kaavion paikkamerkki 8"/>
          <p:cNvSpPr>
            <a:spLocks noGrp="1"/>
          </p:cNvSpPr>
          <p:nvPr>
            <p:ph type="chart" sz="quarter" idx="13"/>
          </p:nvPr>
        </p:nvSpPr>
        <p:spPr>
          <a:xfrm>
            <a:off x="4435813" y="1872000"/>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38362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Päivämäärän paikkamerkki 2"/>
          <p:cNvSpPr>
            <a:spLocks noGrp="1"/>
          </p:cNvSpPr>
          <p:nvPr>
            <p:ph type="dt" sz="half" idx="10"/>
          </p:nvPr>
        </p:nvSpPr>
        <p:spPr/>
        <p:txBody>
          <a:bodyPr/>
          <a:lstStyle/>
          <a:p>
            <a:fld id="{B7FF5407-8F7B-4224-8961-BF3EBA368BAE}" type="datetime1">
              <a:rPr lang="en-GB" smtClean="0"/>
              <a:t>19/06/2023</a:t>
            </a:fld>
            <a:endParaRPr lang="en-GB"/>
          </a:p>
        </p:txBody>
      </p:sp>
      <p:sp>
        <p:nvSpPr>
          <p:cNvPr id="4" name="Alatunnisteen paikkamerkki 3"/>
          <p:cNvSpPr>
            <a:spLocks noGrp="1"/>
          </p:cNvSpPr>
          <p:nvPr>
            <p:ph type="ftr" sz="quarter" idx="11"/>
          </p:nvPr>
        </p:nvSpPr>
        <p:spPr/>
        <p:txBody>
          <a:bodyPr/>
          <a:lstStyle/>
          <a:p>
            <a:r>
              <a:rPr lang="en-GB"/>
              <a:t>Opetushallitus</a:t>
            </a:r>
          </a:p>
        </p:txBody>
      </p:sp>
      <p:sp>
        <p:nvSpPr>
          <p:cNvPr id="5" name="Dian numeron paikkamerkki 4"/>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99266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709FD6E-9D7D-45BF-8A1B-8D32E89EAEED}" type="datetime1">
              <a:rPr lang="en-GB" smtClean="0"/>
              <a:t>19/06/2023</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197299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440000"/>
            <a:ext cx="8297694" cy="1416555"/>
          </a:xfrm>
        </p:spPr>
        <p:txBody>
          <a:bodyPr anchor="ctr" anchorCtr="0">
            <a:noAutofit/>
          </a:bodyPr>
          <a:lstStyle>
            <a:lvl1pPr algn="l">
              <a:lnSpc>
                <a:spcPct val="110000"/>
              </a:lnSpc>
              <a:defRPr sz="3400"/>
            </a:lvl1pPr>
          </a:lstStyle>
          <a:p>
            <a:r>
              <a:rPr lang="fi-FI"/>
              <a:t>Muokkaa ots. perustyyl. napsautt.</a:t>
            </a:r>
            <a:endParaRPr lang="en-GB"/>
          </a:p>
        </p:txBody>
      </p:sp>
    </p:spTree>
    <p:extLst>
      <p:ext uri="{BB962C8B-B14F-4D97-AF65-F5344CB8AC3E}">
        <p14:creationId xmlns:p14="http://schemas.microsoft.com/office/powerpoint/2010/main" val="15531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440000"/>
            <a:ext cx="8297694" cy="1416555"/>
          </a:xfrm>
        </p:spPr>
        <p:txBody>
          <a:bodyPr anchor="ctr" anchorCtr="0">
            <a:noAutofit/>
          </a:bodyPr>
          <a:lstStyle>
            <a:lvl1pPr algn="l">
              <a:lnSpc>
                <a:spcPct val="110000"/>
              </a:lnSpc>
              <a:defRPr sz="3400"/>
            </a:lvl1pPr>
          </a:lstStyle>
          <a:p>
            <a:r>
              <a:rPr lang="fi-FI"/>
              <a:t>Muokkaa ots. perustyyl. napsautt.</a:t>
            </a:r>
            <a:endParaRPr lang="en-GB"/>
          </a:p>
        </p:txBody>
      </p:sp>
    </p:spTree>
    <p:extLst>
      <p:ext uri="{BB962C8B-B14F-4D97-AF65-F5344CB8AC3E}">
        <p14:creationId xmlns:p14="http://schemas.microsoft.com/office/powerpoint/2010/main" val="33930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728719"/>
            <a:ext cx="6391073" cy="2286000"/>
          </a:xfrm>
        </p:spPr>
        <p:txBody>
          <a:bodyPr anchor="ctr" anchorCtr="0">
            <a:noAutofit/>
          </a:bodyPr>
          <a:lstStyle>
            <a:lvl1pPr algn="l">
              <a:lnSpc>
                <a:spcPct val="110000"/>
              </a:lnSpc>
              <a:defRPr sz="3400"/>
            </a:lvl1pPr>
          </a:lstStyle>
          <a:p>
            <a:r>
              <a:rPr lang="fi-FI"/>
              <a:t>Muokkaa ots. perustyyl. napsautt.</a:t>
            </a:r>
            <a:endParaRPr lang="en-GB"/>
          </a:p>
        </p:txBody>
      </p:sp>
    </p:spTree>
    <p:extLst>
      <p:ext uri="{BB962C8B-B14F-4D97-AF65-F5344CB8AC3E}">
        <p14:creationId xmlns:p14="http://schemas.microsoft.com/office/powerpoint/2010/main" val="182324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3600"/>
            </a:lvl1pPr>
          </a:lstStyle>
          <a:p>
            <a:r>
              <a:rPr lang="fi-FI"/>
              <a:t>Muokkaa ots. perustyyl. napsautt.</a:t>
            </a:r>
            <a:endParaRPr lang="en-GB"/>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Tree>
    <p:extLst>
      <p:ext uri="{BB962C8B-B14F-4D97-AF65-F5344CB8AC3E}">
        <p14:creationId xmlns:p14="http://schemas.microsoft.com/office/powerpoint/2010/main" val="3979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p:cNvSpPr>
            <a:spLocks noGrp="1"/>
          </p:cNvSpPr>
          <p:nvPr>
            <p:ph type="ftr" sz="quarter" idx="11"/>
          </p:nvPr>
        </p:nvSpPr>
        <p:spPr/>
        <p:txBody>
          <a:bodyPr/>
          <a:lstStyle/>
          <a:p>
            <a:r>
              <a:rPr lang="en-GB" err="1"/>
              <a:t>Opetushallitus</a:t>
            </a:r>
            <a:endParaRPr lang="en-GB"/>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77907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kaari">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p:cNvSpPr>
            <a:spLocks noGrp="1"/>
          </p:cNvSpPr>
          <p:nvPr>
            <p:ph type="ftr" sz="quarter" idx="11"/>
          </p:nvPr>
        </p:nvSpPr>
        <p:spPr/>
        <p:txBody>
          <a:bodyPr/>
          <a:lstStyle/>
          <a:p>
            <a:r>
              <a:rPr lang="en-GB" err="1"/>
              <a:t>Opetushallitus</a:t>
            </a:r>
            <a:endParaRPr lang="en-GB"/>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6227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eroitu sisältö kaari">
    <p:spTree>
      <p:nvGrpSpPr>
        <p:cNvPr id="1" name=""/>
        <p:cNvGrpSpPr/>
        <p:nvPr/>
      </p:nvGrpSpPr>
      <p:grpSpPr>
        <a:xfrm>
          <a:off x="0" y="0"/>
          <a:ext cx="0" cy="0"/>
          <a:chOff x="0" y="0"/>
          <a:chExt cx="0" cy="0"/>
        </a:xfrm>
      </p:grpSpPr>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3B4D1DD6-A57F-432F-B3DA-3FB44A7235C5}" type="datetime1">
              <a:rPr lang="en-GB" smtClean="0"/>
              <a:t>19/06/2023</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9510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ä kaari">
    <p:spTree>
      <p:nvGrpSpPr>
        <p:cNvPr id="1" name=""/>
        <p:cNvGrpSpPr/>
        <p:nvPr/>
      </p:nvGrpSpPr>
      <p:grpSpPr>
        <a:xfrm>
          <a:off x="0" y="0"/>
          <a:ext cx="0" cy="0"/>
          <a:chOff x="0" y="0"/>
          <a:chExt cx="0" cy="0"/>
        </a:xfrm>
      </p:grpSpPr>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1872000"/>
            <a:ext cx="5320570" cy="3870000"/>
          </a:xfrm>
        </p:spPr>
        <p:txBody>
          <a:bodyPr/>
          <a:lstStyle>
            <a:lvl1pPr>
              <a:defRPr sz="1700"/>
            </a:lvl1pPr>
            <a:lvl2pPr>
              <a:defRPr sz="17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172200" y="1872000"/>
            <a:ext cx="5530174" cy="3870000"/>
          </a:xfrm>
        </p:spPr>
        <p:txBody>
          <a:bodyPr/>
          <a:lstStyle>
            <a:lvl1pPr>
              <a:defRPr sz="1700"/>
            </a:lvl1pPr>
            <a:lvl2pPr>
              <a:defRPr sz="17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C47398F3-4007-4DAB-AE93-8719731555AB}" type="datetime1">
              <a:rPr lang="en-GB" smtClean="0"/>
              <a:t>19/06/2023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705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1872000"/>
            <a:ext cx="5320570" cy="3870000"/>
          </a:xfrm>
        </p:spPr>
        <p:txBody>
          <a:bodyPr/>
          <a:lstStyle>
            <a:lvl1pPr>
              <a:defRPr sz="1700"/>
            </a:lvl1pPr>
            <a:lvl2pPr>
              <a:defRPr sz="17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52F58CC6-DA49-4941-84B4-31EA1C59D22D}" type="datetime1">
              <a:rPr lang="en-GB" smtClean="0"/>
              <a:t>19/06/2023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1980000"/>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24030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1872000"/>
            <a:ext cx="5320570" cy="3870000"/>
          </a:xfrm>
        </p:spPr>
        <p:txBody>
          <a:bodyPr/>
          <a:lstStyle>
            <a:lvl1pPr>
              <a:defRPr sz="1700"/>
            </a:lvl1pPr>
            <a:lvl2pPr>
              <a:defRPr sz="17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D36B375B-2A7A-47FC-AFAA-0D464918E174}" type="datetime1">
              <a:rPr lang="en-GB" smtClean="0"/>
              <a:t>19/06/2023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1980000"/>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20603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eni kuva 3">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788400" y="1872000"/>
            <a:ext cx="5320570" cy="3870000"/>
          </a:xfrm>
        </p:spPr>
        <p:txBody>
          <a:bodyPr/>
          <a:lstStyle>
            <a:lvl1pPr>
              <a:defRPr sz="1700"/>
            </a:lvl1pPr>
            <a:lvl2pPr>
              <a:defRPr sz="17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D36B375B-2A7A-47FC-AFAA-0D464918E174}" type="datetime1">
              <a:rPr lang="en-GB" smtClean="0"/>
              <a:t>19/06/2023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fi-FI"/>
              <a:t>Lisää kuva napsauttamalla kuvaketta</a:t>
            </a:r>
          </a:p>
        </p:txBody>
      </p:sp>
      <p:sp>
        <p:nvSpPr>
          <p:cNvPr id="4" name="Otsikko 3">
            <a:extLst>
              <a:ext uri="{FF2B5EF4-FFF2-40B4-BE49-F238E27FC236}">
                <a16:creationId xmlns:a16="http://schemas.microsoft.com/office/drawing/2014/main" id="{D4807458-D6B6-453B-B222-F04BCFF4CFDB}"/>
              </a:ext>
            </a:extLst>
          </p:cNvPr>
          <p:cNvSpPr>
            <a:spLocks noGrp="1"/>
          </p:cNvSpPr>
          <p:nvPr>
            <p:ph type="title"/>
          </p:nvPr>
        </p:nvSpPr>
        <p:spPr>
          <a:xfrm>
            <a:off x="789560" y="261319"/>
            <a:ext cx="5319410" cy="1325563"/>
          </a:xfrm>
        </p:spPr>
        <p:txBody>
          <a:bodyPr/>
          <a:lstStyle/>
          <a:p>
            <a:r>
              <a:rPr lang="fi-FI"/>
              <a:t>Muokkaa ots. perustyyl. napsautt.</a:t>
            </a:r>
          </a:p>
        </p:txBody>
      </p:sp>
    </p:spTree>
    <p:extLst>
      <p:ext uri="{BB962C8B-B14F-4D97-AF65-F5344CB8AC3E}">
        <p14:creationId xmlns:p14="http://schemas.microsoft.com/office/powerpoint/2010/main" val="312170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238B7CE-E7D2-4D7E-BC43-EB944411322E}" type="datetime1">
              <a:rPr lang="en-GB" smtClean="0"/>
              <a:t>19/06/2023</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5600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261319"/>
            <a:ext cx="10515600" cy="1325563"/>
          </a:xfrm>
          <a:prstGeom prst="rect">
            <a:avLst/>
          </a:prstGeom>
        </p:spPr>
        <p:txBody>
          <a:bodyPr vert="horz" lIns="91440" tIns="45720" rIns="91440" bIns="45720" rtlCol="0" anchor="b" anchorCtr="0">
            <a:noAutofit/>
          </a:bodyPr>
          <a:lstStyle/>
          <a:p>
            <a:r>
              <a:rPr lang="fi-FI"/>
              <a:t>Muokkaa </a:t>
            </a:r>
            <a:r>
              <a:rPr lang="fi-FI" err="1"/>
              <a:t>perustyyl</a:t>
            </a:r>
            <a:r>
              <a:rPr lang="fi-FI"/>
              <a:t>. </a:t>
            </a:r>
            <a:r>
              <a:rPr lang="fi-FI" err="1"/>
              <a:t>napsautt</a:t>
            </a:r>
            <a:r>
              <a:rPr lang="fi-FI"/>
              <a:t>.</a:t>
            </a:r>
            <a:endParaRPr lang="en-GB"/>
          </a:p>
        </p:txBody>
      </p:sp>
      <p:sp>
        <p:nvSpPr>
          <p:cNvPr id="3" name="Tekstin paikkamerkki 2"/>
          <p:cNvSpPr>
            <a:spLocks noGrp="1"/>
          </p:cNvSpPr>
          <p:nvPr>
            <p:ph type="body" idx="1"/>
          </p:nvPr>
        </p:nvSpPr>
        <p:spPr>
          <a:xfrm>
            <a:off x="789560" y="1872000"/>
            <a:ext cx="10515600" cy="3871507"/>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000">
                <a:solidFill>
                  <a:schemeClr val="tx2"/>
                </a:solidFill>
                <a:latin typeface="+mn-lt"/>
                <a:cs typeface="Calibri" panose="020F0502020204030204" pitchFamily="34" charset="0"/>
              </a:defRPr>
            </a:lvl1pPr>
          </a:lstStyle>
          <a:p>
            <a:fld id="{01A38EDB-82B5-47B3-B9C1-99B3AA4BAD8E}" type="datetime1">
              <a:rPr lang="en-GB" smtClean="0"/>
              <a:pPr/>
              <a:t>19/06/2023</a:t>
            </a:fld>
            <a:endParaRPr lang="en-GB"/>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000">
                <a:solidFill>
                  <a:schemeClr val="tx2"/>
                </a:solidFill>
                <a:latin typeface="+mn-lt"/>
                <a:cs typeface="Calibri" panose="020F0502020204030204" pitchFamily="34" charset="0"/>
              </a:defRPr>
            </a:lvl1pPr>
          </a:lstStyle>
          <a:p>
            <a:r>
              <a:rPr lang="en-GB"/>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000">
                <a:solidFill>
                  <a:schemeClr val="tx2"/>
                </a:solidFill>
                <a:latin typeface="+mn-lt"/>
                <a:cs typeface="Calibri" panose="020F0502020204030204" pitchFamily="34" charset="0"/>
              </a:defRPr>
            </a:lvl1pPr>
          </a:lstStyle>
          <a:p>
            <a:fld id="{A6E131DE-DA31-4CDF-828A-8EB206A3CD12}" type="slidenum">
              <a:rPr lang="en-GB" smtClean="0"/>
              <a:pPr/>
              <a:t>‹#›</a:t>
            </a:fld>
            <a:endParaRPr lang="en-GB"/>
          </a:p>
        </p:txBody>
      </p:sp>
      <p:cxnSp>
        <p:nvCxnSpPr>
          <p:cNvPr id="10" name="Suora yhdysviiva 9"/>
          <p:cNvCxnSpPr/>
          <p:nvPr userDrawn="1"/>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93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6" r:id="rId4"/>
    <p:sldLayoutId id="2147483652" r:id="rId5"/>
    <p:sldLayoutId id="2147483657" r:id="rId6"/>
    <p:sldLayoutId id="2147483658" r:id="rId7"/>
    <p:sldLayoutId id="2147483668" r:id="rId8"/>
    <p:sldLayoutId id="2147483659" r:id="rId9"/>
    <p:sldLayoutId id="2147483666" r:id="rId10"/>
    <p:sldLayoutId id="2147483660" r:id="rId11"/>
    <p:sldLayoutId id="2147483654" r:id="rId12"/>
    <p:sldLayoutId id="2147483655" r:id="rId13"/>
    <p:sldLayoutId id="2147483661" r:id="rId14"/>
    <p:sldLayoutId id="2147483665" r:id="rId15"/>
    <p:sldLayoutId id="2147483662" r:id="rId16"/>
    <p:sldLayoutId id="2147483663" r:id="rId17"/>
  </p:sldLayoutIdLst>
  <p:hf hdr="0"/>
  <p:txStyles>
    <p:titleStyle>
      <a:lvl1pPr algn="l" defTabSz="914400" rtl="0" eaLnBrk="1" latinLnBrk="0" hangingPunct="1">
        <a:lnSpc>
          <a:spcPct val="105000"/>
        </a:lnSpc>
        <a:spcBef>
          <a:spcPct val="0"/>
        </a:spcBef>
        <a:buNone/>
        <a:defRPr sz="3000" b="1" kern="1200">
          <a:solidFill>
            <a:schemeClr val="tx2"/>
          </a:solidFill>
          <a:latin typeface="+mj-lt"/>
          <a:ea typeface="+mj-ea"/>
          <a:cs typeface="+mj-cs"/>
        </a:defRPr>
      </a:lvl1pPr>
    </p:titleStyle>
    <p:bodyStyle>
      <a:lvl1pPr marL="360363" indent="-360363" algn="l" defTabSz="914400" rtl="0" eaLnBrk="1" latinLnBrk="0" hangingPunct="1">
        <a:lnSpc>
          <a:spcPct val="10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1pPr>
      <a:lvl2pPr marL="895350" indent="-447675" algn="l" defTabSz="914400" rtl="0" eaLnBrk="1" latinLnBrk="0" hangingPunct="1">
        <a:lnSpc>
          <a:spcPct val="10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2pPr>
      <a:lvl3pPr marL="1439863" indent="-457200" algn="l" defTabSz="914400" rtl="0" eaLnBrk="1" latinLnBrk="0" hangingPunct="1">
        <a:lnSpc>
          <a:spcPct val="105000"/>
        </a:lnSpc>
        <a:spcBef>
          <a:spcPts val="0"/>
        </a:spcBef>
        <a:spcAft>
          <a:spcPts val="1500"/>
        </a:spcAft>
        <a:buClr>
          <a:schemeClr val="tx2"/>
        </a:buClr>
        <a:buFont typeface="Arial" panose="020B0604020202020204" pitchFamily="34" charset="0"/>
        <a:buChar char="-"/>
        <a:defRPr sz="1700" kern="1200">
          <a:solidFill>
            <a:schemeClr val="tx1"/>
          </a:solidFill>
          <a:latin typeface="+mn-lt"/>
          <a:ea typeface="+mn-ea"/>
          <a:cs typeface="+mn-cs"/>
        </a:defRPr>
      </a:lvl3pPr>
      <a:lvl4pPr marL="1701800" indent="-261938" algn="l" defTabSz="914400" rtl="0" eaLnBrk="1" latinLnBrk="0" hangingPunct="1">
        <a:lnSpc>
          <a:spcPct val="105000"/>
        </a:lnSpc>
        <a:spcBef>
          <a:spcPts val="500"/>
        </a:spcBef>
        <a:buClr>
          <a:schemeClr val="tx2"/>
        </a:buClr>
        <a:buFont typeface="Arial" panose="020B0604020202020204" pitchFamily="34" charset="0"/>
        <a:buChar char="-"/>
        <a:defRPr sz="1500" kern="1200">
          <a:solidFill>
            <a:schemeClr val="tx1"/>
          </a:solidFill>
          <a:latin typeface="+mn-lt"/>
          <a:ea typeface="+mn-ea"/>
          <a:cs typeface="+mn-cs"/>
        </a:defRPr>
      </a:lvl4pPr>
      <a:lvl5pPr marL="1974850" indent="-273050" algn="l" defTabSz="914400" rtl="0" eaLnBrk="1" latinLnBrk="0" hangingPunct="1">
        <a:lnSpc>
          <a:spcPct val="105000"/>
        </a:lnSpc>
        <a:spcBef>
          <a:spcPts val="500"/>
        </a:spcBef>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inglink.com/scene/161669832784216064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vesaatio.fi/hubfs/LIVE2022/Tiedostot/Vaativa-erityinen-tuki-ohjausmalli.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nnova.fi/wp-content/uploads/2023/01/Tietomalli_opiskelijalle_laadittavan_urasuunnitelman_minimisisallosta_OLO-tuotos_OSAO_31.10.2022.pdf" TargetMode="External"/><Relationship Id="rId2" Type="http://schemas.openxmlformats.org/officeDocument/2006/relationships/hyperlink" Target="https://www.oph.fi/fi/tilastot-ja-julkaisut/julkaisut/hyvan-ohjauksen-kriteerit-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oph.fi/sites/default/files/documents/OikeusOsata_vaikuttavuusarviointi.pdf" TargetMode="External"/><Relationship Id="rId2" Type="http://schemas.openxmlformats.org/officeDocument/2006/relationships/hyperlink" Target="https://okm.fi/oikeusosata"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mailto:sanna.laiho@oph.fi" TargetMode="External"/><Relationship Id="rId4" Type="http://schemas.openxmlformats.org/officeDocument/2006/relationships/hyperlink" Target="https://www.winnova.fi/kehittaminen/oppiminen-opetus-ja-ohjaus/valo-valtakunnallista-laatua-ohjaukse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okm.fi/laatuohjelmat" TargetMode="External"/><Relationship Id="rId2" Type="http://schemas.openxmlformats.org/officeDocument/2006/relationships/hyperlink" Target="https://okm.fi/opinto-ohjauksen-kehittaminen" TargetMode="External"/><Relationship Id="rId1" Type="http://schemas.openxmlformats.org/officeDocument/2006/relationships/slideLayout" Target="../slideLayouts/slideLayout3.xml"/><Relationship Id="rId6" Type="http://schemas.openxmlformats.org/officeDocument/2006/relationships/hyperlink" Target="https://www.oph.fi/fi/koulutus-ja-tutkinnot/oikeus-osata" TargetMode="External"/><Relationship Id="rId5" Type="http://schemas.openxmlformats.org/officeDocument/2006/relationships/hyperlink" Target="https://www.oph.fi/fi/funding/lukiokoulutuksen-laatu-ja-" TargetMode="External"/><Relationship Id="rId4" Type="http://schemas.openxmlformats.org/officeDocument/2006/relationships/hyperlink" Target="https://www.oph.fi/sites/default/files/documents/Tehostettu_ja_henkilokohtainen_oppilaanohjaus_0.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oph.fi/fi/tilastot-ja-julkaisut/julkaisut/tehostettu-ja-henkilokohtainen-oppilaanohjau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ph.fi/fi/uutiset/2022/uusi-arviointikriteeristo-yhteisiin-tutkinnon-osiin" TargetMode="External"/><Relationship Id="rId2" Type="http://schemas.openxmlformats.org/officeDocument/2006/relationships/hyperlink" Target="https://www.oph.fi/fi/talous-yrittajyys-ja-tyoelamaosaaminen" TargetMode="External"/><Relationship Id="rId1" Type="http://schemas.openxmlformats.org/officeDocument/2006/relationships/slideLayout" Target="../slideLayouts/slideLayout3.xml"/><Relationship Id="rId6" Type="http://schemas.openxmlformats.org/officeDocument/2006/relationships/hyperlink" Target="https://opintopolku.fi/konfo/fi/sivu/uudistunut-opintopolku" TargetMode="External"/><Relationship Id="rId5" Type="http://schemas.openxmlformats.org/officeDocument/2006/relationships/hyperlink" Target="https://www.oph.fi/fi/koulutus-ja-tutkinnot/henkiloston-taydennyskoulutushankkeet-ammatillisessa-koulutuksessa" TargetMode="External"/><Relationship Id="rId4" Type="http://schemas.openxmlformats.org/officeDocument/2006/relationships/hyperlink" Target="https://okm.fi/strategiarahoitu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hyperlink" Target="https://karvi.fi/lukiokoulutus/teema-ja-jarjestelmaarvioinnit/oppivelvollisuuden-laajentamisen-seurantasuunnitelmaan-2022-2024-sisaltyva-opinto-ohjauksen-uusia-muotoja-koskeva-arviointi-ohja-2/" TargetMode="External"/><Relationship Id="rId3" Type="http://schemas.openxmlformats.org/officeDocument/2006/relationships/hyperlink" Target="https://www.oph.fi/fi/koulutus-ja-tutkinnot/opiskeluhuoltoa-koskevat-opetussuunnitelmien-perusteet-ja-ammatillisen" TargetMode="External"/><Relationship Id="rId7" Type="http://schemas.openxmlformats.org/officeDocument/2006/relationships/hyperlink" Target="https://www.oph.fi/fi/tilastot-ja-julkaisut/julkaisut/hyvia-toimintatapoja-osallistumisen-toteuttamiseen-peruskouluissa-0" TargetMode="External"/><Relationship Id="rId2" Type="http://schemas.openxmlformats.org/officeDocument/2006/relationships/hyperlink" Target="https://opintopolku.fi/konfo/fi/sivu/uudistunut-opintopolku" TargetMode="External"/><Relationship Id="rId1" Type="http://schemas.openxmlformats.org/officeDocument/2006/relationships/slideLayout" Target="../slideLayouts/slideLayout3.xml"/><Relationship Id="rId6" Type="http://schemas.openxmlformats.org/officeDocument/2006/relationships/hyperlink" Target="https://www.oph.fi/fi/koulutus-ja-tutkinnot/6-vuosiluokan-lukuvuosiarviointi" TargetMode="External"/><Relationship Id="rId5" Type="http://schemas.openxmlformats.org/officeDocument/2006/relationships/hyperlink" Target="https://www.oph.fi/fi/koulutus-ja-tutkinnot/tutkintokoulutukseen-valmentava-koulutus" TargetMode="External"/><Relationship Id="rId4" Type="http://schemas.openxmlformats.org/officeDocument/2006/relationships/hyperlink" Target="https://www.oph.fi/fi/koulutus-ja-tutkinnot/kansanopistojen-oppivelvollisille-tarjottavan-vapaan-sivistystyon-koulutuksen"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oph.fi/sites/default/files/documents/Hyv%C3%A4n%20ohjauksen%20kriteerit_0.pdf"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D57904-131D-464A-9209-378AA070EFD2}"/>
              </a:ext>
            </a:extLst>
          </p:cNvPr>
          <p:cNvSpPr>
            <a:spLocks noGrp="1"/>
          </p:cNvSpPr>
          <p:nvPr>
            <p:ph type="ctrTitle"/>
          </p:nvPr>
        </p:nvSpPr>
        <p:spPr/>
        <p:txBody>
          <a:bodyPr/>
          <a:lstStyle/>
          <a:p>
            <a:pPr algn="ctr"/>
            <a:r>
              <a:rPr lang="fi-FI" sz="2400" dirty="0"/>
              <a:t>Elinikäisen ohjauksen strategia ja opinto-ohjauksen kehittäminen perusopetuksessa, lukiokoulutuksessa ja ammatillisessa koulutuksessa</a:t>
            </a:r>
          </a:p>
        </p:txBody>
      </p:sp>
      <p:sp>
        <p:nvSpPr>
          <p:cNvPr id="3" name="Alaotsikko 2">
            <a:extLst>
              <a:ext uri="{FF2B5EF4-FFF2-40B4-BE49-F238E27FC236}">
                <a16:creationId xmlns:a16="http://schemas.microsoft.com/office/drawing/2014/main" id="{7FE61C97-204A-497D-978B-4CAA618B28D2}"/>
              </a:ext>
            </a:extLst>
          </p:cNvPr>
          <p:cNvSpPr>
            <a:spLocks noGrp="1"/>
          </p:cNvSpPr>
          <p:nvPr>
            <p:ph type="subTitle" idx="1"/>
          </p:nvPr>
        </p:nvSpPr>
        <p:spPr>
          <a:xfrm>
            <a:off x="787940" y="4609190"/>
            <a:ext cx="7149830" cy="1629383"/>
          </a:xfrm>
        </p:spPr>
        <p:txBody>
          <a:bodyPr>
            <a:normAutofit/>
          </a:bodyPr>
          <a:lstStyle/>
          <a:p>
            <a:endParaRPr lang="fi-FI" sz="1600" dirty="0"/>
          </a:p>
          <a:p>
            <a:r>
              <a:rPr lang="fi-FI" dirty="0"/>
              <a:t>Opetusneuvos Kati Taipale	</a:t>
            </a:r>
          </a:p>
          <a:p>
            <a:r>
              <a:rPr lang="fi-FI" dirty="0"/>
              <a:t>Opetusneuvos Mia Vartiainen</a:t>
            </a:r>
          </a:p>
          <a:p>
            <a:endParaRPr lang="fi-FI" dirty="0"/>
          </a:p>
          <a:p>
            <a:r>
              <a:rPr lang="fi-FI" dirty="0"/>
              <a:t>Opetushallitus</a:t>
            </a:r>
          </a:p>
        </p:txBody>
      </p:sp>
    </p:spTree>
    <p:extLst>
      <p:ext uri="{BB962C8B-B14F-4D97-AF65-F5344CB8AC3E}">
        <p14:creationId xmlns:p14="http://schemas.microsoft.com/office/powerpoint/2010/main" val="12979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2FE56C-7DD0-BEB8-901A-9C04A714DF5C}"/>
              </a:ext>
            </a:extLst>
          </p:cNvPr>
          <p:cNvSpPr>
            <a:spLocks noGrp="1"/>
          </p:cNvSpPr>
          <p:nvPr>
            <p:ph type="title"/>
          </p:nvPr>
        </p:nvSpPr>
        <p:spPr>
          <a:xfrm>
            <a:off x="1106898" y="343702"/>
            <a:ext cx="10516761" cy="1325563"/>
          </a:xfrm>
        </p:spPr>
        <p:txBody>
          <a:bodyPr anchor="b">
            <a:normAutofit/>
          </a:bodyPr>
          <a:lstStyle/>
          <a:p>
            <a:r>
              <a:rPr lang="fi-FI" dirty="0"/>
              <a:t>Saavutettavasti ja asiakaslähtöisesti</a:t>
            </a:r>
          </a:p>
        </p:txBody>
      </p:sp>
      <p:sp>
        <p:nvSpPr>
          <p:cNvPr id="3" name="Sisällön paikkamerkki 2">
            <a:extLst>
              <a:ext uri="{FF2B5EF4-FFF2-40B4-BE49-F238E27FC236}">
                <a16:creationId xmlns:a16="http://schemas.microsoft.com/office/drawing/2014/main" id="{944B8B13-F13E-F8E6-6D68-F5E9125EFA83}"/>
              </a:ext>
            </a:extLst>
          </p:cNvPr>
          <p:cNvSpPr>
            <a:spLocks noGrp="1"/>
          </p:cNvSpPr>
          <p:nvPr>
            <p:ph sz="half" idx="1"/>
          </p:nvPr>
        </p:nvSpPr>
        <p:spPr>
          <a:xfrm>
            <a:off x="788399" y="1872000"/>
            <a:ext cx="6896255" cy="3870000"/>
          </a:xfrm>
        </p:spPr>
        <p:txBody>
          <a:bodyPr>
            <a:normAutofit/>
          </a:bodyPr>
          <a:lstStyle/>
          <a:p>
            <a:endParaRPr lang="fi-FI" sz="1800" dirty="0"/>
          </a:p>
          <a:p>
            <a:r>
              <a:rPr lang="fi-FI" sz="1800" dirty="0"/>
              <a:t>Ohjauksen saavutettavuus parantunut ja monikanavainen ohjaus lisääntynyt</a:t>
            </a:r>
          </a:p>
          <a:p>
            <a:pPr lvl="1"/>
            <a:r>
              <a:rPr lang="fi-FI" sz="1800" dirty="0"/>
              <a:t>Toteuttajat ovat ottaneet erilaisia yhteistyötahoja mukaan, kuten TE-palvelut ja kuntien etsivän nuorisotyöntyöntekijät, perusopetuksen toimijat</a:t>
            </a:r>
          </a:p>
          <a:p>
            <a:pPr lvl="1"/>
            <a:r>
              <a:rPr lang="fi-FI" sz="1800" dirty="0"/>
              <a:t>Kehittämistyön lisäarvo on ollut prosessien ja toimintatapojen selkiytymisessä samalla kun niiden asiakaslähtöisyys ja –kokemukset ovat parantuneet</a:t>
            </a:r>
          </a:p>
          <a:p>
            <a:pPr marL="447675" lvl="1" indent="0">
              <a:buNone/>
            </a:pPr>
            <a:endParaRPr lang="fi-FI" dirty="0"/>
          </a:p>
        </p:txBody>
      </p:sp>
      <p:sp>
        <p:nvSpPr>
          <p:cNvPr id="4" name="Päivämäärän paikkamerkki 3">
            <a:extLst>
              <a:ext uri="{FF2B5EF4-FFF2-40B4-BE49-F238E27FC236}">
                <a16:creationId xmlns:a16="http://schemas.microsoft.com/office/drawing/2014/main" id="{2B2BEB96-4116-F93B-682A-F949938A2CDE}"/>
              </a:ext>
            </a:extLst>
          </p:cNvPr>
          <p:cNvSpPr>
            <a:spLocks noGrp="1"/>
          </p:cNvSpPr>
          <p:nvPr>
            <p:ph type="dt" sz="half" idx="10"/>
          </p:nvPr>
        </p:nvSpPr>
        <p:spPr>
          <a:xfrm>
            <a:off x="896568" y="6305687"/>
            <a:ext cx="883594" cy="262309"/>
          </a:xfrm>
        </p:spPr>
        <p:txBody>
          <a:bodyPr anchor="ctr">
            <a:normAutofit/>
          </a:bodyPr>
          <a:lstStyle/>
          <a:p>
            <a:pPr>
              <a:spcAft>
                <a:spcPts val="600"/>
              </a:spcAft>
            </a:pPr>
            <a:fld id="{5A93E190-C3B8-4F0D-BC5A-414A6F0316F6}" type="datetime1">
              <a:rPr lang="en-GB" smtClean="0"/>
              <a:pPr>
                <a:spcAft>
                  <a:spcPts val="600"/>
                </a:spcAft>
              </a:pPr>
              <a:t>19/06/2023</a:t>
            </a:fld>
            <a:endParaRPr lang="en-GB"/>
          </a:p>
        </p:txBody>
      </p:sp>
      <p:sp>
        <p:nvSpPr>
          <p:cNvPr id="5" name="Alatunnisteen paikkamerkki 4">
            <a:extLst>
              <a:ext uri="{FF2B5EF4-FFF2-40B4-BE49-F238E27FC236}">
                <a16:creationId xmlns:a16="http://schemas.microsoft.com/office/drawing/2014/main" id="{6D833669-30BC-045C-38A4-F6E129C2AECF}"/>
              </a:ext>
            </a:extLst>
          </p:cNvPr>
          <p:cNvSpPr>
            <a:spLocks noGrp="1"/>
          </p:cNvSpPr>
          <p:nvPr>
            <p:ph type="ftr" sz="quarter" idx="11"/>
          </p:nvPr>
        </p:nvSpPr>
        <p:spPr>
          <a:xfrm>
            <a:off x="1780162" y="6305687"/>
            <a:ext cx="4328808" cy="262309"/>
          </a:xfrm>
        </p:spPr>
        <p:txBody>
          <a:bodyPr anchor="ctr">
            <a:normAutofit/>
          </a:bodyPr>
          <a:lstStyle/>
          <a:p>
            <a:pPr>
              <a:spcAft>
                <a:spcPts val="600"/>
              </a:spcAft>
            </a:pPr>
            <a:r>
              <a:rPr lang="en-GB" dirty="0"/>
              <a:t>Opetushallitus</a:t>
            </a:r>
          </a:p>
        </p:txBody>
      </p:sp>
      <p:sp>
        <p:nvSpPr>
          <p:cNvPr id="6" name="Dian numeron paikkamerkki 5">
            <a:extLst>
              <a:ext uri="{FF2B5EF4-FFF2-40B4-BE49-F238E27FC236}">
                <a16:creationId xmlns:a16="http://schemas.microsoft.com/office/drawing/2014/main" id="{A9E0F319-C6C3-EF5B-1FCD-200086DF838C}"/>
              </a:ext>
            </a:extLst>
          </p:cNvPr>
          <p:cNvSpPr>
            <a:spLocks noGrp="1"/>
          </p:cNvSpPr>
          <p:nvPr>
            <p:ph type="sldNum" sz="quarter" idx="12"/>
          </p:nvPr>
        </p:nvSpPr>
        <p:spPr>
          <a:xfrm>
            <a:off x="10554508" y="6305687"/>
            <a:ext cx="818748" cy="262309"/>
          </a:xfrm>
        </p:spPr>
        <p:txBody>
          <a:bodyPr anchor="ctr">
            <a:normAutofit/>
          </a:bodyPr>
          <a:lstStyle/>
          <a:p>
            <a:pPr>
              <a:spcAft>
                <a:spcPts val="600"/>
              </a:spcAft>
            </a:pPr>
            <a:fld id="{A6E131DE-DA31-4CDF-828A-8EB206A3CD12}" type="slidenum">
              <a:rPr lang="en-GB" smtClean="0"/>
              <a:pPr>
                <a:spcAft>
                  <a:spcPts val="600"/>
                </a:spcAft>
              </a:pPr>
              <a:t>10</a:t>
            </a:fld>
            <a:endParaRPr lang="en-GB"/>
          </a:p>
        </p:txBody>
      </p:sp>
      <p:pic>
        <p:nvPicPr>
          <p:cNvPr id="7" name="Kuva 6">
            <a:extLst>
              <a:ext uri="{FF2B5EF4-FFF2-40B4-BE49-F238E27FC236}">
                <a16:creationId xmlns:a16="http://schemas.microsoft.com/office/drawing/2014/main" id="{017C74C2-EA5E-224E-98A3-8C8BF3EFFCA8}"/>
              </a:ext>
            </a:extLst>
          </p:cNvPr>
          <p:cNvPicPr>
            <a:picLocks noChangeAspect="1"/>
          </p:cNvPicPr>
          <p:nvPr/>
        </p:nvPicPr>
        <p:blipFill>
          <a:blip r:embed="rId2"/>
          <a:stretch>
            <a:fillRect/>
          </a:stretch>
        </p:blipFill>
        <p:spPr>
          <a:xfrm>
            <a:off x="7861872" y="1872000"/>
            <a:ext cx="3870000" cy="3870000"/>
          </a:xfrm>
          <a:prstGeom prst="rect">
            <a:avLst/>
          </a:prstGeom>
          <a:noFill/>
        </p:spPr>
      </p:pic>
    </p:spTree>
    <p:extLst>
      <p:ext uri="{BB962C8B-B14F-4D97-AF65-F5344CB8AC3E}">
        <p14:creationId xmlns:p14="http://schemas.microsoft.com/office/powerpoint/2010/main" val="128101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A317F-A5A4-DFFE-5520-2A4770F3064A}"/>
              </a:ext>
            </a:extLst>
          </p:cNvPr>
          <p:cNvSpPr>
            <a:spLocks noGrp="1"/>
          </p:cNvSpPr>
          <p:nvPr>
            <p:ph type="title"/>
          </p:nvPr>
        </p:nvSpPr>
        <p:spPr>
          <a:xfrm>
            <a:off x="542980" y="592518"/>
            <a:ext cx="10515600" cy="1325563"/>
          </a:xfrm>
        </p:spPr>
        <p:txBody>
          <a:bodyPr anchor="b">
            <a:normAutofit fontScale="90000"/>
          </a:bodyPr>
          <a:lstStyle/>
          <a:p>
            <a:r>
              <a:rPr lang="fi-FI" dirty="0"/>
              <a:t>Digitaalisesti</a:t>
            </a:r>
            <a:br>
              <a:rPr lang="fi-FI" dirty="0"/>
            </a:br>
            <a:br>
              <a:rPr lang="fi-FI" dirty="0"/>
            </a:br>
            <a:endParaRPr lang="fi-FI" dirty="0"/>
          </a:p>
        </p:txBody>
      </p:sp>
      <p:sp>
        <p:nvSpPr>
          <p:cNvPr id="3" name="Sisällön paikkamerkki 2">
            <a:extLst>
              <a:ext uri="{FF2B5EF4-FFF2-40B4-BE49-F238E27FC236}">
                <a16:creationId xmlns:a16="http://schemas.microsoft.com/office/drawing/2014/main" id="{6AEF925B-4DA6-7767-45A6-EC68E90C9A8D}"/>
              </a:ext>
            </a:extLst>
          </p:cNvPr>
          <p:cNvSpPr>
            <a:spLocks noGrp="1"/>
          </p:cNvSpPr>
          <p:nvPr>
            <p:ph sz="half" idx="1"/>
          </p:nvPr>
        </p:nvSpPr>
        <p:spPr>
          <a:xfrm>
            <a:off x="226031" y="1561672"/>
            <a:ext cx="5662007" cy="4212403"/>
          </a:xfrm>
        </p:spPr>
        <p:txBody>
          <a:bodyPr>
            <a:noAutofit/>
          </a:bodyPr>
          <a:lstStyle/>
          <a:p>
            <a:r>
              <a:rPr lang="fi-FI" sz="1800" dirty="0"/>
              <a:t>Etäohjauksen kehittäminen ja digitaalisen alustojen hyödyntäminen</a:t>
            </a:r>
          </a:p>
          <a:p>
            <a:pPr lvl="1"/>
            <a:r>
              <a:rPr lang="fi-FI" sz="1800" dirty="0"/>
              <a:t>Siirtymävaiheisiin sähköisen tiedonsiirron malleja</a:t>
            </a:r>
          </a:p>
          <a:p>
            <a:pPr lvl="1"/>
            <a:r>
              <a:rPr lang="fi-FI" sz="1800" dirty="0"/>
              <a:t>Ohjauksessa käytettävän digitaalisen teknologian kehittäminen (sovellukset, </a:t>
            </a:r>
            <a:r>
              <a:rPr lang="fi-FI" sz="1800" dirty="0" err="1"/>
              <a:t>chatbotit</a:t>
            </a:r>
            <a:r>
              <a:rPr lang="fi-FI" sz="1800" dirty="0"/>
              <a:t>, virtuaaliympäristöt)</a:t>
            </a:r>
          </a:p>
          <a:p>
            <a:pPr lvl="2"/>
            <a:r>
              <a:rPr lang="fi-FI" dirty="0"/>
              <a:t>Esim. Teknologia ohjauksessa (OLO-hanke): </a:t>
            </a:r>
            <a:br>
              <a:rPr lang="fi-FI" dirty="0"/>
            </a:br>
            <a:r>
              <a:rPr lang="fi-FI" dirty="0">
                <a:hlinkClick r:id="rId2"/>
              </a:rPr>
              <a:t>https://www.thinglink.com/scene/1616698327842160641</a:t>
            </a:r>
            <a:endParaRPr lang="fi-FI" dirty="0"/>
          </a:p>
          <a:p>
            <a:endParaRPr lang="fi-FI" sz="1800" dirty="0"/>
          </a:p>
          <a:p>
            <a:endParaRPr lang="fi-FI" sz="1800" dirty="0"/>
          </a:p>
          <a:p>
            <a:endParaRPr lang="fi-FI" sz="1800" dirty="0"/>
          </a:p>
        </p:txBody>
      </p:sp>
      <p:sp>
        <p:nvSpPr>
          <p:cNvPr id="4" name="Päivämäärän paikkamerkki 3">
            <a:extLst>
              <a:ext uri="{FF2B5EF4-FFF2-40B4-BE49-F238E27FC236}">
                <a16:creationId xmlns:a16="http://schemas.microsoft.com/office/drawing/2014/main" id="{130672C5-BAE4-DDFE-BBDA-9FF09272FC17}"/>
              </a:ext>
            </a:extLst>
          </p:cNvPr>
          <p:cNvSpPr>
            <a:spLocks noGrp="1"/>
          </p:cNvSpPr>
          <p:nvPr>
            <p:ph type="dt" sz="half" idx="10"/>
          </p:nvPr>
        </p:nvSpPr>
        <p:spPr>
          <a:xfrm>
            <a:off x="896568" y="6305687"/>
            <a:ext cx="883594" cy="262309"/>
          </a:xfrm>
        </p:spPr>
        <p:txBody>
          <a:bodyPr anchor="ctr">
            <a:normAutofit/>
          </a:bodyPr>
          <a:lstStyle/>
          <a:p>
            <a:pPr>
              <a:spcAft>
                <a:spcPts val="600"/>
              </a:spcAft>
            </a:pPr>
            <a:fld id="{5A93E190-C3B8-4F0D-BC5A-414A6F0316F6}" type="datetime1">
              <a:rPr lang="en-GB" smtClean="0"/>
              <a:pPr>
                <a:spcAft>
                  <a:spcPts val="600"/>
                </a:spcAft>
              </a:pPr>
              <a:t>19/06/2023</a:t>
            </a:fld>
            <a:endParaRPr lang="en-GB"/>
          </a:p>
        </p:txBody>
      </p:sp>
      <p:sp>
        <p:nvSpPr>
          <p:cNvPr id="5" name="Alatunnisteen paikkamerkki 4">
            <a:extLst>
              <a:ext uri="{FF2B5EF4-FFF2-40B4-BE49-F238E27FC236}">
                <a16:creationId xmlns:a16="http://schemas.microsoft.com/office/drawing/2014/main" id="{C36CD323-EBCE-CE2D-89BC-7C665DA5C25A}"/>
              </a:ext>
            </a:extLst>
          </p:cNvPr>
          <p:cNvSpPr>
            <a:spLocks noGrp="1"/>
          </p:cNvSpPr>
          <p:nvPr>
            <p:ph type="ftr" sz="quarter" idx="11"/>
          </p:nvPr>
        </p:nvSpPr>
        <p:spPr>
          <a:xfrm>
            <a:off x="1780162" y="6305687"/>
            <a:ext cx="4328808" cy="262309"/>
          </a:xfrm>
        </p:spPr>
        <p:txBody>
          <a:bodyPr anchor="ctr">
            <a:normAutofit/>
          </a:bodyPr>
          <a:lstStyle/>
          <a:p>
            <a:pPr>
              <a:spcAft>
                <a:spcPts val="600"/>
              </a:spcAft>
            </a:pPr>
            <a:r>
              <a:rPr lang="en-GB" dirty="0"/>
              <a:t>Opetushallitus</a:t>
            </a:r>
          </a:p>
        </p:txBody>
      </p:sp>
      <p:sp>
        <p:nvSpPr>
          <p:cNvPr id="6" name="Dian numeron paikkamerkki 5">
            <a:extLst>
              <a:ext uri="{FF2B5EF4-FFF2-40B4-BE49-F238E27FC236}">
                <a16:creationId xmlns:a16="http://schemas.microsoft.com/office/drawing/2014/main" id="{2A16B329-DBEC-32F1-83EA-1DF08F73F766}"/>
              </a:ext>
            </a:extLst>
          </p:cNvPr>
          <p:cNvSpPr>
            <a:spLocks noGrp="1"/>
          </p:cNvSpPr>
          <p:nvPr>
            <p:ph type="sldNum" sz="quarter" idx="12"/>
          </p:nvPr>
        </p:nvSpPr>
        <p:spPr>
          <a:xfrm>
            <a:off x="10554508" y="6305687"/>
            <a:ext cx="818748" cy="262309"/>
          </a:xfrm>
        </p:spPr>
        <p:txBody>
          <a:bodyPr anchor="ctr">
            <a:normAutofit/>
          </a:bodyPr>
          <a:lstStyle/>
          <a:p>
            <a:pPr>
              <a:spcAft>
                <a:spcPts val="600"/>
              </a:spcAft>
            </a:pPr>
            <a:fld id="{A6E131DE-DA31-4CDF-828A-8EB206A3CD12}" type="slidenum">
              <a:rPr lang="en-GB" smtClean="0"/>
              <a:pPr>
                <a:spcAft>
                  <a:spcPts val="600"/>
                </a:spcAft>
              </a:pPr>
              <a:t>11</a:t>
            </a:fld>
            <a:endParaRPr lang="en-GB"/>
          </a:p>
        </p:txBody>
      </p:sp>
      <p:pic>
        <p:nvPicPr>
          <p:cNvPr id="7" name="Kuva 6">
            <a:extLst>
              <a:ext uri="{FF2B5EF4-FFF2-40B4-BE49-F238E27FC236}">
                <a16:creationId xmlns:a16="http://schemas.microsoft.com/office/drawing/2014/main" id="{85C07C2F-D30A-7E07-04FD-3536E8B40A8A}"/>
              </a:ext>
            </a:extLst>
          </p:cNvPr>
          <p:cNvPicPr>
            <a:picLocks noChangeAspect="1"/>
          </p:cNvPicPr>
          <p:nvPr/>
        </p:nvPicPr>
        <p:blipFill rotWithShape="1">
          <a:blip r:embed="rId3"/>
          <a:srcRect r="3" b="2679"/>
          <a:stretch/>
        </p:blipFill>
        <p:spPr>
          <a:xfrm>
            <a:off x="6303963" y="1980000"/>
            <a:ext cx="5000625" cy="3443288"/>
          </a:xfrm>
          <a:prstGeom prst="rect">
            <a:avLst/>
          </a:prstGeom>
          <a:noFill/>
        </p:spPr>
      </p:pic>
    </p:spTree>
    <p:extLst>
      <p:ext uri="{BB962C8B-B14F-4D97-AF65-F5344CB8AC3E}">
        <p14:creationId xmlns:p14="http://schemas.microsoft.com/office/powerpoint/2010/main" val="53368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981BD0-70A4-8324-9613-3F815313C989}"/>
              </a:ext>
            </a:extLst>
          </p:cNvPr>
          <p:cNvSpPr>
            <a:spLocks noGrp="1"/>
          </p:cNvSpPr>
          <p:nvPr>
            <p:ph type="title"/>
          </p:nvPr>
        </p:nvSpPr>
        <p:spPr>
          <a:xfrm>
            <a:off x="693766" y="-15743"/>
            <a:ext cx="10515600" cy="1325563"/>
          </a:xfrm>
        </p:spPr>
        <p:txBody>
          <a:bodyPr/>
          <a:lstStyle/>
          <a:p>
            <a:r>
              <a:rPr lang="fi-FI" dirty="0"/>
              <a:t>Laadukkaasti</a:t>
            </a:r>
          </a:p>
        </p:txBody>
      </p:sp>
      <p:sp>
        <p:nvSpPr>
          <p:cNvPr id="3" name="Sisällön paikkamerkki 2">
            <a:extLst>
              <a:ext uri="{FF2B5EF4-FFF2-40B4-BE49-F238E27FC236}">
                <a16:creationId xmlns:a16="http://schemas.microsoft.com/office/drawing/2014/main" id="{8F6C4ED4-A494-161A-8920-FC47F263F0D0}"/>
              </a:ext>
            </a:extLst>
          </p:cNvPr>
          <p:cNvSpPr>
            <a:spLocks noGrp="1"/>
          </p:cNvSpPr>
          <p:nvPr>
            <p:ph idx="1"/>
          </p:nvPr>
        </p:nvSpPr>
        <p:spPr>
          <a:xfrm>
            <a:off x="789560" y="1645920"/>
            <a:ext cx="10515600" cy="4097587"/>
          </a:xfrm>
        </p:spPr>
        <p:txBody>
          <a:bodyPr/>
          <a:lstStyle/>
          <a:p>
            <a:pPr marL="0" indent="0">
              <a:buNone/>
            </a:pPr>
            <a:r>
              <a:rPr lang="fi-FI" sz="1800" dirty="0"/>
              <a:t>Opiskelijan saaman ohjauksen laatua parantavat:</a:t>
            </a:r>
          </a:p>
          <a:p>
            <a:pPr lvl="1"/>
            <a:r>
              <a:rPr lang="fi-FI" sz="1800" dirty="0"/>
              <a:t>erilaiset ohjauksen mallit ja tukimateriaalit (oppaat, käsikirjat, videot, blogit, ohjauskortit, työkirjat) </a:t>
            </a:r>
          </a:p>
          <a:p>
            <a:pPr lvl="1"/>
            <a:r>
              <a:rPr lang="fi-FI" sz="1800" dirty="0"/>
              <a:t>OPVA-opintojen pajatoiminnan uudet mallit</a:t>
            </a:r>
          </a:p>
          <a:p>
            <a:pPr lvl="1"/>
            <a:r>
              <a:rPr lang="fi-FI" sz="1800" dirty="0"/>
              <a:t>tutortoiminnan kehittäminen</a:t>
            </a:r>
          </a:p>
          <a:p>
            <a:pPr lvl="1"/>
            <a:r>
              <a:rPr lang="fi-FI" sz="1800" dirty="0"/>
              <a:t>henkilöstön ohjausosaamisen lisääminen</a:t>
            </a:r>
          </a:p>
          <a:p>
            <a:pPr lvl="1"/>
            <a:r>
              <a:rPr lang="fi-FI" sz="1800" dirty="0"/>
              <a:t>jatkuvan haun prosessien selkiyttäminen</a:t>
            </a:r>
          </a:p>
        </p:txBody>
      </p:sp>
      <p:sp>
        <p:nvSpPr>
          <p:cNvPr id="4" name="Päivämäärän paikkamerkki 3">
            <a:extLst>
              <a:ext uri="{FF2B5EF4-FFF2-40B4-BE49-F238E27FC236}">
                <a16:creationId xmlns:a16="http://schemas.microsoft.com/office/drawing/2014/main" id="{A0393887-1A0C-C8AC-7A80-87FAD352811C}"/>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CEF55487-9C8A-5315-68B8-FFA1F0A5F27F}"/>
              </a:ext>
            </a:extLst>
          </p:cNvPr>
          <p:cNvSpPr>
            <a:spLocks noGrp="1"/>
          </p:cNvSpPr>
          <p:nvPr>
            <p:ph type="ftr" sz="quarter" idx="11"/>
          </p:nvPr>
        </p:nvSpPr>
        <p:spPr/>
        <p:txBody>
          <a:bodyPr/>
          <a:lstStyle/>
          <a:p>
            <a:r>
              <a:rPr lang="en-GB"/>
              <a:t>Opetushallitus</a:t>
            </a:r>
            <a:endParaRPr lang="en-GB" dirty="0"/>
          </a:p>
        </p:txBody>
      </p:sp>
      <p:sp>
        <p:nvSpPr>
          <p:cNvPr id="6" name="Dian numeron paikkamerkki 5">
            <a:extLst>
              <a:ext uri="{FF2B5EF4-FFF2-40B4-BE49-F238E27FC236}">
                <a16:creationId xmlns:a16="http://schemas.microsoft.com/office/drawing/2014/main" id="{32F7B4BF-D8E0-1B1B-6F67-E17D16E3B82E}"/>
              </a:ext>
            </a:extLst>
          </p:cNvPr>
          <p:cNvSpPr>
            <a:spLocks noGrp="1"/>
          </p:cNvSpPr>
          <p:nvPr>
            <p:ph type="sldNum" sz="quarter" idx="12"/>
          </p:nvPr>
        </p:nvSpPr>
        <p:spPr/>
        <p:txBody>
          <a:bodyPr/>
          <a:lstStyle/>
          <a:p>
            <a:fld id="{A6E131DE-DA31-4CDF-828A-8EB206A3CD12}" type="slidenum">
              <a:rPr lang="en-GB" smtClean="0"/>
              <a:t>12</a:t>
            </a:fld>
            <a:endParaRPr lang="en-GB"/>
          </a:p>
        </p:txBody>
      </p:sp>
      <p:pic>
        <p:nvPicPr>
          <p:cNvPr id="8" name="Kuva 7">
            <a:extLst>
              <a:ext uri="{FF2B5EF4-FFF2-40B4-BE49-F238E27FC236}">
                <a16:creationId xmlns:a16="http://schemas.microsoft.com/office/drawing/2014/main" id="{9FA0848A-A7F8-ACB4-CFA0-F55D252E9579}"/>
              </a:ext>
            </a:extLst>
          </p:cNvPr>
          <p:cNvPicPr>
            <a:picLocks noChangeAspect="1"/>
          </p:cNvPicPr>
          <p:nvPr/>
        </p:nvPicPr>
        <p:blipFill>
          <a:blip r:embed="rId2"/>
          <a:stretch>
            <a:fillRect/>
          </a:stretch>
        </p:blipFill>
        <p:spPr>
          <a:xfrm>
            <a:off x="6985591" y="72631"/>
            <a:ext cx="5061097" cy="2083724"/>
          </a:xfrm>
          <a:prstGeom prst="rect">
            <a:avLst/>
          </a:prstGeom>
        </p:spPr>
      </p:pic>
    </p:spTree>
    <p:extLst>
      <p:ext uri="{BB962C8B-B14F-4D97-AF65-F5344CB8AC3E}">
        <p14:creationId xmlns:p14="http://schemas.microsoft.com/office/powerpoint/2010/main" val="281469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836B8-C02C-6000-CC10-BB5BEC28DE8E}"/>
              </a:ext>
            </a:extLst>
          </p:cNvPr>
          <p:cNvSpPr>
            <a:spLocks noGrp="1"/>
          </p:cNvSpPr>
          <p:nvPr>
            <p:ph type="title"/>
          </p:nvPr>
        </p:nvSpPr>
        <p:spPr>
          <a:xfrm>
            <a:off x="896568" y="589861"/>
            <a:ext cx="10515600" cy="1325563"/>
          </a:xfrm>
        </p:spPr>
        <p:txBody>
          <a:bodyPr anchor="b">
            <a:normAutofit/>
          </a:bodyPr>
          <a:lstStyle/>
          <a:p>
            <a:r>
              <a:rPr lang="fi-FI" dirty="0"/>
              <a:t>Yhdenvertaisesti</a:t>
            </a:r>
            <a:br>
              <a:rPr lang="fi-FI" dirty="0"/>
            </a:br>
            <a:endParaRPr lang="fi-FI" dirty="0"/>
          </a:p>
        </p:txBody>
      </p:sp>
      <p:sp>
        <p:nvSpPr>
          <p:cNvPr id="3" name="Sisällön paikkamerkki 2">
            <a:extLst>
              <a:ext uri="{FF2B5EF4-FFF2-40B4-BE49-F238E27FC236}">
                <a16:creationId xmlns:a16="http://schemas.microsoft.com/office/drawing/2014/main" id="{126CAF24-7D32-5A01-A269-371804F6BA20}"/>
              </a:ext>
            </a:extLst>
          </p:cNvPr>
          <p:cNvSpPr>
            <a:spLocks noGrp="1"/>
          </p:cNvSpPr>
          <p:nvPr>
            <p:ph sz="half" idx="1"/>
          </p:nvPr>
        </p:nvSpPr>
        <p:spPr>
          <a:xfrm>
            <a:off x="788398" y="1872000"/>
            <a:ext cx="6866435" cy="4086408"/>
          </a:xfrm>
        </p:spPr>
        <p:txBody>
          <a:bodyPr>
            <a:normAutofit/>
          </a:bodyPr>
          <a:lstStyle/>
          <a:p>
            <a:pPr>
              <a:lnSpc>
                <a:spcPct val="95000"/>
              </a:lnSpc>
            </a:pPr>
            <a:r>
              <a:rPr lang="fi-FI" sz="1800" dirty="0"/>
              <a:t>Yhdenvertaisen ja tasa-arvoisen ohjauksen toteutumisen valtakunnalliset mallit: </a:t>
            </a:r>
          </a:p>
          <a:p>
            <a:pPr marL="0" indent="0">
              <a:lnSpc>
                <a:spcPct val="95000"/>
              </a:lnSpc>
              <a:buNone/>
            </a:pPr>
            <a:r>
              <a:rPr lang="fi-FI" sz="1800" dirty="0"/>
              <a:t>	1) Vaativa erityinen tuki –ohjausmalli (Nivus-	hanke)</a:t>
            </a:r>
          </a:p>
          <a:p>
            <a:pPr lvl="2">
              <a:lnSpc>
                <a:spcPct val="95000"/>
              </a:lnSpc>
            </a:pPr>
            <a:r>
              <a:rPr lang="fi-FI" dirty="0"/>
              <a:t>opiskelijoiden ja heitä ohjaavien tahojen ohjauksen sekä ammatillisten perustutkintojen ja valmentavien koulutuksien sisältöjen ja toteutustapojen selkeyttäminen </a:t>
            </a:r>
            <a:r>
              <a:rPr lang="fi-FI" dirty="0">
                <a:hlinkClick r:id="rId2"/>
              </a:rPr>
              <a:t>https://www.livesaatio.fi/hubfs/LIVE2022/Tiedostot/Vaativa-erityinen-tuki-ohjausmalli.pdf</a:t>
            </a:r>
            <a:endParaRPr lang="fi-FI" dirty="0"/>
          </a:p>
          <a:p>
            <a:pPr marL="982663" lvl="2" indent="0">
              <a:lnSpc>
                <a:spcPct val="95000"/>
              </a:lnSpc>
              <a:buNone/>
            </a:pPr>
            <a:endParaRPr lang="fi-FI" sz="1600" dirty="0"/>
          </a:p>
        </p:txBody>
      </p:sp>
      <p:sp>
        <p:nvSpPr>
          <p:cNvPr id="4" name="Päivämäärän paikkamerkki 3">
            <a:extLst>
              <a:ext uri="{FF2B5EF4-FFF2-40B4-BE49-F238E27FC236}">
                <a16:creationId xmlns:a16="http://schemas.microsoft.com/office/drawing/2014/main" id="{C9A52361-0888-C789-69E1-1E8734FFBD28}"/>
              </a:ext>
            </a:extLst>
          </p:cNvPr>
          <p:cNvSpPr>
            <a:spLocks noGrp="1"/>
          </p:cNvSpPr>
          <p:nvPr>
            <p:ph type="dt" sz="half" idx="10"/>
          </p:nvPr>
        </p:nvSpPr>
        <p:spPr>
          <a:xfrm>
            <a:off x="896568" y="6305687"/>
            <a:ext cx="883594" cy="262309"/>
          </a:xfrm>
        </p:spPr>
        <p:txBody>
          <a:bodyPr anchor="ctr">
            <a:normAutofit/>
          </a:bodyPr>
          <a:lstStyle/>
          <a:p>
            <a:pPr>
              <a:spcAft>
                <a:spcPts val="600"/>
              </a:spcAft>
            </a:pPr>
            <a:fld id="{5A93E190-C3B8-4F0D-BC5A-414A6F0316F6}" type="datetime1">
              <a:rPr lang="en-GB" smtClean="0"/>
              <a:pPr>
                <a:spcAft>
                  <a:spcPts val="600"/>
                </a:spcAft>
              </a:pPr>
              <a:t>19/06/2023</a:t>
            </a:fld>
            <a:endParaRPr lang="en-GB"/>
          </a:p>
        </p:txBody>
      </p:sp>
      <p:sp>
        <p:nvSpPr>
          <p:cNvPr id="5" name="Alatunnisteen paikkamerkki 4">
            <a:extLst>
              <a:ext uri="{FF2B5EF4-FFF2-40B4-BE49-F238E27FC236}">
                <a16:creationId xmlns:a16="http://schemas.microsoft.com/office/drawing/2014/main" id="{67BF39E1-9102-92A0-BE63-89048C1857BF}"/>
              </a:ext>
            </a:extLst>
          </p:cNvPr>
          <p:cNvSpPr>
            <a:spLocks noGrp="1"/>
          </p:cNvSpPr>
          <p:nvPr>
            <p:ph type="ftr" sz="quarter" idx="11"/>
          </p:nvPr>
        </p:nvSpPr>
        <p:spPr>
          <a:xfrm>
            <a:off x="1780162" y="6305687"/>
            <a:ext cx="4328808" cy="262309"/>
          </a:xfrm>
        </p:spPr>
        <p:txBody>
          <a:bodyPr anchor="ctr">
            <a:normAutofit/>
          </a:bodyPr>
          <a:lstStyle/>
          <a:p>
            <a:pPr>
              <a:spcAft>
                <a:spcPts val="600"/>
              </a:spcAft>
            </a:pPr>
            <a:r>
              <a:rPr lang="en-GB" dirty="0"/>
              <a:t>Opetushallitus</a:t>
            </a:r>
            <a:endParaRPr lang="en-GB"/>
          </a:p>
        </p:txBody>
      </p:sp>
      <p:sp>
        <p:nvSpPr>
          <p:cNvPr id="6" name="Dian numeron paikkamerkki 5">
            <a:extLst>
              <a:ext uri="{FF2B5EF4-FFF2-40B4-BE49-F238E27FC236}">
                <a16:creationId xmlns:a16="http://schemas.microsoft.com/office/drawing/2014/main" id="{5B0A60CB-D4E7-40BF-3F82-6C78C0550772}"/>
              </a:ext>
            </a:extLst>
          </p:cNvPr>
          <p:cNvSpPr>
            <a:spLocks noGrp="1"/>
          </p:cNvSpPr>
          <p:nvPr>
            <p:ph type="sldNum" sz="quarter" idx="12"/>
          </p:nvPr>
        </p:nvSpPr>
        <p:spPr>
          <a:xfrm>
            <a:off x="10554508" y="6305687"/>
            <a:ext cx="818748" cy="262309"/>
          </a:xfrm>
        </p:spPr>
        <p:txBody>
          <a:bodyPr anchor="ctr">
            <a:normAutofit/>
          </a:bodyPr>
          <a:lstStyle/>
          <a:p>
            <a:pPr>
              <a:spcAft>
                <a:spcPts val="600"/>
              </a:spcAft>
            </a:pPr>
            <a:fld id="{A6E131DE-DA31-4CDF-828A-8EB206A3CD12}" type="slidenum">
              <a:rPr lang="en-GB" smtClean="0"/>
              <a:pPr>
                <a:spcAft>
                  <a:spcPts val="600"/>
                </a:spcAft>
              </a:pPr>
              <a:t>13</a:t>
            </a:fld>
            <a:endParaRPr lang="en-GB"/>
          </a:p>
        </p:txBody>
      </p:sp>
      <p:pic>
        <p:nvPicPr>
          <p:cNvPr id="7" name="Kuva 6">
            <a:extLst>
              <a:ext uri="{FF2B5EF4-FFF2-40B4-BE49-F238E27FC236}">
                <a16:creationId xmlns:a16="http://schemas.microsoft.com/office/drawing/2014/main" id="{8760118F-FB19-3FAA-93FF-1E24A93500B7}"/>
              </a:ext>
            </a:extLst>
          </p:cNvPr>
          <p:cNvPicPr>
            <a:picLocks noChangeAspect="1"/>
          </p:cNvPicPr>
          <p:nvPr/>
        </p:nvPicPr>
        <p:blipFill>
          <a:blip r:embed="rId3"/>
          <a:stretch>
            <a:fillRect/>
          </a:stretch>
        </p:blipFill>
        <p:spPr>
          <a:xfrm>
            <a:off x="8233932" y="1763592"/>
            <a:ext cx="3156749" cy="4086408"/>
          </a:xfrm>
          <a:prstGeom prst="rect">
            <a:avLst/>
          </a:prstGeom>
          <a:noFill/>
        </p:spPr>
      </p:pic>
    </p:spTree>
    <p:extLst>
      <p:ext uri="{BB962C8B-B14F-4D97-AF65-F5344CB8AC3E}">
        <p14:creationId xmlns:p14="http://schemas.microsoft.com/office/powerpoint/2010/main" val="294688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A168B8-8261-C023-5AA6-96637958F942}"/>
              </a:ext>
            </a:extLst>
          </p:cNvPr>
          <p:cNvSpPr>
            <a:spLocks noGrp="1"/>
          </p:cNvSpPr>
          <p:nvPr>
            <p:ph type="title"/>
          </p:nvPr>
        </p:nvSpPr>
        <p:spPr/>
        <p:txBody>
          <a:bodyPr/>
          <a:lstStyle/>
          <a:p>
            <a:r>
              <a:rPr lang="fi-FI" dirty="0"/>
              <a:t>Yhdenvertaisesti</a:t>
            </a:r>
            <a:br>
              <a:rPr lang="fi-FI" dirty="0"/>
            </a:br>
            <a:endParaRPr lang="fi-FI" dirty="0"/>
          </a:p>
        </p:txBody>
      </p:sp>
      <p:sp>
        <p:nvSpPr>
          <p:cNvPr id="3" name="Sisällön paikkamerkki 2">
            <a:extLst>
              <a:ext uri="{FF2B5EF4-FFF2-40B4-BE49-F238E27FC236}">
                <a16:creationId xmlns:a16="http://schemas.microsoft.com/office/drawing/2014/main" id="{8477E544-94D1-60A3-CB18-E0D99F7F3BB9}"/>
              </a:ext>
            </a:extLst>
          </p:cNvPr>
          <p:cNvSpPr>
            <a:spLocks noGrp="1"/>
          </p:cNvSpPr>
          <p:nvPr>
            <p:ph idx="1"/>
          </p:nvPr>
        </p:nvSpPr>
        <p:spPr>
          <a:xfrm>
            <a:off x="38908" y="1288205"/>
            <a:ext cx="10515600" cy="4076940"/>
          </a:xfrm>
        </p:spPr>
        <p:txBody>
          <a:bodyPr/>
          <a:lstStyle/>
          <a:p>
            <a:pPr marL="0" indent="0">
              <a:buNone/>
            </a:pPr>
            <a:r>
              <a:rPr lang="fi-FI" sz="1600" dirty="0"/>
              <a:t>	2) Hyvän ohjauksen kriteerit (VALO-hanke koordinoi)</a:t>
            </a:r>
          </a:p>
          <a:p>
            <a:pPr marL="1365250" lvl="2" indent="-285750"/>
            <a:r>
              <a:rPr lang="fi-FI" sz="1600" dirty="0"/>
              <a:t>tukee lasten ja nuorten ohjauksen laatua, yhdenvertaisuutta </a:t>
            </a:r>
            <a:br>
              <a:rPr lang="fi-FI" sz="1600" dirty="0"/>
            </a:br>
            <a:r>
              <a:rPr lang="fi-FI" sz="1600" dirty="0"/>
              <a:t>ja tasa-arvoa</a:t>
            </a:r>
          </a:p>
          <a:p>
            <a:pPr marL="1365250" lvl="2" indent="-285750"/>
            <a:r>
              <a:rPr lang="fi-FI" sz="1600" dirty="0"/>
              <a:t>suositus perusopetuksen ja toisen asteen ohjaukseen (</a:t>
            </a:r>
            <a:r>
              <a:rPr lang="fi-FI" sz="1600" dirty="0" err="1"/>
              <a:t>fi</a:t>
            </a:r>
            <a:r>
              <a:rPr lang="fi-FI" sz="1600" dirty="0"/>
              <a:t>, </a:t>
            </a:r>
            <a:r>
              <a:rPr lang="fi-FI" sz="1600" dirty="0" err="1"/>
              <a:t>sv</a:t>
            </a:r>
            <a:r>
              <a:rPr lang="fi-FI" sz="1600" dirty="0"/>
              <a:t>, en)</a:t>
            </a:r>
          </a:p>
          <a:p>
            <a:pPr marL="1422400" lvl="2" indent="-342900"/>
            <a:r>
              <a:rPr lang="fi-FI" sz="1600" dirty="0">
                <a:solidFill>
                  <a:schemeClr val="tx2"/>
                </a:solidFill>
                <a:hlinkClick r:id="rId2">
                  <a:extLst>
                    <a:ext uri="{A12FA001-AC4F-418D-AE19-62706E023703}">
                      <ahyp:hlinkClr xmlns:ahyp="http://schemas.microsoft.com/office/drawing/2018/hyperlinkcolor" val="tx"/>
                    </a:ext>
                  </a:extLst>
                </a:hlinkClick>
              </a:rPr>
              <a:t>https://www.oph.fi/fi/tilastot-ja-julkaisut/julkaisut/hyvan-ohjauksen-kriteerit-0</a:t>
            </a:r>
            <a:br>
              <a:rPr lang="fi-FI" sz="1600" dirty="0">
                <a:solidFill>
                  <a:schemeClr val="tx2"/>
                </a:solidFill>
              </a:rPr>
            </a:br>
            <a:endParaRPr lang="fi-FI" sz="1600" dirty="0">
              <a:solidFill>
                <a:schemeClr val="tx2"/>
              </a:solidFill>
            </a:endParaRPr>
          </a:p>
          <a:p>
            <a:pPr marL="0" indent="0">
              <a:buNone/>
            </a:pPr>
            <a:r>
              <a:rPr lang="fi-FI" sz="1600" dirty="0"/>
              <a:t>	3) Ehdotus urasuunnitelman minimisisällöstä (OLO-hanke)</a:t>
            </a:r>
          </a:p>
          <a:p>
            <a:pPr lvl="2"/>
            <a:r>
              <a:rPr lang="fi-FI" sz="1600" dirty="0"/>
              <a:t>täsmentää, jäsentää ja yhdenmukaistaa opiskelijalle laadittavan urasuunnitelman sisältöä </a:t>
            </a:r>
          </a:p>
          <a:p>
            <a:pPr lvl="2"/>
            <a:r>
              <a:rPr lang="fi-FI" sz="1600" dirty="0"/>
              <a:t>edistää opiskelijan saaman ohjauksen tavoitteellisuutta ja tasalaatuisuutta valtakunnallisesti</a:t>
            </a:r>
          </a:p>
          <a:p>
            <a:pPr lvl="2"/>
            <a:r>
              <a:rPr lang="fi-FI" sz="1600" dirty="0">
                <a:solidFill>
                  <a:schemeClr val="tx2"/>
                </a:solidFill>
                <a:hlinkClick r:id="rId3">
                  <a:extLst>
                    <a:ext uri="{A12FA001-AC4F-418D-AE19-62706E023703}">
                      <ahyp:hlinkClr xmlns:ahyp="http://schemas.microsoft.com/office/drawing/2018/hyperlinkcolor" val="tx"/>
                    </a:ext>
                  </a:extLst>
                </a:hlinkClick>
              </a:rPr>
              <a:t>https://www.winnova.fi/wp-content/uploads/2023/01/Tietomalli_opiskelijalle_laadittavan_urasuunnitelman_minimisisallosta_OLO-tuotos_OSAO_31.10.2022.pdf</a:t>
            </a:r>
            <a:endParaRPr lang="fi-FI" sz="1600" dirty="0">
              <a:solidFill>
                <a:schemeClr val="tx2"/>
              </a:solidFill>
            </a:endParaRPr>
          </a:p>
          <a:p>
            <a:pPr lvl="1"/>
            <a:endParaRPr lang="fi-FI" dirty="0"/>
          </a:p>
          <a:p>
            <a:endParaRPr lang="fi-FI" dirty="0"/>
          </a:p>
        </p:txBody>
      </p:sp>
      <p:sp>
        <p:nvSpPr>
          <p:cNvPr id="4" name="Päivämäärän paikkamerkki 3">
            <a:extLst>
              <a:ext uri="{FF2B5EF4-FFF2-40B4-BE49-F238E27FC236}">
                <a16:creationId xmlns:a16="http://schemas.microsoft.com/office/drawing/2014/main" id="{EC85597F-2288-55C7-6F50-1060D2CFCB12}"/>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1693903B-F8D3-1F43-A682-94DAAF9444A3}"/>
              </a:ext>
            </a:extLst>
          </p:cNvPr>
          <p:cNvSpPr>
            <a:spLocks noGrp="1"/>
          </p:cNvSpPr>
          <p:nvPr>
            <p:ph type="ftr" sz="quarter" idx="11"/>
          </p:nvPr>
        </p:nvSpPr>
        <p:spPr/>
        <p:txBody>
          <a:bodyPr/>
          <a:lstStyle/>
          <a:p>
            <a:r>
              <a:rPr lang="en-GB" dirty="0"/>
              <a:t>Opetushallitus</a:t>
            </a:r>
          </a:p>
        </p:txBody>
      </p:sp>
      <p:sp>
        <p:nvSpPr>
          <p:cNvPr id="6" name="Dian numeron paikkamerkki 5">
            <a:extLst>
              <a:ext uri="{FF2B5EF4-FFF2-40B4-BE49-F238E27FC236}">
                <a16:creationId xmlns:a16="http://schemas.microsoft.com/office/drawing/2014/main" id="{0D45B22E-3582-D3A3-E8E4-635287BA3AAC}"/>
              </a:ext>
            </a:extLst>
          </p:cNvPr>
          <p:cNvSpPr>
            <a:spLocks noGrp="1"/>
          </p:cNvSpPr>
          <p:nvPr>
            <p:ph type="sldNum" sz="quarter" idx="12"/>
          </p:nvPr>
        </p:nvSpPr>
        <p:spPr/>
        <p:txBody>
          <a:bodyPr/>
          <a:lstStyle/>
          <a:p>
            <a:fld id="{A6E131DE-DA31-4CDF-828A-8EB206A3CD12}" type="slidenum">
              <a:rPr lang="en-GB" smtClean="0"/>
              <a:t>14</a:t>
            </a:fld>
            <a:endParaRPr lang="en-GB"/>
          </a:p>
        </p:txBody>
      </p:sp>
      <p:pic>
        <p:nvPicPr>
          <p:cNvPr id="7" name="Kuva 6">
            <a:extLst>
              <a:ext uri="{FF2B5EF4-FFF2-40B4-BE49-F238E27FC236}">
                <a16:creationId xmlns:a16="http://schemas.microsoft.com/office/drawing/2014/main" id="{58A64E55-6764-E9DB-E394-1CFB0445A5AC}"/>
              </a:ext>
            </a:extLst>
          </p:cNvPr>
          <p:cNvPicPr>
            <a:picLocks noChangeAspect="1"/>
          </p:cNvPicPr>
          <p:nvPr/>
        </p:nvPicPr>
        <p:blipFill>
          <a:blip r:embed="rId4"/>
          <a:stretch>
            <a:fillRect/>
          </a:stretch>
        </p:blipFill>
        <p:spPr>
          <a:xfrm>
            <a:off x="8682123" y="144689"/>
            <a:ext cx="3181986" cy="3181986"/>
          </a:xfrm>
          <a:prstGeom prst="rect">
            <a:avLst/>
          </a:prstGeom>
        </p:spPr>
      </p:pic>
    </p:spTree>
    <p:extLst>
      <p:ext uri="{BB962C8B-B14F-4D97-AF65-F5344CB8AC3E}">
        <p14:creationId xmlns:p14="http://schemas.microsoft.com/office/powerpoint/2010/main" val="293055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ECFA2D-0E12-4DFC-8817-90F51E88FDCB}"/>
              </a:ext>
            </a:extLst>
          </p:cNvPr>
          <p:cNvSpPr>
            <a:spLocks noGrp="1"/>
          </p:cNvSpPr>
          <p:nvPr>
            <p:ph type="title"/>
          </p:nvPr>
        </p:nvSpPr>
        <p:spPr>
          <a:xfrm>
            <a:off x="713232" y="140068"/>
            <a:ext cx="10591928" cy="824489"/>
          </a:xfrm>
        </p:spPr>
        <p:txBody>
          <a:bodyPr/>
          <a:lstStyle/>
          <a:p>
            <a:r>
              <a:rPr lang="fi-FI" dirty="0"/>
              <a:t>Lisätietoja </a:t>
            </a:r>
          </a:p>
        </p:txBody>
      </p:sp>
      <p:sp>
        <p:nvSpPr>
          <p:cNvPr id="3" name="Sisällön paikkamerkki 2">
            <a:extLst>
              <a:ext uri="{FF2B5EF4-FFF2-40B4-BE49-F238E27FC236}">
                <a16:creationId xmlns:a16="http://schemas.microsoft.com/office/drawing/2014/main" id="{1706A958-3A08-47BF-984B-CE9C3A6D5345}"/>
              </a:ext>
            </a:extLst>
          </p:cNvPr>
          <p:cNvSpPr>
            <a:spLocks noGrp="1"/>
          </p:cNvSpPr>
          <p:nvPr>
            <p:ph idx="1"/>
          </p:nvPr>
        </p:nvSpPr>
        <p:spPr>
          <a:xfrm>
            <a:off x="751396" y="1494229"/>
            <a:ext cx="10515600" cy="5073767"/>
          </a:xfrm>
        </p:spPr>
        <p:txBody>
          <a:bodyPr/>
          <a:lstStyle/>
          <a:p>
            <a:r>
              <a:rPr lang="fi-FI" sz="1800" dirty="0"/>
              <a:t>Oikeus osata –ohjelma:</a:t>
            </a:r>
          </a:p>
          <a:p>
            <a:pPr lvl="1"/>
            <a:r>
              <a:rPr lang="fi-FI" sz="1800" dirty="0">
                <a:solidFill>
                  <a:schemeClr val="tx2"/>
                </a:solidFill>
                <a:hlinkClick r:id="rId2">
                  <a:extLst>
                    <a:ext uri="{A12FA001-AC4F-418D-AE19-62706E023703}">
                      <ahyp:hlinkClr xmlns:ahyp="http://schemas.microsoft.com/office/drawing/2018/hyperlinkcolor" val="tx"/>
                    </a:ext>
                  </a:extLst>
                </a:hlinkClick>
              </a:rPr>
              <a:t>https://okm.fi/oikeusosata</a:t>
            </a:r>
            <a:endParaRPr lang="fi-FI" sz="1800" dirty="0">
              <a:solidFill>
                <a:schemeClr val="tx2"/>
              </a:solidFill>
            </a:endParaRPr>
          </a:p>
          <a:p>
            <a:r>
              <a:rPr lang="fi-FI" sz="1800" dirty="0"/>
              <a:t>Ohjelman vaikuttavuusarviointi: </a:t>
            </a:r>
          </a:p>
          <a:p>
            <a:pPr lvl="1"/>
            <a:r>
              <a:rPr lang="fi-FI" sz="1800" dirty="0">
                <a:solidFill>
                  <a:schemeClr val="tx2"/>
                </a:solidFill>
                <a:hlinkClick r:id="rId3">
                  <a:extLst>
                    <a:ext uri="{A12FA001-AC4F-418D-AE19-62706E023703}">
                      <ahyp:hlinkClr xmlns:ahyp="http://schemas.microsoft.com/office/drawing/2018/hyperlinkcolor" val="tx"/>
                    </a:ext>
                  </a:extLst>
                </a:hlinkClick>
              </a:rPr>
              <a:t>https://www.oph.fi/sites/default/files/documents/OikeusOsata_vaikuttavuusarviointi.pdf</a:t>
            </a:r>
            <a:endParaRPr lang="fi-FI" sz="1800" dirty="0">
              <a:solidFill>
                <a:schemeClr val="tx2"/>
              </a:solidFill>
            </a:endParaRPr>
          </a:p>
          <a:p>
            <a:r>
              <a:rPr lang="fi-FI" sz="1800" dirty="0"/>
              <a:t>Tuloksia:</a:t>
            </a:r>
          </a:p>
          <a:p>
            <a:pPr lvl="1"/>
            <a:r>
              <a:rPr lang="fi-FI" sz="1800" dirty="0">
                <a:solidFill>
                  <a:schemeClr val="tx2"/>
                </a:solidFill>
                <a:hlinkClick r:id="rId4">
                  <a:extLst>
                    <a:ext uri="{A12FA001-AC4F-418D-AE19-62706E023703}">
                      <ahyp:hlinkClr xmlns:ahyp="http://schemas.microsoft.com/office/drawing/2018/hyperlinkcolor" val="tx"/>
                    </a:ext>
                  </a:extLst>
                </a:hlinkClick>
              </a:rPr>
              <a:t>https://www.winnova.fi/kehittaminen/oppiminen-opetus-ja-ohjaus/valo-valtakunnallista-laatua-ohjaukseen/</a:t>
            </a:r>
            <a:endParaRPr lang="fi-FI" sz="1800" dirty="0">
              <a:solidFill>
                <a:schemeClr val="tx2"/>
              </a:solidFill>
            </a:endParaRPr>
          </a:p>
          <a:p>
            <a:pPr marL="0" indent="0">
              <a:buNone/>
            </a:pPr>
            <a:br>
              <a:rPr lang="fi-FI" sz="1800" dirty="0"/>
            </a:br>
            <a:r>
              <a:rPr lang="fi-FI" sz="1800" b="1" dirty="0"/>
              <a:t>Ohjelman yhteyshenkilö </a:t>
            </a:r>
            <a:r>
              <a:rPr lang="fi-FI" sz="1800" b="1" dirty="0" err="1"/>
              <a:t>OPH:ssa</a:t>
            </a:r>
            <a:r>
              <a:rPr lang="fi-FI" sz="1800" b="1" dirty="0"/>
              <a:t>: </a:t>
            </a:r>
            <a:br>
              <a:rPr lang="fi-FI" sz="1800" b="1" dirty="0"/>
            </a:br>
            <a:r>
              <a:rPr lang="fi-FI" sz="1800" b="1" dirty="0"/>
              <a:t>opetusneuvos Sanna Laiho, </a:t>
            </a:r>
            <a:r>
              <a:rPr lang="fi-FI" sz="1800" b="1" dirty="0">
                <a:solidFill>
                  <a:schemeClr val="tx2"/>
                </a:solidFill>
                <a:hlinkClick r:id="rId5">
                  <a:extLst>
                    <a:ext uri="{A12FA001-AC4F-418D-AE19-62706E023703}">
                      <ahyp:hlinkClr xmlns:ahyp="http://schemas.microsoft.com/office/drawing/2018/hyperlinkcolor" val="tx"/>
                    </a:ext>
                  </a:extLst>
                </a:hlinkClick>
              </a:rPr>
              <a:t>sanna.laiho@oph.fi</a:t>
            </a:r>
            <a:endParaRPr lang="fi-FI" sz="1800" b="1" dirty="0">
              <a:solidFill>
                <a:schemeClr val="tx2"/>
              </a:solidFill>
            </a:endParaRPr>
          </a:p>
          <a:p>
            <a:pPr marL="0" indent="0">
              <a:buNone/>
            </a:pPr>
            <a:endParaRPr lang="fi-FI" dirty="0"/>
          </a:p>
          <a:p>
            <a:pPr marL="0" indent="0">
              <a:buNone/>
            </a:pPr>
            <a:endParaRPr lang="fi-FI" dirty="0"/>
          </a:p>
          <a:p>
            <a:endParaRPr lang="fi-FI" dirty="0"/>
          </a:p>
          <a:p>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8FC30BD6-CB94-4786-91C5-E82D673BC89F}"/>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16EC74E7-07D7-4A3A-858C-83C231E711CD}"/>
              </a:ext>
            </a:extLst>
          </p:cNvPr>
          <p:cNvSpPr>
            <a:spLocks noGrp="1"/>
          </p:cNvSpPr>
          <p:nvPr>
            <p:ph type="ftr" sz="quarter" idx="11"/>
          </p:nvPr>
        </p:nvSpPr>
        <p:spPr/>
        <p:txBody>
          <a:bodyPr/>
          <a:lstStyle/>
          <a:p>
            <a:r>
              <a:rPr lang="en-GB" dirty="0" err="1"/>
              <a:t>Opetushallitus</a:t>
            </a:r>
            <a:endParaRPr lang="en-GB" dirty="0"/>
          </a:p>
        </p:txBody>
      </p:sp>
      <p:sp>
        <p:nvSpPr>
          <p:cNvPr id="6" name="Dian numeron paikkamerkki 5">
            <a:extLst>
              <a:ext uri="{FF2B5EF4-FFF2-40B4-BE49-F238E27FC236}">
                <a16:creationId xmlns:a16="http://schemas.microsoft.com/office/drawing/2014/main" id="{0FB05D50-5228-4420-A825-E870B52585EF}"/>
              </a:ext>
            </a:extLst>
          </p:cNvPr>
          <p:cNvSpPr>
            <a:spLocks noGrp="1"/>
          </p:cNvSpPr>
          <p:nvPr>
            <p:ph type="sldNum" sz="quarter" idx="12"/>
          </p:nvPr>
        </p:nvSpPr>
        <p:spPr/>
        <p:txBody>
          <a:bodyPr/>
          <a:lstStyle/>
          <a:p>
            <a:fld id="{A6E131DE-DA31-4CDF-828A-8EB206A3CD12}" type="slidenum">
              <a:rPr lang="en-GB" smtClean="0"/>
              <a:t>15</a:t>
            </a:fld>
            <a:endParaRPr lang="en-GB"/>
          </a:p>
        </p:txBody>
      </p:sp>
      <p:pic>
        <p:nvPicPr>
          <p:cNvPr id="8" name="Kuva 7">
            <a:extLst>
              <a:ext uri="{FF2B5EF4-FFF2-40B4-BE49-F238E27FC236}">
                <a16:creationId xmlns:a16="http://schemas.microsoft.com/office/drawing/2014/main" id="{F16962D1-B8DF-4FCD-783F-39604D8443F1}"/>
              </a:ext>
            </a:extLst>
          </p:cNvPr>
          <p:cNvPicPr>
            <a:picLocks noChangeAspect="1"/>
          </p:cNvPicPr>
          <p:nvPr/>
        </p:nvPicPr>
        <p:blipFill>
          <a:blip r:embed="rId6"/>
          <a:stretch>
            <a:fillRect/>
          </a:stretch>
        </p:blipFill>
        <p:spPr>
          <a:xfrm>
            <a:off x="10067244" y="703217"/>
            <a:ext cx="1291046" cy="1291046"/>
          </a:xfrm>
          <a:prstGeom prst="rect">
            <a:avLst/>
          </a:prstGeom>
        </p:spPr>
      </p:pic>
    </p:spTree>
    <p:extLst>
      <p:ext uri="{BB962C8B-B14F-4D97-AF65-F5344CB8AC3E}">
        <p14:creationId xmlns:p14="http://schemas.microsoft.com/office/powerpoint/2010/main" val="183950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CD941-DF55-58F0-F8A8-CBA65D327654}"/>
              </a:ext>
            </a:extLst>
          </p:cNvPr>
          <p:cNvSpPr>
            <a:spLocks noGrp="1"/>
          </p:cNvSpPr>
          <p:nvPr>
            <p:ph type="ctrTitle"/>
          </p:nvPr>
        </p:nvSpPr>
        <p:spPr/>
        <p:txBody>
          <a:bodyPr/>
          <a:lstStyle/>
          <a:p>
            <a:r>
              <a:rPr lang="fi-FI" sz="2400" dirty="0"/>
              <a:t>Katsaus Oikeus oppia –ohjelman ohjauksen kehittämishankkeiden tuloksiin</a:t>
            </a:r>
          </a:p>
        </p:txBody>
      </p:sp>
      <p:sp>
        <p:nvSpPr>
          <p:cNvPr id="3" name="Alaotsikko 2">
            <a:extLst>
              <a:ext uri="{FF2B5EF4-FFF2-40B4-BE49-F238E27FC236}">
                <a16:creationId xmlns:a16="http://schemas.microsoft.com/office/drawing/2014/main" id="{869438B9-0C9F-1665-066C-7D04180C339E}"/>
              </a:ext>
            </a:extLst>
          </p:cNvPr>
          <p:cNvSpPr>
            <a:spLocks noGrp="1"/>
          </p:cNvSpPr>
          <p:nvPr>
            <p:ph type="subTitle" idx="1"/>
          </p:nvPr>
        </p:nvSpPr>
        <p:spPr/>
        <p:txBody>
          <a:bodyPr/>
          <a:lstStyle/>
          <a:p>
            <a:endParaRPr lang="fi-FI" dirty="0"/>
          </a:p>
          <a:p>
            <a:endParaRPr lang="fi-FI" dirty="0"/>
          </a:p>
          <a:p>
            <a:endParaRPr lang="fi-FI" sz="1200" dirty="0"/>
          </a:p>
          <a:p>
            <a:endParaRPr lang="fi-FI" sz="1100" dirty="0"/>
          </a:p>
          <a:p>
            <a:endParaRPr lang="fi-FI" sz="1100" dirty="0"/>
          </a:p>
          <a:p>
            <a:endParaRPr lang="fi-FI" sz="1100" dirty="0"/>
          </a:p>
          <a:p>
            <a:r>
              <a:rPr lang="fi-FI" sz="1100" dirty="0"/>
              <a:t>Kuvituskuvat: pixabay.com</a:t>
            </a:r>
          </a:p>
        </p:txBody>
      </p:sp>
    </p:spTree>
    <p:extLst>
      <p:ext uri="{BB962C8B-B14F-4D97-AF65-F5344CB8AC3E}">
        <p14:creationId xmlns:p14="http://schemas.microsoft.com/office/powerpoint/2010/main" val="98522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CB2E2-E0C5-4FC4-9F48-F67A300F1C3C}"/>
              </a:ext>
            </a:extLst>
          </p:cNvPr>
          <p:cNvSpPr>
            <a:spLocks noGrp="1"/>
          </p:cNvSpPr>
          <p:nvPr>
            <p:ph type="title"/>
          </p:nvPr>
        </p:nvSpPr>
        <p:spPr>
          <a:xfrm>
            <a:off x="789560" y="261319"/>
            <a:ext cx="10515600" cy="899661"/>
          </a:xfrm>
        </p:spPr>
        <p:txBody>
          <a:bodyPr/>
          <a:lstStyle/>
          <a:p>
            <a:r>
              <a:rPr lang="fi-FI" sz="2800" dirty="0" err="1"/>
              <a:t>Tetti</a:t>
            </a:r>
            <a:r>
              <a:rPr lang="fi-FI" sz="2800" dirty="0"/>
              <a:t>-hanke (2022)</a:t>
            </a:r>
          </a:p>
        </p:txBody>
      </p:sp>
      <p:sp>
        <p:nvSpPr>
          <p:cNvPr id="3" name="Sisällön paikkamerkki 2">
            <a:extLst>
              <a:ext uri="{FF2B5EF4-FFF2-40B4-BE49-F238E27FC236}">
                <a16:creationId xmlns:a16="http://schemas.microsoft.com/office/drawing/2014/main" id="{3703C6C5-8352-4E81-9F21-4DA327068E86}"/>
              </a:ext>
            </a:extLst>
          </p:cNvPr>
          <p:cNvSpPr>
            <a:spLocks noGrp="1"/>
          </p:cNvSpPr>
          <p:nvPr>
            <p:ph idx="1"/>
          </p:nvPr>
        </p:nvSpPr>
        <p:spPr>
          <a:xfrm>
            <a:off x="703835" y="1338296"/>
            <a:ext cx="10515600" cy="3871507"/>
          </a:xfrm>
        </p:spPr>
        <p:txBody>
          <a:bodyPr/>
          <a:lstStyle/>
          <a:p>
            <a:pPr fontAlgn="base"/>
            <a:r>
              <a:rPr lang="fi-FI" i="0" dirty="0">
                <a:solidFill>
                  <a:srgbClr val="0F0F0F"/>
                </a:solidFill>
                <a:effectLst/>
                <a:latin typeface="+mj-lt"/>
              </a:rPr>
              <a:t>TETTI-hanke: tietoa peruskoulun työelämään tutustumisjaksojen eli ns. TET-jaksojen potentiaalin paremmaksi hyödyntämiseksi osana perusopetuksen kehittämistä. (MDI Public, Nuorisotutkimusseura ja Opiskelun ja koulutuksen tutkimussäätiö Otus)</a:t>
            </a:r>
          </a:p>
          <a:p>
            <a:pPr fontAlgn="base"/>
            <a:r>
              <a:rPr lang="fi-FI" i="0" dirty="0">
                <a:solidFill>
                  <a:srgbClr val="0F0F0F"/>
                </a:solidFill>
                <a:effectLst/>
                <a:latin typeface="+mj-lt"/>
              </a:rPr>
              <a:t>Tutkimushankkeessa huomion kohteena ovat oppilaiden jatko-opintovalmius, työelämään kiinnittyminen, syrjäytymisen ehkäisy, taustaerojen tasoittaminen ja yhdenvertaisuus.  Osana valtioneuvoston yhteistä selvitys- ja tutkimustoimintaa toteutetun hankkeen vastuuministeriö on Opetus- ja kulttuuriministeriö.</a:t>
            </a:r>
          </a:p>
          <a:p>
            <a:pPr marL="0" indent="0" algn="l" rtl="0" fontAlgn="base">
              <a:lnSpc>
                <a:spcPct val="100000"/>
              </a:lnSpc>
              <a:spcAft>
                <a:spcPts val="0"/>
              </a:spcAft>
              <a:buNone/>
            </a:pPr>
            <a:r>
              <a:rPr lang="fi-FI" b="1" dirty="0"/>
              <a:t>Suositukset 1 – 6</a:t>
            </a:r>
          </a:p>
          <a:p>
            <a:pPr marL="0" indent="0" algn="l" rtl="0" fontAlgn="base">
              <a:lnSpc>
                <a:spcPct val="100000"/>
              </a:lnSpc>
              <a:spcAft>
                <a:spcPts val="0"/>
              </a:spcAft>
              <a:buNone/>
            </a:pPr>
            <a:r>
              <a:rPr lang="fi-FI" dirty="0"/>
              <a:t>Esim. suositus 1: luodaan TET-jaksojen järjestämisen, toteutumisen ja TET-jaksokokemusten seurantajärjestelmä sekä edellytykset kertyvän tiedon tutkimusperustaiseen hyödyntämiseen TET-jaksojen kehittämisessä.</a:t>
            </a:r>
            <a:endParaRPr lang="en-GB" b="1" dirty="0">
              <a:solidFill>
                <a:srgbClr val="0F0F0F"/>
              </a:solidFill>
              <a:latin typeface="myriad-pro"/>
            </a:endParaRPr>
          </a:p>
          <a:p>
            <a:endParaRPr lang="fi-FI" dirty="0"/>
          </a:p>
        </p:txBody>
      </p:sp>
      <p:sp>
        <p:nvSpPr>
          <p:cNvPr id="4" name="Päivämäärän paikkamerkki 3">
            <a:extLst>
              <a:ext uri="{FF2B5EF4-FFF2-40B4-BE49-F238E27FC236}">
                <a16:creationId xmlns:a16="http://schemas.microsoft.com/office/drawing/2014/main" id="{6927C6E2-9C50-4250-84A4-79F3EFD66558}"/>
              </a:ext>
            </a:extLst>
          </p:cNvPr>
          <p:cNvSpPr>
            <a:spLocks noGrp="1"/>
          </p:cNvSpPr>
          <p:nvPr>
            <p:ph type="dt" sz="half" idx="10"/>
          </p:nvPr>
        </p:nvSpPr>
        <p:spPr/>
        <p:txBody>
          <a:bodyPr/>
          <a:lstStyle/>
          <a:p>
            <a:fld id="{9BD8381E-0121-4DDF-9C79-8C500CC6C127}" type="datetime1">
              <a:rPr lang="en-GB" smtClean="0"/>
              <a:t>19/06/2023</a:t>
            </a:fld>
            <a:endParaRPr lang="en-GB"/>
          </a:p>
        </p:txBody>
      </p:sp>
      <p:sp>
        <p:nvSpPr>
          <p:cNvPr id="6" name="Dian numeron paikkamerkki 5">
            <a:extLst>
              <a:ext uri="{FF2B5EF4-FFF2-40B4-BE49-F238E27FC236}">
                <a16:creationId xmlns:a16="http://schemas.microsoft.com/office/drawing/2014/main" id="{44704F24-262B-4E02-9618-F30355FD471E}"/>
              </a:ext>
            </a:extLst>
          </p:cNvPr>
          <p:cNvSpPr>
            <a:spLocks noGrp="1"/>
          </p:cNvSpPr>
          <p:nvPr>
            <p:ph type="sldNum" sz="quarter" idx="12"/>
          </p:nvPr>
        </p:nvSpPr>
        <p:spPr/>
        <p:txBody>
          <a:bodyPr/>
          <a:lstStyle/>
          <a:p>
            <a:fld id="{A6E131DE-DA31-4CDF-828A-8EB206A3CD12}" type="slidenum">
              <a:rPr lang="en-GB" smtClean="0"/>
              <a:t>17</a:t>
            </a:fld>
            <a:endParaRPr lang="en-GB"/>
          </a:p>
        </p:txBody>
      </p:sp>
    </p:spTree>
    <p:extLst>
      <p:ext uri="{BB962C8B-B14F-4D97-AF65-F5344CB8AC3E}">
        <p14:creationId xmlns:p14="http://schemas.microsoft.com/office/powerpoint/2010/main" val="280199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CB2E2-E0C5-4FC4-9F48-F67A300F1C3C}"/>
              </a:ext>
            </a:extLst>
          </p:cNvPr>
          <p:cNvSpPr>
            <a:spLocks noGrp="1"/>
          </p:cNvSpPr>
          <p:nvPr>
            <p:ph type="title"/>
          </p:nvPr>
        </p:nvSpPr>
        <p:spPr/>
        <p:txBody>
          <a:bodyPr/>
          <a:lstStyle/>
          <a:p>
            <a:r>
              <a:rPr lang="fi-FI" sz="2800" dirty="0"/>
              <a:t>Tehostettu henkilökohtainen oppilaanohjaus</a:t>
            </a:r>
            <a:br>
              <a:rPr lang="fi-FI" sz="2800" dirty="0"/>
            </a:br>
            <a:endParaRPr lang="fi-FI" sz="2800" dirty="0"/>
          </a:p>
        </p:txBody>
      </p:sp>
      <p:sp>
        <p:nvSpPr>
          <p:cNvPr id="3" name="Sisällön paikkamerkki 2">
            <a:extLst>
              <a:ext uri="{FF2B5EF4-FFF2-40B4-BE49-F238E27FC236}">
                <a16:creationId xmlns:a16="http://schemas.microsoft.com/office/drawing/2014/main" id="{3703C6C5-8352-4E81-9F21-4DA327068E86}"/>
              </a:ext>
            </a:extLst>
          </p:cNvPr>
          <p:cNvSpPr>
            <a:spLocks noGrp="1"/>
          </p:cNvSpPr>
          <p:nvPr>
            <p:ph idx="1"/>
          </p:nvPr>
        </p:nvSpPr>
        <p:spPr/>
        <p:txBody>
          <a:bodyPr/>
          <a:lstStyle/>
          <a:p>
            <a:pPr algn="l"/>
            <a:r>
              <a:rPr lang="fi-FI" dirty="0">
                <a:solidFill>
                  <a:srgbClr val="000A48"/>
                </a:solidFill>
              </a:rPr>
              <a:t>O</a:t>
            </a:r>
            <a:r>
              <a:rPr lang="fi-FI" b="0" i="0" dirty="0">
                <a:solidFill>
                  <a:srgbClr val="000A48"/>
                </a:solidFill>
                <a:effectLst/>
              </a:rPr>
              <a:t>ppivelvollisuuden laajentuminen </a:t>
            </a:r>
            <a:r>
              <a:rPr lang="fi-FI" b="0" i="0" dirty="0">
                <a:solidFill>
                  <a:srgbClr val="000A48"/>
                </a:solidFill>
                <a:effectLst/>
                <a:sym typeface="Wingdings" panose="05000000000000000000" pitchFamily="2" charset="2"/>
              </a:rPr>
              <a:t> oppilaan oikeus saada sekä </a:t>
            </a:r>
            <a:r>
              <a:rPr lang="fi-FI" dirty="0">
                <a:solidFill>
                  <a:srgbClr val="000A48"/>
                </a:solidFill>
                <a:sym typeface="Wingdings" panose="05000000000000000000" pitchFamily="2" charset="2"/>
              </a:rPr>
              <a:t>tarpeidensa (tehostettu henkilökohtainen oppilaanohjaus) että opetussuunnitelman mukaista oppilaanohjausta (perusopetuslaki 11 a §)</a:t>
            </a:r>
          </a:p>
          <a:p>
            <a:pPr algn="l"/>
            <a:r>
              <a:rPr lang="fi-FI" b="0" i="0" dirty="0">
                <a:solidFill>
                  <a:srgbClr val="000A48"/>
                </a:solidFill>
                <a:effectLst/>
                <a:sym typeface="Wingdings" panose="05000000000000000000" pitchFamily="2" charset="2"/>
              </a:rPr>
              <a:t>Oppivelvollisuuden laajentuminen  t</a:t>
            </a:r>
            <a:r>
              <a:rPr lang="fi-FI" b="0" i="0" dirty="0">
                <a:solidFill>
                  <a:srgbClr val="000A48"/>
                </a:solidFill>
                <a:effectLst/>
              </a:rPr>
              <a:t>avoitteena, että jokainen perusopetuksen päättävä nuori suorittaa toisen asteen tutkinnon ja saa hyvät eväät työelämään ja jatko-opintoihin.</a:t>
            </a:r>
          </a:p>
          <a:p>
            <a:pPr algn="l"/>
            <a:r>
              <a:rPr lang="fi-FI" b="0" i="0" dirty="0">
                <a:solidFill>
                  <a:srgbClr val="000A48"/>
                </a:solidFill>
                <a:effectLst/>
              </a:rPr>
              <a:t>Perusopetus ja toisen asteen ohjaus </a:t>
            </a:r>
            <a:r>
              <a:rPr lang="fi-FI" b="0" i="0" dirty="0">
                <a:solidFill>
                  <a:srgbClr val="000A48"/>
                </a:solidFill>
                <a:effectLst/>
                <a:sym typeface="Wingdings" panose="05000000000000000000" pitchFamily="2" charset="2"/>
              </a:rPr>
              <a:t> jatkumo</a:t>
            </a:r>
          </a:p>
          <a:p>
            <a:pPr algn="l"/>
            <a:r>
              <a:rPr lang="fi-FI" b="0" i="0" dirty="0">
                <a:solidFill>
                  <a:srgbClr val="000A48"/>
                </a:solidFill>
                <a:effectLst/>
                <a:sym typeface="Wingdings" panose="05000000000000000000" pitchFamily="2" charset="2"/>
              </a:rPr>
              <a:t>Tehostettua henkilökohtaista oppilaanohjausta annetaan kahdeksannella ja yhdeksännellä luokalla</a:t>
            </a:r>
          </a:p>
          <a:p>
            <a:endParaRPr lang="fi-FI" dirty="0"/>
          </a:p>
        </p:txBody>
      </p:sp>
      <p:sp>
        <p:nvSpPr>
          <p:cNvPr id="4" name="Päivämäärän paikkamerkki 3">
            <a:extLst>
              <a:ext uri="{FF2B5EF4-FFF2-40B4-BE49-F238E27FC236}">
                <a16:creationId xmlns:a16="http://schemas.microsoft.com/office/drawing/2014/main" id="{6927C6E2-9C50-4250-84A4-79F3EFD66558}"/>
              </a:ext>
            </a:extLst>
          </p:cNvPr>
          <p:cNvSpPr>
            <a:spLocks noGrp="1"/>
          </p:cNvSpPr>
          <p:nvPr>
            <p:ph type="dt" sz="half" idx="10"/>
          </p:nvPr>
        </p:nvSpPr>
        <p:spPr/>
        <p:txBody>
          <a:bodyPr/>
          <a:lstStyle/>
          <a:p>
            <a:fld id="{C68010CC-43BA-45E3-9D1B-9367A1375330}" type="datetime1">
              <a:rPr lang="en-GB" smtClean="0"/>
              <a:t>19/06/2023</a:t>
            </a:fld>
            <a:endParaRPr lang="en-GB"/>
          </a:p>
        </p:txBody>
      </p:sp>
      <p:sp>
        <p:nvSpPr>
          <p:cNvPr id="6" name="Dian numeron paikkamerkki 5">
            <a:extLst>
              <a:ext uri="{FF2B5EF4-FFF2-40B4-BE49-F238E27FC236}">
                <a16:creationId xmlns:a16="http://schemas.microsoft.com/office/drawing/2014/main" id="{44704F24-262B-4E02-9618-F30355FD471E}"/>
              </a:ext>
            </a:extLst>
          </p:cNvPr>
          <p:cNvSpPr>
            <a:spLocks noGrp="1"/>
          </p:cNvSpPr>
          <p:nvPr>
            <p:ph type="sldNum" sz="quarter" idx="12"/>
          </p:nvPr>
        </p:nvSpPr>
        <p:spPr/>
        <p:txBody>
          <a:bodyPr/>
          <a:lstStyle/>
          <a:p>
            <a:fld id="{A6E131DE-DA31-4CDF-828A-8EB206A3CD12}" type="slidenum">
              <a:rPr lang="en-GB" smtClean="0"/>
              <a:t>18</a:t>
            </a:fld>
            <a:endParaRPr lang="en-GB"/>
          </a:p>
        </p:txBody>
      </p:sp>
    </p:spTree>
    <p:extLst>
      <p:ext uri="{BB962C8B-B14F-4D97-AF65-F5344CB8AC3E}">
        <p14:creationId xmlns:p14="http://schemas.microsoft.com/office/powerpoint/2010/main" val="254791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CB2E2-E0C5-4FC4-9F48-F67A300F1C3C}"/>
              </a:ext>
            </a:extLst>
          </p:cNvPr>
          <p:cNvSpPr>
            <a:spLocks noGrp="1"/>
          </p:cNvSpPr>
          <p:nvPr>
            <p:ph type="title"/>
          </p:nvPr>
        </p:nvSpPr>
        <p:spPr/>
        <p:txBody>
          <a:bodyPr/>
          <a:lstStyle/>
          <a:p>
            <a:r>
              <a:rPr lang="fi-FI" sz="2800" dirty="0"/>
              <a:t>Tehostettu henkilökohtainen oppilaanohjaus</a:t>
            </a:r>
            <a:br>
              <a:rPr lang="fi-FI" sz="3200" dirty="0"/>
            </a:br>
            <a:endParaRPr lang="fi-FI" sz="3200" dirty="0"/>
          </a:p>
        </p:txBody>
      </p:sp>
      <p:sp>
        <p:nvSpPr>
          <p:cNvPr id="3" name="Sisällön paikkamerkki 2">
            <a:extLst>
              <a:ext uri="{FF2B5EF4-FFF2-40B4-BE49-F238E27FC236}">
                <a16:creationId xmlns:a16="http://schemas.microsoft.com/office/drawing/2014/main" id="{3703C6C5-8352-4E81-9F21-4DA327068E86}"/>
              </a:ext>
            </a:extLst>
          </p:cNvPr>
          <p:cNvSpPr>
            <a:spLocks noGrp="1"/>
          </p:cNvSpPr>
          <p:nvPr>
            <p:ph idx="1"/>
          </p:nvPr>
        </p:nvSpPr>
        <p:spPr>
          <a:xfrm>
            <a:off x="618110" y="1510301"/>
            <a:ext cx="10515600" cy="4419011"/>
          </a:xfrm>
        </p:spPr>
        <p:txBody>
          <a:bodyPr/>
          <a:lstStyle/>
          <a:p>
            <a:pPr algn="l"/>
            <a:r>
              <a:rPr lang="fi-FI" dirty="0">
                <a:solidFill>
                  <a:srgbClr val="000A48"/>
                </a:solidFill>
                <a:latin typeface="+mj-lt"/>
              </a:rPr>
              <a:t>Urasuunnittelutaitojen alkuopetusta, urasuunnittelutaitoja </a:t>
            </a:r>
            <a:r>
              <a:rPr lang="fi-FI" dirty="0">
                <a:solidFill>
                  <a:srgbClr val="000A48"/>
                </a:solidFill>
                <a:latin typeface="+mj-lt"/>
                <a:sym typeface="Wingdings" panose="05000000000000000000" pitchFamily="2" charset="2"/>
              </a:rPr>
              <a:t> nuorta tuetaan muita oppilaita enemmän koko uravalintaprosessin ajan</a:t>
            </a:r>
            <a:endParaRPr lang="fi-FI" dirty="0">
              <a:solidFill>
                <a:srgbClr val="000A48"/>
              </a:solidFill>
              <a:latin typeface="+mj-lt"/>
            </a:endParaRPr>
          </a:p>
          <a:p>
            <a:pPr algn="l"/>
            <a:r>
              <a:rPr lang="fi-FI" dirty="0">
                <a:solidFill>
                  <a:srgbClr val="000A48"/>
                </a:solidFill>
                <a:latin typeface="+mj-lt"/>
                <a:sym typeface="Wingdings" panose="05000000000000000000" pitchFamily="2" charset="2"/>
              </a:rPr>
              <a:t>Oppilaslähtöisyys  henkilökohtainen ohjaus muodostaa oppilaanohjauksen ytimen</a:t>
            </a:r>
          </a:p>
          <a:p>
            <a:pPr algn="l"/>
            <a:r>
              <a:rPr lang="fi-FI" b="0" i="0" dirty="0">
                <a:solidFill>
                  <a:srgbClr val="000A48"/>
                </a:solidFill>
                <a:effectLst/>
                <a:latin typeface="+mj-lt"/>
                <a:sym typeface="Wingdings" panose="05000000000000000000" pitchFamily="2" charset="2"/>
              </a:rPr>
              <a:t>Moniammatillinen tarpeen arviointi  oppilaanohjaaja arvioi ensisijaisesti oppilaanohjauksen tehostamisen tarpeen</a:t>
            </a:r>
          </a:p>
          <a:p>
            <a:pPr algn="l"/>
            <a:r>
              <a:rPr lang="fi-FI" dirty="0">
                <a:solidFill>
                  <a:srgbClr val="000A48"/>
                </a:solidFill>
                <a:latin typeface="+mj-lt"/>
                <a:sym typeface="Wingdings" panose="05000000000000000000" pitchFamily="2" charset="2"/>
              </a:rPr>
              <a:t>Siirtymävaiheen yhteistyö  oppilaanohjaus kokonaisuutena oppijan tarpeen näkökulmasta</a:t>
            </a:r>
            <a:endParaRPr lang="fi-FI" b="0" i="0" dirty="0">
              <a:solidFill>
                <a:srgbClr val="000A48"/>
              </a:solidFill>
              <a:effectLst/>
              <a:latin typeface="+mj-lt"/>
              <a:sym typeface="Wingdings" panose="05000000000000000000" pitchFamily="2" charset="2"/>
            </a:endParaRPr>
          </a:p>
          <a:p>
            <a:pPr algn="l"/>
            <a:r>
              <a:rPr lang="fi-FI" dirty="0">
                <a:solidFill>
                  <a:srgbClr val="000A48"/>
                </a:solidFill>
                <a:latin typeface="+mj-lt"/>
                <a:sym typeface="Wingdings" panose="05000000000000000000" pitchFamily="2" charset="2"/>
              </a:rPr>
              <a:t>Jatko-opintosuunnitelma  edistää oppilaan ura- ja koulutusvalintavalmiuksien kehittymistä ja toimijuutta</a:t>
            </a:r>
          </a:p>
          <a:p>
            <a:endParaRPr lang="fi-FI" dirty="0"/>
          </a:p>
        </p:txBody>
      </p:sp>
      <p:sp>
        <p:nvSpPr>
          <p:cNvPr id="4" name="Päivämäärän paikkamerkki 3">
            <a:extLst>
              <a:ext uri="{FF2B5EF4-FFF2-40B4-BE49-F238E27FC236}">
                <a16:creationId xmlns:a16="http://schemas.microsoft.com/office/drawing/2014/main" id="{6927C6E2-9C50-4250-84A4-79F3EFD66558}"/>
              </a:ext>
            </a:extLst>
          </p:cNvPr>
          <p:cNvSpPr>
            <a:spLocks noGrp="1"/>
          </p:cNvSpPr>
          <p:nvPr>
            <p:ph type="dt" sz="half" idx="10"/>
          </p:nvPr>
        </p:nvSpPr>
        <p:spPr/>
        <p:txBody>
          <a:bodyPr/>
          <a:lstStyle/>
          <a:p>
            <a:fld id="{9E611ED6-9320-4981-8F35-82B959B512A5}" type="datetime1">
              <a:rPr lang="en-GB" smtClean="0"/>
              <a:t>19/06/2023</a:t>
            </a:fld>
            <a:endParaRPr lang="en-GB"/>
          </a:p>
        </p:txBody>
      </p:sp>
      <p:sp>
        <p:nvSpPr>
          <p:cNvPr id="6" name="Dian numeron paikkamerkki 5">
            <a:extLst>
              <a:ext uri="{FF2B5EF4-FFF2-40B4-BE49-F238E27FC236}">
                <a16:creationId xmlns:a16="http://schemas.microsoft.com/office/drawing/2014/main" id="{44704F24-262B-4E02-9618-F30355FD471E}"/>
              </a:ext>
            </a:extLst>
          </p:cNvPr>
          <p:cNvSpPr>
            <a:spLocks noGrp="1"/>
          </p:cNvSpPr>
          <p:nvPr>
            <p:ph type="sldNum" sz="quarter" idx="12"/>
          </p:nvPr>
        </p:nvSpPr>
        <p:spPr/>
        <p:txBody>
          <a:bodyPr/>
          <a:lstStyle/>
          <a:p>
            <a:fld id="{A6E131DE-DA31-4CDF-828A-8EB206A3CD12}" type="slidenum">
              <a:rPr lang="en-GB" smtClean="0"/>
              <a:t>19</a:t>
            </a:fld>
            <a:endParaRPr lang="en-GB"/>
          </a:p>
        </p:txBody>
      </p:sp>
    </p:spTree>
    <p:extLst>
      <p:ext uri="{BB962C8B-B14F-4D97-AF65-F5344CB8AC3E}">
        <p14:creationId xmlns:p14="http://schemas.microsoft.com/office/powerpoint/2010/main" val="162985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79B034-EB3D-F153-ABF7-54F73F8E5782}"/>
              </a:ext>
            </a:extLst>
          </p:cNvPr>
          <p:cNvSpPr>
            <a:spLocks noGrp="1"/>
          </p:cNvSpPr>
          <p:nvPr>
            <p:ph type="title"/>
          </p:nvPr>
        </p:nvSpPr>
        <p:spPr>
          <a:xfrm>
            <a:off x="986319" y="780836"/>
            <a:ext cx="9873466" cy="806046"/>
          </a:xfrm>
        </p:spPr>
        <p:txBody>
          <a:bodyPr/>
          <a:lstStyle/>
          <a:p>
            <a:pPr algn="ctr"/>
            <a:br>
              <a:rPr lang="fi-FI" sz="3200" dirty="0">
                <a:effectLst/>
                <a:latin typeface="Calibri" panose="020F0502020204030204" pitchFamily="34" charset="0"/>
                <a:ea typeface="Calibri" panose="020F0502020204030204" pitchFamily="34" charset="0"/>
                <a:cs typeface="Times New Roman" panose="02020603050405020304" pitchFamily="18" charset="0"/>
              </a:rPr>
            </a:br>
            <a:br>
              <a:rPr lang="fi-FI" sz="3200" dirty="0">
                <a:effectLst/>
                <a:latin typeface="Calibri" panose="020F0502020204030204" pitchFamily="34" charset="0"/>
                <a:ea typeface="Calibri" panose="020F0502020204030204" pitchFamily="34" charset="0"/>
                <a:cs typeface="Times New Roman" panose="02020603050405020304" pitchFamily="18" charset="0"/>
              </a:rPr>
            </a:br>
            <a:r>
              <a:rPr lang="fi-FI" sz="2400" dirty="0">
                <a:effectLst/>
                <a:latin typeface="+mn-lt"/>
                <a:ea typeface="Calibri" panose="020F0502020204030204" pitchFamily="34" charset="0"/>
                <a:cs typeface="Times New Roman" panose="02020603050405020304" pitchFamily="18" charset="0"/>
              </a:rPr>
              <a:t>Opinto-ohjauksen kehittäminen perusopetuksessa, lukiokoulutuksessa ja ammatillisessa koulutuksessa</a:t>
            </a:r>
            <a:br>
              <a:rPr lang="fi-FI" sz="2400" dirty="0">
                <a:effectLst/>
                <a:latin typeface="+mn-lt"/>
                <a:ea typeface="Calibri" panose="020F0502020204030204" pitchFamily="34" charset="0"/>
                <a:cs typeface="Times New Roman" panose="02020603050405020304" pitchFamily="18" charset="0"/>
              </a:rPr>
            </a:br>
            <a:endParaRPr lang="fi-FI" sz="2400" dirty="0">
              <a:latin typeface="+mn-lt"/>
            </a:endParaRPr>
          </a:p>
        </p:txBody>
      </p:sp>
      <p:sp>
        <p:nvSpPr>
          <p:cNvPr id="3" name="Sisällön paikkamerkki 2">
            <a:extLst>
              <a:ext uri="{FF2B5EF4-FFF2-40B4-BE49-F238E27FC236}">
                <a16:creationId xmlns:a16="http://schemas.microsoft.com/office/drawing/2014/main" id="{9452A000-F10B-2BDA-00BC-8430C70A54D6}"/>
              </a:ext>
            </a:extLst>
          </p:cNvPr>
          <p:cNvSpPr>
            <a:spLocks noGrp="1"/>
          </p:cNvSpPr>
          <p:nvPr>
            <p:ph idx="1"/>
          </p:nvPr>
        </p:nvSpPr>
        <p:spPr>
          <a:xfrm>
            <a:off x="665252" y="1356189"/>
            <a:ext cx="10515600" cy="4417887"/>
          </a:xfrm>
        </p:spPr>
        <p:txBody>
          <a:bodyPr/>
          <a:lstStyle/>
          <a:p>
            <a:pPr marL="0" indent="0">
              <a:buNone/>
            </a:pPr>
            <a:r>
              <a:rPr lang="fi-FI" sz="1800" dirty="0">
                <a:solidFill>
                  <a:schemeClr val="tx2"/>
                </a:solidFill>
                <a:effectLst/>
                <a:ea typeface="Arial" panose="020B0604020202020204" pitchFamily="34" charset="0"/>
                <a:cs typeface="Times New Roman" panose="02020603050405020304" pitchFamily="18" charset="0"/>
              </a:rPr>
              <a:t>		</a:t>
            </a:r>
            <a:r>
              <a:rPr lang="fi-FI" sz="1800" b="1" dirty="0">
                <a:solidFill>
                  <a:schemeClr val="tx2"/>
                </a:solidFill>
                <a:effectLst/>
                <a:ea typeface="Arial" panose="020B0604020202020204" pitchFamily="34" charset="0"/>
                <a:cs typeface="Times New Roman" panose="02020603050405020304" pitchFamily="18" charset="0"/>
              </a:rPr>
              <a:t>	</a:t>
            </a:r>
            <a:r>
              <a:rPr lang="fi-FI" sz="1800" b="1" dirty="0">
                <a:effectLst/>
                <a:ea typeface="Arial" panose="020B0604020202020204" pitchFamily="34" charset="0"/>
                <a:cs typeface="Times New Roman" panose="02020603050405020304" pitchFamily="18" charset="0"/>
              </a:rPr>
              <a:t>Saavutettavuus ja asiakaslähtöisyys</a:t>
            </a:r>
          </a:p>
          <a:p>
            <a:pPr marL="0" indent="0">
              <a:buNone/>
            </a:pPr>
            <a:r>
              <a:rPr lang="fi-FI" sz="1800" b="1" dirty="0">
                <a:ea typeface="Arial" panose="020B0604020202020204" pitchFamily="34" charset="0"/>
                <a:cs typeface="Times New Roman" panose="02020603050405020304" pitchFamily="18" charset="0"/>
              </a:rPr>
              <a:t>	</a:t>
            </a:r>
            <a:r>
              <a:rPr lang="fi-FI" sz="1800" b="1" dirty="0">
                <a:solidFill>
                  <a:schemeClr val="tx2"/>
                </a:solidFill>
                <a:ea typeface="Arial" panose="020B0604020202020204" pitchFamily="34" charset="0"/>
                <a:cs typeface="Times New Roman" panose="02020603050405020304" pitchFamily="18" charset="0"/>
              </a:rPr>
              <a:t>Opinto-ohjauksen kehittämisohjelma</a:t>
            </a:r>
            <a:endParaRPr lang="fi-FI" sz="1800" b="1" dirty="0">
              <a:solidFill>
                <a:schemeClr val="tx2"/>
              </a:solidFill>
              <a:effectLst/>
              <a:ea typeface="Arial" panose="020B0604020202020204" pitchFamily="34" charset="0"/>
              <a:cs typeface="Times New Roman" panose="02020603050405020304" pitchFamily="18" charset="0"/>
            </a:endParaRPr>
          </a:p>
          <a:p>
            <a:pPr marL="0" indent="0">
              <a:buNone/>
            </a:pPr>
            <a:r>
              <a:rPr lang="fi-FI" sz="1800" b="1" dirty="0">
                <a:solidFill>
                  <a:schemeClr val="tx2"/>
                </a:solidFill>
                <a:ea typeface="Arial" panose="020B0604020202020204" pitchFamily="34" charset="0"/>
                <a:cs typeface="Times New Roman" panose="02020603050405020304" pitchFamily="18" charset="0"/>
              </a:rPr>
              <a:t>		</a:t>
            </a:r>
            <a:r>
              <a:rPr lang="fi-FI" sz="1600" dirty="0">
                <a:solidFill>
                  <a:schemeClr val="tx2"/>
                </a:solidFill>
                <a:hlinkClick r:id="rId2">
                  <a:extLst>
                    <a:ext uri="{A12FA001-AC4F-418D-AE19-62706E023703}">
                      <ahyp:hlinkClr xmlns:ahyp="http://schemas.microsoft.com/office/drawing/2018/hyperlinkcolor" val="tx"/>
                    </a:ext>
                  </a:extLst>
                </a:hlinkClick>
              </a:rPr>
              <a:t>Opinto-ohjauksen kehittämisohjelma - OKM - Opetus- ja kulttuuriministeriö</a:t>
            </a:r>
            <a:endParaRPr lang="fi-FI" sz="1800" b="1" dirty="0">
              <a:solidFill>
                <a:schemeClr val="tx2"/>
              </a:solidFill>
              <a:ea typeface="Arial" panose="020B0604020202020204" pitchFamily="34" charset="0"/>
              <a:cs typeface="Times New Roman" panose="02020603050405020304" pitchFamily="18" charset="0"/>
            </a:endParaRPr>
          </a:p>
          <a:p>
            <a:pPr marL="0" indent="0">
              <a:buNone/>
            </a:pPr>
            <a:r>
              <a:rPr lang="fi-FI" sz="1800" b="1" dirty="0">
                <a:solidFill>
                  <a:schemeClr val="tx2"/>
                </a:solidFill>
                <a:ea typeface="Arial" panose="020B0604020202020204" pitchFamily="34" charset="0"/>
                <a:cs typeface="Times New Roman" panose="02020603050405020304" pitchFamily="18" charset="0"/>
              </a:rPr>
              <a:t>	Oikeus oppia</a:t>
            </a:r>
          </a:p>
          <a:p>
            <a:pPr marL="0" indent="0">
              <a:buNone/>
            </a:pPr>
            <a:r>
              <a:rPr lang="fi-FI" sz="1800" b="1" dirty="0">
                <a:solidFill>
                  <a:schemeClr val="tx2"/>
                </a:solidFill>
                <a:ea typeface="Arial" panose="020B0604020202020204" pitchFamily="34" charset="0"/>
                <a:cs typeface="Times New Roman" panose="02020603050405020304" pitchFamily="18" charset="0"/>
              </a:rPr>
              <a:t>		</a:t>
            </a:r>
            <a:r>
              <a:rPr lang="fi-FI" sz="1800" dirty="0">
                <a:solidFill>
                  <a:schemeClr val="tx2"/>
                </a:solidFill>
                <a:hlinkClick r:id="rId3">
                  <a:extLst>
                    <a:ext uri="{A12FA001-AC4F-418D-AE19-62706E023703}">
                      <ahyp:hlinkClr xmlns:ahyp="http://schemas.microsoft.com/office/drawing/2018/hyperlinkcolor" val="tx"/>
                    </a:ext>
                  </a:extLst>
                </a:hlinkClick>
              </a:rPr>
              <a:t>Oikeus oppia -kehittämisohjelma - OKM - Opetus- ja kulttuuriministeriö</a:t>
            </a:r>
            <a:endParaRPr lang="fi-FI" sz="1800" b="1" dirty="0">
              <a:solidFill>
                <a:schemeClr val="tx2"/>
              </a:solidFill>
              <a:ea typeface="Arial" panose="020B0604020202020204" pitchFamily="34" charset="0"/>
              <a:cs typeface="Times New Roman" panose="02020603050405020304" pitchFamily="18" charset="0"/>
            </a:endParaRPr>
          </a:p>
          <a:p>
            <a:pPr marL="915352" lvl="1" indent="0">
              <a:lnSpc>
                <a:spcPct val="107000"/>
              </a:lnSpc>
              <a:spcAft>
                <a:spcPts val="800"/>
              </a:spcAft>
              <a:buNone/>
            </a:pPr>
            <a:r>
              <a:rPr lang="fi-FI" sz="1800" dirty="0">
                <a:solidFill>
                  <a:schemeClr val="tx2"/>
                </a:solidFill>
                <a:ea typeface="Calibri" panose="020F0502020204030204" pitchFamily="34" charset="0"/>
                <a:cs typeface="Times New Roman" panose="02020603050405020304" pitchFamily="18" charset="0"/>
              </a:rPr>
              <a:t>	</a:t>
            </a:r>
            <a:r>
              <a:rPr lang="fi-FI" sz="1800" dirty="0">
                <a:solidFill>
                  <a:schemeClr val="tx2"/>
                </a:solidFill>
                <a:hlinkClick r:id="rId4">
                  <a:extLst>
                    <a:ext uri="{A12FA001-AC4F-418D-AE19-62706E023703}">
                      <ahyp:hlinkClr xmlns:ahyp="http://schemas.microsoft.com/office/drawing/2018/hyperlinkcolor" val="tx"/>
                    </a:ext>
                  </a:extLst>
                </a:hlinkClick>
              </a:rPr>
              <a:t>Tehostettu ja henkilökohtainen oppilaanohjaus (oph.fi)</a:t>
            </a:r>
            <a:endParaRPr lang="fi-FI" sz="1800" dirty="0">
              <a:solidFill>
                <a:schemeClr val="tx2"/>
              </a:solidFill>
            </a:endParaRPr>
          </a:p>
          <a:p>
            <a:pPr marL="915352" lvl="1" indent="0">
              <a:lnSpc>
                <a:spcPct val="107000"/>
              </a:lnSpc>
              <a:spcAft>
                <a:spcPts val="800"/>
              </a:spcAft>
              <a:buNone/>
            </a:pPr>
            <a:r>
              <a:rPr lang="fi-FI" sz="1800" b="1" dirty="0">
                <a:solidFill>
                  <a:schemeClr val="tx2"/>
                </a:solidFill>
                <a:ea typeface="Arial" panose="020B0604020202020204" pitchFamily="34" charset="0"/>
                <a:cs typeface="Times New Roman" panose="02020603050405020304" pitchFamily="18" charset="0"/>
              </a:rPr>
              <a:t>Lukiokoulutuksen laatustrategia</a:t>
            </a:r>
          </a:p>
          <a:p>
            <a:pPr marL="467677" indent="0">
              <a:lnSpc>
                <a:spcPct val="107000"/>
              </a:lnSpc>
              <a:spcAft>
                <a:spcPts val="800"/>
              </a:spcAft>
              <a:buNone/>
            </a:pPr>
            <a:r>
              <a:rPr lang="fi-FI" sz="1800" dirty="0">
                <a:solidFill>
                  <a:schemeClr val="tx2"/>
                </a:solidFill>
                <a:effectLst/>
                <a:ea typeface="Calibri" panose="020F0502020204030204" pitchFamily="34" charset="0"/>
                <a:cs typeface="Times New Roman" panose="02020603050405020304" pitchFamily="18" charset="0"/>
              </a:rPr>
              <a:t>		</a:t>
            </a:r>
            <a:r>
              <a:rPr lang="fi-FI" sz="1800" dirty="0">
                <a:solidFill>
                  <a:schemeClr val="tx2"/>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https://www.oph.fi/fi/funding/lukiokoulutuksen-laatu-ja-</a:t>
            </a:r>
            <a:r>
              <a:rPr lang="fi-FI" sz="1800" dirty="0">
                <a:solidFill>
                  <a:schemeClr val="tx2"/>
                </a:solidFill>
                <a:effectLst/>
                <a:ea typeface="Calibri" panose="020F0502020204030204" pitchFamily="34" charset="0"/>
                <a:cs typeface="Times New Roman" panose="02020603050405020304" pitchFamily="18" charset="0"/>
              </a:rPr>
              <a:t>				</a:t>
            </a:r>
            <a:r>
              <a:rPr lang="fi-FI" sz="1800" u="sng" dirty="0">
                <a:solidFill>
                  <a:schemeClr val="tx2"/>
                </a:solidFill>
                <a:effectLst/>
                <a:ea typeface="Calibri" panose="020F0502020204030204" pitchFamily="34" charset="0"/>
                <a:cs typeface="Times New Roman" panose="02020603050405020304" pitchFamily="18" charset="0"/>
              </a:rPr>
              <a:t>saavutettavuusohjelman-</a:t>
            </a:r>
            <a:r>
              <a:rPr lang="fi-FI" sz="1800" u="sng" dirty="0" err="1">
                <a:solidFill>
                  <a:schemeClr val="tx2"/>
                </a:solidFill>
                <a:effectLst/>
                <a:ea typeface="Calibri" panose="020F0502020204030204" pitchFamily="34" charset="0"/>
                <a:cs typeface="Times New Roman" panose="02020603050405020304" pitchFamily="18" charset="0"/>
              </a:rPr>
              <a:t>edistaminen</a:t>
            </a:r>
            <a:endParaRPr lang="fi-FI" sz="1800" u="sng" dirty="0">
              <a:solidFill>
                <a:schemeClr val="tx2"/>
              </a:solidFill>
              <a:effectLst/>
              <a:ea typeface="Calibri" panose="020F0502020204030204" pitchFamily="34" charset="0"/>
              <a:cs typeface="Times New Roman" panose="02020603050405020304" pitchFamily="18" charset="0"/>
            </a:endParaRPr>
          </a:p>
          <a:p>
            <a:pPr marL="467677" indent="0">
              <a:lnSpc>
                <a:spcPct val="107000"/>
              </a:lnSpc>
              <a:spcAft>
                <a:spcPts val="800"/>
              </a:spcAft>
              <a:buNone/>
            </a:pPr>
            <a:r>
              <a:rPr lang="fi-FI" sz="1800" dirty="0">
                <a:solidFill>
                  <a:schemeClr val="tx2"/>
                </a:solidFill>
                <a:ea typeface="Calibri" panose="020F0502020204030204" pitchFamily="34" charset="0"/>
                <a:cs typeface="Times New Roman" panose="02020603050405020304" pitchFamily="18" charset="0"/>
              </a:rPr>
              <a:t>	</a:t>
            </a:r>
            <a:r>
              <a:rPr lang="fi-FI" sz="1800" b="1" dirty="0">
                <a:solidFill>
                  <a:schemeClr val="tx2"/>
                </a:solidFill>
                <a:ea typeface="Calibri" panose="020F0502020204030204" pitchFamily="34" charset="0"/>
                <a:cs typeface="Times New Roman" panose="02020603050405020304" pitchFamily="18" charset="0"/>
              </a:rPr>
              <a:t>Oikeus osata</a:t>
            </a:r>
            <a:endParaRPr lang="fi-FI" sz="1800" b="1" dirty="0">
              <a:solidFill>
                <a:schemeClr val="tx2"/>
              </a:solidFill>
              <a:effectLst/>
              <a:ea typeface="Calibri" panose="020F0502020204030204" pitchFamily="34" charset="0"/>
              <a:cs typeface="Times New Roman" panose="02020603050405020304" pitchFamily="18" charset="0"/>
            </a:endParaRPr>
          </a:p>
          <a:p>
            <a:pPr marL="0" indent="0">
              <a:buNone/>
            </a:pPr>
            <a:r>
              <a:rPr lang="fi-FI" sz="1800" dirty="0">
                <a:solidFill>
                  <a:schemeClr val="tx2"/>
                </a:solidFill>
                <a:effectLst/>
                <a:ea typeface="Arial" panose="020B0604020202020204" pitchFamily="34" charset="0"/>
              </a:rPr>
              <a:t>		</a:t>
            </a:r>
            <a:r>
              <a:rPr lang="fi-FI" sz="1800" dirty="0">
                <a:solidFill>
                  <a:schemeClr val="tx2"/>
                </a:solidFill>
                <a:hlinkClick r:id="rId6">
                  <a:extLst>
                    <a:ext uri="{A12FA001-AC4F-418D-AE19-62706E023703}">
                      <ahyp:hlinkClr xmlns:ahyp="http://schemas.microsoft.com/office/drawing/2018/hyperlinkcolor" val="tx"/>
                    </a:ext>
                  </a:extLst>
                </a:hlinkClick>
              </a:rPr>
              <a:t>Oikeus osata | Opetushallitus (oph.fi)</a:t>
            </a:r>
            <a:endParaRPr lang="fi-FI" sz="1800" dirty="0">
              <a:solidFill>
                <a:schemeClr val="tx2"/>
              </a:solidFill>
            </a:endParaRPr>
          </a:p>
          <a:p>
            <a:pPr marL="0" indent="0">
              <a:buNone/>
            </a:pPr>
            <a:r>
              <a:rPr lang="fi-FI" sz="1800" dirty="0">
                <a:solidFill>
                  <a:schemeClr val="tx2"/>
                </a:solidFill>
                <a:effectLst/>
                <a:ea typeface="Arial" panose="020B0604020202020204" pitchFamily="34" charset="0"/>
              </a:rPr>
              <a:t>		</a:t>
            </a:r>
            <a:endParaRPr lang="fi-FI" dirty="0"/>
          </a:p>
        </p:txBody>
      </p:sp>
      <p:sp>
        <p:nvSpPr>
          <p:cNvPr id="4" name="Päivämäärän paikkamerkki 3">
            <a:extLst>
              <a:ext uri="{FF2B5EF4-FFF2-40B4-BE49-F238E27FC236}">
                <a16:creationId xmlns:a16="http://schemas.microsoft.com/office/drawing/2014/main" id="{99081636-7E4B-BF52-7EDE-69FFB2A309EB}"/>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364AC65D-8DCD-49CC-FD10-41852022C950}"/>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01695160-3E81-1D4E-D20D-901403D55852}"/>
              </a:ext>
            </a:extLst>
          </p:cNvPr>
          <p:cNvSpPr>
            <a:spLocks noGrp="1"/>
          </p:cNvSpPr>
          <p:nvPr>
            <p:ph type="sldNum" sz="quarter" idx="12"/>
          </p:nvPr>
        </p:nvSpPr>
        <p:spPr/>
        <p:txBody>
          <a:bodyPr/>
          <a:lstStyle/>
          <a:p>
            <a:fld id="{A6E131DE-DA31-4CDF-828A-8EB206A3CD12}" type="slidenum">
              <a:rPr lang="en-GB" smtClean="0"/>
              <a:t>2</a:t>
            </a:fld>
            <a:endParaRPr lang="en-GB"/>
          </a:p>
        </p:txBody>
      </p:sp>
    </p:spTree>
    <p:extLst>
      <p:ext uri="{BB962C8B-B14F-4D97-AF65-F5344CB8AC3E}">
        <p14:creationId xmlns:p14="http://schemas.microsoft.com/office/powerpoint/2010/main" val="2242133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CB2E2-E0C5-4FC4-9F48-F67A300F1C3C}"/>
              </a:ext>
            </a:extLst>
          </p:cNvPr>
          <p:cNvSpPr>
            <a:spLocks noGrp="1"/>
          </p:cNvSpPr>
          <p:nvPr>
            <p:ph type="title"/>
          </p:nvPr>
        </p:nvSpPr>
        <p:spPr/>
        <p:txBody>
          <a:bodyPr/>
          <a:lstStyle/>
          <a:p>
            <a:r>
              <a:rPr lang="fi-FI" sz="2800" dirty="0"/>
              <a:t>Tehostettu henkilökohtainen oppilaanohjaus</a:t>
            </a:r>
            <a:br>
              <a:rPr lang="fi-FI" sz="3200" dirty="0"/>
            </a:br>
            <a:endParaRPr lang="fi-FI" sz="3200" dirty="0"/>
          </a:p>
        </p:txBody>
      </p:sp>
      <p:sp>
        <p:nvSpPr>
          <p:cNvPr id="3" name="Sisällön paikkamerkki 2">
            <a:extLst>
              <a:ext uri="{FF2B5EF4-FFF2-40B4-BE49-F238E27FC236}">
                <a16:creationId xmlns:a16="http://schemas.microsoft.com/office/drawing/2014/main" id="{3703C6C5-8352-4E81-9F21-4DA327068E86}"/>
              </a:ext>
            </a:extLst>
          </p:cNvPr>
          <p:cNvSpPr>
            <a:spLocks noGrp="1"/>
          </p:cNvSpPr>
          <p:nvPr>
            <p:ph idx="1"/>
          </p:nvPr>
        </p:nvSpPr>
        <p:spPr>
          <a:xfrm>
            <a:off x="789560" y="1586883"/>
            <a:ext cx="10515600" cy="4428026"/>
          </a:xfrm>
        </p:spPr>
        <p:txBody>
          <a:bodyPr/>
          <a:lstStyle/>
          <a:p>
            <a:pPr marL="0" indent="0" algn="l">
              <a:buNone/>
            </a:pPr>
            <a:r>
              <a:rPr lang="fi-FI" dirty="0">
                <a:solidFill>
                  <a:srgbClr val="000A48"/>
                </a:solidFill>
                <a:latin typeface="+mj-lt"/>
              </a:rPr>
              <a:t>”Oppivelvollisuuslakien kokonaisuus sisältää ajatuksen välittämisestä ja rinnalla kulkemisesta.”</a:t>
            </a:r>
          </a:p>
          <a:p>
            <a:pPr marL="0" indent="0" algn="l">
              <a:spcAft>
                <a:spcPts val="0"/>
              </a:spcAft>
              <a:buNone/>
            </a:pPr>
            <a:r>
              <a:rPr lang="fi-FI" dirty="0">
                <a:solidFill>
                  <a:srgbClr val="000A48"/>
                </a:solidFill>
                <a:latin typeface="+mj-lt"/>
              </a:rPr>
              <a:t>”Tällöin ohjauksen keskeisiä elementtejä ovat </a:t>
            </a:r>
          </a:p>
          <a:p>
            <a:pPr marL="0" indent="0" algn="l">
              <a:spcAft>
                <a:spcPts val="0"/>
              </a:spcAft>
              <a:buNone/>
            </a:pPr>
            <a:r>
              <a:rPr lang="fi-FI" dirty="0">
                <a:solidFill>
                  <a:srgbClr val="000A48"/>
                </a:solidFill>
                <a:latin typeface="+mj-lt"/>
              </a:rPr>
              <a:t>toivon ja tuen antaminen sekä </a:t>
            </a:r>
          </a:p>
          <a:p>
            <a:pPr marL="0" indent="0" algn="l">
              <a:spcAft>
                <a:spcPts val="0"/>
              </a:spcAft>
              <a:buNone/>
            </a:pPr>
            <a:r>
              <a:rPr lang="fi-FI" dirty="0">
                <a:solidFill>
                  <a:srgbClr val="000A48"/>
                </a:solidFill>
                <a:latin typeface="+mj-lt"/>
              </a:rPr>
              <a:t>vuorovaikutuksen helpottaminen.”</a:t>
            </a:r>
          </a:p>
          <a:p>
            <a:pPr marL="0" indent="0" algn="l">
              <a:spcAft>
                <a:spcPts val="0"/>
              </a:spcAft>
              <a:buNone/>
            </a:pPr>
            <a:endParaRPr lang="fi-FI" i="1" dirty="0">
              <a:solidFill>
                <a:srgbClr val="000A48"/>
              </a:solidFill>
              <a:latin typeface="+mj-lt"/>
            </a:endParaRPr>
          </a:p>
          <a:p>
            <a:pPr marL="0" indent="0" algn="l">
              <a:spcAft>
                <a:spcPts val="0"/>
              </a:spcAft>
              <a:buNone/>
            </a:pPr>
            <a:endParaRPr lang="fi-FI" i="1" dirty="0">
              <a:solidFill>
                <a:srgbClr val="000A48"/>
              </a:solidFill>
              <a:latin typeface="+mj-lt"/>
            </a:endParaRPr>
          </a:p>
          <a:p>
            <a:pPr marL="0" indent="0" algn="l">
              <a:spcAft>
                <a:spcPts val="0"/>
              </a:spcAft>
              <a:buNone/>
            </a:pPr>
            <a:r>
              <a:rPr lang="fi-FI" i="1" dirty="0">
                <a:solidFill>
                  <a:srgbClr val="000A48"/>
                </a:solidFill>
                <a:latin typeface="+mj-lt"/>
              </a:rPr>
              <a:t>Tehostettu ja henkilökohtainen oppilaanohjaus</a:t>
            </a:r>
            <a:r>
              <a:rPr lang="fi-FI" dirty="0">
                <a:solidFill>
                  <a:srgbClr val="000A48"/>
                </a:solidFill>
                <a:latin typeface="+mj-lt"/>
              </a:rPr>
              <a:t>.</a:t>
            </a:r>
          </a:p>
          <a:p>
            <a:pPr marL="0" indent="0" algn="l">
              <a:spcAft>
                <a:spcPts val="0"/>
              </a:spcAft>
              <a:buNone/>
            </a:pPr>
            <a:r>
              <a:rPr lang="fi-FI" dirty="0">
                <a:solidFill>
                  <a:srgbClr val="000A48"/>
                </a:solidFill>
                <a:latin typeface="+mj-lt"/>
              </a:rPr>
              <a:t>(Opetushallitus Oppaat ja käsikirjat 2022:2 / Petri Niemi)</a:t>
            </a:r>
          </a:p>
          <a:p>
            <a:pPr marL="0" indent="0" algn="l">
              <a:spcAft>
                <a:spcPts val="0"/>
              </a:spcAft>
              <a:buNone/>
            </a:pPr>
            <a:endParaRPr lang="fi-FI" dirty="0">
              <a:solidFill>
                <a:srgbClr val="000A48"/>
              </a:solidFill>
              <a:latin typeface="+mj-lt"/>
            </a:endParaRPr>
          </a:p>
          <a:p>
            <a:pPr marL="0" indent="0" algn="l">
              <a:buNone/>
            </a:pPr>
            <a:r>
              <a:rPr lang="fi-FI" sz="1200" b="0" i="0" dirty="0">
                <a:solidFill>
                  <a:srgbClr val="000A48"/>
                </a:solidFill>
                <a:effectLst/>
                <a:latin typeface="Open Sans" panose="020B0606030504020204" pitchFamily="34" charset="0"/>
                <a:hlinkClick r:id="rId2"/>
              </a:rPr>
              <a:t>https://www.oph.fi/fi/tilastot-ja-julkaisut/julkaisut/tehostettu-ja-henkilokohtainen-oppilaanohjaus</a:t>
            </a:r>
            <a:endParaRPr lang="fi-FI" sz="1200" b="0" i="0" dirty="0">
              <a:solidFill>
                <a:srgbClr val="000A48"/>
              </a:solidFill>
              <a:effectLst/>
              <a:latin typeface="Open Sans" panose="020B0606030504020204" pitchFamily="34" charset="0"/>
            </a:endParaRPr>
          </a:p>
          <a:p>
            <a:endParaRPr lang="fi-FI" dirty="0"/>
          </a:p>
        </p:txBody>
      </p:sp>
      <p:sp>
        <p:nvSpPr>
          <p:cNvPr id="4" name="Päivämäärän paikkamerkki 3">
            <a:extLst>
              <a:ext uri="{FF2B5EF4-FFF2-40B4-BE49-F238E27FC236}">
                <a16:creationId xmlns:a16="http://schemas.microsoft.com/office/drawing/2014/main" id="{6927C6E2-9C50-4250-84A4-79F3EFD66558}"/>
              </a:ext>
            </a:extLst>
          </p:cNvPr>
          <p:cNvSpPr>
            <a:spLocks noGrp="1"/>
          </p:cNvSpPr>
          <p:nvPr>
            <p:ph type="dt" sz="half" idx="10"/>
          </p:nvPr>
        </p:nvSpPr>
        <p:spPr/>
        <p:txBody>
          <a:bodyPr/>
          <a:lstStyle/>
          <a:p>
            <a:fld id="{8006249A-CD37-40EB-81B2-4BA8A49C288F}" type="datetime1">
              <a:rPr lang="en-GB" smtClean="0"/>
              <a:t>19/06/2023</a:t>
            </a:fld>
            <a:endParaRPr lang="en-GB"/>
          </a:p>
        </p:txBody>
      </p:sp>
      <p:sp>
        <p:nvSpPr>
          <p:cNvPr id="6" name="Dian numeron paikkamerkki 5">
            <a:extLst>
              <a:ext uri="{FF2B5EF4-FFF2-40B4-BE49-F238E27FC236}">
                <a16:creationId xmlns:a16="http://schemas.microsoft.com/office/drawing/2014/main" id="{44704F24-262B-4E02-9618-F30355FD471E}"/>
              </a:ext>
            </a:extLst>
          </p:cNvPr>
          <p:cNvSpPr>
            <a:spLocks noGrp="1"/>
          </p:cNvSpPr>
          <p:nvPr>
            <p:ph type="sldNum" sz="quarter" idx="12"/>
          </p:nvPr>
        </p:nvSpPr>
        <p:spPr/>
        <p:txBody>
          <a:bodyPr/>
          <a:lstStyle/>
          <a:p>
            <a:fld id="{A6E131DE-DA31-4CDF-828A-8EB206A3CD12}" type="slidenum">
              <a:rPr lang="en-GB" smtClean="0"/>
              <a:t>20</a:t>
            </a:fld>
            <a:endParaRPr lang="en-GB"/>
          </a:p>
        </p:txBody>
      </p:sp>
      <p:pic>
        <p:nvPicPr>
          <p:cNvPr id="7" name="Picture 2" descr="Tehostettu ja henkilökohtainen oppilaanohjaus | Opetushallitus">
            <a:extLst>
              <a:ext uri="{FF2B5EF4-FFF2-40B4-BE49-F238E27FC236}">
                <a16:creationId xmlns:a16="http://schemas.microsoft.com/office/drawing/2014/main" id="{09C4F8EF-22AC-4058-9974-052002EB68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50587" y="2641088"/>
            <a:ext cx="2384695" cy="3394584"/>
          </a:xfrm>
          <a:prstGeom prst="rect">
            <a:avLst/>
          </a:prstGeom>
          <a:solidFill>
            <a:srgbClr val="FFFFFF"/>
          </a:solidFill>
        </p:spPr>
      </p:pic>
    </p:spTree>
    <p:extLst>
      <p:ext uri="{BB962C8B-B14F-4D97-AF65-F5344CB8AC3E}">
        <p14:creationId xmlns:p14="http://schemas.microsoft.com/office/powerpoint/2010/main" val="230655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CD941-DF55-58F0-F8A8-CBA65D327654}"/>
              </a:ext>
            </a:extLst>
          </p:cNvPr>
          <p:cNvSpPr>
            <a:spLocks noGrp="1"/>
          </p:cNvSpPr>
          <p:nvPr>
            <p:ph type="ctrTitle"/>
          </p:nvPr>
        </p:nvSpPr>
        <p:spPr/>
        <p:txBody>
          <a:bodyPr/>
          <a:lstStyle/>
          <a:p>
            <a:r>
              <a:rPr lang="fi-FI" sz="2400" dirty="0"/>
              <a:t>Katsaus Lukion laatu- ja saavutettavuusohjelman tuloksiin</a:t>
            </a:r>
          </a:p>
        </p:txBody>
      </p:sp>
      <p:sp>
        <p:nvSpPr>
          <p:cNvPr id="3" name="Alaotsikko 2">
            <a:extLst>
              <a:ext uri="{FF2B5EF4-FFF2-40B4-BE49-F238E27FC236}">
                <a16:creationId xmlns:a16="http://schemas.microsoft.com/office/drawing/2014/main" id="{869438B9-0C9F-1665-066C-7D04180C339E}"/>
              </a:ext>
            </a:extLst>
          </p:cNvPr>
          <p:cNvSpPr>
            <a:spLocks noGrp="1"/>
          </p:cNvSpPr>
          <p:nvPr>
            <p:ph type="subTitle" idx="1"/>
          </p:nvPr>
        </p:nvSpPr>
        <p:spPr/>
        <p:txBody>
          <a:bodyPr/>
          <a:lstStyle/>
          <a:p>
            <a:endParaRPr lang="fi-FI" dirty="0"/>
          </a:p>
          <a:p>
            <a:endParaRPr lang="fi-FI" dirty="0"/>
          </a:p>
          <a:p>
            <a:endParaRPr lang="fi-FI" sz="1200" dirty="0"/>
          </a:p>
          <a:p>
            <a:endParaRPr lang="fi-FI" sz="1100" dirty="0"/>
          </a:p>
          <a:p>
            <a:endParaRPr lang="fi-FI" sz="1100" dirty="0"/>
          </a:p>
          <a:p>
            <a:endParaRPr lang="fi-FI" sz="1100" dirty="0"/>
          </a:p>
          <a:p>
            <a:r>
              <a:rPr lang="fi-FI" sz="1100" dirty="0"/>
              <a:t>Kuvituskuvat: pixabay.com</a:t>
            </a:r>
          </a:p>
        </p:txBody>
      </p:sp>
    </p:spTree>
    <p:extLst>
      <p:ext uri="{BB962C8B-B14F-4D97-AF65-F5344CB8AC3E}">
        <p14:creationId xmlns:p14="http://schemas.microsoft.com/office/powerpoint/2010/main" val="85706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20AE88-9C23-F4FD-07C6-675B92708A1F}"/>
              </a:ext>
            </a:extLst>
          </p:cNvPr>
          <p:cNvSpPr>
            <a:spLocks noGrp="1"/>
          </p:cNvSpPr>
          <p:nvPr>
            <p:ph type="title"/>
          </p:nvPr>
        </p:nvSpPr>
        <p:spPr/>
        <p:txBody>
          <a:bodyPr/>
          <a:lstStyle/>
          <a:p>
            <a:r>
              <a:rPr lang="fi-FI" dirty="0"/>
              <a:t>Lukiokoulutuksen laatu- ja saavutettavuusohjelma</a:t>
            </a:r>
          </a:p>
        </p:txBody>
      </p:sp>
      <p:sp>
        <p:nvSpPr>
          <p:cNvPr id="3" name="Sisällön paikkamerkki 2">
            <a:extLst>
              <a:ext uri="{FF2B5EF4-FFF2-40B4-BE49-F238E27FC236}">
                <a16:creationId xmlns:a16="http://schemas.microsoft.com/office/drawing/2014/main" id="{C78386DF-F587-08D5-A080-88578D1461A4}"/>
              </a:ext>
            </a:extLst>
          </p:cNvPr>
          <p:cNvSpPr>
            <a:spLocks noGrp="1"/>
          </p:cNvSpPr>
          <p:nvPr>
            <p:ph idx="1"/>
          </p:nvPr>
        </p:nvSpPr>
        <p:spPr/>
        <p:txBody>
          <a:bodyPr/>
          <a:lstStyle/>
          <a:p>
            <a:r>
              <a:rPr lang="fi-FI" b="0" i="0" dirty="0">
                <a:effectLst/>
                <a:latin typeface="+mj-lt"/>
              </a:rPr>
              <a:t>Opetus- ja kulttuuriministeriö käynnisti lukiokoulutuksen laatu- ja saavutettavuusohjelman vuosille 2021–2022. </a:t>
            </a:r>
            <a:r>
              <a:rPr lang="fi-FI" i="1" dirty="0">
                <a:effectLst/>
                <a:latin typeface="+mj-lt"/>
              </a:rPr>
              <a:t>Ohjelman tavoitteena oli kehittää lukiokoulutuksen laatua ja saavutettavuutta, edistää opiskelijoiden hyvinvointia sekä vahvistaa koulutuksen tasa-arvoa ja yhdenvertaisuutta. </a:t>
            </a:r>
            <a:r>
              <a:rPr lang="fi-FI" b="0" i="0" dirty="0">
                <a:effectLst/>
                <a:latin typeface="+mj-lt"/>
              </a:rPr>
              <a:t>Opinto-ohjauksen kehittäminen toteutettiin osana lukiokoulutuksen laadun kehittämistä.</a:t>
            </a:r>
          </a:p>
          <a:p>
            <a:pPr marL="342900" lvl="0" indent="-342900">
              <a:lnSpc>
                <a:spcPct val="107000"/>
              </a:lnSpc>
              <a:spcAft>
                <a:spcPts val="0"/>
              </a:spcAft>
              <a:buFont typeface="Symbol" panose="05050102010706020507" pitchFamily="18" charset="2"/>
              <a:buChar char=""/>
            </a:pPr>
            <a:r>
              <a:rPr lang="fi-FI" dirty="0">
                <a:effectLst/>
                <a:ea typeface="Calibri" panose="020F0502020204030204" pitchFamily="34" charset="0"/>
                <a:cs typeface="Times New Roman" panose="02020603050405020304" pitchFamily="18" charset="0"/>
              </a:rPr>
              <a:t>Valtionavustukset 3,8 milj. euroa</a:t>
            </a:r>
          </a:p>
          <a:p>
            <a:pPr marL="877887" lvl="1" indent="-342900">
              <a:lnSpc>
                <a:spcPct val="107000"/>
              </a:lnSpc>
              <a:spcAft>
                <a:spcPts val="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h</a:t>
            </a:r>
            <a:r>
              <a:rPr lang="fi-FI" dirty="0">
                <a:effectLst/>
                <a:ea typeface="Calibri" panose="020F0502020204030204" pitchFamily="34" charset="0"/>
                <a:cs typeface="Times New Roman" panose="02020603050405020304" pitchFamily="18" charset="0"/>
              </a:rPr>
              <a:t>yväksytty</a:t>
            </a:r>
            <a:r>
              <a:rPr lang="fi-FI" dirty="0">
                <a:ea typeface="Calibri" panose="020F0502020204030204" pitchFamily="34" charset="0"/>
                <a:cs typeface="Times New Roman" panose="02020603050405020304" pitchFamily="18" charset="0"/>
              </a:rPr>
              <a:t>jä hankkeita</a:t>
            </a:r>
            <a:r>
              <a:rPr lang="fi-FI" dirty="0">
                <a:effectLst/>
                <a:ea typeface="Calibri" panose="020F0502020204030204" pitchFamily="34" charset="0"/>
                <a:cs typeface="Times New Roman" panose="02020603050405020304" pitchFamily="18" charset="0"/>
              </a:rPr>
              <a:t> 38 (ruotsinkielisiä 3)</a:t>
            </a:r>
          </a:p>
          <a:p>
            <a:pPr marL="877887" lvl="1" indent="-342900">
              <a:lnSpc>
                <a:spcPct val="107000"/>
              </a:lnSpc>
              <a:spcAft>
                <a:spcPts val="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yhteishankkeita 14 </a:t>
            </a:r>
            <a:endParaRPr lang="fi-FI" dirty="0">
              <a:effectLst/>
              <a:ea typeface="Calibri" panose="020F0502020204030204" pitchFamily="34" charset="0"/>
              <a:cs typeface="Times New Roman" panose="02020603050405020304" pitchFamily="18" charset="0"/>
            </a:endParaRPr>
          </a:p>
          <a:p>
            <a:pPr marL="877887" lvl="1" indent="-342900">
              <a:lnSpc>
                <a:spcPct val="107000"/>
              </a:lnSpc>
              <a:spcAft>
                <a:spcPts val="0"/>
              </a:spcAft>
              <a:buFont typeface="Symbol" panose="05050102010706020507" pitchFamily="18" charset="2"/>
              <a:buChar char=""/>
            </a:pPr>
            <a:r>
              <a:rPr lang="fi-FI" dirty="0">
                <a:ea typeface="Calibri" panose="020F0502020204030204" pitchFamily="34" charset="0"/>
                <a:cs typeface="Times New Roman" panose="02020603050405020304" pitchFamily="18" charset="0"/>
              </a:rPr>
              <a:t>avustuksen käyttöaika päättyy 31.7.2023</a:t>
            </a:r>
            <a:endParaRPr lang="fi-FI" dirty="0">
              <a:effectLst/>
              <a:ea typeface="Calibri" panose="020F0502020204030204" pitchFamily="34" charset="0"/>
              <a:cs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2B478571-87F1-0E36-1831-EF2BBC958840}"/>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BC2B6E69-E197-6E29-AC11-83C92C6042FE}"/>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6AAB9016-6AD9-93D0-298B-357B653F6937}"/>
              </a:ext>
            </a:extLst>
          </p:cNvPr>
          <p:cNvSpPr>
            <a:spLocks noGrp="1"/>
          </p:cNvSpPr>
          <p:nvPr>
            <p:ph type="sldNum" sz="quarter" idx="12"/>
          </p:nvPr>
        </p:nvSpPr>
        <p:spPr/>
        <p:txBody>
          <a:bodyPr/>
          <a:lstStyle/>
          <a:p>
            <a:fld id="{A6E131DE-DA31-4CDF-828A-8EB206A3CD12}" type="slidenum">
              <a:rPr lang="en-GB" smtClean="0"/>
              <a:t>22</a:t>
            </a:fld>
            <a:endParaRPr lang="en-GB"/>
          </a:p>
        </p:txBody>
      </p:sp>
    </p:spTree>
    <p:extLst>
      <p:ext uri="{BB962C8B-B14F-4D97-AF65-F5344CB8AC3E}">
        <p14:creationId xmlns:p14="http://schemas.microsoft.com/office/powerpoint/2010/main" val="365246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BEDD5E-7FEE-8415-D959-4B099A2C1E46}"/>
              </a:ext>
            </a:extLst>
          </p:cNvPr>
          <p:cNvSpPr>
            <a:spLocks noGrp="1"/>
          </p:cNvSpPr>
          <p:nvPr>
            <p:ph type="title"/>
          </p:nvPr>
        </p:nvSpPr>
        <p:spPr/>
        <p:txBody>
          <a:bodyPr/>
          <a:lstStyle/>
          <a:p>
            <a:r>
              <a:rPr lang="fi-FI" dirty="0"/>
              <a:t>Tavoitteet</a:t>
            </a:r>
            <a:br>
              <a:rPr lang="fi-FI" dirty="0"/>
            </a:br>
            <a:endParaRPr lang="fi-FI" dirty="0"/>
          </a:p>
        </p:txBody>
      </p:sp>
      <p:sp>
        <p:nvSpPr>
          <p:cNvPr id="3" name="Sisällön paikkamerkki 2">
            <a:extLst>
              <a:ext uri="{FF2B5EF4-FFF2-40B4-BE49-F238E27FC236}">
                <a16:creationId xmlns:a16="http://schemas.microsoft.com/office/drawing/2014/main" id="{BB989371-CB62-1870-BBCB-49B08206B4AC}"/>
              </a:ext>
            </a:extLst>
          </p:cNvPr>
          <p:cNvSpPr>
            <a:spLocks noGrp="1"/>
          </p:cNvSpPr>
          <p:nvPr>
            <p:ph idx="1"/>
          </p:nvPr>
        </p:nvSpPr>
        <p:spPr/>
        <p:txBody>
          <a:bodyPr/>
          <a:lstStyle/>
          <a:p>
            <a:r>
              <a:rPr lang="fi-FI" b="0" i="0" dirty="0">
                <a:effectLst/>
                <a:latin typeface="+mj-lt"/>
              </a:rPr>
              <a:t>Kehittää ohjauksen toimintatapoja ja käytänteitä valtakunnallisesti systemaattisiksi ja opiskelijoita yhdenvertaisesti kohteleviksi </a:t>
            </a:r>
          </a:p>
          <a:p>
            <a:r>
              <a:rPr lang="fi-FI" dirty="0">
                <a:latin typeface="+mj-lt"/>
              </a:rPr>
              <a:t>O</a:t>
            </a:r>
            <a:r>
              <a:rPr lang="fi-FI" b="0" i="0" dirty="0">
                <a:effectLst/>
                <a:latin typeface="+mj-lt"/>
              </a:rPr>
              <a:t>ikea-aikainen ja opiskelijan tarpeisiin vastaava opinto- ja uraohjaus</a:t>
            </a:r>
          </a:p>
          <a:p>
            <a:r>
              <a:rPr lang="fi-FI" dirty="0">
                <a:solidFill>
                  <a:srgbClr val="000A48"/>
                </a:solidFill>
                <a:latin typeface="Open Sans" panose="020B0606030504020204" pitchFamily="34" charset="0"/>
              </a:rPr>
              <a:t>V</a:t>
            </a:r>
            <a:r>
              <a:rPr lang="fi-FI" b="0" i="0" dirty="0">
                <a:effectLst/>
                <a:latin typeface="+mj-lt"/>
              </a:rPr>
              <a:t>ahvistetaan eniten tukea ja ohjausta tarvitsevien nuorten ohjausta</a:t>
            </a:r>
          </a:p>
          <a:p>
            <a:r>
              <a:rPr lang="fi-FI" dirty="0"/>
              <a:t>Digitaalisten työkalujen, järjestelmien ja palvelujen huomioiminen ohjauksessa</a:t>
            </a:r>
          </a:p>
          <a:p>
            <a:r>
              <a:rPr lang="fi-FI" dirty="0"/>
              <a:t>Tavoitteena innovatiivisia, konkreettisia ja skaalattavia tuloksia, joita voidaan hyödyntää myös hankkeen jälkeen</a:t>
            </a:r>
          </a:p>
          <a:p>
            <a:r>
              <a:rPr lang="fi-FI" dirty="0"/>
              <a:t>Tuloksien hyödyntäminen ja levittäminen valtakunnallisesti</a:t>
            </a:r>
          </a:p>
          <a:p>
            <a:endParaRPr lang="fi-FI" dirty="0"/>
          </a:p>
        </p:txBody>
      </p:sp>
      <p:sp>
        <p:nvSpPr>
          <p:cNvPr id="4" name="Päivämäärän paikkamerkki 3">
            <a:extLst>
              <a:ext uri="{FF2B5EF4-FFF2-40B4-BE49-F238E27FC236}">
                <a16:creationId xmlns:a16="http://schemas.microsoft.com/office/drawing/2014/main" id="{16ACDEB8-FF61-6793-B592-A82576F03E8D}"/>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506B8021-5E7F-4BDF-F198-D0888644A8EA}"/>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F8B84669-1E68-9827-4C3D-1910A2ED8C49}"/>
              </a:ext>
            </a:extLst>
          </p:cNvPr>
          <p:cNvSpPr>
            <a:spLocks noGrp="1"/>
          </p:cNvSpPr>
          <p:nvPr>
            <p:ph type="sldNum" sz="quarter" idx="12"/>
          </p:nvPr>
        </p:nvSpPr>
        <p:spPr/>
        <p:txBody>
          <a:bodyPr/>
          <a:lstStyle/>
          <a:p>
            <a:fld id="{A6E131DE-DA31-4CDF-828A-8EB206A3CD12}" type="slidenum">
              <a:rPr lang="en-GB" smtClean="0"/>
              <a:t>23</a:t>
            </a:fld>
            <a:endParaRPr lang="en-GB"/>
          </a:p>
        </p:txBody>
      </p:sp>
    </p:spTree>
    <p:extLst>
      <p:ext uri="{BB962C8B-B14F-4D97-AF65-F5344CB8AC3E}">
        <p14:creationId xmlns:p14="http://schemas.microsoft.com/office/powerpoint/2010/main" val="969759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8400" y="375920"/>
            <a:ext cx="9126162" cy="671192"/>
          </a:xfrm>
        </p:spPr>
        <p:txBody>
          <a:bodyPr anchor="t">
            <a:noAutofit/>
          </a:bodyPr>
          <a:lstStyle/>
          <a:p>
            <a:r>
              <a:rPr lang="fi-FI" sz="3200" dirty="0"/>
              <a:t>Laatu- ja saavutettavuusohjelma</a:t>
            </a:r>
            <a:endParaRPr lang="en-GB" sz="3200" dirty="0"/>
          </a:p>
        </p:txBody>
      </p:sp>
      <p:sp>
        <p:nvSpPr>
          <p:cNvPr id="3" name="Sisällön paikkamerkki 2"/>
          <p:cNvSpPr>
            <a:spLocks noGrp="1"/>
          </p:cNvSpPr>
          <p:nvPr>
            <p:ph sz="half" idx="1"/>
          </p:nvPr>
        </p:nvSpPr>
        <p:spPr>
          <a:xfrm>
            <a:off x="788400" y="1391920"/>
            <a:ext cx="8396240" cy="5090160"/>
          </a:xfrm>
        </p:spPr>
        <p:txBody>
          <a:bodyPr>
            <a:normAutofit fontScale="32500" lnSpcReduction="20000"/>
          </a:bodyPr>
          <a:lstStyle/>
          <a:p>
            <a:pPr marL="0" indent="0" rtl="0" fontAlgn="base">
              <a:buNone/>
            </a:pPr>
            <a:endParaRPr lang="fi-FI" sz="1100" dirty="0"/>
          </a:p>
          <a:p>
            <a:pPr marL="342900" lvl="0" indent="-342900">
              <a:buFont typeface="Symbol" panose="05050102010706020507" pitchFamily="18" charset="2"/>
              <a:buChar char=""/>
            </a:pPr>
            <a:r>
              <a:rPr lang="fi-FI" sz="5000" dirty="0">
                <a:effectLst/>
              </a:rPr>
              <a:t>Oppimisen ja koulunkäynnin </a:t>
            </a:r>
            <a:r>
              <a:rPr lang="fi-FI" sz="5000" b="1" dirty="0">
                <a:effectLst/>
              </a:rPr>
              <a:t>tehostettua tai erityistä tukea </a:t>
            </a:r>
            <a:r>
              <a:rPr lang="fi-FI" sz="5000" dirty="0">
                <a:effectLst/>
              </a:rPr>
              <a:t>perusopetuksessa saaneiden opiskelijoiden ohjauksen erityiskysymykset lukiokoulutuksessa </a:t>
            </a:r>
            <a:endParaRPr lang="fi-FI" sz="5000" dirty="0">
              <a:effectLst/>
              <a:highlight>
                <a:srgbClr val="FFFF00"/>
              </a:highlight>
            </a:endParaRPr>
          </a:p>
          <a:p>
            <a:pPr marL="342900" lvl="0" indent="-342900">
              <a:buFont typeface="Symbol" panose="05050102010706020507" pitchFamily="18" charset="2"/>
              <a:buChar char=""/>
            </a:pPr>
            <a:r>
              <a:rPr lang="fi-FI" sz="5000" b="1" dirty="0">
                <a:effectLst/>
              </a:rPr>
              <a:t>Maahanmuuttotaustaisten opiskelijoiden </a:t>
            </a:r>
            <a:r>
              <a:rPr lang="fi-FI" sz="5000" dirty="0">
                <a:effectLst/>
              </a:rPr>
              <a:t>ohjaukseen ja jatko-ohjaukseen liittyvät erityiskysymykset </a:t>
            </a:r>
            <a:endParaRPr lang="fi-FI" sz="5000" dirty="0">
              <a:effectLst/>
              <a:highlight>
                <a:srgbClr val="FFFF00"/>
              </a:highlight>
            </a:endParaRPr>
          </a:p>
          <a:p>
            <a:pPr marL="342900" lvl="0" indent="-342900">
              <a:buFont typeface="Symbol" panose="05050102010706020507" pitchFamily="18" charset="2"/>
              <a:buChar char=""/>
            </a:pPr>
            <a:r>
              <a:rPr lang="fi-FI" sz="5000" b="1" dirty="0">
                <a:effectLst/>
              </a:rPr>
              <a:t>Tutkintokoulutukseen valmentavaan koulutukseen </a:t>
            </a:r>
            <a:r>
              <a:rPr lang="fi-FI" sz="5000" dirty="0">
                <a:effectLst/>
              </a:rPr>
              <a:t>(TUVA) liittyvä ohjaus </a:t>
            </a:r>
            <a:endParaRPr lang="fi-FI" sz="5000" dirty="0">
              <a:effectLst/>
              <a:highlight>
                <a:srgbClr val="FFFF00"/>
              </a:highlight>
            </a:endParaRPr>
          </a:p>
          <a:p>
            <a:pPr marL="342900" lvl="0" indent="-342900">
              <a:buFont typeface="Symbol" panose="05050102010706020507" pitchFamily="18" charset="2"/>
              <a:buChar char=""/>
            </a:pPr>
            <a:r>
              <a:rPr lang="fi-FI" sz="5000" b="1" dirty="0">
                <a:effectLst/>
              </a:rPr>
              <a:t>Lukio-opintojen aikainen jatko- ja uraohjaus sekä ilman jatko-opintopaikkaa</a:t>
            </a:r>
            <a:r>
              <a:rPr lang="fi-FI" sz="5000" dirty="0">
                <a:effectLst/>
              </a:rPr>
              <a:t> jääneiden ohjaus </a:t>
            </a:r>
            <a:endParaRPr lang="fi-FI" sz="5000" dirty="0">
              <a:effectLst/>
              <a:highlight>
                <a:srgbClr val="FFFF00"/>
              </a:highlight>
            </a:endParaRPr>
          </a:p>
          <a:p>
            <a:pPr marL="342900" lvl="0" indent="-342900">
              <a:buFont typeface="Symbol" panose="05050102010706020507" pitchFamily="18" charset="2"/>
              <a:buChar char=""/>
            </a:pPr>
            <a:r>
              <a:rPr lang="fi-FI" sz="5000" dirty="0">
                <a:effectLst/>
              </a:rPr>
              <a:t>Lukioissa tehtävään </a:t>
            </a:r>
            <a:r>
              <a:rPr lang="fi-FI" sz="5000" b="1" dirty="0">
                <a:effectLst/>
              </a:rPr>
              <a:t>korkeakouluyhteistyöhön ja kansainvälisyyteen </a:t>
            </a:r>
            <a:r>
              <a:rPr lang="fi-FI" sz="5000" dirty="0">
                <a:effectLst/>
              </a:rPr>
              <a:t>liittyvä ohjaus</a:t>
            </a:r>
            <a:endParaRPr lang="fi-FI" sz="5000" dirty="0">
              <a:effectLst/>
              <a:highlight>
                <a:srgbClr val="FFFF00"/>
              </a:highlight>
            </a:endParaRPr>
          </a:p>
          <a:p>
            <a:pPr marL="342900" lvl="0" indent="-342900">
              <a:buFont typeface="Symbol" panose="05050102010706020507" pitchFamily="18" charset="2"/>
              <a:buChar char=""/>
            </a:pPr>
            <a:r>
              <a:rPr lang="fi-FI" sz="5000" dirty="0">
                <a:effectLst/>
              </a:rPr>
              <a:t>Lukioissa tehtävään </a:t>
            </a:r>
            <a:r>
              <a:rPr lang="fi-FI" sz="5000" b="1" dirty="0">
                <a:effectLst/>
              </a:rPr>
              <a:t>työelämäyhteistyöhön ja yrittäjyyteen </a:t>
            </a:r>
            <a:r>
              <a:rPr lang="fi-FI" sz="5000" dirty="0">
                <a:effectLst/>
              </a:rPr>
              <a:t>liittyvä ohjaus </a:t>
            </a:r>
            <a:endParaRPr lang="fi-FI" sz="5000" dirty="0">
              <a:effectLst/>
              <a:highlight>
                <a:srgbClr val="FFFF00"/>
              </a:highlight>
            </a:endParaRPr>
          </a:p>
          <a:p>
            <a:pPr marL="342900" lvl="0" indent="-342900">
              <a:spcAft>
                <a:spcPts val="800"/>
              </a:spcAft>
              <a:buFont typeface="Symbol" panose="05050102010706020507" pitchFamily="18" charset="2"/>
              <a:buChar char=""/>
            </a:pPr>
            <a:r>
              <a:rPr lang="fi-FI" sz="5000" b="1" dirty="0">
                <a:effectLst/>
              </a:rPr>
              <a:t>Tulevaisuusnäkökulmien</a:t>
            </a:r>
            <a:r>
              <a:rPr lang="fi-FI" sz="5000" dirty="0">
                <a:effectLst/>
              </a:rPr>
              <a:t> vahvistaminen ja ennakointitiedon hyödyntäminen lukion ohjaustyössä</a:t>
            </a:r>
            <a:endParaRPr lang="fi-FI" sz="5000" b="0" i="0" dirty="0">
              <a:effectLst/>
            </a:endParaRPr>
          </a:p>
          <a:p>
            <a:pPr marL="982663" lvl="2" indent="0">
              <a:spcBef>
                <a:spcPts val="0"/>
              </a:spcBef>
              <a:spcAft>
                <a:spcPts val="1500"/>
              </a:spcAft>
              <a:buNone/>
            </a:pPr>
            <a:endParaRPr lang="en-GB" sz="1100" dirty="0"/>
          </a:p>
        </p:txBody>
      </p:sp>
      <p:sp>
        <p:nvSpPr>
          <p:cNvPr id="4" name="Päivämäärän paikkamerkki 3"/>
          <p:cNvSpPr>
            <a:spLocks noGrp="1"/>
          </p:cNvSpPr>
          <p:nvPr>
            <p:ph type="dt" sz="half" idx="10"/>
          </p:nvPr>
        </p:nvSpPr>
        <p:spPr>
          <a:xfrm>
            <a:off x="896568" y="6305687"/>
            <a:ext cx="883594" cy="262309"/>
          </a:xfrm>
        </p:spPr>
        <p:txBody>
          <a:bodyPr anchor="ctr">
            <a:normAutofit/>
          </a:bodyPr>
          <a:lstStyle/>
          <a:p>
            <a:pPr>
              <a:spcAft>
                <a:spcPts val="600"/>
              </a:spcAft>
            </a:pPr>
            <a:fld id="{FAE0E1E8-6497-4B8E-89E6-E1E335B7FE46}" type="datetime1">
              <a:rPr lang="en-GB" smtClean="0"/>
              <a:t>19/06/2023</a:t>
            </a:fld>
            <a:endParaRPr lang="en-GB"/>
          </a:p>
        </p:txBody>
      </p:sp>
      <p:sp>
        <p:nvSpPr>
          <p:cNvPr id="5" name="Alatunnisteen paikkamerkki 4"/>
          <p:cNvSpPr>
            <a:spLocks noGrp="1"/>
          </p:cNvSpPr>
          <p:nvPr>
            <p:ph type="ftr" sz="quarter" idx="11"/>
          </p:nvPr>
        </p:nvSpPr>
        <p:spPr>
          <a:xfrm>
            <a:off x="1780162" y="6305687"/>
            <a:ext cx="4328808" cy="262309"/>
          </a:xfrm>
        </p:spPr>
        <p:txBody>
          <a:bodyPr anchor="ctr">
            <a:normAutofit/>
          </a:bodyPr>
          <a:lstStyle/>
          <a:p>
            <a:pPr>
              <a:spcAft>
                <a:spcPts val="600"/>
              </a:spcAft>
            </a:pPr>
            <a:r>
              <a:rPr lang="fi-FI"/>
              <a:t>Lukion opinto-ohjauksen aloituswebinaari 20.1.2023 Kati Taipale</a:t>
            </a:r>
            <a:endParaRPr lang="en-GB"/>
          </a:p>
        </p:txBody>
      </p:sp>
      <p:sp>
        <p:nvSpPr>
          <p:cNvPr id="6" name="Dian numeron paikkamerkki 5"/>
          <p:cNvSpPr>
            <a:spLocks noGrp="1"/>
          </p:cNvSpPr>
          <p:nvPr>
            <p:ph type="sldNum" sz="quarter" idx="12"/>
          </p:nvPr>
        </p:nvSpPr>
        <p:spPr>
          <a:xfrm>
            <a:off x="10554508" y="6305687"/>
            <a:ext cx="818748" cy="262309"/>
          </a:xfrm>
        </p:spPr>
        <p:txBody>
          <a:bodyPr anchor="ctr">
            <a:normAutofit/>
          </a:bodyPr>
          <a:lstStyle/>
          <a:p>
            <a:pPr>
              <a:spcAft>
                <a:spcPts val="600"/>
              </a:spcAft>
            </a:pPr>
            <a:fld id="{A6E131DE-DA31-4CDF-828A-8EB206A3CD12}" type="slidenum">
              <a:rPr lang="en-GB" smtClean="0"/>
              <a:pPr>
                <a:spcAft>
                  <a:spcPts val="600"/>
                </a:spcAft>
              </a:pPr>
              <a:t>24</a:t>
            </a:fld>
            <a:endParaRPr lang="en-GB"/>
          </a:p>
        </p:txBody>
      </p:sp>
      <p:pic>
        <p:nvPicPr>
          <p:cNvPr id="7" name="Kuva 6">
            <a:extLst>
              <a:ext uri="{FF2B5EF4-FFF2-40B4-BE49-F238E27FC236}">
                <a16:creationId xmlns:a16="http://schemas.microsoft.com/office/drawing/2014/main" id="{F8805F1A-8F85-400E-B817-4B74A8E40047}"/>
              </a:ext>
            </a:extLst>
          </p:cNvPr>
          <p:cNvPicPr>
            <a:picLocks noChangeAspect="1"/>
          </p:cNvPicPr>
          <p:nvPr/>
        </p:nvPicPr>
        <p:blipFill>
          <a:blip r:embed="rId3"/>
          <a:stretch>
            <a:fillRect/>
          </a:stretch>
        </p:blipFill>
        <p:spPr>
          <a:xfrm>
            <a:off x="9252553" y="822329"/>
            <a:ext cx="2603909" cy="5233988"/>
          </a:xfrm>
          <a:prstGeom prst="rect">
            <a:avLst/>
          </a:prstGeom>
          <a:noFill/>
        </p:spPr>
      </p:pic>
    </p:spTree>
    <p:extLst>
      <p:ext uri="{BB962C8B-B14F-4D97-AF65-F5344CB8AC3E}">
        <p14:creationId xmlns:p14="http://schemas.microsoft.com/office/powerpoint/2010/main" val="303056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CEC504B-7FCB-A8D1-3FDF-D8C38698AEAD}"/>
              </a:ext>
            </a:extLst>
          </p:cNvPr>
          <p:cNvSpPr>
            <a:spLocks noGrp="1"/>
          </p:cNvSpPr>
          <p:nvPr>
            <p:ph type="title"/>
          </p:nvPr>
        </p:nvSpPr>
        <p:spPr>
          <a:xfrm>
            <a:off x="789560" y="261320"/>
            <a:ext cx="10515600" cy="550814"/>
          </a:xfrm>
        </p:spPr>
        <p:txBody>
          <a:bodyPr/>
          <a:lstStyle/>
          <a:p>
            <a:r>
              <a:rPr lang="en-US" dirty="0" err="1"/>
              <a:t>Rahoitusta</a:t>
            </a:r>
            <a:r>
              <a:rPr lang="en-US" dirty="0"/>
              <a:t> </a:t>
            </a:r>
            <a:r>
              <a:rPr lang="en-US" dirty="0" err="1"/>
              <a:t>saaneet</a:t>
            </a:r>
            <a:r>
              <a:rPr lang="en-US" dirty="0"/>
              <a:t> </a:t>
            </a:r>
            <a:r>
              <a:rPr lang="en-US" dirty="0" err="1"/>
              <a:t>hankkeet</a:t>
            </a:r>
            <a:endParaRPr lang="en-US" dirty="0"/>
          </a:p>
        </p:txBody>
      </p:sp>
      <p:pic>
        <p:nvPicPr>
          <p:cNvPr id="8" name="Kuva 7">
            <a:extLst>
              <a:ext uri="{FF2B5EF4-FFF2-40B4-BE49-F238E27FC236}">
                <a16:creationId xmlns:a16="http://schemas.microsoft.com/office/drawing/2014/main" id="{1DCDDC33-11C3-1040-DBB7-EEE62CC3BC40}"/>
              </a:ext>
            </a:extLst>
          </p:cNvPr>
          <p:cNvPicPr>
            <a:picLocks noChangeAspect="1"/>
          </p:cNvPicPr>
          <p:nvPr/>
        </p:nvPicPr>
        <p:blipFill rotWithShape="1">
          <a:blip r:embed="rId2"/>
          <a:srcRect l="14618" t="50843" r="23707" b="6074"/>
          <a:stretch/>
        </p:blipFill>
        <p:spPr bwMode="auto">
          <a:xfrm>
            <a:off x="172321" y="2207729"/>
            <a:ext cx="6320945" cy="2483777"/>
          </a:xfrm>
          <a:prstGeom prst="rect">
            <a:avLst/>
          </a:prstGeom>
          <a:noFill/>
          <a:ln>
            <a:noFill/>
          </a:ln>
          <a:extLst>
            <a:ext uri="{53640926-AAD7-44D8-BBD7-CCE9431645EC}">
              <a14:shadowObscured xmlns:a14="http://schemas.microsoft.com/office/drawing/2010/main"/>
            </a:ext>
          </a:extLst>
        </p:spPr>
      </p:pic>
      <p:pic>
        <p:nvPicPr>
          <p:cNvPr id="7" name="Sisällön paikkamerkki 6">
            <a:extLst>
              <a:ext uri="{FF2B5EF4-FFF2-40B4-BE49-F238E27FC236}">
                <a16:creationId xmlns:a16="http://schemas.microsoft.com/office/drawing/2014/main" id="{3EDDA0A4-B63D-CD84-B5E0-A9CB0ECD9F06}"/>
              </a:ext>
            </a:extLst>
          </p:cNvPr>
          <p:cNvPicPr>
            <a:picLocks noGrp="1" noChangeAspect="1"/>
          </p:cNvPicPr>
          <p:nvPr>
            <p:ph sz="half" idx="2"/>
          </p:nvPr>
        </p:nvPicPr>
        <p:blipFill rotWithShape="1">
          <a:blip r:embed="rId3"/>
          <a:srcRect l="15025" t="28977" r="23301" b="6074"/>
          <a:stretch/>
        </p:blipFill>
        <p:spPr bwMode="auto">
          <a:xfrm>
            <a:off x="6425756" y="1417834"/>
            <a:ext cx="5766244" cy="3415681"/>
          </a:xfrm>
          <a:prstGeom prst="rect">
            <a:avLst/>
          </a:prstGeom>
          <a:noFill/>
          <a:ln>
            <a:noFill/>
          </a:ln>
          <a:extLst>
            <a:ext uri="{53640926-AAD7-44D8-BBD7-CCE9431645EC}">
              <a14:shadowObscured xmlns:a14="http://schemas.microsoft.com/office/drawing/2010/main"/>
            </a:ext>
          </a:extLst>
        </p:spPr>
      </p:pic>
      <p:sp>
        <p:nvSpPr>
          <p:cNvPr id="4" name="Päivämäärän paikkamerkki 3">
            <a:extLst>
              <a:ext uri="{FF2B5EF4-FFF2-40B4-BE49-F238E27FC236}">
                <a16:creationId xmlns:a16="http://schemas.microsoft.com/office/drawing/2014/main" id="{2B478571-87F1-0E36-1831-EF2BBC958840}"/>
              </a:ext>
            </a:extLst>
          </p:cNvPr>
          <p:cNvSpPr>
            <a:spLocks noGrp="1"/>
          </p:cNvSpPr>
          <p:nvPr>
            <p:ph type="dt" sz="half" idx="10"/>
          </p:nvPr>
        </p:nvSpPr>
        <p:spPr>
          <a:xfrm>
            <a:off x="896568" y="6305687"/>
            <a:ext cx="883594" cy="262309"/>
          </a:xfrm>
        </p:spPr>
        <p:txBody>
          <a:bodyPr anchor="ctr">
            <a:normAutofit/>
          </a:bodyPr>
          <a:lstStyle/>
          <a:p>
            <a:pPr>
              <a:spcAft>
                <a:spcPts val="600"/>
              </a:spcAft>
            </a:pPr>
            <a:fld id="{5A93E190-C3B8-4F0D-BC5A-414A6F0316F6}" type="datetime1">
              <a:rPr lang="en-GB" smtClean="0"/>
              <a:pPr>
                <a:spcAft>
                  <a:spcPts val="600"/>
                </a:spcAft>
              </a:pPr>
              <a:t>19/06/2023</a:t>
            </a:fld>
            <a:endParaRPr lang="en-GB"/>
          </a:p>
        </p:txBody>
      </p:sp>
      <p:sp>
        <p:nvSpPr>
          <p:cNvPr id="5" name="Alatunnisteen paikkamerkki 4">
            <a:extLst>
              <a:ext uri="{FF2B5EF4-FFF2-40B4-BE49-F238E27FC236}">
                <a16:creationId xmlns:a16="http://schemas.microsoft.com/office/drawing/2014/main" id="{BC2B6E69-E197-6E29-AC11-83C92C6042FE}"/>
              </a:ext>
            </a:extLst>
          </p:cNvPr>
          <p:cNvSpPr>
            <a:spLocks noGrp="1"/>
          </p:cNvSpPr>
          <p:nvPr>
            <p:ph type="ftr" sz="quarter" idx="11"/>
          </p:nvPr>
        </p:nvSpPr>
        <p:spPr>
          <a:xfrm>
            <a:off x="1780162" y="6305687"/>
            <a:ext cx="4328808" cy="262309"/>
          </a:xfrm>
        </p:spPr>
        <p:txBody>
          <a:bodyPr anchor="ctr">
            <a:normAutofit/>
          </a:bodyPr>
          <a:lstStyle/>
          <a:p>
            <a:pPr>
              <a:spcAft>
                <a:spcPts val="600"/>
              </a:spcAft>
            </a:pPr>
            <a:r>
              <a:rPr lang="en-GB"/>
              <a:t>Opetushallitus</a:t>
            </a:r>
          </a:p>
        </p:txBody>
      </p:sp>
      <p:sp>
        <p:nvSpPr>
          <p:cNvPr id="6" name="Dian numeron paikkamerkki 5">
            <a:extLst>
              <a:ext uri="{FF2B5EF4-FFF2-40B4-BE49-F238E27FC236}">
                <a16:creationId xmlns:a16="http://schemas.microsoft.com/office/drawing/2014/main" id="{6AAB9016-6AD9-93D0-298B-357B653F6937}"/>
              </a:ext>
            </a:extLst>
          </p:cNvPr>
          <p:cNvSpPr>
            <a:spLocks noGrp="1"/>
          </p:cNvSpPr>
          <p:nvPr>
            <p:ph type="sldNum" sz="quarter" idx="12"/>
          </p:nvPr>
        </p:nvSpPr>
        <p:spPr>
          <a:xfrm>
            <a:off x="10554508" y="6305687"/>
            <a:ext cx="818748" cy="262309"/>
          </a:xfrm>
        </p:spPr>
        <p:txBody>
          <a:bodyPr anchor="ctr">
            <a:normAutofit/>
          </a:bodyPr>
          <a:lstStyle/>
          <a:p>
            <a:pPr>
              <a:spcAft>
                <a:spcPts val="600"/>
              </a:spcAft>
            </a:pPr>
            <a:fld id="{A6E131DE-DA31-4CDF-828A-8EB206A3CD12}" type="slidenum">
              <a:rPr lang="en-GB" smtClean="0"/>
              <a:pPr>
                <a:spcAft>
                  <a:spcPts val="600"/>
                </a:spcAft>
              </a:pPr>
              <a:t>25</a:t>
            </a:fld>
            <a:endParaRPr lang="en-GB"/>
          </a:p>
        </p:txBody>
      </p:sp>
      <p:pic>
        <p:nvPicPr>
          <p:cNvPr id="9" name="Kuva 8">
            <a:extLst>
              <a:ext uri="{FF2B5EF4-FFF2-40B4-BE49-F238E27FC236}">
                <a16:creationId xmlns:a16="http://schemas.microsoft.com/office/drawing/2014/main" id="{6E5404E8-B9ED-DDEB-1ED0-5CCE554BEA44}"/>
              </a:ext>
            </a:extLst>
          </p:cNvPr>
          <p:cNvPicPr>
            <a:picLocks noChangeAspect="1"/>
          </p:cNvPicPr>
          <p:nvPr/>
        </p:nvPicPr>
        <p:blipFill rotWithShape="1">
          <a:blip r:embed="rId4"/>
          <a:srcRect l="14855" t="18453" r="28593" b="72001"/>
          <a:stretch/>
        </p:blipFill>
        <p:spPr bwMode="auto">
          <a:xfrm>
            <a:off x="172321" y="1660227"/>
            <a:ext cx="5766244" cy="5475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7582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20AE88-9C23-F4FD-07C6-675B92708A1F}"/>
              </a:ext>
            </a:extLst>
          </p:cNvPr>
          <p:cNvSpPr>
            <a:spLocks noGrp="1"/>
          </p:cNvSpPr>
          <p:nvPr>
            <p:ph type="title"/>
          </p:nvPr>
        </p:nvSpPr>
        <p:spPr/>
        <p:txBody>
          <a:bodyPr/>
          <a:lstStyle/>
          <a:p>
            <a:r>
              <a:rPr lang="fi-FI" dirty="0"/>
              <a:t>Digitaalisuus</a:t>
            </a:r>
            <a:br>
              <a:rPr lang="fi-FI" dirty="0"/>
            </a:br>
            <a:r>
              <a:rPr lang="fi-FI" sz="2400" dirty="0"/>
              <a:t>SISU - Opiskelija oman elämänsä ohjaajana – sujuvat ja saavutettavat ohjausprosessit suuressa lukiossa </a:t>
            </a:r>
            <a:br>
              <a:rPr lang="fi-FI" sz="2400" dirty="0"/>
            </a:br>
            <a:r>
              <a:rPr lang="fi-FI" sz="1600" dirty="0"/>
              <a:t>(Jyväskylän koulutuskuntayhtymä </a:t>
            </a:r>
            <a:r>
              <a:rPr lang="fi-FI" sz="1600" dirty="0" err="1"/>
              <a:t>Gradia</a:t>
            </a:r>
            <a:r>
              <a:rPr lang="fi-FI" sz="1600" dirty="0"/>
              <a:t> / Jyväskylä, Kuopio, Lahti)</a:t>
            </a:r>
          </a:p>
        </p:txBody>
      </p:sp>
      <p:sp>
        <p:nvSpPr>
          <p:cNvPr id="4" name="Päivämäärän paikkamerkki 3">
            <a:extLst>
              <a:ext uri="{FF2B5EF4-FFF2-40B4-BE49-F238E27FC236}">
                <a16:creationId xmlns:a16="http://schemas.microsoft.com/office/drawing/2014/main" id="{2B478571-87F1-0E36-1831-EF2BBC958840}"/>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BC2B6E69-E197-6E29-AC11-83C92C6042FE}"/>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6AAB9016-6AD9-93D0-298B-357B653F6937}"/>
              </a:ext>
            </a:extLst>
          </p:cNvPr>
          <p:cNvSpPr>
            <a:spLocks noGrp="1"/>
          </p:cNvSpPr>
          <p:nvPr>
            <p:ph type="sldNum" sz="quarter" idx="12"/>
          </p:nvPr>
        </p:nvSpPr>
        <p:spPr/>
        <p:txBody>
          <a:bodyPr/>
          <a:lstStyle/>
          <a:p>
            <a:fld id="{A6E131DE-DA31-4CDF-828A-8EB206A3CD12}" type="slidenum">
              <a:rPr lang="en-GB" smtClean="0"/>
              <a:t>26</a:t>
            </a:fld>
            <a:endParaRPr lang="en-GB"/>
          </a:p>
        </p:txBody>
      </p:sp>
      <p:pic>
        <p:nvPicPr>
          <p:cNvPr id="7" name="Sisällön paikkamerkki 6">
            <a:extLst>
              <a:ext uri="{FF2B5EF4-FFF2-40B4-BE49-F238E27FC236}">
                <a16:creationId xmlns:a16="http://schemas.microsoft.com/office/drawing/2014/main" id="{8B6FDDA0-43BD-914C-1915-5B37166205FB}"/>
              </a:ext>
            </a:extLst>
          </p:cNvPr>
          <p:cNvPicPr>
            <a:picLocks noGrp="1" noChangeAspect="1"/>
          </p:cNvPicPr>
          <p:nvPr>
            <p:ph idx="1"/>
          </p:nvPr>
        </p:nvPicPr>
        <p:blipFill rotWithShape="1">
          <a:blip r:embed="rId2"/>
          <a:srcRect l="19866" t="10022" r="39590" b="35548"/>
          <a:stretch/>
        </p:blipFill>
        <p:spPr bwMode="auto">
          <a:xfrm>
            <a:off x="276382" y="1910992"/>
            <a:ext cx="5819618" cy="4394695"/>
          </a:xfrm>
          <a:prstGeom prst="rect">
            <a:avLst/>
          </a:prstGeom>
          <a:ln>
            <a:noFill/>
          </a:ln>
          <a:extLst>
            <a:ext uri="{53640926-AAD7-44D8-BBD7-CCE9431645EC}">
              <a14:shadowObscured xmlns:a14="http://schemas.microsoft.com/office/drawing/2010/main"/>
            </a:ext>
          </a:extLst>
        </p:spPr>
      </p:pic>
      <p:pic>
        <p:nvPicPr>
          <p:cNvPr id="8" name="Kuva 7">
            <a:extLst>
              <a:ext uri="{FF2B5EF4-FFF2-40B4-BE49-F238E27FC236}">
                <a16:creationId xmlns:a16="http://schemas.microsoft.com/office/drawing/2014/main" id="{7C48F6F8-C872-92F8-BFCA-AB7C8C9BF9CC}"/>
              </a:ext>
            </a:extLst>
          </p:cNvPr>
          <p:cNvPicPr>
            <a:picLocks noChangeAspect="1"/>
          </p:cNvPicPr>
          <p:nvPr/>
        </p:nvPicPr>
        <p:blipFill rotWithShape="1">
          <a:blip r:embed="rId3"/>
          <a:srcRect l="19512" t="17179" r="25352" b="12345"/>
          <a:stretch/>
        </p:blipFill>
        <p:spPr bwMode="auto">
          <a:xfrm>
            <a:off x="6096000" y="1864710"/>
            <a:ext cx="5595991" cy="40223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480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F8165-8CCB-1154-CB65-B2CD060A68CB}"/>
              </a:ext>
            </a:extLst>
          </p:cNvPr>
          <p:cNvSpPr>
            <a:spLocks noGrp="1"/>
          </p:cNvSpPr>
          <p:nvPr>
            <p:ph type="title"/>
          </p:nvPr>
        </p:nvSpPr>
        <p:spPr>
          <a:xfrm>
            <a:off x="896568" y="1137299"/>
            <a:ext cx="10515600" cy="1325563"/>
          </a:xfrm>
        </p:spPr>
        <p:txBody>
          <a:bodyPr/>
          <a:lstStyle/>
          <a:p>
            <a:r>
              <a:rPr lang="fi-FI" dirty="0"/>
              <a:t>Laadukkuus</a:t>
            </a:r>
            <a:br>
              <a:rPr lang="fi-FI" dirty="0"/>
            </a:br>
            <a:r>
              <a:rPr lang="fi-FI" sz="2400" dirty="0"/>
              <a:t>Opiskelijoiden työelämätietoisuuden ja uraohjauksellisten menetelmien kehittäminen aikuislukiossa ja TUVA-koulutuksessa </a:t>
            </a:r>
            <a:r>
              <a:rPr lang="fi-FI" sz="1600" dirty="0"/>
              <a:t>(Eiran aikuislukio)</a:t>
            </a:r>
          </a:p>
        </p:txBody>
      </p:sp>
      <p:sp>
        <p:nvSpPr>
          <p:cNvPr id="3" name="Sisällön paikkamerkki 2">
            <a:extLst>
              <a:ext uri="{FF2B5EF4-FFF2-40B4-BE49-F238E27FC236}">
                <a16:creationId xmlns:a16="http://schemas.microsoft.com/office/drawing/2014/main" id="{F1FC86B4-EAC9-F713-DE4E-8E4B2EA82A9E}"/>
              </a:ext>
            </a:extLst>
          </p:cNvPr>
          <p:cNvSpPr>
            <a:spLocks noGrp="1"/>
          </p:cNvSpPr>
          <p:nvPr>
            <p:ph idx="1"/>
          </p:nvPr>
        </p:nvSpPr>
        <p:spPr>
          <a:xfrm>
            <a:off x="779832" y="2696489"/>
            <a:ext cx="10515600" cy="3871507"/>
          </a:xfrm>
        </p:spPr>
        <p:txBody>
          <a:bodyPr/>
          <a:lstStyle/>
          <a:p>
            <a:r>
              <a:rPr lang="fi-FI" dirty="0"/>
              <a:t>Palautteen kerääminen systemaattisesti</a:t>
            </a:r>
          </a:p>
          <a:p>
            <a:r>
              <a:rPr lang="fi-FI" dirty="0" err="1"/>
              <a:t>TUVA:n</a:t>
            </a:r>
            <a:r>
              <a:rPr lang="fi-FI" dirty="0"/>
              <a:t> työelämävierailut</a:t>
            </a:r>
          </a:p>
          <a:p>
            <a:r>
              <a:rPr lang="fi-FI" dirty="0"/>
              <a:t>Mentorointiohjelma </a:t>
            </a:r>
            <a:r>
              <a:rPr lang="fi-FI" dirty="0">
                <a:sym typeface="Wingdings" panose="05000000000000000000" pitchFamily="2" charset="2"/>
              </a:rPr>
              <a:t> mahdollisuus saada Eiran aikuislukiosta valmistunut opiskelija mentoriksi lukukauden ajaksi)</a:t>
            </a:r>
          </a:p>
          <a:p>
            <a:endParaRPr lang="fi-FI" dirty="0">
              <a:sym typeface="Wingdings" panose="05000000000000000000" pitchFamily="2" charset="2"/>
            </a:endParaRPr>
          </a:p>
          <a:p>
            <a:r>
              <a:rPr lang="fi-FI" dirty="0">
                <a:sym typeface="Wingdings" panose="05000000000000000000" pitchFamily="2" charset="2"/>
              </a:rPr>
              <a:t>Muissa hankkeissa: laatukäsikirjoja ja muita laadun kehittämisen malleja sekä </a:t>
            </a:r>
            <a:r>
              <a:rPr lang="fi-FI" dirty="0">
                <a:latin typeface="+mj-lt"/>
              </a:rPr>
              <a:t>hyvinvointia vahvistavia käytäntöjä (mm. </a:t>
            </a:r>
            <a:r>
              <a:rPr lang="fi-FI" dirty="0" err="1">
                <a:latin typeface="+mj-lt"/>
              </a:rPr>
              <a:t>hyvinvointicoachit</a:t>
            </a:r>
            <a:r>
              <a:rPr lang="fi-FI" dirty="0">
                <a:latin typeface="+mj-lt"/>
              </a:rPr>
              <a:t>)</a:t>
            </a:r>
            <a:r>
              <a:rPr lang="fi-FI" b="0" i="0" dirty="0">
                <a:effectLst/>
                <a:latin typeface="+mj-lt"/>
              </a:rPr>
              <a:t>   </a:t>
            </a:r>
            <a:endParaRPr lang="fi-FI" dirty="0">
              <a:latin typeface="+mj-lt"/>
            </a:endParaRPr>
          </a:p>
        </p:txBody>
      </p:sp>
      <p:sp>
        <p:nvSpPr>
          <p:cNvPr id="4" name="Päivämäärän paikkamerkki 3">
            <a:extLst>
              <a:ext uri="{FF2B5EF4-FFF2-40B4-BE49-F238E27FC236}">
                <a16:creationId xmlns:a16="http://schemas.microsoft.com/office/drawing/2014/main" id="{96D8452C-E55D-558C-B217-8B23E5256F88}"/>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DB4986D6-45C9-206E-42A7-71B20863EF71}"/>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A4E87645-E9AA-9BC5-ABAB-D69C9A082EC4}"/>
              </a:ext>
            </a:extLst>
          </p:cNvPr>
          <p:cNvSpPr>
            <a:spLocks noGrp="1"/>
          </p:cNvSpPr>
          <p:nvPr>
            <p:ph type="sldNum" sz="quarter" idx="12"/>
          </p:nvPr>
        </p:nvSpPr>
        <p:spPr/>
        <p:txBody>
          <a:bodyPr/>
          <a:lstStyle/>
          <a:p>
            <a:fld id="{A6E131DE-DA31-4CDF-828A-8EB206A3CD12}" type="slidenum">
              <a:rPr lang="en-GB" smtClean="0"/>
              <a:t>27</a:t>
            </a:fld>
            <a:endParaRPr lang="en-GB"/>
          </a:p>
        </p:txBody>
      </p:sp>
    </p:spTree>
    <p:extLst>
      <p:ext uri="{BB962C8B-B14F-4D97-AF65-F5344CB8AC3E}">
        <p14:creationId xmlns:p14="http://schemas.microsoft.com/office/powerpoint/2010/main" val="314051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05959-3897-D310-D2D1-B4FCEE698575}"/>
              </a:ext>
            </a:extLst>
          </p:cNvPr>
          <p:cNvSpPr>
            <a:spLocks noGrp="1"/>
          </p:cNvSpPr>
          <p:nvPr>
            <p:ph type="title"/>
          </p:nvPr>
        </p:nvSpPr>
        <p:spPr/>
        <p:txBody>
          <a:bodyPr/>
          <a:lstStyle/>
          <a:p>
            <a:r>
              <a:rPr lang="fi-FI" dirty="0"/>
              <a:t>Yhdenvertaisuus ja kestävyys</a:t>
            </a:r>
            <a:br>
              <a:rPr lang="fi-FI" dirty="0"/>
            </a:br>
            <a:r>
              <a:rPr lang="fi-FI" sz="2400" dirty="0"/>
              <a:t>Ohjauksella onnistumisiin –hanke </a:t>
            </a:r>
            <a:r>
              <a:rPr lang="fi-FI" sz="1600" dirty="0"/>
              <a:t>(Espoon kaupunki)</a:t>
            </a:r>
          </a:p>
        </p:txBody>
      </p:sp>
      <p:sp>
        <p:nvSpPr>
          <p:cNvPr id="3" name="Sisällön paikkamerkki 2">
            <a:extLst>
              <a:ext uri="{FF2B5EF4-FFF2-40B4-BE49-F238E27FC236}">
                <a16:creationId xmlns:a16="http://schemas.microsoft.com/office/drawing/2014/main" id="{A5F381AC-FA1E-E96F-966A-A06517CEAEB0}"/>
              </a:ext>
            </a:extLst>
          </p:cNvPr>
          <p:cNvSpPr>
            <a:spLocks noGrp="1"/>
          </p:cNvSpPr>
          <p:nvPr>
            <p:ph idx="1"/>
          </p:nvPr>
        </p:nvSpPr>
        <p:spPr/>
        <p:txBody>
          <a:bodyPr/>
          <a:lstStyle/>
          <a:p>
            <a:pPr algn="l"/>
            <a:r>
              <a:rPr lang="fi-FI" b="0" i="0" dirty="0">
                <a:solidFill>
                  <a:srgbClr val="091C3B"/>
                </a:solidFill>
                <a:effectLst/>
                <a:latin typeface="+mj-lt"/>
              </a:rPr>
              <a:t>Lukuvuoden 2022–2023 alussa Espoon kaupungin suomenkielisissä lukioissa aloittivat ensimmäiset kulttuuriohjaajat. Kehitetään </a:t>
            </a:r>
            <a:r>
              <a:rPr lang="fi-FI" b="1" i="0" dirty="0">
                <a:solidFill>
                  <a:srgbClr val="091C3B"/>
                </a:solidFill>
                <a:effectLst/>
                <a:latin typeface="+mj-lt"/>
              </a:rPr>
              <a:t>kulttuuriohjauksen toimintamalli ja käytänteet </a:t>
            </a:r>
            <a:r>
              <a:rPr lang="fi-FI" b="0" i="0" dirty="0">
                <a:solidFill>
                  <a:srgbClr val="091C3B"/>
                </a:solidFill>
                <a:effectLst/>
                <a:latin typeface="+mj-lt"/>
              </a:rPr>
              <a:t>Espoo-tasolla lukiokoulutuksessa. Kulttuuriohjauksen malli on jo käytössä Espoon perusopetuksessa. </a:t>
            </a:r>
          </a:p>
          <a:p>
            <a:r>
              <a:rPr lang="fi-FI" b="0" i="0" dirty="0">
                <a:solidFill>
                  <a:srgbClr val="091C3B"/>
                </a:solidFill>
                <a:effectLst/>
                <a:latin typeface="+mj-lt"/>
              </a:rPr>
              <a:t>Kulttuuriohjaajan työn tavoitteena on, että kaikille lukiolaisille on yhdenvertaiset mahdollisuudet menestyä opinnoissaan ja elämässään. Kulttuuriohjaaja tukee opiskelijoiden ja huoltajien kotoutumista ja osallisuutta suomalaisessa yhteiskunnassa. Kulttuuriohjaajat toimivat opiskelijoiden, heidän huoltajiensa ja koulun henkilökunnan tukena koulun arjessa, viestien myös nuorten ja heidän perheidensä omalla äidinkielellä (suomen lisäksi kulttuuriohjauksen työkieliä ovat venäjä, arabia, somali, kiina, englanti ja ranska.)</a:t>
            </a:r>
          </a:p>
          <a:p>
            <a:pPr marL="0" indent="0">
              <a:buNone/>
            </a:pPr>
            <a:endParaRPr lang="fi-FI" dirty="0"/>
          </a:p>
        </p:txBody>
      </p:sp>
      <p:sp>
        <p:nvSpPr>
          <p:cNvPr id="4" name="Päivämäärän paikkamerkki 3">
            <a:extLst>
              <a:ext uri="{FF2B5EF4-FFF2-40B4-BE49-F238E27FC236}">
                <a16:creationId xmlns:a16="http://schemas.microsoft.com/office/drawing/2014/main" id="{9750F8FA-1589-1D7F-2806-6A0E7F605179}"/>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4ECE1E91-1D2F-CBD9-BE7F-A157D94951C5}"/>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8D763F35-21C3-461F-8821-79C5F21BA7E7}"/>
              </a:ext>
            </a:extLst>
          </p:cNvPr>
          <p:cNvSpPr>
            <a:spLocks noGrp="1"/>
          </p:cNvSpPr>
          <p:nvPr>
            <p:ph type="sldNum" sz="quarter" idx="12"/>
          </p:nvPr>
        </p:nvSpPr>
        <p:spPr/>
        <p:txBody>
          <a:bodyPr/>
          <a:lstStyle/>
          <a:p>
            <a:fld id="{A6E131DE-DA31-4CDF-828A-8EB206A3CD12}" type="slidenum">
              <a:rPr lang="en-GB" smtClean="0"/>
              <a:t>28</a:t>
            </a:fld>
            <a:endParaRPr lang="en-GB"/>
          </a:p>
        </p:txBody>
      </p:sp>
    </p:spTree>
    <p:extLst>
      <p:ext uri="{BB962C8B-B14F-4D97-AF65-F5344CB8AC3E}">
        <p14:creationId xmlns:p14="http://schemas.microsoft.com/office/powerpoint/2010/main" val="241855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05959-3897-D310-D2D1-B4FCEE698575}"/>
              </a:ext>
            </a:extLst>
          </p:cNvPr>
          <p:cNvSpPr>
            <a:spLocks noGrp="1"/>
          </p:cNvSpPr>
          <p:nvPr>
            <p:ph type="title"/>
          </p:nvPr>
        </p:nvSpPr>
        <p:spPr/>
        <p:txBody>
          <a:bodyPr/>
          <a:lstStyle/>
          <a:p>
            <a:r>
              <a:rPr lang="fi-FI" dirty="0"/>
              <a:t>Monialaisuus ja koordinointi</a:t>
            </a:r>
            <a:br>
              <a:rPr lang="fi-FI" dirty="0"/>
            </a:br>
            <a:r>
              <a:rPr lang="fi-FI" sz="2400" dirty="0"/>
              <a:t>Yhteistyöverkostoja ja yhteisiä toimintamalleja</a:t>
            </a:r>
          </a:p>
        </p:txBody>
      </p:sp>
      <p:sp>
        <p:nvSpPr>
          <p:cNvPr id="3" name="Sisällön paikkamerkki 2">
            <a:extLst>
              <a:ext uri="{FF2B5EF4-FFF2-40B4-BE49-F238E27FC236}">
                <a16:creationId xmlns:a16="http://schemas.microsoft.com/office/drawing/2014/main" id="{A5F381AC-FA1E-E96F-966A-A06517CEAEB0}"/>
              </a:ext>
            </a:extLst>
          </p:cNvPr>
          <p:cNvSpPr>
            <a:spLocks noGrp="1"/>
          </p:cNvSpPr>
          <p:nvPr>
            <p:ph idx="1"/>
          </p:nvPr>
        </p:nvSpPr>
        <p:spPr/>
        <p:txBody>
          <a:bodyPr/>
          <a:lstStyle/>
          <a:p>
            <a:r>
              <a:rPr lang="fi-FI" b="1" dirty="0" err="1"/>
              <a:t>Hållbar</a:t>
            </a:r>
            <a:r>
              <a:rPr lang="fi-FI" b="1" dirty="0"/>
              <a:t> </a:t>
            </a:r>
            <a:r>
              <a:rPr lang="fi-FI" b="1" dirty="0" err="1"/>
              <a:t>Handledning</a:t>
            </a:r>
            <a:r>
              <a:rPr lang="fi-FI" b="1" dirty="0"/>
              <a:t> </a:t>
            </a:r>
            <a:r>
              <a:rPr lang="fi-FI" dirty="0"/>
              <a:t>(Vaasa/ 7 lukion verkosto)</a:t>
            </a:r>
          </a:p>
          <a:p>
            <a:pPr lvl="1"/>
            <a:r>
              <a:rPr lang="fi-FI" dirty="0"/>
              <a:t>ilman jatko-opiskelupaikkaa saaneiden yhteinen toimintamalli</a:t>
            </a:r>
          </a:p>
          <a:p>
            <a:pPr lvl="1"/>
            <a:r>
              <a:rPr lang="fi-FI" dirty="0"/>
              <a:t>uraohjauksen käsikirja, ryhmämentoroinnin malli</a:t>
            </a:r>
          </a:p>
          <a:p>
            <a:r>
              <a:rPr lang="fi-FI" b="1" dirty="0"/>
              <a:t>Lukiokoulutuksen laatu- ja saavutettavuusohjelman edistäminen Lapin LUKE-verkostossa </a:t>
            </a:r>
            <a:r>
              <a:rPr lang="fi-FI" dirty="0"/>
              <a:t>(Rovaniemi / 15 Lapin kuntaa)</a:t>
            </a:r>
          </a:p>
          <a:p>
            <a:pPr lvl="1"/>
            <a:r>
              <a:rPr lang="fi-FI" b="0" i="0" dirty="0">
                <a:solidFill>
                  <a:srgbClr val="000000"/>
                </a:solidFill>
                <a:effectLst/>
              </a:rPr>
              <a:t>hyvinvoinnin ja yhteisöllisen toimintakulttuurin vahvistaminen</a:t>
            </a:r>
          </a:p>
          <a:p>
            <a:pPr lvl="1"/>
            <a:r>
              <a:rPr lang="fi-FI" dirty="0" err="1"/>
              <a:t>ryhmäytysmalli</a:t>
            </a:r>
            <a:endParaRPr lang="fi-FI" dirty="0"/>
          </a:p>
          <a:p>
            <a:pPr lvl="1"/>
            <a:r>
              <a:rPr lang="fi-FI" dirty="0"/>
              <a:t>yhteinen materiaalipankki</a:t>
            </a:r>
          </a:p>
          <a:p>
            <a:pPr algn="l"/>
            <a:endParaRPr lang="fi-FI" dirty="0"/>
          </a:p>
        </p:txBody>
      </p:sp>
      <p:sp>
        <p:nvSpPr>
          <p:cNvPr id="4" name="Päivämäärän paikkamerkki 3">
            <a:extLst>
              <a:ext uri="{FF2B5EF4-FFF2-40B4-BE49-F238E27FC236}">
                <a16:creationId xmlns:a16="http://schemas.microsoft.com/office/drawing/2014/main" id="{9750F8FA-1589-1D7F-2806-6A0E7F605179}"/>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4ECE1E91-1D2F-CBD9-BE7F-A157D94951C5}"/>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8D763F35-21C3-461F-8821-79C5F21BA7E7}"/>
              </a:ext>
            </a:extLst>
          </p:cNvPr>
          <p:cNvSpPr>
            <a:spLocks noGrp="1"/>
          </p:cNvSpPr>
          <p:nvPr>
            <p:ph type="sldNum" sz="quarter" idx="12"/>
          </p:nvPr>
        </p:nvSpPr>
        <p:spPr/>
        <p:txBody>
          <a:bodyPr/>
          <a:lstStyle/>
          <a:p>
            <a:fld id="{A6E131DE-DA31-4CDF-828A-8EB206A3CD12}" type="slidenum">
              <a:rPr lang="en-GB" smtClean="0"/>
              <a:t>29</a:t>
            </a:fld>
            <a:endParaRPr lang="en-GB"/>
          </a:p>
        </p:txBody>
      </p:sp>
    </p:spTree>
    <p:extLst>
      <p:ext uri="{BB962C8B-B14F-4D97-AF65-F5344CB8AC3E}">
        <p14:creationId xmlns:p14="http://schemas.microsoft.com/office/powerpoint/2010/main" val="214410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79B034-EB3D-F153-ABF7-54F73F8E5782}"/>
              </a:ext>
            </a:extLst>
          </p:cNvPr>
          <p:cNvSpPr>
            <a:spLocks noGrp="1"/>
          </p:cNvSpPr>
          <p:nvPr>
            <p:ph type="title"/>
          </p:nvPr>
        </p:nvSpPr>
        <p:spPr>
          <a:xfrm>
            <a:off x="986319" y="780836"/>
            <a:ext cx="9873466" cy="806046"/>
          </a:xfrm>
        </p:spPr>
        <p:txBody>
          <a:bodyPr/>
          <a:lstStyle/>
          <a:p>
            <a:pPr algn="ctr"/>
            <a:br>
              <a:rPr lang="fi-FI" sz="3200" dirty="0">
                <a:effectLst/>
                <a:latin typeface="Calibri" panose="020F0502020204030204" pitchFamily="34" charset="0"/>
                <a:ea typeface="Calibri" panose="020F0502020204030204" pitchFamily="34" charset="0"/>
                <a:cs typeface="Times New Roman" panose="02020603050405020304" pitchFamily="18" charset="0"/>
              </a:rPr>
            </a:br>
            <a:br>
              <a:rPr lang="fi-FI" sz="3200" dirty="0">
                <a:effectLst/>
                <a:latin typeface="Calibri" panose="020F0502020204030204" pitchFamily="34" charset="0"/>
                <a:ea typeface="Calibri" panose="020F0502020204030204" pitchFamily="34" charset="0"/>
                <a:cs typeface="Times New Roman" panose="02020603050405020304" pitchFamily="18" charset="0"/>
              </a:rPr>
            </a:br>
            <a:r>
              <a:rPr lang="fi-FI" sz="2400" dirty="0">
                <a:effectLst/>
                <a:latin typeface="+mn-lt"/>
                <a:ea typeface="Calibri" panose="020F0502020204030204" pitchFamily="34" charset="0"/>
                <a:cs typeface="Times New Roman" panose="02020603050405020304" pitchFamily="18" charset="0"/>
              </a:rPr>
              <a:t>Opinto-ohjauksen kehittäminen perusopetuksessa, lukiokoulutuksessa ja ammatillisessa koulutuksessa</a:t>
            </a:r>
            <a:br>
              <a:rPr lang="fi-FI" sz="2000" dirty="0">
                <a:effectLst/>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9452A000-F10B-2BDA-00BC-8430C70A54D6}"/>
              </a:ext>
            </a:extLst>
          </p:cNvPr>
          <p:cNvSpPr>
            <a:spLocks noGrp="1"/>
          </p:cNvSpPr>
          <p:nvPr>
            <p:ph idx="1"/>
          </p:nvPr>
        </p:nvSpPr>
        <p:spPr/>
        <p:txBody>
          <a:bodyPr/>
          <a:lstStyle/>
          <a:p>
            <a:pPr marL="0" indent="0">
              <a:buNone/>
            </a:pPr>
            <a:r>
              <a:rPr lang="fi-FI" dirty="0">
                <a:effectLst/>
                <a:ea typeface="Arial" panose="020B0604020202020204" pitchFamily="34" charset="0"/>
                <a:cs typeface="Times New Roman" panose="02020603050405020304" pitchFamily="18" charset="0"/>
              </a:rPr>
              <a:t>			</a:t>
            </a:r>
            <a:r>
              <a:rPr lang="fi-FI" sz="1800" b="1" dirty="0">
                <a:effectLst/>
                <a:ea typeface="Arial" panose="020B0604020202020204" pitchFamily="34" charset="0"/>
                <a:cs typeface="Times New Roman" panose="02020603050405020304" pitchFamily="18" charset="0"/>
              </a:rPr>
              <a:t>Saavutettavuus ja asiakaslähtöisyys</a:t>
            </a:r>
          </a:p>
          <a:p>
            <a:pPr marL="0" indent="0">
              <a:buNone/>
            </a:pPr>
            <a:endParaRPr lang="fi-FI" b="1" dirty="0">
              <a:effectLst/>
              <a:ea typeface="Arial" panose="020B0604020202020204" pitchFamily="34" charset="0"/>
              <a:cs typeface="Times New Roman" panose="02020603050405020304" pitchFamily="18" charset="0"/>
            </a:endParaRPr>
          </a:p>
          <a:p>
            <a:pPr marL="828040">
              <a:lnSpc>
                <a:spcPct val="107000"/>
              </a:lnSpc>
              <a:spcAft>
                <a:spcPts val="800"/>
              </a:spcAft>
            </a:pPr>
            <a:r>
              <a:rPr lang="fi-FI" sz="1800" u="sng" dirty="0">
                <a:solidFill>
                  <a:schemeClr val="tx2"/>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Talous-, yrittäjyys- ja työelämäosaaminen | Opetushallitus (oph.fi)</a:t>
            </a:r>
            <a:endParaRPr lang="fi-FI" sz="18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800" u="sng" dirty="0">
                <a:solidFill>
                  <a:schemeClr val="tx2"/>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Uusi arviointikriteeristö yhteisiin tutkinnon osiin | Opetushallitus (oph.fi)</a:t>
            </a:r>
            <a:endParaRPr lang="fi-FI" sz="18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800" u="sng" dirty="0">
                <a:solidFill>
                  <a:schemeClr val="tx2"/>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Strategiarahoitus - OKM - Opetus- ja kulttuuriministeriö</a:t>
            </a:r>
            <a:endParaRPr lang="fi-FI" sz="18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800" u="sng" dirty="0">
                <a:solidFill>
                  <a:schemeClr val="tx2"/>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https://www.oph.fi/fi/koulutus-ja-tutkinnot/henkiloston-taydennyskoulutushankkeet-ammatillisessa-koulutuksessa</a:t>
            </a:r>
            <a:r>
              <a:rPr lang="fi-FI" sz="1800" dirty="0">
                <a:solidFill>
                  <a:schemeClr val="tx2"/>
                </a:solidFill>
                <a:effectLst/>
                <a:ea typeface="Calibri" panose="020F0502020204030204" pitchFamily="34" charset="0"/>
                <a:cs typeface="Times New Roman" panose="02020603050405020304" pitchFamily="18" charset="0"/>
              </a:rPr>
              <a:t> </a:t>
            </a:r>
          </a:p>
          <a:p>
            <a:pPr marL="828040">
              <a:lnSpc>
                <a:spcPct val="107000"/>
              </a:lnSpc>
              <a:spcAft>
                <a:spcPts val="800"/>
              </a:spcAft>
            </a:pPr>
            <a:r>
              <a:rPr lang="fi-FI" sz="1800" u="sng" dirty="0">
                <a:solidFill>
                  <a:schemeClr val="tx2"/>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https://opintopolku.fi/konfo/fi/sivu/uudistunut-opintopolku</a:t>
            </a:r>
            <a:endParaRPr lang="fi-FI" sz="1800" dirty="0">
              <a:solidFill>
                <a:schemeClr val="tx2"/>
              </a:solidFill>
              <a:effectLst/>
              <a:ea typeface="Calibri" panose="020F0502020204030204" pitchFamily="34" charset="0"/>
              <a:cs typeface="Times New Roman" panose="02020603050405020304" pitchFamily="18" charset="0"/>
            </a:endParaRPr>
          </a:p>
          <a:p>
            <a:pPr marL="467677" indent="0">
              <a:lnSpc>
                <a:spcPct val="107000"/>
              </a:lnSpc>
              <a:spcAft>
                <a:spcPts val="800"/>
              </a:spcAft>
              <a:buNone/>
            </a:pPr>
            <a:endParaRPr lang="fi-FI" sz="1800" dirty="0">
              <a:effectLst/>
              <a:ea typeface="Calibri" panose="020F0502020204030204" pitchFamily="34" charset="0"/>
              <a:cs typeface="Times New Roman" panose="02020603050405020304" pitchFamily="18" charset="0"/>
            </a:endParaRPr>
          </a:p>
          <a:p>
            <a:pPr marL="0" indent="0">
              <a:buNone/>
            </a:pPr>
            <a:endParaRPr lang="fi-FI" dirty="0">
              <a:effectLst/>
              <a:ea typeface="Arial" panose="020B0604020202020204" pitchFamily="34" charset="0"/>
            </a:endParaRPr>
          </a:p>
          <a:p>
            <a:endParaRPr lang="fi-FI" dirty="0"/>
          </a:p>
        </p:txBody>
      </p:sp>
      <p:sp>
        <p:nvSpPr>
          <p:cNvPr id="4" name="Päivämäärän paikkamerkki 3">
            <a:extLst>
              <a:ext uri="{FF2B5EF4-FFF2-40B4-BE49-F238E27FC236}">
                <a16:creationId xmlns:a16="http://schemas.microsoft.com/office/drawing/2014/main" id="{99081636-7E4B-BF52-7EDE-69FFB2A309EB}"/>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364AC65D-8DCD-49CC-FD10-41852022C950}"/>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01695160-3E81-1D4E-D20D-901403D55852}"/>
              </a:ext>
            </a:extLst>
          </p:cNvPr>
          <p:cNvSpPr>
            <a:spLocks noGrp="1"/>
          </p:cNvSpPr>
          <p:nvPr>
            <p:ph type="sldNum" sz="quarter" idx="12"/>
          </p:nvPr>
        </p:nvSpPr>
        <p:spPr/>
        <p:txBody>
          <a:bodyPr/>
          <a:lstStyle/>
          <a:p>
            <a:fld id="{A6E131DE-DA31-4CDF-828A-8EB206A3CD12}" type="slidenum">
              <a:rPr lang="en-GB" smtClean="0"/>
              <a:t>3</a:t>
            </a:fld>
            <a:endParaRPr lang="en-GB"/>
          </a:p>
        </p:txBody>
      </p:sp>
    </p:spTree>
    <p:extLst>
      <p:ext uri="{BB962C8B-B14F-4D97-AF65-F5344CB8AC3E}">
        <p14:creationId xmlns:p14="http://schemas.microsoft.com/office/powerpoint/2010/main" val="304600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05959-3897-D310-D2D1-B4FCEE698575}"/>
              </a:ext>
            </a:extLst>
          </p:cNvPr>
          <p:cNvSpPr>
            <a:spLocks noGrp="1"/>
          </p:cNvSpPr>
          <p:nvPr>
            <p:ph type="title"/>
          </p:nvPr>
        </p:nvSpPr>
        <p:spPr/>
        <p:txBody>
          <a:bodyPr/>
          <a:lstStyle/>
          <a:p>
            <a:r>
              <a:rPr lang="fi-FI" dirty="0"/>
              <a:t>Tietoon perustuva</a:t>
            </a:r>
            <a:br>
              <a:rPr lang="fi-FI" dirty="0"/>
            </a:br>
            <a:r>
              <a:rPr lang="fi-FI" sz="2400" dirty="0"/>
              <a:t>Tulevaisuusohjauksella kohti tulevaisuustaitoja</a:t>
            </a:r>
            <a:br>
              <a:rPr lang="fi-FI" sz="2400" dirty="0"/>
            </a:br>
            <a:r>
              <a:rPr lang="fi-FI" sz="2400" dirty="0" err="1"/>
              <a:t>Ketukopteri</a:t>
            </a:r>
            <a:r>
              <a:rPr lang="fi-FI" sz="2400" dirty="0"/>
              <a:t> </a:t>
            </a:r>
            <a:r>
              <a:rPr lang="fi-FI" sz="1600" dirty="0"/>
              <a:t>(Mikkelin kaupunki)</a:t>
            </a:r>
          </a:p>
        </p:txBody>
      </p:sp>
      <p:pic>
        <p:nvPicPr>
          <p:cNvPr id="7" name="Sisällön paikkamerkki 6">
            <a:extLst>
              <a:ext uri="{FF2B5EF4-FFF2-40B4-BE49-F238E27FC236}">
                <a16:creationId xmlns:a16="http://schemas.microsoft.com/office/drawing/2014/main" id="{1633D917-2F04-A814-8807-BE6E73A4DA06}"/>
              </a:ext>
            </a:extLst>
          </p:cNvPr>
          <p:cNvPicPr>
            <a:picLocks noGrp="1" noChangeAspect="1"/>
          </p:cNvPicPr>
          <p:nvPr>
            <p:ph idx="1"/>
          </p:nvPr>
        </p:nvPicPr>
        <p:blipFill>
          <a:blip r:embed="rId2"/>
          <a:stretch>
            <a:fillRect/>
          </a:stretch>
        </p:blipFill>
        <p:spPr>
          <a:xfrm>
            <a:off x="2593834" y="1871663"/>
            <a:ext cx="6905908" cy="3871912"/>
          </a:xfrm>
          <a:prstGeom prst="rect">
            <a:avLst/>
          </a:prstGeom>
        </p:spPr>
      </p:pic>
      <p:sp>
        <p:nvSpPr>
          <p:cNvPr id="4" name="Päivämäärän paikkamerkki 3">
            <a:extLst>
              <a:ext uri="{FF2B5EF4-FFF2-40B4-BE49-F238E27FC236}">
                <a16:creationId xmlns:a16="http://schemas.microsoft.com/office/drawing/2014/main" id="{9750F8FA-1589-1D7F-2806-6A0E7F605179}"/>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4ECE1E91-1D2F-CBD9-BE7F-A157D94951C5}"/>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8D763F35-21C3-461F-8821-79C5F21BA7E7}"/>
              </a:ext>
            </a:extLst>
          </p:cNvPr>
          <p:cNvSpPr>
            <a:spLocks noGrp="1"/>
          </p:cNvSpPr>
          <p:nvPr>
            <p:ph type="sldNum" sz="quarter" idx="12"/>
          </p:nvPr>
        </p:nvSpPr>
        <p:spPr/>
        <p:txBody>
          <a:bodyPr/>
          <a:lstStyle/>
          <a:p>
            <a:fld id="{A6E131DE-DA31-4CDF-828A-8EB206A3CD12}" type="slidenum">
              <a:rPr lang="en-GB" smtClean="0"/>
              <a:t>30</a:t>
            </a:fld>
            <a:endParaRPr lang="en-GB"/>
          </a:p>
        </p:txBody>
      </p:sp>
    </p:spTree>
    <p:extLst>
      <p:ext uri="{BB962C8B-B14F-4D97-AF65-F5344CB8AC3E}">
        <p14:creationId xmlns:p14="http://schemas.microsoft.com/office/powerpoint/2010/main" val="247299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81D833F-AFBC-5165-6B3E-C95DB8B6F24B}"/>
              </a:ext>
            </a:extLst>
          </p:cNvPr>
          <p:cNvSpPr>
            <a:spLocks noGrp="1"/>
          </p:cNvSpPr>
          <p:nvPr>
            <p:ph type="title"/>
          </p:nvPr>
        </p:nvSpPr>
        <p:spPr>
          <a:xfrm>
            <a:off x="789560" y="928129"/>
            <a:ext cx="10515600" cy="1325563"/>
          </a:xfrm>
        </p:spPr>
        <p:txBody>
          <a:bodyPr anchor="b">
            <a:normAutofit fontScale="90000"/>
          </a:bodyPr>
          <a:lstStyle/>
          <a:p>
            <a:pPr marL="0" indent="0" algn="ctr">
              <a:buNone/>
            </a:pPr>
            <a:br>
              <a:rPr lang="fi-FI" i="1" u="none" strike="noStrike" dirty="0">
                <a:effectLst/>
              </a:rPr>
            </a:br>
            <a:br>
              <a:rPr lang="fi-FI" i="1" u="none" strike="noStrike" dirty="0">
                <a:effectLst/>
              </a:rPr>
            </a:br>
            <a:br>
              <a:rPr lang="fi-FI" i="1" u="none" strike="noStrike" dirty="0">
                <a:effectLst/>
              </a:rPr>
            </a:br>
            <a:r>
              <a:rPr lang="fi-FI" i="1" u="none" strike="noStrike" dirty="0">
                <a:effectLst/>
              </a:rPr>
              <a:t>”Niin leveät hartiat ja tiheä verkosto, </a:t>
            </a:r>
            <a:br>
              <a:rPr lang="fi-FI" i="1" u="none" strike="noStrike" dirty="0">
                <a:effectLst/>
              </a:rPr>
            </a:br>
            <a:r>
              <a:rPr lang="fi-FI" i="1" u="none" strike="noStrike" dirty="0">
                <a:effectLst/>
              </a:rPr>
              <a:t>ettei kukaan tippuisi”</a:t>
            </a:r>
            <a:br>
              <a:rPr lang="fi-FI" i="1" u="none" strike="noStrike" dirty="0">
                <a:effectLst/>
              </a:rPr>
            </a:br>
            <a:br>
              <a:rPr lang="fi-FI" i="1" u="none" strike="noStrike" dirty="0">
                <a:effectLst/>
              </a:rPr>
            </a:br>
            <a:r>
              <a:rPr lang="fi-FI" sz="900" b="0" dirty="0">
                <a:solidFill>
                  <a:schemeClr val="tx1"/>
                </a:solidFill>
              </a:rPr>
              <a:t>Lukiokoulutuksen laatu- ja saavutettavuusohjelman edistäminen Lapin LUKE-verkostossa</a:t>
            </a:r>
            <a:endParaRPr lang="fi-FI" sz="900" b="0" i="1" u="none" strike="noStrike" dirty="0">
              <a:solidFill>
                <a:schemeClr val="tx1"/>
              </a:solidFill>
              <a:effectLst/>
            </a:endParaRPr>
          </a:p>
          <a:p>
            <a:pPr marL="0" indent="0">
              <a:buNone/>
            </a:pPr>
            <a:endParaRPr lang="fi-FI" dirty="0"/>
          </a:p>
        </p:txBody>
      </p:sp>
      <p:pic>
        <p:nvPicPr>
          <p:cNvPr id="8" name="Kuva 7" descr="Mänty puun toimi aluepuu ryhmä">
            <a:extLst>
              <a:ext uri="{FF2B5EF4-FFF2-40B4-BE49-F238E27FC236}">
                <a16:creationId xmlns:a16="http://schemas.microsoft.com/office/drawing/2014/main" id="{8E6DEFBB-6AFF-5EDA-EFC5-77050B64EB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836" b="25800"/>
          <a:stretch/>
        </p:blipFill>
        <p:spPr>
          <a:xfrm>
            <a:off x="789560" y="1872000"/>
            <a:ext cx="10515600" cy="3871507"/>
          </a:xfrm>
          <a:prstGeom prst="rect">
            <a:avLst/>
          </a:prstGeom>
          <a:noFill/>
        </p:spPr>
      </p:pic>
      <p:sp>
        <p:nvSpPr>
          <p:cNvPr id="4" name="Päivämäärän paikkamerkki 3">
            <a:extLst>
              <a:ext uri="{FF2B5EF4-FFF2-40B4-BE49-F238E27FC236}">
                <a16:creationId xmlns:a16="http://schemas.microsoft.com/office/drawing/2014/main" id="{CC9170E5-8E99-877F-4A6D-F97B3540E5F7}"/>
              </a:ext>
            </a:extLst>
          </p:cNvPr>
          <p:cNvSpPr>
            <a:spLocks noGrp="1"/>
          </p:cNvSpPr>
          <p:nvPr>
            <p:ph type="dt" sz="half" idx="10"/>
          </p:nvPr>
        </p:nvSpPr>
        <p:spPr>
          <a:xfrm>
            <a:off x="896568" y="6305687"/>
            <a:ext cx="883594" cy="262309"/>
          </a:xfrm>
        </p:spPr>
        <p:txBody>
          <a:bodyPr anchor="ctr">
            <a:normAutofit/>
          </a:bodyPr>
          <a:lstStyle/>
          <a:p>
            <a:pPr>
              <a:spcAft>
                <a:spcPts val="600"/>
              </a:spcAft>
            </a:pPr>
            <a:fld id="{5A93E190-C3B8-4F0D-BC5A-414A6F0316F6}" type="datetime1">
              <a:rPr lang="en-GB" smtClean="0"/>
              <a:pPr>
                <a:spcAft>
                  <a:spcPts val="600"/>
                </a:spcAft>
              </a:pPr>
              <a:t>19/06/2023</a:t>
            </a:fld>
            <a:endParaRPr lang="en-GB"/>
          </a:p>
        </p:txBody>
      </p:sp>
      <p:sp>
        <p:nvSpPr>
          <p:cNvPr id="5" name="Alatunnisteen paikkamerkki 4">
            <a:extLst>
              <a:ext uri="{FF2B5EF4-FFF2-40B4-BE49-F238E27FC236}">
                <a16:creationId xmlns:a16="http://schemas.microsoft.com/office/drawing/2014/main" id="{12B04A6E-16C9-A45D-1582-6FE9B667019B}"/>
              </a:ext>
            </a:extLst>
          </p:cNvPr>
          <p:cNvSpPr>
            <a:spLocks noGrp="1"/>
          </p:cNvSpPr>
          <p:nvPr>
            <p:ph type="ftr" sz="quarter" idx="11"/>
          </p:nvPr>
        </p:nvSpPr>
        <p:spPr>
          <a:xfrm>
            <a:off x="1780162" y="6305687"/>
            <a:ext cx="4328808" cy="262309"/>
          </a:xfrm>
        </p:spPr>
        <p:txBody>
          <a:bodyPr anchor="ctr">
            <a:normAutofit/>
          </a:bodyPr>
          <a:lstStyle/>
          <a:p>
            <a:pPr>
              <a:spcAft>
                <a:spcPts val="600"/>
              </a:spcAft>
            </a:pPr>
            <a:r>
              <a:rPr lang="en-GB"/>
              <a:t>Opetushallitus</a:t>
            </a:r>
          </a:p>
        </p:txBody>
      </p:sp>
      <p:sp>
        <p:nvSpPr>
          <p:cNvPr id="6" name="Dian numeron paikkamerkki 5">
            <a:extLst>
              <a:ext uri="{FF2B5EF4-FFF2-40B4-BE49-F238E27FC236}">
                <a16:creationId xmlns:a16="http://schemas.microsoft.com/office/drawing/2014/main" id="{9C83B2C8-F603-29FB-5229-C43033FC673D}"/>
              </a:ext>
            </a:extLst>
          </p:cNvPr>
          <p:cNvSpPr>
            <a:spLocks noGrp="1"/>
          </p:cNvSpPr>
          <p:nvPr>
            <p:ph type="sldNum" sz="quarter" idx="12"/>
          </p:nvPr>
        </p:nvSpPr>
        <p:spPr>
          <a:xfrm>
            <a:off x="10554508" y="6305687"/>
            <a:ext cx="818748" cy="262309"/>
          </a:xfrm>
        </p:spPr>
        <p:txBody>
          <a:bodyPr anchor="ctr">
            <a:normAutofit/>
          </a:bodyPr>
          <a:lstStyle/>
          <a:p>
            <a:pPr>
              <a:spcAft>
                <a:spcPts val="600"/>
              </a:spcAft>
            </a:pPr>
            <a:fld id="{A6E131DE-DA31-4CDF-828A-8EB206A3CD12}" type="slidenum">
              <a:rPr lang="en-GB" smtClean="0"/>
              <a:pPr>
                <a:spcAft>
                  <a:spcPts val="600"/>
                </a:spcAft>
              </a:pPr>
              <a:t>31</a:t>
            </a:fld>
            <a:endParaRPr lang="en-GB"/>
          </a:p>
        </p:txBody>
      </p:sp>
    </p:spTree>
    <p:extLst>
      <p:ext uri="{BB962C8B-B14F-4D97-AF65-F5344CB8AC3E}">
        <p14:creationId xmlns:p14="http://schemas.microsoft.com/office/powerpoint/2010/main" val="199978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035FC3-D709-473E-9959-3A4A96204CDF}"/>
              </a:ext>
            </a:extLst>
          </p:cNvPr>
          <p:cNvSpPr>
            <a:spLocks noGrp="1"/>
          </p:cNvSpPr>
          <p:nvPr>
            <p:ph type="ctrTitle"/>
          </p:nvPr>
        </p:nvSpPr>
        <p:spPr/>
        <p:txBody>
          <a:bodyPr/>
          <a:lstStyle/>
          <a:p>
            <a:r>
              <a:rPr lang="fi-FI" sz="2400" dirty="0"/>
              <a:t>Kiitos ja aurinkoista kesää!</a:t>
            </a:r>
          </a:p>
        </p:txBody>
      </p:sp>
      <p:sp>
        <p:nvSpPr>
          <p:cNvPr id="3" name="Alaotsikko 2">
            <a:extLst>
              <a:ext uri="{FF2B5EF4-FFF2-40B4-BE49-F238E27FC236}">
                <a16:creationId xmlns:a16="http://schemas.microsoft.com/office/drawing/2014/main" id="{87AD5CC5-20ED-4BD0-A0CB-5409AA59CDA7}"/>
              </a:ext>
            </a:extLst>
          </p:cNvPr>
          <p:cNvSpPr>
            <a:spLocks noGrp="1"/>
          </p:cNvSpPr>
          <p:nvPr>
            <p:ph type="subTitle" idx="1"/>
          </p:nvPr>
        </p:nvSpPr>
        <p:spPr>
          <a:xfrm>
            <a:off x="859859" y="4777265"/>
            <a:ext cx="8239328" cy="2290863"/>
          </a:xfrm>
        </p:spPr>
        <p:txBody>
          <a:bodyPr/>
          <a:lstStyle/>
          <a:p>
            <a:endParaRPr lang="fi-FI" dirty="0"/>
          </a:p>
          <a:p>
            <a:endParaRPr lang="fi-FI" dirty="0"/>
          </a:p>
          <a:p>
            <a:endParaRPr lang="fi-FI" dirty="0"/>
          </a:p>
          <a:p>
            <a:endParaRPr lang="fi-FI" dirty="0"/>
          </a:p>
          <a:p>
            <a:r>
              <a:rPr lang="fi-FI" dirty="0"/>
              <a:t>kati.taipale@oph.fi</a:t>
            </a:r>
          </a:p>
          <a:p>
            <a:r>
              <a:rPr lang="fi-FI" dirty="0"/>
              <a:t>mia.vartiainen@oph.fi</a:t>
            </a:r>
          </a:p>
        </p:txBody>
      </p:sp>
    </p:spTree>
    <p:extLst>
      <p:ext uri="{BB962C8B-B14F-4D97-AF65-F5344CB8AC3E}">
        <p14:creationId xmlns:p14="http://schemas.microsoft.com/office/powerpoint/2010/main" val="301344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CB8CBC-68FA-50A1-00E2-863567D8FE2E}"/>
              </a:ext>
            </a:extLst>
          </p:cNvPr>
          <p:cNvSpPr>
            <a:spLocks noGrp="1"/>
          </p:cNvSpPr>
          <p:nvPr>
            <p:ph type="title"/>
          </p:nvPr>
        </p:nvSpPr>
        <p:spPr/>
        <p:txBody>
          <a:bodyPr/>
          <a:lstStyle/>
          <a:p>
            <a:pPr algn="ctr"/>
            <a:r>
              <a:rPr lang="fi-FI" sz="2800" dirty="0">
                <a:effectLst/>
                <a:latin typeface="Calibri" panose="020F0502020204030204" pitchFamily="34" charset="0"/>
                <a:ea typeface="Calibri" panose="020F0502020204030204" pitchFamily="34" charset="0"/>
                <a:cs typeface="Times New Roman" panose="02020603050405020304" pitchFamily="18" charset="0"/>
              </a:rPr>
              <a:t>Opinto-ohjauksen kehittäminen perusopetuksessa, lukiokoulutuksessa ja ammatillisessa koulutuksessa</a:t>
            </a:r>
            <a:br>
              <a:rPr lang="fi-FI" sz="1800" dirty="0">
                <a:effectLst/>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455D24D4-146D-3D06-1643-42833A597A8C}"/>
              </a:ext>
            </a:extLst>
          </p:cNvPr>
          <p:cNvSpPr>
            <a:spLocks noGrp="1"/>
          </p:cNvSpPr>
          <p:nvPr>
            <p:ph idx="1"/>
          </p:nvPr>
        </p:nvSpPr>
        <p:spPr>
          <a:xfrm>
            <a:off x="368320" y="1119883"/>
            <a:ext cx="11004936" cy="5185804"/>
          </a:xfrm>
        </p:spPr>
        <p:txBody>
          <a:bodyPr/>
          <a:lstStyle/>
          <a:p>
            <a:pPr marL="0" indent="0" algn="ctr">
              <a:buNone/>
            </a:pPr>
            <a:r>
              <a:rPr lang="fi-FI" sz="1800" b="1" dirty="0">
                <a:effectLst/>
                <a:ea typeface="Calibri" panose="020F0502020204030204" pitchFamily="34" charset="0"/>
                <a:cs typeface="Times New Roman" panose="02020603050405020304" pitchFamily="18" charset="0"/>
              </a:rPr>
              <a:t>Digitaalisuus</a:t>
            </a:r>
          </a:p>
          <a:p>
            <a:pPr marL="0" indent="0" algn="ctr">
              <a:buNone/>
            </a:pPr>
            <a:r>
              <a:rPr lang="fi-FI" sz="1600" u="sng" dirty="0">
                <a:solidFill>
                  <a:schemeClr val="tx2"/>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Https://opintopolku.fi/konfo/fi/sivu/uudistunut-opintopolku</a:t>
            </a:r>
            <a:endParaRPr lang="fi-FI" sz="1600" dirty="0">
              <a:solidFill>
                <a:schemeClr val="tx2"/>
              </a:solidFill>
              <a:effectLst/>
              <a:ea typeface="Calibri" panose="020F0502020204030204" pitchFamily="34" charset="0"/>
              <a:cs typeface="Times New Roman" panose="02020603050405020304" pitchFamily="18" charset="0"/>
            </a:endParaRPr>
          </a:p>
          <a:p>
            <a:pPr marL="0" lvl="0" indent="0" algn="ctr">
              <a:lnSpc>
                <a:spcPct val="107000"/>
              </a:lnSpc>
              <a:spcAft>
                <a:spcPts val="800"/>
              </a:spcAft>
              <a:buNone/>
              <a:tabLst>
                <a:tab pos="457200" algn="l"/>
              </a:tabLst>
            </a:pPr>
            <a:r>
              <a:rPr lang="fi-FI" sz="1800" b="1" dirty="0">
                <a:effectLst/>
                <a:ea typeface="Calibri" panose="020F0502020204030204" pitchFamily="34" charset="0"/>
                <a:cs typeface="Times New Roman" panose="02020603050405020304" pitchFamily="18" charset="0"/>
              </a:rPr>
              <a:t>Tietoon perustuva ohjaus</a:t>
            </a:r>
          </a:p>
          <a:p>
            <a:pPr marL="828040">
              <a:lnSpc>
                <a:spcPct val="107000"/>
              </a:lnSpc>
            </a:pPr>
            <a:r>
              <a:rPr lang="fi-FI" sz="1600" u="sng" dirty="0">
                <a:solidFill>
                  <a:schemeClr val="tx2"/>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Opiskeluhuoltoa koskevat opetussuunnitelmien perusteet ja ammatillisen koulutuksen määräys 1.8.2023 alkaen | Opetushallitus (oph.fi)</a:t>
            </a:r>
            <a:endParaRPr lang="fi-FI" sz="16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600" u="sng" dirty="0">
                <a:solidFill>
                  <a:schemeClr val="tx2"/>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https://www.oph.fi/fi/koulutus-ja-tutkinnot/kansanopistojen-oppivelvollisille-tarjottavan-vapaan-sivistystyon-koulutuksen</a:t>
            </a:r>
            <a:endParaRPr lang="fi-FI" sz="16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600" u="sng" dirty="0">
                <a:solidFill>
                  <a:schemeClr val="tx2"/>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https://www.oph.fi/fi/koulutus-ja-tutkinnot/tutkintokoulutukseen-valmentava-koulutus</a:t>
            </a:r>
            <a:endParaRPr lang="fi-FI" sz="16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600" u="sng" dirty="0">
                <a:solidFill>
                  <a:schemeClr val="tx2"/>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https://www.oph.fi/fi/koulutus-ja-tutkinnot/6-vuosiluokan-lukuvuosiarviointi</a:t>
            </a:r>
            <a:endParaRPr lang="fi-FI" sz="16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600" u="sng" dirty="0">
                <a:solidFill>
                  <a:schemeClr val="tx2"/>
                </a:solidFill>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https://www.oph.fi/fi/tilastot-ja-julkaisut/julkaisut/hyvia-toimintatapoja-osallistumisen-toteuttamiseen-peruskouluissa-0</a:t>
            </a:r>
            <a:endParaRPr lang="fi-FI" sz="1600" dirty="0">
              <a:solidFill>
                <a:schemeClr val="tx2"/>
              </a:solidFill>
              <a:effectLst/>
              <a:ea typeface="Calibri" panose="020F0502020204030204" pitchFamily="34" charset="0"/>
              <a:cs typeface="Times New Roman" panose="02020603050405020304" pitchFamily="18" charset="0"/>
            </a:endParaRPr>
          </a:p>
          <a:p>
            <a:pPr marL="828040">
              <a:lnSpc>
                <a:spcPct val="107000"/>
              </a:lnSpc>
              <a:spcAft>
                <a:spcPts val="800"/>
              </a:spcAft>
            </a:pPr>
            <a:r>
              <a:rPr lang="fi-FI" sz="1600" u="sng" dirty="0">
                <a:solidFill>
                  <a:schemeClr val="tx2"/>
                </a:solidFill>
                <a:effectLst/>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https://karvi.fi/lukiokoulutus/teema-ja-jarjestelmaarvioinnit/oppivelvollisuuden-laajentamisen-seurantasuunnitelmaan-2022-2024-sisaltyva-opinto-ohjauksen-uusia-muotoja-koskeva-arviointi-ohja-2/</a:t>
            </a:r>
            <a:endParaRPr lang="fi-FI" sz="1600" dirty="0">
              <a:solidFill>
                <a:schemeClr val="tx2"/>
              </a:solidFill>
              <a:effectLst/>
              <a:ea typeface="Calibri" panose="020F0502020204030204" pitchFamily="34" charset="0"/>
              <a:cs typeface="Times New Roman" panose="02020603050405020304" pitchFamily="18" charset="0"/>
            </a:endParaRPr>
          </a:p>
          <a:p>
            <a:pPr marL="0" indent="0">
              <a:buNone/>
            </a:pPr>
            <a:endParaRPr lang="fi-FI" b="1" dirty="0"/>
          </a:p>
        </p:txBody>
      </p:sp>
      <p:sp>
        <p:nvSpPr>
          <p:cNvPr id="4" name="Päivämäärän paikkamerkki 3">
            <a:extLst>
              <a:ext uri="{FF2B5EF4-FFF2-40B4-BE49-F238E27FC236}">
                <a16:creationId xmlns:a16="http://schemas.microsoft.com/office/drawing/2014/main" id="{E0E1C929-6CA1-5390-7264-4C4502888634}"/>
              </a:ext>
            </a:extLst>
          </p:cNvPr>
          <p:cNvSpPr>
            <a:spLocks noGrp="1"/>
          </p:cNvSpPr>
          <p:nvPr>
            <p:ph type="dt" sz="half" idx="10"/>
          </p:nvPr>
        </p:nvSpPr>
        <p:spPr/>
        <p:txBody>
          <a:bodyPr/>
          <a:lstStyle/>
          <a:p>
            <a:fld id="{5A93E190-C3B8-4F0D-BC5A-414A6F0316F6}" type="datetime1">
              <a:rPr lang="en-GB" smtClean="0"/>
              <a:t>19/06/2023</a:t>
            </a:fld>
            <a:endParaRPr lang="en-GB"/>
          </a:p>
        </p:txBody>
      </p:sp>
      <p:sp>
        <p:nvSpPr>
          <p:cNvPr id="5" name="Alatunnisteen paikkamerkki 4">
            <a:extLst>
              <a:ext uri="{FF2B5EF4-FFF2-40B4-BE49-F238E27FC236}">
                <a16:creationId xmlns:a16="http://schemas.microsoft.com/office/drawing/2014/main" id="{D859E8ED-45B9-6031-5FC5-B737B3BD2BEC}"/>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CFB78651-D642-7F60-51F0-B295D64EB916}"/>
              </a:ext>
            </a:extLst>
          </p:cNvPr>
          <p:cNvSpPr>
            <a:spLocks noGrp="1"/>
          </p:cNvSpPr>
          <p:nvPr>
            <p:ph type="sldNum" sz="quarter" idx="12"/>
          </p:nvPr>
        </p:nvSpPr>
        <p:spPr/>
        <p:txBody>
          <a:bodyPr/>
          <a:lstStyle/>
          <a:p>
            <a:fld id="{A6E131DE-DA31-4CDF-828A-8EB206A3CD12}" type="slidenum">
              <a:rPr lang="en-GB" smtClean="0"/>
              <a:t>4</a:t>
            </a:fld>
            <a:endParaRPr lang="en-GB"/>
          </a:p>
        </p:txBody>
      </p:sp>
    </p:spTree>
    <p:extLst>
      <p:ext uri="{BB962C8B-B14F-4D97-AF65-F5344CB8AC3E}">
        <p14:creationId xmlns:p14="http://schemas.microsoft.com/office/powerpoint/2010/main" val="40822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41CFB5-C8C1-4921-A90B-0B451C190F87}"/>
              </a:ext>
            </a:extLst>
          </p:cNvPr>
          <p:cNvSpPr>
            <a:spLocks noGrp="1"/>
          </p:cNvSpPr>
          <p:nvPr>
            <p:ph type="title"/>
          </p:nvPr>
        </p:nvSpPr>
        <p:spPr>
          <a:xfrm>
            <a:off x="645722" y="187877"/>
            <a:ext cx="10515600" cy="1325563"/>
          </a:xfrm>
        </p:spPr>
        <p:txBody>
          <a:bodyPr/>
          <a:lstStyle/>
          <a:p>
            <a:pPr algn="ctr"/>
            <a:br>
              <a:rPr lang="fi-FI" b="1" dirty="0">
                <a:solidFill>
                  <a:srgbClr val="00B050"/>
                </a:solidFill>
              </a:rPr>
            </a:br>
            <a:r>
              <a:rPr lang="fi-FI" b="1" dirty="0">
                <a:solidFill>
                  <a:srgbClr val="00B050"/>
                </a:solidFill>
              </a:rPr>
              <a:t>Hyvän ohjauksen kriteerit</a:t>
            </a:r>
            <a:br>
              <a:rPr lang="fi-FI" b="1" dirty="0">
                <a:solidFill>
                  <a:srgbClr val="00B050"/>
                </a:solidFill>
              </a:rPr>
            </a:br>
            <a:r>
              <a:rPr lang="fi-FI" dirty="0">
                <a:hlinkClick r:id="rId2"/>
              </a:rPr>
              <a:t>Hyvän ohjauksen kriteerit (oph.fi)</a:t>
            </a:r>
            <a:br>
              <a:rPr lang="fi-FI" dirty="0">
                <a:effectLst/>
                <a:ea typeface="Arial" panose="020B0604020202020204" pitchFamily="34" charset="0"/>
              </a:rPr>
            </a:br>
            <a:endParaRPr lang="fi-FI" b="1" dirty="0">
              <a:solidFill>
                <a:srgbClr val="00B050"/>
              </a:solidFill>
            </a:endParaRPr>
          </a:p>
        </p:txBody>
      </p:sp>
      <p:graphicFrame>
        <p:nvGraphicFramePr>
          <p:cNvPr id="7" name="Sisällön paikkamerkki 2">
            <a:extLst>
              <a:ext uri="{FF2B5EF4-FFF2-40B4-BE49-F238E27FC236}">
                <a16:creationId xmlns:a16="http://schemas.microsoft.com/office/drawing/2014/main" id="{E3629EE9-D09A-9FD4-81BC-B53607268D56}"/>
              </a:ext>
            </a:extLst>
          </p:cNvPr>
          <p:cNvGraphicFramePr>
            <a:graphicFrameLocks noGrp="1"/>
          </p:cNvGraphicFramePr>
          <p:nvPr>
            <p:ph idx="1"/>
            <p:extLst>
              <p:ext uri="{D42A27DB-BD31-4B8C-83A1-F6EECF244321}">
                <p14:modId xmlns:p14="http://schemas.microsoft.com/office/powerpoint/2010/main" val="2939439741"/>
              </p:ext>
            </p:extLst>
          </p:nvPr>
        </p:nvGraphicFramePr>
        <p:xfrm>
          <a:off x="838200" y="1428109"/>
          <a:ext cx="10708078" cy="4748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71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CD941-DF55-58F0-F8A8-CBA65D327654}"/>
              </a:ext>
            </a:extLst>
          </p:cNvPr>
          <p:cNvSpPr>
            <a:spLocks noGrp="1"/>
          </p:cNvSpPr>
          <p:nvPr>
            <p:ph type="ctrTitle"/>
          </p:nvPr>
        </p:nvSpPr>
        <p:spPr/>
        <p:txBody>
          <a:bodyPr/>
          <a:lstStyle/>
          <a:p>
            <a:r>
              <a:rPr lang="fi-FI" sz="2400" dirty="0"/>
              <a:t>Katsaus Oikeus osata –ohjelman ohjauksen kehittämishankkeiden tuloksiin</a:t>
            </a:r>
          </a:p>
        </p:txBody>
      </p:sp>
      <p:sp>
        <p:nvSpPr>
          <p:cNvPr id="3" name="Alaotsikko 2">
            <a:extLst>
              <a:ext uri="{FF2B5EF4-FFF2-40B4-BE49-F238E27FC236}">
                <a16:creationId xmlns:a16="http://schemas.microsoft.com/office/drawing/2014/main" id="{869438B9-0C9F-1665-066C-7D04180C339E}"/>
              </a:ext>
            </a:extLst>
          </p:cNvPr>
          <p:cNvSpPr>
            <a:spLocks noGrp="1"/>
          </p:cNvSpPr>
          <p:nvPr>
            <p:ph type="subTitle" idx="1"/>
          </p:nvPr>
        </p:nvSpPr>
        <p:spPr/>
        <p:txBody>
          <a:bodyPr/>
          <a:lstStyle/>
          <a:p>
            <a:endParaRPr lang="fi-FI" dirty="0"/>
          </a:p>
          <a:p>
            <a:endParaRPr lang="fi-FI" dirty="0"/>
          </a:p>
          <a:p>
            <a:endParaRPr lang="fi-FI" sz="1200" dirty="0"/>
          </a:p>
          <a:p>
            <a:endParaRPr lang="fi-FI" sz="1100" dirty="0"/>
          </a:p>
          <a:p>
            <a:endParaRPr lang="fi-FI" sz="1100" dirty="0"/>
          </a:p>
          <a:p>
            <a:endParaRPr lang="fi-FI" sz="1100" dirty="0"/>
          </a:p>
          <a:p>
            <a:r>
              <a:rPr lang="fi-FI" sz="1100" dirty="0"/>
              <a:t>Kuvituskuvat: pixabay.com</a:t>
            </a:r>
          </a:p>
        </p:txBody>
      </p:sp>
    </p:spTree>
    <p:extLst>
      <p:ext uri="{BB962C8B-B14F-4D97-AF65-F5344CB8AC3E}">
        <p14:creationId xmlns:p14="http://schemas.microsoft.com/office/powerpoint/2010/main" val="42058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E7D180-DE4B-4433-A15E-B6998D598C88}"/>
              </a:ext>
            </a:extLst>
          </p:cNvPr>
          <p:cNvSpPr>
            <a:spLocks noGrp="1"/>
          </p:cNvSpPr>
          <p:nvPr>
            <p:ph type="title"/>
          </p:nvPr>
        </p:nvSpPr>
        <p:spPr>
          <a:xfrm>
            <a:off x="789560" y="261319"/>
            <a:ext cx="10515600" cy="1325563"/>
          </a:xfrm>
        </p:spPr>
        <p:txBody>
          <a:bodyPr anchor="b">
            <a:normAutofit/>
          </a:bodyPr>
          <a:lstStyle/>
          <a:p>
            <a:r>
              <a:rPr lang="fi-FI" sz="2800" dirty="0"/>
              <a:t>Oikeus osata – ammatillisen koulutuksen laadun ja tasa-arvon kehittämisohjelma 2020-2022</a:t>
            </a:r>
          </a:p>
        </p:txBody>
      </p:sp>
      <p:sp>
        <p:nvSpPr>
          <p:cNvPr id="4" name="Päivämäärän paikkamerkki 3">
            <a:extLst>
              <a:ext uri="{FF2B5EF4-FFF2-40B4-BE49-F238E27FC236}">
                <a16:creationId xmlns:a16="http://schemas.microsoft.com/office/drawing/2014/main" id="{4B516F28-47D9-4105-8ADD-B5E86FE18EC9}"/>
              </a:ext>
            </a:extLst>
          </p:cNvPr>
          <p:cNvSpPr>
            <a:spLocks noGrp="1"/>
          </p:cNvSpPr>
          <p:nvPr>
            <p:ph type="dt" sz="half" idx="10"/>
          </p:nvPr>
        </p:nvSpPr>
        <p:spPr>
          <a:xfrm>
            <a:off x="896568" y="6305687"/>
            <a:ext cx="883594" cy="262309"/>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5A93E190-C3B8-4F0D-BC5A-414A6F0316F6}" type="datetime1">
              <a:rPr kumimoji="0" lang="en-GB"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19/06/2023</a:t>
            </a:fld>
            <a:endParaRPr kumimoji="0" lang="en-GB" b="0" i="0" u="none" strike="noStrike" kern="1200" cap="none" spc="0" normalizeH="0" baseline="0" noProof="0">
              <a:ln>
                <a:noFill/>
              </a:ln>
              <a:effectLst/>
              <a:uLnTx/>
              <a:uFillTx/>
            </a:endParaRPr>
          </a:p>
        </p:txBody>
      </p:sp>
      <p:sp>
        <p:nvSpPr>
          <p:cNvPr id="5" name="Alatunnisteen paikkamerkki 4">
            <a:extLst>
              <a:ext uri="{FF2B5EF4-FFF2-40B4-BE49-F238E27FC236}">
                <a16:creationId xmlns:a16="http://schemas.microsoft.com/office/drawing/2014/main" id="{1AD523E7-5288-4700-AABD-BE043D7BF79E}"/>
              </a:ext>
            </a:extLst>
          </p:cNvPr>
          <p:cNvSpPr>
            <a:spLocks noGrp="1"/>
          </p:cNvSpPr>
          <p:nvPr>
            <p:ph type="ftr" sz="quarter" idx="11"/>
          </p:nvPr>
        </p:nvSpPr>
        <p:spPr>
          <a:xfrm>
            <a:off x="1780162" y="6305687"/>
            <a:ext cx="4328808" cy="262309"/>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GB" b="0" i="0" u="none" strike="noStrike" kern="1200" cap="none" spc="0" normalizeH="0" baseline="0" noProof="0">
                <a:ln>
                  <a:noFill/>
                </a:ln>
                <a:effectLst/>
                <a:uLnTx/>
                <a:uFillTx/>
              </a:rPr>
              <a:t>Opetushallitus</a:t>
            </a:r>
          </a:p>
        </p:txBody>
      </p:sp>
      <p:sp>
        <p:nvSpPr>
          <p:cNvPr id="6" name="Dian numeron paikkamerkki 5">
            <a:extLst>
              <a:ext uri="{FF2B5EF4-FFF2-40B4-BE49-F238E27FC236}">
                <a16:creationId xmlns:a16="http://schemas.microsoft.com/office/drawing/2014/main" id="{469F87EC-BDC8-4DD3-B089-122D96E06C8F}"/>
              </a:ext>
            </a:extLst>
          </p:cNvPr>
          <p:cNvSpPr>
            <a:spLocks noGrp="1"/>
          </p:cNvSpPr>
          <p:nvPr>
            <p:ph type="sldNum" sz="quarter" idx="12"/>
          </p:nvPr>
        </p:nvSpPr>
        <p:spPr>
          <a:xfrm>
            <a:off x="10554508" y="6305687"/>
            <a:ext cx="818748" cy="262309"/>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A6E131DE-DA31-4CDF-828A-8EB206A3CD12}" type="slidenum">
              <a:rPr kumimoji="0" lang="en-GB"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7</a:t>
            </a:fld>
            <a:endParaRPr kumimoji="0" lang="en-GB" b="0" i="0" u="none" strike="noStrike" kern="1200" cap="none" spc="0" normalizeH="0" baseline="0" noProof="0">
              <a:ln>
                <a:noFill/>
              </a:ln>
              <a:effectLst/>
              <a:uLnTx/>
              <a:uFillTx/>
            </a:endParaRPr>
          </a:p>
        </p:txBody>
      </p:sp>
      <p:graphicFrame>
        <p:nvGraphicFramePr>
          <p:cNvPr id="8" name="Sisällön paikkamerkki 2">
            <a:extLst>
              <a:ext uri="{FF2B5EF4-FFF2-40B4-BE49-F238E27FC236}">
                <a16:creationId xmlns:a16="http://schemas.microsoft.com/office/drawing/2014/main" id="{0D5229CC-2795-671D-17CA-27282A780BEA}"/>
              </a:ext>
            </a:extLst>
          </p:cNvPr>
          <p:cNvGraphicFramePr>
            <a:graphicFrameLocks noGrp="1"/>
          </p:cNvGraphicFramePr>
          <p:nvPr>
            <p:ph idx="1"/>
            <p:extLst>
              <p:ext uri="{D42A27DB-BD31-4B8C-83A1-F6EECF244321}">
                <p14:modId xmlns:p14="http://schemas.microsoft.com/office/powerpoint/2010/main" val="2431019441"/>
              </p:ext>
            </p:extLst>
          </p:nvPr>
        </p:nvGraphicFramePr>
        <p:xfrm>
          <a:off x="838200" y="1872000"/>
          <a:ext cx="10515600" cy="3871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8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97C232-BC15-3ADB-A979-0B8D64481226}"/>
              </a:ext>
            </a:extLst>
          </p:cNvPr>
          <p:cNvSpPr>
            <a:spLocks noGrp="1"/>
          </p:cNvSpPr>
          <p:nvPr>
            <p:ph type="title"/>
          </p:nvPr>
        </p:nvSpPr>
        <p:spPr>
          <a:xfrm>
            <a:off x="789560" y="-397434"/>
            <a:ext cx="10515600" cy="1325563"/>
          </a:xfrm>
        </p:spPr>
        <p:txBody>
          <a:bodyPr/>
          <a:lstStyle/>
          <a:p>
            <a:r>
              <a:rPr lang="fi-FI" dirty="0"/>
              <a:t>Ohjauksen kehittämisverkosto</a:t>
            </a:r>
          </a:p>
        </p:txBody>
      </p:sp>
      <p:sp>
        <p:nvSpPr>
          <p:cNvPr id="3" name="Sisällön paikkamerkki 2">
            <a:extLst>
              <a:ext uri="{FF2B5EF4-FFF2-40B4-BE49-F238E27FC236}">
                <a16:creationId xmlns:a16="http://schemas.microsoft.com/office/drawing/2014/main" id="{103B7872-48B0-EB8D-DAC8-266A55032D91}"/>
              </a:ext>
            </a:extLst>
          </p:cNvPr>
          <p:cNvSpPr>
            <a:spLocks noGrp="1"/>
          </p:cNvSpPr>
          <p:nvPr>
            <p:ph idx="1"/>
          </p:nvPr>
        </p:nvSpPr>
        <p:spPr>
          <a:xfrm>
            <a:off x="421240" y="1160980"/>
            <a:ext cx="10770904" cy="4315399"/>
          </a:xfrm>
        </p:spPr>
        <p:txBody>
          <a:bodyPr/>
          <a:lstStyle/>
          <a:p>
            <a:r>
              <a:rPr lang="fi-FI" sz="1400" dirty="0"/>
              <a:t>suomen- ja ruotsinkielisissä paikallisissa, alueellisissa ja valtakunnallisissa verkostoissa on edustettuina ammatillisia oppilaitoksia, erityisoppilaitoksia, opistoja ja säätiöitä. </a:t>
            </a:r>
          </a:p>
          <a:p>
            <a:r>
              <a:rPr lang="fi-FI" sz="1400" b="1" dirty="0"/>
              <a:t>10</a:t>
            </a:r>
            <a:r>
              <a:rPr lang="fi-FI" sz="1400" dirty="0"/>
              <a:t> verkostohanketta, </a:t>
            </a:r>
            <a:r>
              <a:rPr lang="fi-FI" sz="1400" b="1" dirty="0"/>
              <a:t>90</a:t>
            </a:r>
            <a:r>
              <a:rPr lang="fi-FI" sz="1400" dirty="0"/>
              <a:t> koulutuksen järjestäjää. Verkoston koordinoiva taho: Länsirannikon koulutus Oy </a:t>
            </a:r>
            <a:r>
              <a:rPr lang="fi-FI" sz="1400" dirty="0" err="1"/>
              <a:t>Winnova</a:t>
            </a:r>
            <a:r>
              <a:rPr lang="fi-FI" sz="1400" dirty="0"/>
              <a:t>, Valo -valtakunnallista laatua ohjaukseen -hanke</a:t>
            </a:r>
          </a:p>
          <a:p>
            <a:pPr marL="0" indent="0">
              <a:buNone/>
            </a:pPr>
            <a:endParaRPr lang="fi-FI" sz="1400" dirty="0"/>
          </a:p>
        </p:txBody>
      </p:sp>
      <p:sp>
        <p:nvSpPr>
          <p:cNvPr id="6" name="Dian numeron paikkamerkki 5">
            <a:extLst>
              <a:ext uri="{FF2B5EF4-FFF2-40B4-BE49-F238E27FC236}">
                <a16:creationId xmlns:a16="http://schemas.microsoft.com/office/drawing/2014/main" id="{A83A81E1-328F-B98F-EB2A-11CF89102BF1}"/>
              </a:ext>
            </a:extLst>
          </p:cNvPr>
          <p:cNvSpPr>
            <a:spLocks noGrp="1"/>
          </p:cNvSpPr>
          <p:nvPr>
            <p:ph type="sldNum" sz="quarter" idx="12"/>
          </p:nvPr>
        </p:nvSpPr>
        <p:spPr/>
        <p:txBody>
          <a:bodyPr/>
          <a:lstStyle/>
          <a:p>
            <a:fld id="{A6E131DE-DA31-4CDF-828A-8EB206A3CD12}" type="slidenum">
              <a:rPr lang="en-GB" smtClean="0"/>
              <a:t>8</a:t>
            </a:fld>
            <a:endParaRPr lang="en-GB"/>
          </a:p>
        </p:txBody>
      </p:sp>
      <p:pic>
        <p:nvPicPr>
          <p:cNvPr id="7" name="Kuva 6">
            <a:extLst>
              <a:ext uri="{FF2B5EF4-FFF2-40B4-BE49-F238E27FC236}">
                <a16:creationId xmlns:a16="http://schemas.microsoft.com/office/drawing/2014/main" id="{EFCCA9A7-2EB0-9C4C-5478-31FD21376A0C}"/>
              </a:ext>
            </a:extLst>
          </p:cNvPr>
          <p:cNvPicPr>
            <a:picLocks noChangeAspect="1"/>
          </p:cNvPicPr>
          <p:nvPr/>
        </p:nvPicPr>
        <p:blipFill>
          <a:blip r:embed="rId2"/>
          <a:stretch>
            <a:fillRect/>
          </a:stretch>
        </p:blipFill>
        <p:spPr>
          <a:xfrm>
            <a:off x="560484" y="2393384"/>
            <a:ext cx="10973751" cy="4315399"/>
          </a:xfrm>
          <a:prstGeom prst="rect">
            <a:avLst/>
          </a:prstGeom>
        </p:spPr>
      </p:pic>
    </p:spTree>
    <p:extLst>
      <p:ext uri="{BB962C8B-B14F-4D97-AF65-F5344CB8AC3E}">
        <p14:creationId xmlns:p14="http://schemas.microsoft.com/office/powerpoint/2010/main" val="320402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5772B03-10F6-CDC2-C32C-B996350A6D8A}"/>
              </a:ext>
            </a:extLst>
          </p:cNvPr>
          <p:cNvSpPr>
            <a:spLocks noGrp="1"/>
          </p:cNvSpPr>
          <p:nvPr>
            <p:ph sz="half" idx="1"/>
          </p:nvPr>
        </p:nvSpPr>
        <p:spPr>
          <a:xfrm>
            <a:off x="789560" y="1738436"/>
            <a:ext cx="5320570" cy="3870000"/>
          </a:xfrm>
        </p:spPr>
        <p:txBody>
          <a:bodyPr>
            <a:normAutofit/>
          </a:bodyPr>
          <a:lstStyle/>
          <a:p>
            <a:endParaRPr lang="fi-FI" sz="1800" dirty="0"/>
          </a:p>
          <a:p>
            <a:r>
              <a:rPr lang="fi-FI" sz="1800" dirty="0"/>
              <a:t>siirtymä- ja nivelvaiheiden ohjaus</a:t>
            </a:r>
          </a:p>
          <a:p>
            <a:r>
              <a:rPr lang="fi-FI" sz="1800" dirty="0"/>
              <a:t>hakeutumisvaiheen ohjaus, opintojen aikainen ohjaus, uraohjaus ja ohjaus opintojen päättyessä</a:t>
            </a:r>
          </a:p>
          <a:p>
            <a:r>
              <a:rPr lang="fi-FI" sz="1800" dirty="0"/>
              <a:t>vaativan erityisen tuen ohjaus </a:t>
            </a:r>
          </a:p>
          <a:p>
            <a:r>
              <a:rPr lang="fi-FI" sz="1800" dirty="0"/>
              <a:t>hyvän ohjauksen kriteerit </a:t>
            </a:r>
          </a:p>
          <a:p>
            <a:r>
              <a:rPr lang="fi-FI" sz="1800" dirty="0"/>
              <a:t>asuntolatoiminnan ohjaus</a:t>
            </a:r>
          </a:p>
          <a:p>
            <a:pPr marL="0" indent="0">
              <a:buNone/>
            </a:pPr>
            <a:endParaRPr lang="fi-FI" dirty="0"/>
          </a:p>
        </p:txBody>
      </p:sp>
      <p:sp>
        <p:nvSpPr>
          <p:cNvPr id="4" name="Päivämäärän paikkamerkki 3">
            <a:extLst>
              <a:ext uri="{FF2B5EF4-FFF2-40B4-BE49-F238E27FC236}">
                <a16:creationId xmlns:a16="http://schemas.microsoft.com/office/drawing/2014/main" id="{3D749698-B654-EBBF-C4FD-ACD0E46BB630}"/>
              </a:ext>
            </a:extLst>
          </p:cNvPr>
          <p:cNvSpPr>
            <a:spLocks noGrp="1"/>
          </p:cNvSpPr>
          <p:nvPr>
            <p:ph type="dt" sz="half" idx="10"/>
          </p:nvPr>
        </p:nvSpPr>
        <p:spPr>
          <a:xfrm>
            <a:off x="896568" y="6305687"/>
            <a:ext cx="883594" cy="262309"/>
          </a:xfrm>
        </p:spPr>
        <p:txBody>
          <a:bodyPr anchor="ctr">
            <a:normAutofit/>
          </a:bodyPr>
          <a:lstStyle/>
          <a:p>
            <a:pPr>
              <a:spcAft>
                <a:spcPts val="600"/>
              </a:spcAft>
            </a:pPr>
            <a:fld id="{5A93E190-C3B8-4F0D-BC5A-414A6F0316F6}" type="datetime1">
              <a:rPr lang="en-GB" smtClean="0"/>
              <a:pPr>
                <a:spcAft>
                  <a:spcPts val="600"/>
                </a:spcAft>
              </a:pPr>
              <a:t>19/06/2023</a:t>
            </a:fld>
            <a:endParaRPr lang="en-GB"/>
          </a:p>
        </p:txBody>
      </p:sp>
      <p:sp>
        <p:nvSpPr>
          <p:cNvPr id="5" name="Alatunnisteen paikkamerkki 4">
            <a:extLst>
              <a:ext uri="{FF2B5EF4-FFF2-40B4-BE49-F238E27FC236}">
                <a16:creationId xmlns:a16="http://schemas.microsoft.com/office/drawing/2014/main" id="{B48142EB-8897-FCF0-AA7F-9702899E4954}"/>
              </a:ext>
            </a:extLst>
          </p:cNvPr>
          <p:cNvSpPr>
            <a:spLocks noGrp="1"/>
          </p:cNvSpPr>
          <p:nvPr>
            <p:ph type="ftr" sz="quarter" idx="11"/>
          </p:nvPr>
        </p:nvSpPr>
        <p:spPr>
          <a:xfrm>
            <a:off x="1780162" y="6305687"/>
            <a:ext cx="4328808" cy="262309"/>
          </a:xfrm>
        </p:spPr>
        <p:txBody>
          <a:bodyPr anchor="ctr">
            <a:normAutofit/>
          </a:bodyPr>
          <a:lstStyle/>
          <a:p>
            <a:pPr>
              <a:spcAft>
                <a:spcPts val="600"/>
              </a:spcAft>
            </a:pPr>
            <a:r>
              <a:rPr lang="en-GB"/>
              <a:t>Opetushallitus</a:t>
            </a:r>
          </a:p>
        </p:txBody>
      </p:sp>
      <p:sp>
        <p:nvSpPr>
          <p:cNvPr id="6" name="Dian numeron paikkamerkki 5">
            <a:extLst>
              <a:ext uri="{FF2B5EF4-FFF2-40B4-BE49-F238E27FC236}">
                <a16:creationId xmlns:a16="http://schemas.microsoft.com/office/drawing/2014/main" id="{9C443090-E9A4-BB6A-EDFB-30A7D7C49EBC}"/>
              </a:ext>
            </a:extLst>
          </p:cNvPr>
          <p:cNvSpPr>
            <a:spLocks noGrp="1"/>
          </p:cNvSpPr>
          <p:nvPr>
            <p:ph type="sldNum" sz="quarter" idx="12"/>
          </p:nvPr>
        </p:nvSpPr>
        <p:spPr>
          <a:xfrm>
            <a:off x="10554508" y="6305687"/>
            <a:ext cx="818748" cy="262309"/>
          </a:xfrm>
        </p:spPr>
        <p:txBody>
          <a:bodyPr anchor="ctr">
            <a:normAutofit/>
          </a:bodyPr>
          <a:lstStyle/>
          <a:p>
            <a:pPr>
              <a:spcAft>
                <a:spcPts val="600"/>
              </a:spcAft>
            </a:pPr>
            <a:fld id="{A6E131DE-DA31-4CDF-828A-8EB206A3CD12}" type="slidenum">
              <a:rPr lang="en-GB" smtClean="0"/>
              <a:pPr>
                <a:spcAft>
                  <a:spcPts val="600"/>
                </a:spcAft>
              </a:pPr>
              <a:t>9</a:t>
            </a:fld>
            <a:endParaRPr lang="en-GB"/>
          </a:p>
        </p:txBody>
      </p:sp>
      <p:pic>
        <p:nvPicPr>
          <p:cNvPr id="7" name="Kuva 6">
            <a:extLst>
              <a:ext uri="{FF2B5EF4-FFF2-40B4-BE49-F238E27FC236}">
                <a16:creationId xmlns:a16="http://schemas.microsoft.com/office/drawing/2014/main" id="{EDB058FB-6239-584C-B06E-E0B68621E227}"/>
              </a:ext>
            </a:extLst>
          </p:cNvPr>
          <p:cNvPicPr>
            <a:picLocks noChangeAspect="1"/>
          </p:cNvPicPr>
          <p:nvPr/>
        </p:nvPicPr>
        <p:blipFill rotWithShape="1">
          <a:blip r:embed="rId2"/>
          <a:srcRect l="5994" r="29998"/>
          <a:stretch/>
        </p:blipFill>
        <p:spPr>
          <a:xfrm>
            <a:off x="6303963" y="612775"/>
            <a:ext cx="5019031" cy="5233988"/>
          </a:xfrm>
          <a:prstGeom prst="rect">
            <a:avLst/>
          </a:prstGeom>
          <a:noFill/>
        </p:spPr>
      </p:pic>
      <p:sp>
        <p:nvSpPr>
          <p:cNvPr id="2" name="Otsikko 1">
            <a:extLst>
              <a:ext uri="{FF2B5EF4-FFF2-40B4-BE49-F238E27FC236}">
                <a16:creationId xmlns:a16="http://schemas.microsoft.com/office/drawing/2014/main" id="{C079F1C9-5B31-1C57-B767-3EFE801184ED}"/>
              </a:ext>
            </a:extLst>
          </p:cNvPr>
          <p:cNvSpPr>
            <a:spLocks noGrp="1"/>
          </p:cNvSpPr>
          <p:nvPr>
            <p:ph type="title"/>
          </p:nvPr>
        </p:nvSpPr>
        <p:spPr>
          <a:xfrm>
            <a:off x="789560" y="261319"/>
            <a:ext cx="5319410" cy="1325563"/>
          </a:xfrm>
        </p:spPr>
        <p:txBody>
          <a:bodyPr anchor="b">
            <a:normAutofit/>
          </a:bodyPr>
          <a:lstStyle/>
          <a:p>
            <a:r>
              <a:rPr lang="fi-FI" dirty="0"/>
              <a:t>Kehittämisen kohteina</a:t>
            </a:r>
          </a:p>
        </p:txBody>
      </p:sp>
    </p:spTree>
    <p:extLst>
      <p:ext uri="{BB962C8B-B14F-4D97-AF65-F5344CB8AC3E}">
        <p14:creationId xmlns:p14="http://schemas.microsoft.com/office/powerpoint/2010/main" val="80869148"/>
      </p:ext>
    </p:extLst>
  </p:cSld>
  <p:clrMapOvr>
    <a:masterClrMapping/>
  </p:clrMapOvr>
</p:sld>
</file>

<file path=ppt/theme/theme1.xml><?xml version="1.0" encoding="utf-8"?>
<a:theme xmlns:a="http://schemas.openxmlformats.org/drawingml/2006/main" name="Opetushallitus">
  <a:themeElements>
    <a:clrScheme name="Mukautettu 8">
      <a:dk1>
        <a:sysClr val="windowText" lastClr="000000"/>
      </a:dk1>
      <a:lt1>
        <a:sysClr val="window" lastClr="FFFFFF"/>
      </a:lt1>
      <a:dk2>
        <a:srgbClr val="0041DC"/>
      </a:dk2>
      <a:lt2>
        <a:srgbClr val="E7E6E6"/>
      </a:lt2>
      <a:accent1>
        <a:srgbClr val="0041DC"/>
      </a:accent1>
      <a:accent2>
        <a:srgbClr val="378703"/>
      </a:accent2>
      <a:accent3>
        <a:srgbClr val="FF5000"/>
      </a:accent3>
      <a:accent4>
        <a:srgbClr val="660099"/>
      </a:accent4>
      <a:accent5>
        <a:srgbClr val="006699"/>
      </a:accent5>
      <a:accent6>
        <a:srgbClr val="C227B9"/>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ppt-pohja2020.potx" id="{EFA4477E-CF29-4022-B62F-519D488F3841}" vid="{D2E35FBC-F686-48B2-81A6-9FC19A98C5E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1E07F0C12D084CA0E8730EC287C42E" ma:contentTypeVersion="2" ma:contentTypeDescription="Create a new document." ma:contentTypeScope="" ma:versionID="189466094d928ac608bf5b6a7256bb34">
  <xsd:schema xmlns:xsd="http://www.w3.org/2001/XMLSchema" xmlns:xs="http://www.w3.org/2001/XMLSchema" xmlns:p="http://schemas.microsoft.com/office/2006/metadata/properties" xmlns:ns2="8ff78c31-ea84-4a57-b1bc-9cd5c2b95f98" targetNamespace="http://schemas.microsoft.com/office/2006/metadata/properties" ma:root="true" ma:fieldsID="b46980d4d0f5df6f4a1b33325e2ae2bf" ns2:_="">
    <xsd:import namespace="8ff78c31-ea84-4a57-b1bc-9cd5c2b95f9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78c31-ea84-4a57-b1bc-9cd5c2b95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3AA2F-DDC4-4FC2-82B7-730978DCAA4B}">
  <ds:schemaRefs>
    <ds:schemaRef ds:uri="http://schemas.microsoft.com/sharepoint/v3/contenttype/forms"/>
  </ds:schemaRefs>
</ds:datastoreItem>
</file>

<file path=customXml/itemProps2.xml><?xml version="1.0" encoding="utf-8"?>
<ds:datastoreItem xmlns:ds="http://schemas.openxmlformats.org/officeDocument/2006/customXml" ds:itemID="{0A48C497-115F-4792-87D9-3044EE88A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f78c31-ea84-4a57-b1bc-9cd5c2b95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F3DE4E-72D6-4651-ADD2-9778F3C9D2DB}">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8ff78c31-ea84-4a57-b1bc-9cd5c2b95f98"/>
    <ds:schemaRef ds:uri="http://www.w3.org/XML/1998/namespace"/>
    <ds:schemaRef ds:uri="http://purl.org/dc/dcmitype/"/>
  </ds:schemaRefs>
</ds:datastoreItem>
</file>

<file path=docMetadata/LabelInfo.xml><?xml version="1.0" encoding="utf-8"?>
<clbl:labelList xmlns:clbl="http://schemas.microsoft.com/office/2020/mipLabelMetadata">
  <clbl:label id="{7c14dfa4-c0fc-4725-9f04-76a443deb095}" enabled="0" method="" siteId="{7c14dfa4-c0fc-4725-9f04-76a443deb095}" removed="1"/>
</clbl:labelList>
</file>

<file path=docProps/app.xml><?xml version="1.0" encoding="utf-8"?>
<Properties xmlns="http://schemas.openxmlformats.org/officeDocument/2006/extended-properties" xmlns:vt="http://schemas.openxmlformats.org/officeDocument/2006/docPropsVTypes">
  <Template>OPH-ppt-pohja_2020 – kopio</Template>
  <TotalTime>2401</TotalTime>
  <Words>1744</Words>
  <Application>Microsoft Office PowerPoint</Application>
  <PresentationFormat>Laajakuva</PresentationFormat>
  <Paragraphs>295</Paragraphs>
  <Slides>32</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32</vt:i4>
      </vt:variant>
    </vt:vector>
  </HeadingPairs>
  <TitlesOfParts>
    <vt:vector size="39" baseType="lpstr">
      <vt:lpstr>Arial</vt:lpstr>
      <vt:lpstr>Calibri</vt:lpstr>
      <vt:lpstr>myriad-pro</vt:lpstr>
      <vt:lpstr>Open Sans</vt:lpstr>
      <vt:lpstr>Symbol</vt:lpstr>
      <vt:lpstr>Verdana</vt:lpstr>
      <vt:lpstr>Opetushallitus</vt:lpstr>
      <vt:lpstr>Elinikäisen ohjauksen strategia ja opinto-ohjauksen kehittäminen perusopetuksessa, lukiokoulutuksessa ja ammatillisessa koulutuksessa</vt:lpstr>
      <vt:lpstr>  Opinto-ohjauksen kehittäminen perusopetuksessa, lukiokoulutuksessa ja ammatillisessa koulutuksessa </vt:lpstr>
      <vt:lpstr>  Opinto-ohjauksen kehittäminen perusopetuksessa, lukiokoulutuksessa ja ammatillisessa koulutuksessa </vt:lpstr>
      <vt:lpstr>Opinto-ohjauksen kehittäminen perusopetuksessa, lukiokoulutuksessa ja ammatillisessa koulutuksessa </vt:lpstr>
      <vt:lpstr> Hyvän ohjauksen kriteerit Hyvän ohjauksen kriteerit (oph.fi) </vt:lpstr>
      <vt:lpstr>Katsaus Oikeus osata –ohjelman ohjauksen kehittämishankkeiden tuloksiin</vt:lpstr>
      <vt:lpstr>Oikeus osata – ammatillisen koulutuksen laadun ja tasa-arvon kehittämisohjelma 2020-2022</vt:lpstr>
      <vt:lpstr>Ohjauksen kehittämisverkosto</vt:lpstr>
      <vt:lpstr>Kehittämisen kohteina</vt:lpstr>
      <vt:lpstr>Saavutettavasti ja asiakaslähtöisesti</vt:lpstr>
      <vt:lpstr>Digitaalisesti  </vt:lpstr>
      <vt:lpstr>Laadukkaasti</vt:lpstr>
      <vt:lpstr>Yhdenvertaisesti </vt:lpstr>
      <vt:lpstr>Yhdenvertaisesti </vt:lpstr>
      <vt:lpstr>Lisätietoja </vt:lpstr>
      <vt:lpstr>Katsaus Oikeus oppia –ohjelman ohjauksen kehittämishankkeiden tuloksiin</vt:lpstr>
      <vt:lpstr>Tetti-hanke (2022)</vt:lpstr>
      <vt:lpstr>Tehostettu henkilökohtainen oppilaanohjaus </vt:lpstr>
      <vt:lpstr>Tehostettu henkilökohtainen oppilaanohjaus </vt:lpstr>
      <vt:lpstr>Tehostettu henkilökohtainen oppilaanohjaus </vt:lpstr>
      <vt:lpstr>Katsaus Lukion laatu- ja saavutettavuusohjelman tuloksiin</vt:lpstr>
      <vt:lpstr>Lukiokoulutuksen laatu- ja saavutettavuusohjelma</vt:lpstr>
      <vt:lpstr>Tavoitteet </vt:lpstr>
      <vt:lpstr>Laatu- ja saavutettavuusohjelma</vt:lpstr>
      <vt:lpstr>Rahoitusta saaneet hankkeet</vt:lpstr>
      <vt:lpstr>Digitaalisuus SISU - Opiskelija oman elämänsä ohjaajana – sujuvat ja saavutettavat ohjausprosessit suuressa lukiossa  (Jyväskylän koulutuskuntayhtymä Gradia / Jyväskylä, Kuopio, Lahti)</vt:lpstr>
      <vt:lpstr>Laadukkuus Opiskelijoiden työelämätietoisuuden ja uraohjauksellisten menetelmien kehittäminen aikuislukiossa ja TUVA-koulutuksessa (Eiran aikuislukio)</vt:lpstr>
      <vt:lpstr>Yhdenvertaisuus ja kestävyys Ohjauksella onnistumisiin –hanke (Espoon kaupunki)</vt:lpstr>
      <vt:lpstr>Monialaisuus ja koordinointi Yhteistyöverkostoja ja yhteisiä toimintamalleja</vt:lpstr>
      <vt:lpstr>Tietoon perustuva Tulevaisuusohjauksella kohti tulevaisuustaitoja Ketukopteri (Mikkelin kaupunki)</vt:lpstr>
      <vt:lpstr>   ”Niin leveät hartiat ja tiheä verkosto,  ettei kukaan tippuisi”  Lukiokoulutuksen laatu- ja saavutettavuusohjelman edistäminen Lapin LUKE-verkostossa </vt:lpstr>
      <vt:lpstr>Kiitos ja aurinkoista kesää!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Hyvän ohjauksen kriteerien muutostarpeet</dc:title>
  <dc:creator>Kärkkäinen Tiina (OPH)</dc:creator>
  <cp:lastModifiedBy>Vartiainen Mia (OPH)</cp:lastModifiedBy>
  <cp:revision>52</cp:revision>
  <dcterms:created xsi:type="dcterms:W3CDTF">2022-01-17T07:40:31Z</dcterms:created>
  <dcterms:modified xsi:type="dcterms:W3CDTF">2023-06-19T12:18:53Z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0x010100F81E07F0C12D084CA0E8730EC287C42E</vt:lpwstr>
  </property>
</Properties>
</file>