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sldIdLst>
    <p:sldId id="266" r:id="rId2"/>
    <p:sldId id="271" r:id="rId3"/>
    <p:sldId id="272" r:id="rId4"/>
    <p:sldId id="273" r:id="rId5"/>
    <p:sldId id="274" r:id="rId6"/>
    <p:sldId id="275" r:id="rId7"/>
    <p:sldId id="276" r:id="rId8"/>
    <p:sldId id="277" r:id="rId9"/>
    <p:sldId id="278" r:id="rId10"/>
    <p:sldId id="279" r:id="rId11"/>
    <p:sldId id="268" r:id="rId1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69"/>
    <p:restoredTop sz="90335" autoAdjust="0"/>
  </p:normalViewPr>
  <p:slideViewPr>
    <p:cSldViewPr snapToGrid="0" snapToObjects="1" showGuides="1">
      <p:cViewPr varScale="1">
        <p:scale>
          <a:sx n="94" d="100"/>
          <a:sy n="94" d="100"/>
        </p:scale>
        <p:origin x="60" y="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14F4D-3B18-764E-B32A-00C1D3093C4E}" type="datetimeFigureOut">
              <a:rPr lang="fi-FI" smtClean="0"/>
              <a:t>30.11.2022</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6B73F-CFB5-9D4F-9E0D-F2C3CD4A0C21}" type="slidenum">
              <a:rPr lang="fi-FI" smtClean="0"/>
              <a:t>‹#›</a:t>
            </a:fld>
            <a:endParaRPr lang="fi-FI"/>
          </a:p>
        </p:txBody>
      </p:sp>
    </p:spTree>
    <p:extLst>
      <p:ext uri="{BB962C8B-B14F-4D97-AF65-F5344CB8AC3E}">
        <p14:creationId xmlns:p14="http://schemas.microsoft.com/office/powerpoint/2010/main" val="168261422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59774"/>
            <a:ext cx="6858000" cy="1790700"/>
          </a:xfrm>
        </p:spPr>
        <p:txBody>
          <a:bodyPr anchor="b"/>
          <a:lstStyle>
            <a:lvl1pPr algn="ctr">
              <a:defRPr sz="4500">
                <a:solidFill>
                  <a:schemeClr val="bg2"/>
                </a:solidFill>
              </a:defRPr>
            </a:lvl1pPr>
          </a:lstStyle>
          <a:p>
            <a:r>
              <a:rPr lang="fi-FI" smtClean="0"/>
              <a:t>Muokkaa perustyyl. napsautt.</a:t>
            </a:r>
            <a:endParaRPr lang="fi-FI" dirty="0"/>
          </a:p>
        </p:txBody>
      </p:sp>
      <p:sp>
        <p:nvSpPr>
          <p:cNvPr id="3" name="Subtitle 2"/>
          <p:cNvSpPr>
            <a:spLocks noGrp="1"/>
          </p:cNvSpPr>
          <p:nvPr>
            <p:ph type="subTitle" idx="1"/>
          </p:nvPr>
        </p:nvSpPr>
        <p:spPr>
          <a:xfrm>
            <a:off x="1143000" y="2776073"/>
            <a:ext cx="6858000" cy="675291"/>
          </a:xfrm>
        </p:spPr>
        <p:txBody>
          <a:bodyPr/>
          <a:lstStyle>
            <a:lvl1pPr marL="0" indent="0" algn="ctr">
              <a:buNone/>
              <a:defRPr sz="1800">
                <a:solidFill>
                  <a:schemeClr val="bg1"/>
                </a:solidFill>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fi-FI" smtClean="0"/>
              <a:t>Muokkaa alaotsikon perustyyliä napsautt.</a:t>
            </a:r>
            <a:endParaRPr lang="fi-FI" dirty="0"/>
          </a:p>
        </p:txBody>
      </p:sp>
      <p:pic>
        <p:nvPicPr>
          <p:cNvPr id="7" name="Picture 6" descr="Työ- ja elinkeinoministeriö&#10;Arbets- och näringsministerie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4602" y="3928500"/>
            <a:ext cx="1596951" cy="810000"/>
          </a:xfrm>
          <a:prstGeom prst="rect">
            <a:avLst/>
          </a:prstGeom>
        </p:spPr>
      </p:pic>
      <p:sp>
        <p:nvSpPr>
          <p:cNvPr id="9" name="TextBox 8"/>
          <p:cNvSpPr txBox="1"/>
          <p:nvPr/>
        </p:nvSpPr>
        <p:spPr>
          <a:xfrm>
            <a:off x="7863843" y="5913120"/>
            <a:ext cx="184731" cy="248209"/>
          </a:xfrm>
          <a:prstGeom prst="rect">
            <a:avLst/>
          </a:prstGeom>
          <a:noFill/>
        </p:spPr>
        <p:txBody>
          <a:bodyPr wrap="none" rtlCol="0">
            <a:spAutoFit/>
          </a:bodyPr>
          <a:lstStyle/>
          <a:p>
            <a:endParaRPr lang="fi-FI" sz="1013" dirty="0"/>
          </a:p>
        </p:txBody>
      </p:sp>
      <p:sp>
        <p:nvSpPr>
          <p:cNvPr id="10" name="TextBox 9"/>
          <p:cNvSpPr txBox="1"/>
          <p:nvPr/>
        </p:nvSpPr>
        <p:spPr>
          <a:xfrm>
            <a:off x="4191003" y="5791200"/>
            <a:ext cx="184731" cy="248209"/>
          </a:xfrm>
          <a:prstGeom prst="rect">
            <a:avLst/>
          </a:prstGeom>
          <a:noFill/>
        </p:spPr>
        <p:txBody>
          <a:bodyPr wrap="none" rtlCol="0">
            <a:spAutoFit/>
          </a:bodyPr>
          <a:lstStyle/>
          <a:p>
            <a:endParaRPr lang="fi-FI" sz="1013" dirty="0"/>
          </a:p>
        </p:txBody>
      </p:sp>
    </p:spTree>
    <p:extLst>
      <p:ext uri="{BB962C8B-B14F-4D97-AF65-F5344CB8AC3E}">
        <p14:creationId xmlns:p14="http://schemas.microsoft.com/office/powerpoint/2010/main" val="209139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8650" y="397462"/>
            <a:ext cx="7203017" cy="746936"/>
          </a:xfrm>
        </p:spPr>
        <p:txBody>
          <a:bodyPr/>
          <a:lstStyle/>
          <a:p>
            <a:r>
              <a:rPr lang="fi-FI" smtClean="0"/>
              <a:t>Muokkaa perustyyl. napsautt.</a:t>
            </a:r>
            <a:endParaRPr lang="fi-FI" dirty="0"/>
          </a:p>
        </p:txBody>
      </p:sp>
      <p:sp>
        <p:nvSpPr>
          <p:cNvPr id="3" name="Content Placeholder 2"/>
          <p:cNvSpPr>
            <a:spLocks noGrp="1"/>
          </p:cNvSpPr>
          <p:nvPr>
            <p:ph idx="1"/>
          </p:nvPr>
        </p:nvSpPr>
        <p:spPr>
          <a:xfrm>
            <a:off x="628650" y="1144398"/>
            <a:ext cx="7886700" cy="3335527"/>
          </a:xfrm>
        </p:spPr>
        <p:txBody>
          <a:bodyPr/>
          <a:lstStyle>
            <a:lvl1pPr>
              <a:defRPr b="0"/>
            </a:lvl1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Footer Placeholder 4"/>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4" name="Date Placeholder 3"/>
          <p:cNvSpPr>
            <a:spLocks noGrp="1"/>
          </p:cNvSpPr>
          <p:nvPr>
            <p:ph type="dt" sz="half" idx="10"/>
          </p:nvPr>
        </p:nvSpPr>
        <p:spPr/>
        <p:txBody>
          <a:bodyPr/>
          <a:lstStyle/>
          <a:p>
            <a:fld id="{CF0B024A-9348-8F4E-84E6-1AC861A3D50B}" type="datetime1">
              <a:rPr lang="fi-FI" smtClean="0"/>
              <a:t>30.11.2022</a:t>
            </a:fld>
            <a:endParaRPr lang="fi-FI" dirty="0"/>
          </a:p>
        </p:txBody>
      </p:sp>
      <p:sp>
        <p:nvSpPr>
          <p:cNvPr id="6" name="Slide Number Placeholder 5"/>
          <p:cNvSpPr>
            <a:spLocks noGrp="1"/>
          </p:cNvSpPr>
          <p:nvPr>
            <p:ph type="sldNum" sz="quarter" idx="12"/>
          </p:nvPr>
        </p:nvSpPr>
        <p:spPr/>
        <p:txBody>
          <a:bodyPr/>
          <a:lstStyle/>
          <a:p>
            <a:fld id="{3065C9E5-8AC3-DF4B-BA99-CB03B9370A98}" type="slidenum">
              <a:rPr lang="fi-FI" smtClean="0"/>
              <a:pPr/>
              <a:t>‹#›</a:t>
            </a:fld>
            <a:endParaRPr lang="fi-FI"/>
          </a:p>
        </p:txBody>
      </p:sp>
      <p:pic>
        <p:nvPicPr>
          <p:cNvPr id="11" name="Picture 10">
            <a:extLst>
              <a:ext uri="{C183D7F6-B498-43B3-948B-1728B52AA6E4}">
                <adec:decorative xmlns=""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14724218"/>
      </p:ext>
    </p:extLst>
  </p:cSld>
  <p:clrMapOvr>
    <a:masterClrMapping/>
  </p:clrMapOvr>
  <p:extLst>
    <p:ext uri="{DCECCB84-F9BA-43D5-87BE-67443E8EF086}">
      <p15:sldGuideLst xmlns:p15="http://schemas.microsoft.com/office/powerpoint/2012/main">
        <p15:guide id="1" orient="horz" pos="3748">
          <p15:clr>
            <a:srgbClr val="FBAE40"/>
          </p15:clr>
        </p15:guide>
        <p15:guide id="2" pos="38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397462"/>
            <a:ext cx="7201826" cy="746936"/>
          </a:xfrm>
        </p:spPr>
        <p:txBody>
          <a:bodyPr/>
          <a:lstStyle/>
          <a:p>
            <a:r>
              <a:rPr lang="fi-FI" smtClean="0"/>
              <a:t>Muokkaa perustyyl. napsautt.</a:t>
            </a:r>
            <a:endParaRPr lang="fi-FI"/>
          </a:p>
        </p:txBody>
      </p:sp>
      <p:sp>
        <p:nvSpPr>
          <p:cNvPr id="3" name="Text Placeholder 2"/>
          <p:cNvSpPr>
            <a:spLocks noGrp="1"/>
          </p:cNvSpPr>
          <p:nvPr>
            <p:ph type="body" idx="1"/>
          </p:nvPr>
        </p:nvSpPr>
        <p:spPr>
          <a:xfrm>
            <a:off x="629842" y="1144398"/>
            <a:ext cx="3868340" cy="464263"/>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fi-FI" smtClean="0"/>
              <a:t>Muokkaa tekstin perustyylejä</a:t>
            </a:r>
          </a:p>
        </p:txBody>
      </p:sp>
      <p:sp>
        <p:nvSpPr>
          <p:cNvPr id="4" name="Content Placeholder 3"/>
          <p:cNvSpPr>
            <a:spLocks noGrp="1"/>
          </p:cNvSpPr>
          <p:nvPr>
            <p:ph sz="half" idx="2"/>
          </p:nvPr>
        </p:nvSpPr>
        <p:spPr>
          <a:xfrm>
            <a:off x="629842" y="1715511"/>
            <a:ext cx="3868340" cy="2764413"/>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xt Placeholder 4"/>
          <p:cNvSpPr>
            <a:spLocks noGrp="1"/>
          </p:cNvSpPr>
          <p:nvPr>
            <p:ph type="body" sz="quarter" idx="3"/>
          </p:nvPr>
        </p:nvSpPr>
        <p:spPr>
          <a:xfrm>
            <a:off x="4629152" y="1144398"/>
            <a:ext cx="3887391" cy="464263"/>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fi-FI" smtClean="0"/>
              <a:t>Muokkaa tekstin perustyylejä</a:t>
            </a:r>
          </a:p>
        </p:txBody>
      </p:sp>
      <p:sp>
        <p:nvSpPr>
          <p:cNvPr id="6" name="Content Placeholder 5"/>
          <p:cNvSpPr>
            <a:spLocks noGrp="1"/>
          </p:cNvSpPr>
          <p:nvPr>
            <p:ph sz="quarter" idx="4"/>
          </p:nvPr>
        </p:nvSpPr>
        <p:spPr>
          <a:xfrm>
            <a:off x="4629152" y="1608661"/>
            <a:ext cx="3887391" cy="2871264"/>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9" name="Footer Placeholder 8"/>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8" name="Date Placeholder 7"/>
          <p:cNvSpPr>
            <a:spLocks noGrp="1"/>
          </p:cNvSpPr>
          <p:nvPr>
            <p:ph type="dt" sz="half" idx="10"/>
          </p:nvPr>
        </p:nvSpPr>
        <p:spPr/>
        <p:txBody>
          <a:bodyPr/>
          <a:lstStyle/>
          <a:p>
            <a:fld id="{E6F78301-0B2F-DD49-84BB-AA91E35A26A2}" type="datetime1">
              <a:rPr lang="fi-FI" smtClean="0"/>
              <a:t>30.11.2022</a:t>
            </a:fld>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0" name="Picture 9">
            <a:extLst>
              <a:ext uri="{C183D7F6-B498-43B3-948B-1728B52AA6E4}">
                <adec:decorative xmlns=""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509312521"/>
      </p:ext>
    </p:extLst>
  </p:cSld>
  <p:clrMapOvr>
    <a:masterClrMapping/>
  </p:clrMapOvr>
  <p:extLst>
    <p:ext uri="{DCECCB84-F9BA-43D5-87BE-67443E8EF086}">
      <p15:sldGuideLst xmlns:p15="http://schemas.microsoft.com/office/powerpoint/2012/main">
        <p15:guide id="1" pos="385" userDrawn="1">
          <p15:clr>
            <a:srgbClr val="FBAE40"/>
          </p15:clr>
        </p15:guide>
        <p15:guide id="2" orient="horz" pos="374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97462"/>
            <a:ext cx="7201826" cy="746936"/>
          </a:xfrm>
        </p:spPr>
        <p:txBody>
          <a:bodyPr/>
          <a:lstStyle/>
          <a:p>
            <a:r>
              <a:rPr lang="fi-FI" smtClean="0"/>
              <a:t>Muokkaa perustyyl. napsautt.</a:t>
            </a:r>
            <a:endParaRPr lang="fi-FI"/>
          </a:p>
        </p:txBody>
      </p:sp>
      <p:sp>
        <p:nvSpPr>
          <p:cNvPr id="3" name="Text Placeholder 2"/>
          <p:cNvSpPr>
            <a:spLocks noGrp="1"/>
          </p:cNvSpPr>
          <p:nvPr>
            <p:ph type="body" idx="1"/>
          </p:nvPr>
        </p:nvSpPr>
        <p:spPr>
          <a:xfrm>
            <a:off x="629842" y="1144398"/>
            <a:ext cx="7885508" cy="464263"/>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fi-FI" smtClean="0"/>
              <a:t>Muokkaa tekstin perustyylejä</a:t>
            </a:r>
          </a:p>
        </p:txBody>
      </p:sp>
      <p:sp>
        <p:nvSpPr>
          <p:cNvPr id="4" name="Content Placeholder 3"/>
          <p:cNvSpPr>
            <a:spLocks noGrp="1"/>
          </p:cNvSpPr>
          <p:nvPr>
            <p:ph sz="half" idx="2"/>
          </p:nvPr>
        </p:nvSpPr>
        <p:spPr>
          <a:xfrm>
            <a:off x="629842" y="1715511"/>
            <a:ext cx="7885508" cy="2764413"/>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9" name="Footer Placeholder 8"/>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8" name="Date Placeholder 7"/>
          <p:cNvSpPr>
            <a:spLocks noGrp="1"/>
          </p:cNvSpPr>
          <p:nvPr>
            <p:ph type="dt" sz="half" idx="10"/>
          </p:nvPr>
        </p:nvSpPr>
        <p:spPr/>
        <p:txBody>
          <a:bodyPr/>
          <a:lstStyle/>
          <a:p>
            <a:fld id="{07485DFD-2799-7041-80D0-99A07D09A2CA}" type="datetime1">
              <a:rPr lang="fi-FI" smtClean="0"/>
              <a:t>30.11.2022</a:t>
            </a:fld>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0" name="Picture 9">
            <a:extLst>
              <a:ext uri="{C183D7F6-B498-43B3-948B-1728B52AA6E4}">
                <adec:decorative xmlns=""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1317347232"/>
      </p:ext>
    </p:extLst>
  </p:cSld>
  <p:clrMapOvr>
    <a:masterClrMapping/>
  </p:clrMapOvr>
  <p:extLst>
    <p:ext uri="{DCECCB84-F9BA-43D5-87BE-67443E8EF086}">
      <p15:sldGuideLst xmlns:p15="http://schemas.microsoft.com/office/powerpoint/2012/main">
        <p15:guide id="1" pos="385">
          <p15:clr>
            <a:srgbClr val="FBAE40"/>
          </p15:clr>
        </p15:guide>
        <p15:guide id="2" orient="horz" pos="374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5" name="Date Placeholder 4"/>
          <p:cNvSpPr>
            <a:spLocks noGrp="1"/>
          </p:cNvSpPr>
          <p:nvPr>
            <p:ph type="dt" sz="half" idx="10"/>
          </p:nvPr>
        </p:nvSpPr>
        <p:spPr/>
        <p:txBody>
          <a:bodyPr/>
          <a:lstStyle/>
          <a:p>
            <a:fld id="{585218D1-828F-624F-B233-BF7AD71CC7E8}" type="datetime1">
              <a:rPr lang="fi-FI" smtClean="0"/>
              <a:t>30.11.2022</a:t>
            </a:fld>
            <a:endParaRPr lang="fi-FI" dirty="0"/>
          </a:p>
        </p:txBody>
      </p:sp>
      <p:sp>
        <p:nvSpPr>
          <p:cNvPr id="7" name="Slide Number Placeholder 6"/>
          <p:cNvSpPr>
            <a:spLocks noGrp="1"/>
          </p:cNvSpPr>
          <p:nvPr>
            <p:ph type="sldNum" sz="quarter" idx="12"/>
          </p:nvPr>
        </p:nvSpPr>
        <p:spPr/>
        <p:txBody>
          <a:bodyPr/>
          <a:lstStyle/>
          <a:p>
            <a:fld id="{1B5C75AB-37F2-194C-B2B6-38235384CF06}" type="slidenum">
              <a:rPr lang="fi-FI" smtClean="0"/>
              <a:t>‹#›</a:t>
            </a:fld>
            <a:endParaRPr lang="fi-FI"/>
          </a:p>
        </p:txBody>
      </p:sp>
      <p:pic>
        <p:nvPicPr>
          <p:cNvPr id="8" name="Picture 7">
            <a:extLst>
              <a:ext uri="{C183D7F6-B498-43B3-948B-1728B52AA6E4}">
                <adec:decorative xmlns=""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104359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title">
    <p:bg>
      <p:bgPr>
        <a:solidFill>
          <a:schemeClr val="tx2"/>
        </a:solidFill>
        <a:effectLst/>
      </p:bgPr>
    </p:bg>
    <p:spTree>
      <p:nvGrpSpPr>
        <p:cNvPr id="1" name=""/>
        <p:cNvGrpSpPr/>
        <p:nvPr/>
      </p:nvGrpSpPr>
      <p:grpSpPr>
        <a:xfrm>
          <a:off x="0" y="0"/>
          <a:ext cx="0" cy="0"/>
          <a:chOff x="0" y="0"/>
          <a:chExt cx="0" cy="0"/>
        </a:xfrm>
      </p:grpSpPr>
      <p:pic>
        <p:nvPicPr>
          <p:cNvPr id="26" name="Picture 25">
            <a:extLst>
              <a:ext uri="{C183D7F6-B498-43B3-948B-1728B52AA6E4}">
                <adec:decorative xmlns="" xmlns:adec="http://schemas.microsoft.com/office/drawing/2017/decorative" val="1"/>
              </a:ext>
            </a:extLst>
          </p:cNvPr>
          <p:cNvPicPr>
            <a:picLocks noChangeAspect="1"/>
          </p:cNvPicPr>
          <p:nvPr userDrawn="1"/>
        </p:nvPicPr>
        <p:blipFill>
          <a:blip r:embed="rId2">
            <a:alphaModFix amt="6000"/>
            <a:extLst>
              <a:ext uri="{28A0092B-C50C-407E-A947-70E740481C1C}">
                <a14:useLocalDpi xmlns:a14="http://schemas.microsoft.com/office/drawing/2010/main" val="0"/>
              </a:ext>
            </a:extLst>
          </a:blip>
          <a:stretch>
            <a:fillRect/>
          </a:stretch>
        </p:blipFill>
        <p:spPr>
          <a:xfrm>
            <a:off x="3155096" y="446728"/>
            <a:ext cx="2834250" cy="4254545"/>
          </a:xfrm>
          <a:prstGeom prst="rect">
            <a:avLst/>
          </a:prstGeom>
        </p:spPr>
      </p:pic>
      <p:sp>
        <p:nvSpPr>
          <p:cNvPr id="22" name="Text Placeholder 21"/>
          <p:cNvSpPr>
            <a:spLocks noGrp="1"/>
          </p:cNvSpPr>
          <p:nvPr>
            <p:ph type="body" sz="quarter" idx="10"/>
          </p:nvPr>
        </p:nvSpPr>
        <p:spPr>
          <a:xfrm>
            <a:off x="2116932" y="1134665"/>
            <a:ext cx="4910137" cy="2692401"/>
          </a:xfrm>
        </p:spPr>
        <p:txBody>
          <a:bodyPr lIns="90000" anchor="ctr" anchorCtr="1">
            <a:noAutofit/>
          </a:bodyPr>
          <a:lstStyle>
            <a:lvl1pPr marL="0" indent="0" algn="ctr">
              <a:buNone/>
              <a:defRPr sz="4400" baseline="0">
                <a:solidFill>
                  <a:schemeClr val="bg2"/>
                </a:solidFill>
              </a:defRPr>
            </a:lvl1pPr>
          </a:lstStyle>
          <a:p>
            <a:pPr lvl="0"/>
            <a:r>
              <a:rPr lang="fi-FI" smtClean="0"/>
              <a:t>Muokkaa tekstin perustyylejä</a:t>
            </a:r>
          </a:p>
        </p:txBody>
      </p:sp>
    </p:spTree>
    <p:extLst>
      <p:ext uri="{BB962C8B-B14F-4D97-AF65-F5344CB8AC3E}">
        <p14:creationId xmlns:p14="http://schemas.microsoft.com/office/powerpoint/2010/main" val="12780111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C183D7F6-B498-43B3-948B-1728B52AA6E4}">
                <adec:decorative xmlns="" xmlns:adec="http://schemas.microsoft.com/office/drawing/2017/decorative" val="1"/>
              </a:ext>
            </a:extLst>
          </p:cNvPr>
          <p:cNvSpPr/>
          <p:nvPr userDrawn="1"/>
        </p:nvSpPr>
        <p:spPr>
          <a:xfrm>
            <a:off x="0" y="4783500"/>
            <a:ext cx="9144000" cy="360000"/>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Title Placeholder 1"/>
          <p:cNvSpPr>
            <a:spLocks noGrp="1"/>
          </p:cNvSpPr>
          <p:nvPr>
            <p:ph type="title"/>
          </p:nvPr>
        </p:nvSpPr>
        <p:spPr>
          <a:xfrm>
            <a:off x="628650" y="397462"/>
            <a:ext cx="7886700" cy="746936"/>
          </a:xfrm>
          <a:prstGeom prst="rect">
            <a:avLst/>
          </a:prstGeom>
        </p:spPr>
        <p:txBody>
          <a:bodyPr vert="horz" lIns="91440" tIns="45720" rIns="91440" bIns="45720" rtlCol="0" anchor="ctr">
            <a:normAutofit/>
          </a:bodyPr>
          <a:lstStyle/>
          <a:p>
            <a:r>
              <a:rPr lang="fi-FI" smtClean="0"/>
              <a:t>Muokkaa perustyyl. napsautt.</a:t>
            </a:r>
            <a:endParaRPr lang="fi-FI" dirty="0"/>
          </a:p>
        </p:txBody>
      </p:sp>
      <p:sp>
        <p:nvSpPr>
          <p:cNvPr id="3" name="Text Placeholder 2"/>
          <p:cNvSpPr>
            <a:spLocks noGrp="1"/>
          </p:cNvSpPr>
          <p:nvPr>
            <p:ph type="body" idx="1"/>
          </p:nvPr>
        </p:nvSpPr>
        <p:spPr>
          <a:xfrm>
            <a:off x="628650" y="1144398"/>
            <a:ext cx="7886700" cy="3335527"/>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Footer Placeholder 4"/>
          <p:cNvSpPr>
            <a:spLocks noGrp="1"/>
          </p:cNvSpPr>
          <p:nvPr>
            <p:ph type="ftr" sz="quarter" idx="3"/>
          </p:nvPr>
        </p:nvSpPr>
        <p:spPr>
          <a:xfrm>
            <a:off x="628650" y="4886212"/>
            <a:ext cx="3080611" cy="154577"/>
          </a:xfrm>
          <a:prstGeom prst="rect">
            <a:avLst/>
          </a:prstGeom>
        </p:spPr>
        <p:txBody>
          <a:bodyPr vert="horz" lIns="91440" tIns="45720" rIns="91440" bIns="45720" rtlCol="0" anchor="ctr"/>
          <a:lstStyle>
            <a:lvl1pPr algn="l">
              <a:defRPr sz="800" b="0">
                <a:solidFill>
                  <a:schemeClr val="bg2"/>
                </a:solidFill>
              </a:defRPr>
            </a:lvl1pPr>
          </a:lstStyle>
          <a:p>
            <a:r>
              <a:rPr lang="fi-FI" dirty="0"/>
              <a:t>Työ- ja elinkeinoministeriö </a:t>
            </a:r>
            <a:r>
              <a:rPr lang="bg-BG" dirty="0"/>
              <a:t>•</a:t>
            </a:r>
            <a:r>
              <a:rPr lang="fi-FI" dirty="0"/>
              <a:t> </a:t>
            </a:r>
            <a:r>
              <a:rPr lang="fi-FI" dirty="0" err="1"/>
              <a:t>www.tem.fi</a:t>
            </a:r>
            <a:endParaRPr lang="fi-FI" dirty="0"/>
          </a:p>
        </p:txBody>
      </p:sp>
      <p:sp>
        <p:nvSpPr>
          <p:cNvPr id="4" name="Date Placeholder 3"/>
          <p:cNvSpPr>
            <a:spLocks noGrp="1"/>
          </p:cNvSpPr>
          <p:nvPr>
            <p:ph type="dt" sz="half" idx="2"/>
          </p:nvPr>
        </p:nvSpPr>
        <p:spPr>
          <a:xfrm>
            <a:off x="7271453" y="4886212"/>
            <a:ext cx="703447" cy="154577"/>
          </a:xfrm>
          <a:prstGeom prst="rect">
            <a:avLst/>
          </a:prstGeom>
        </p:spPr>
        <p:txBody>
          <a:bodyPr vert="horz" lIns="91440" tIns="45720" rIns="91440" bIns="45720" rtlCol="0" anchor="ctr"/>
          <a:lstStyle>
            <a:lvl1pPr algn="r">
              <a:defRPr sz="800">
                <a:solidFill>
                  <a:schemeClr val="bg2"/>
                </a:solidFill>
              </a:defRPr>
            </a:lvl1pPr>
          </a:lstStyle>
          <a:p>
            <a:fld id="{3F2DB349-D844-F140-BD48-943C54C28848}" type="datetime1">
              <a:rPr lang="fi-FI" smtClean="0"/>
              <a:t>30.11.2022</a:t>
            </a:fld>
            <a:endParaRPr lang="fi-FI" dirty="0"/>
          </a:p>
        </p:txBody>
      </p:sp>
      <p:sp>
        <p:nvSpPr>
          <p:cNvPr id="6" name="Slide Number Placeholder 5"/>
          <p:cNvSpPr>
            <a:spLocks noGrp="1"/>
          </p:cNvSpPr>
          <p:nvPr>
            <p:ph type="sldNum" sz="quarter" idx="4"/>
          </p:nvPr>
        </p:nvSpPr>
        <p:spPr>
          <a:xfrm>
            <a:off x="7976152" y="4886212"/>
            <a:ext cx="538239" cy="154577"/>
          </a:xfrm>
          <a:prstGeom prst="rect">
            <a:avLst/>
          </a:prstGeom>
        </p:spPr>
        <p:txBody>
          <a:bodyPr vert="horz" lIns="91440" tIns="45720" rIns="91440" bIns="45720" rtlCol="0" anchor="ctr"/>
          <a:lstStyle>
            <a:lvl1pPr algn="r">
              <a:defRPr sz="900" b="1">
                <a:solidFill>
                  <a:schemeClr val="bg2"/>
                </a:solidFill>
              </a:defRPr>
            </a:lvl1pPr>
          </a:lstStyle>
          <a:p>
            <a:fld id="{3065C9E5-8AC3-DF4B-BA99-CB03B9370A98}" type="slidenum">
              <a:rPr lang="fi-FI" smtClean="0"/>
              <a:pPr/>
              <a:t>‹#›</a:t>
            </a:fld>
            <a:endParaRPr lang="fi-FI"/>
          </a:p>
        </p:txBody>
      </p:sp>
    </p:spTree>
    <p:extLst>
      <p:ext uri="{BB962C8B-B14F-4D97-AF65-F5344CB8AC3E}">
        <p14:creationId xmlns:p14="http://schemas.microsoft.com/office/powerpoint/2010/main" val="18736624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9" r:id="rId4"/>
    <p:sldLayoutId id="2147483677" r:id="rId5"/>
    <p:sldLayoutId id="2147483680" r:id="rId6"/>
  </p:sldLayoutIdLst>
  <p:hf hdr="0"/>
  <p:txStyles>
    <p:titleStyle>
      <a:lvl1pPr algn="l" defTabSz="685766" rtl="0" eaLnBrk="1" latinLnBrk="0" hangingPunct="1">
        <a:lnSpc>
          <a:spcPct val="90000"/>
        </a:lnSpc>
        <a:spcBef>
          <a:spcPct val="0"/>
        </a:spcBef>
        <a:buNone/>
        <a:defRPr sz="2700" b="1" kern="1200">
          <a:solidFill>
            <a:schemeClr val="tx2"/>
          </a:solidFill>
          <a:latin typeface="+mj-lt"/>
          <a:ea typeface="+mj-ea"/>
          <a:cs typeface="+mj-cs"/>
        </a:defRPr>
      </a:lvl1pPr>
    </p:titleStyle>
    <p:bodyStyle>
      <a:lvl1pPr marL="171442" indent="-171442" algn="l" defTabSz="685766" rtl="0" eaLnBrk="1" latinLnBrk="0" hangingPunct="1">
        <a:lnSpc>
          <a:spcPct val="90000"/>
        </a:lnSpc>
        <a:spcBef>
          <a:spcPts val="750"/>
        </a:spcBef>
        <a:buFont typeface="Arial"/>
        <a:buChar char="•"/>
        <a:defRPr sz="1650" b="0" kern="1200">
          <a:solidFill>
            <a:schemeClr val="tx1"/>
          </a:solidFill>
          <a:latin typeface="+mn-lt"/>
          <a:ea typeface="+mn-ea"/>
          <a:cs typeface="+mn-cs"/>
        </a:defRPr>
      </a:lvl1pPr>
      <a:lvl2pPr marL="51432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2pPr>
      <a:lvl3pPr marL="857207"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3pPr>
      <a:lvl4pPr marL="1200090"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4pPr>
      <a:lvl5pPr marL="1542974"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5pPr>
      <a:lvl6pPr marL="1885856"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2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dirty="0"/>
              <a:t>Kysely ELO-foorumille ja työjaostolle </a:t>
            </a:r>
            <a:r>
              <a:rPr lang="fi-FI" dirty="0" smtClean="0"/>
              <a:t>ELO-koordinaatiosta</a:t>
            </a:r>
            <a:r>
              <a:rPr lang="fi-FI" dirty="0"/>
              <a:t/>
            </a:r>
            <a:br>
              <a:rPr lang="fi-FI" dirty="0"/>
            </a:br>
            <a:endParaRPr lang="en-GB" dirty="0"/>
          </a:p>
        </p:txBody>
      </p:sp>
      <p:sp>
        <p:nvSpPr>
          <p:cNvPr id="3" name="Alaotsikko 2"/>
          <p:cNvSpPr>
            <a:spLocks noGrp="1"/>
          </p:cNvSpPr>
          <p:nvPr>
            <p:ph type="subTitle" idx="1"/>
          </p:nvPr>
        </p:nvSpPr>
        <p:spPr/>
        <p:txBody>
          <a:bodyPr>
            <a:normAutofit lnSpcReduction="10000"/>
          </a:bodyPr>
          <a:lstStyle/>
          <a:p>
            <a:r>
              <a:rPr lang="en-GB" dirty="0" err="1" smtClean="0"/>
              <a:t>Yhteenveto</a:t>
            </a:r>
            <a:endParaRPr lang="en-GB" dirty="0" smtClean="0"/>
          </a:p>
          <a:p>
            <a:r>
              <a:rPr lang="en-GB" dirty="0" smtClean="0"/>
              <a:t>29.11.2022</a:t>
            </a:r>
            <a:endParaRPr lang="en-GB" dirty="0"/>
          </a:p>
        </p:txBody>
      </p:sp>
    </p:spTree>
    <p:extLst>
      <p:ext uri="{BB962C8B-B14F-4D97-AF65-F5344CB8AC3E}">
        <p14:creationId xmlns:p14="http://schemas.microsoft.com/office/powerpoint/2010/main" val="272163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Lopputerveiset</a:t>
            </a:r>
            <a:endParaRPr lang="fi-FI" dirty="0"/>
          </a:p>
        </p:txBody>
      </p:sp>
      <p:sp>
        <p:nvSpPr>
          <p:cNvPr id="3" name="Sisällön paikkamerkki 2"/>
          <p:cNvSpPr>
            <a:spLocks noGrp="1"/>
          </p:cNvSpPr>
          <p:nvPr>
            <p:ph idx="1"/>
          </p:nvPr>
        </p:nvSpPr>
        <p:spPr/>
        <p:txBody>
          <a:bodyPr/>
          <a:lstStyle/>
          <a:p>
            <a:r>
              <a:rPr lang="fi-FI" dirty="0" smtClean="0"/>
              <a:t>”Kiitos </a:t>
            </a:r>
            <a:r>
              <a:rPr lang="fi-FI" dirty="0"/>
              <a:t>kaikesta mitä tämä verkosto on saanut jo aikaan</a:t>
            </a:r>
            <a:r>
              <a:rPr lang="fi-FI" dirty="0" smtClean="0"/>
              <a:t>!”</a:t>
            </a:r>
          </a:p>
          <a:p>
            <a:r>
              <a:rPr lang="fi-FI" dirty="0"/>
              <a:t>"Vielä avoimina olevista kysymyksistä huolimatta eri hallinnonalojen dialogi ohjauksen yhteiseen kehittämiseen on vahvistunut 2000-luvulla. Tätä </a:t>
            </a:r>
            <a:r>
              <a:rPr lang="fi-FI" dirty="0" err="1"/>
              <a:t>momentumia</a:t>
            </a:r>
            <a:r>
              <a:rPr lang="fi-FI" dirty="0"/>
              <a:t> ei kannata hukata: ydinasia on se, että pelkän auttamismission rinnalla ELO-verkosto on tarkastellut ohjauksen tulosta samanaikaisesti yksilön ja laajemman yhteiskunnallisen kehityksen kannalta. Tämä on vahvuus, jolla ohjaukselle on saatu laajempaa tukea ja ymmärrystä." </a:t>
            </a:r>
          </a:p>
        </p:txBody>
      </p:sp>
      <p:sp>
        <p:nvSpPr>
          <p:cNvPr id="4" name="Alatunnisteen paikkamerkki 3"/>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5" name="Päivämäärän paikkamerkki 4"/>
          <p:cNvSpPr>
            <a:spLocks noGrp="1"/>
          </p:cNvSpPr>
          <p:nvPr>
            <p:ph type="dt" sz="half" idx="10"/>
          </p:nvPr>
        </p:nvSpPr>
        <p:spPr/>
        <p:txBody>
          <a:bodyPr/>
          <a:lstStyle/>
          <a:p>
            <a:fld id="{CF0B024A-9348-8F4E-84E6-1AC861A3D50B}" type="datetime1">
              <a:rPr lang="fi-FI" smtClean="0"/>
              <a:t>30.11.2022</a:t>
            </a:fld>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10</a:t>
            </a:fld>
            <a:endParaRPr lang="fi-FI"/>
          </a:p>
        </p:txBody>
      </p:sp>
    </p:spTree>
    <p:extLst>
      <p:ext uri="{BB962C8B-B14F-4D97-AF65-F5344CB8AC3E}">
        <p14:creationId xmlns:p14="http://schemas.microsoft.com/office/powerpoint/2010/main" val="2193316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0"/>
          </p:nvPr>
        </p:nvSpPr>
        <p:spPr/>
        <p:txBody>
          <a:bodyPr/>
          <a:lstStyle/>
          <a:p>
            <a:r>
              <a:rPr lang="en-GB" dirty="0" err="1" smtClean="0"/>
              <a:t>Kiitos</a:t>
            </a:r>
            <a:r>
              <a:rPr lang="en-GB" dirty="0" smtClean="0"/>
              <a:t>!</a:t>
            </a:r>
            <a:endParaRPr lang="en-GB" dirty="0"/>
          </a:p>
        </p:txBody>
      </p:sp>
    </p:spTree>
    <p:extLst>
      <p:ext uri="{BB962C8B-B14F-4D97-AF65-F5344CB8AC3E}">
        <p14:creationId xmlns:p14="http://schemas.microsoft.com/office/powerpoint/2010/main" val="2585469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Vastausprosentti ja tarve ELO-foorumille</a:t>
            </a:r>
            <a:endParaRPr lang="fi-FI" dirty="0"/>
          </a:p>
        </p:txBody>
      </p:sp>
      <p:sp>
        <p:nvSpPr>
          <p:cNvPr id="3" name="Sisällön paikkamerkki 2"/>
          <p:cNvSpPr>
            <a:spLocks noGrp="1"/>
          </p:cNvSpPr>
          <p:nvPr>
            <p:ph idx="1"/>
          </p:nvPr>
        </p:nvSpPr>
        <p:spPr/>
        <p:txBody>
          <a:bodyPr>
            <a:normAutofit/>
          </a:bodyPr>
          <a:lstStyle/>
          <a:p>
            <a:r>
              <a:rPr lang="fi-FI" dirty="0" smtClean="0"/>
              <a:t>Vastaajia n. 17/40 eli vastausprosentti oli 42,5%</a:t>
            </a:r>
          </a:p>
          <a:p>
            <a:r>
              <a:rPr lang="fi-FI" dirty="0" smtClean="0"/>
              <a:t>Yhtä ”En osaa sanoa” vastaajaa lukuun ottamatta </a:t>
            </a:r>
            <a:r>
              <a:rPr lang="fi-FI" b="1" dirty="0" smtClean="0"/>
              <a:t>kaikki vastaajat toivoivat ELO-foorumille jatkoa</a:t>
            </a:r>
            <a:r>
              <a:rPr lang="fi-FI" dirty="0" smtClean="0"/>
              <a:t>. Tämä yksittäinen EOS vastaaja totesi, että on ollut vasta vähän aikaa ELO-foorumissa.</a:t>
            </a:r>
          </a:p>
          <a:p>
            <a:endParaRPr lang="fi-FI" dirty="0" smtClean="0"/>
          </a:p>
          <a:p>
            <a:pPr lvl="1"/>
            <a:endParaRPr lang="fi-FI" dirty="0"/>
          </a:p>
        </p:txBody>
      </p:sp>
      <p:sp>
        <p:nvSpPr>
          <p:cNvPr id="4" name="Alatunnisteen paikkamerkki 3"/>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5" name="Päivämäärän paikkamerkki 4"/>
          <p:cNvSpPr>
            <a:spLocks noGrp="1"/>
          </p:cNvSpPr>
          <p:nvPr>
            <p:ph type="dt" sz="half" idx="10"/>
          </p:nvPr>
        </p:nvSpPr>
        <p:spPr/>
        <p:txBody>
          <a:bodyPr/>
          <a:lstStyle/>
          <a:p>
            <a:fld id="{CF0B024A-9348-8F4E-84E6-1AC861A3D50B}" type="datetime1">
              <a:rPr lang="fi-FI" smtClean="0"/>
              <a:t>30.11.2022</a:t>
            </a:fld>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2</a:t>
            </a:fld>
            <a:endParaRPr lang="fi-FI"/>
          </a:p>
        </p:txBody>
      </p:sp>
    </p:spTree>
    <p:extLst>
      <p:ext uri="{BB962C8B-B14F-4D97-AF65-F5344CB8AC3E}">
        <p14:creationId xmlns:p14="http://schemas.microsoft.com/office/powerpoint/2010/main" val="2914287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Mitkä </a:t>
            </a:r>
            <a:r>
              <a:rPr lang="fi-FI" dirty="0" smtClean="0"/>
              <a:t>nähtiin </a:t>
            </a:r>
            <a:r>
              <a:rPr lang="fi-FI" dirty="0"/>
              <a:t>ELO-foorumin tärkeimmiksi tehtäviksi? </a:t>
            </a:r>
          </a:p>
        </p:txBody>
      </p:sp>
      <p:sp>
        <p:nvSpPr>
          <p:cNvPr id="4" name="Sisällön paikkamerkki 3"/>
          <p:cNvSpPr>
            <a:spLocks noGrp="1"/>
          </p:cNvSpPr>
          <p:nvPr>
            <p:ph sz="half" idx="2"/>
          </p:nvPr>
        </p:nvSpPr>
        <p:spPr>
          <a:xfrm>
            <a:off x="628650" y="1234604"/>
            <a:ext cx="3868340" cy="2764413"/>
          </a:xfrm>
        </p:spPr>
        <p:txBody>
          <a:bodyPr>
            <a:normAutofit fontScale="92500" lnSpcReduction="20000"/>
          </a:bodyPr>
          <a:lstStyle/>
          <a:p>
            <a:r>
              <a:rPr lang="fi-FI" dirty="0"/>
              <a:t>ELO-foorumin </a:t>
            </a:r>
            <a:r>
              <a:rPr lang="fi-FI" b="1" dirty="0"/>
              <a:t>tärkeimpinä tehtävinä </a:t>
            </a:r>
            <a:r>
              <a:rPr lang="fi-FI" dirty="0"/>
              <a:t>nähtiin seuraavat (vastaajat valinneet 5 tärkeintä):</a:t>
            </a:r>
          </a:p>
          <a:p>
            <a:pPr lvl="1"/>
            <a:r>
              <a:rPr lang="fi-FI" dirty="0"/>
              <a:t>Ohjauskentän </a:t>
            </a:r>
            <a:r>
              <a:rPr lang="fi-FI" b="1" dirty="0"/>
              <a:t>kokonaiskuvan hallinta ja seuranta</a:t>
            </a:r>
            <a:r>
              <a:rPr lang="fi-FI" dirty="0"/>
              <a:t>; tiedolla johtaminen (76,5%)</a:t>
            </a:r>
          </a:p>
          <a:p>
            <a:pPr lvl="1"/>
            <a:r>
              <a:rPr lang="fi-FI" dirty="0"/>
              <a:t>ELO-strategian ja hallitusohjelman toimien </a:t>
            </a:r>
            <a:r>
              <a:rPr lang="fi-FI" b="1" dirty="0"/>
              <a:t>toimeenpanon systemaattinen seuranta </a:t>
            </a:r>
            <a:r>
              <a:rPr lang="fi-FI" dirty="0"/>
              <a:t>valtakunnallisesti ja alueellisesti (70,6%)</a:t>
            </a:r>
          </a:p>
          <a:p>
            <a:pPr lvl="1"/>
            <a:r>
              <a:rPr lang="fi-FI" b="1" dirty="0"/>
              <a:t>Suuntaviivojen laatiminen tuleville vuosille </a:t>
            </a:r>
            <a:r>
              <a:rPr lang="fi-FI" dirty="0"/>
              <a:t>ohjauksen kehittämiseen (esim. strategian päivittäminen) (70,6%)</a:t>
            </a:r>
          </a:p>
          <a:p>
            <a:pPr lvl="1"/>
            <a:r>
              <a:rPr lang="fi-FI" b="1" dirty="0"/>
              <a:t>Alueellisen toiminnan tukeminen</a:t>
            </a:r>
            <a:r>
              <a:rPr lang="fi-FI" dirty="0"/>
              <a:t>, esim. ELO-verkostot (58,8%)</a:t>
            </a:r>
          </a:p>
          <a:p>
            <a:pPr lvl="1"/>
            <a:r>
              <a:rPr lang="fi-FI" dirty="0"/>
              <a:t>Tiivis ja säännöllinen </a:t>
            </a:r>
            <a:r>
              <a:rPr lang="fi-FI" b="1" dirty="0"/>
              <a:t>vuoropuhelu alueiden kanssa</a:t>
            </a:r>
            <a:r>
              <a:rPr lang="fi-FI" dirty="0"/>
              <a:t> (47,1%)</a:t>
            </a:r>
          </a:p>
          <a:p>
            <a:pPr lvl="1"/>
            <a:r>
              <a:rPr lang="fi-FI" dirty="0"/>
              <a:t>Ohjaajakoulutusten ja </a:t>
            </a:r>
            <a:r>
              <a:rPr lang="fi-FI" b="1" dirty="0"/>
              <a:t>ohjausosaamisen kehittäminen kokonaisuutena</a:t>
            </a:r>
            <a:r>
              <a:rPr lang="fi-FI" dirty="0"/>
              <a:t> (47,1%)</a:t>
            </a:r>
          </a:p>
          <a:p>
            <a:endParaRPr lang="fi-FI" dirty="0"/>
          </a:p>
        </p:txBody>
      </p:sp>
      <p:sp>
        <p:nvSpPr>
          <p:cNvPr id="7" name="Alatunnisteen paikkamerkki 6"/>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8" name="Päivämäärän paikkamerkki 7"/>
          <p:cNvSpPr>
            <a:spLocks noGrp="1"/>
          </p:cNvSpPr>
          <p:nvPr>
            <p:ph type="dt" sz="half" idx="10"/>
          </p:nvPr>
        </p:nvSpPr>
        <p:spPr/>
        <p:txBody>
          <a:bodyPr/>
          <a:lstStyle/>
          <a:p>
            <a:fld id="{E6F78301-0B2F-DD49-84BB-AA91E35A26A2}" type="datetime1">
              <a:rPr lang="fi-FI" smtClean="0"/>
              <a:t>30.11.2022</a:t>
            </a:fld>
            <a:endParaRPr lang="fi-FI" dirty="0"/>
          </a:p>
        </p:txBody>
      </p:sp>
      <p:sp>
        <p:nvSpPr>
          <p:cNvPr id="9" name="Dian numeron paikkamerkki 8"/>
          <p:cNvSpPr>
            <a:spLocks noGrp="1"/>
          </p:cNvSpPr>
          <p:nvPr>
            <p:ph type="sldNum" sz="quarter" idx="12"/>
          </p:nvPr>
        </p:nvSpPr>
        <p:spPr/>
        <p:txBody>
          <a:bodyPr/>
          <a:lstStyle/>
          <a:p>
            <a:fld id="{3065C9E5-8AC3-DF4B-BA99-CB03B9370A98}" type="slidenum">
              <a:rPr lang="fi-FI" smtClean="0"/>
              <a:pPr/>
              <a:t>3</a:t>
            </a:fld>
            <a:endParaRPr lang="fi-FI"/>
          </a:p>
        </p:txBody>
      </p:sp>
      <p:sp>
        <p:nvSpPr>
          <p:cNvPr id="14" name="Sisällön paikkamerkki 13"/>
          <p:cNvSpPr>
            <a:spLocks noGrp="1"/>
          </p:cNvSpPr>
          <p:nvPr>
            <p:ph sz="quarter" idx="4"/>
          </p:nvPr>
        </p:nvSpPr>
        <p:spPr>
          <a:xfrm>
            <a:off x="4568192" y="1234604"/>
            <a:ext cx="3887391" cy="2871264"/>
          </a:xfrm>
        </p:spPr>
        <p:txBody>
          <a:bodyPr/>
          <a:lstStyle/>
          <a:p>
            <a:r>
              <a:rPr lang="fi-FI" dirty="0" smtClean="0"/>
              <a:t>Tiivistäen:</a:t>
            </a:r>
          </a:p>
          <a:p>
            <a:pPr lvl="1"/>
            <a:r>
              <a:rPr lang="fi-FI" dirty="0" smtClean="0"/>
              <a:t>Ohjausalan ja ohjauspolitiikan </a:t>
            </a:r>
            <a:r>
              <a:rPr lang="fi-FI" dirty="0"/>
              <a:t>k</a:t>
            </a:r>
            <a:r>
              <a:rPr lang="fi-FI" dirty="0" smtClean="0"/>
              <a:t>okonaiskuvan ja toimeenpanon hallinta ja systemaattinen seuranta</a:t>
            </a:r>
          </a:p>
          <a:p>
            <a:pPr lvl="1"/>
            <a:r>
              <a:rPr lang="fi-FI" dirty="0" smtClean="0"/>
              <a:t>Alueellisen toiminnan tukeminen ja vuoropuhelut alueiden kanssa</a:t>
            </a:r>
          </a:p>
          <a:p>
            <a:pPr lvl="1"/>
            <a:r>
              <a:rPr lang="fi-FI" dirty="0" smtClean="0"/>
              <a:t>Suuntaviivojen laatiminen tuleville vuosille sekä ohjausalan osaamisen kehittäminen kokonaisuutena</a:t>
            </a:r>
            <a:endParaRPr lang="fi-FI" dirty="0"/>
          </a:p>
        </p:txBody>
      </p:sp>
    </p:spTree>
    <p:extLst>
      <p:ext uri="{BB962C8B-B14F-4D97-AF65-F5344CB8AC3E}">
        <p14:creationId xmlns:p14="http://schemas.microsoft.com/office/powerpoint/2010/main" val="295190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1600" dirty="0" smtClean="0"/>
              <a:t>”Kuinka </a:t>
            </a:r>
            <a:r>
              <a:rPr lang="fi-FI" sz="1600" dirty="0"/>
              <a:t>ELO-foorumin toiminnan tulisi organisoitua? (</a:t>
            </a:r>
            <a:r>
              <a:rPr lang="fi-FI" sz="1600" dirty="0" err="1"/>
              <a:t>Esim</a:t>
            </a:r>
            <a:r>
              <a:rPr lang="fi-FI" sz="1600" dirty="0"/>
              <a:t>: tarvitaanko säännölliset kokoukset ja jos, kuinka usein; tulisiko olla pysyvä vai vaihtuva jäsenistö ym</a:t>
            </a:r>
            <a:r>
              <a:rPr lang="fi-FI" sz="1600" dirty="0" smtClean="0"/>
              <a:t>.)”</a:t>
            </a:r>
            <a:r>
              <a:rPr lang="fi-FI" dirty="0"/>
              <a:t/>
            </a:r>
            <a:br>
              <a:rPr lang="fi-FI" dirty="0"/>
            </a:br>
            <a:endParaRPr lang="fi-FI" dirty="0"/>
          </a:p>
        </p:txBody>
      </p:sp>
      <p:sp>
        <p:nvSpPr>
          <p:cNvPr id="3" name="Sisällön paikkamerkki 2"/>
          <p:cNvSpPr>
            <a:spLocks noGrp="1"/>
          </p:cNvSpPr>
          <p:nvPr>
            <p:ph idx="1"/>
          </p:nvPr>
        </p:nvSpPr>
        <p:spPr/>
        <p:txBody>
          <a:bodyPr/>
          <a:lstStyle/>
          <a:p>
            <a:r>
              <a:rPr lang="fi-FI" dirty="0"/>
              <a:t>Vastaajat toivoivat </a:t>
            </a:r>
            <a:r>
              <a:rPr lang="fi-FI" b="1" dirty="0"/>
              <a:t>säännöllisiä kokouksia</a:t>
            </a:r>
            <a:r>
              <a:rPr lang="fi-FI" dirty="0"/>
              <a:t>, suurin osa </a:t>
            </a:r>
            <a:r>
              <a:rPr lang="fi-FI" dirty="0" smtClean="0"/>
              <a:t>ehdotti määräksi </a:t>
            </a:r>
            <a:r>
              <a:rPr lang="fi-FI" b="1" dirty="0"/>
              <a:t>3-4 krt/vuosi</a:t>
            </a:r>
            <a:r>
              <a:rPr lang="fi-FI" dirty="0"/>
              <a:t>. Toivottiin kalenterikutsun tulevan näihin </a:t>
            </a:r>
            <a:r>
              <a:rPr lang="fi-FI" dirty="0" smtClean="0"/>
              <a:t>ajoissa, ei vasta paria viikkoa ennen. Osa vastaajista </a:t>
            </a:r>
            <a:r>
              <a:rPr lang="fi-FI" dirty="0"/>
              <a:t>toivoi, että </a:t>
            </a:r>
            <a:r>
              <a:rPr lang="fi-FI" dirty="0" smtClean="0"/>
              <a:t>kokouksissa </a:t>
            </a:r>
            <a:r>
              <a:rPr lang="fi-FI" dirty="0"/>
              <a:t>käsiteltäisiin jotain </a:t>
            </a:r>
            <a:r>
              <a:rPr lang="fi-FI" b="1" dirty="0"/>
              <a:t>ajankohtaista </a:t>
            </a:r>
            <a:r>
              <a:rPr lang="fi-FI" b="1" dirty="0" smtClean="0"/>
              <a:t>teemaa</a:t>
            </a:r>
            <a:r>
              <a:rPr lang="fi-FI" dirty="0"/>
              <a:t> </a:t>
            </a:r>
            <a:r>
              <a:rPr lang="fi-FI" dirty="0" smtClean="0"/>
              <a:t>ja </a:t>
            </a:r>
            <a:r>
              <a:rPr lang="fi-FI" dirty="0"/>
              <a:t>pureuduttaisiin </a:t>
            </a:r>
            <a:r>
              <a:rPr lang="fi-FI" dirty="0" smtClean="0"/>
              <a:t>syvällisemmin vain 1-2 </a:t>
            </a:r>
            <a:r>
              <a:rPr lang="fi-FI" dirty="0"/>
              <a:t>aiheeseen </a:t>
            </a:r>
            <a:r>
              <a:rPr lang="fi-FI" dirty="0" smtClean="0"/>
              <a:t>kerralla. Ehdotettiin </a:t>
            </a:r>
            <a:r>
              <a:rPr lang="fi-FI" dirty="0"/>
              <a:t>myös erillisen </a:t>
            </a:r>
            <a:r>
              <a:rPr lang="fi-FI" b="1" dirty="0"/>
              <a:t>työseminaarin</a:t>
            </a:r>
            <a:r>
              <a:rPr lang="fi-FI" dirty="0"/>
              <a:t> järjestämistä kerran vuodessa, </a:t>
            </a:r>
            <a:r>
              <a:rPr lang="fi-FI" dirty="0" smtClean="0"/>
              <a:t>esim. </a:t>
            </a:r>
            <a:r>
              <a:rPr lang="fi-FI" dirty="0"/>
              <a:t>kesäkuussa. </a:t>
            </a:r>
            <a:r>
              <a:rPr lang="fi-FI" dirty="0" smtClean="0"/>
              <a:t>"jossa </a:t>
            </a:r>
            <a:r>
              <a:rPr lang="fi-FI" dirty="0"/>
              <a:t>olisi aika inspiroitua ja kehittää toimintaa verkostossa</a:t>
            </a:r>
            <a:r>
              <a:rPr lang="fi-FI" dirty="0" smtClean="0"/>
              <a:t>.”</a:t>
            </a:r>
          </a:p>
          <a:p>
            <a:r>
              <a:rPr lang="fi-FI" dirty="0"/>
              <a:t>Valtaosa vastaajista toivoi </a:t>
            </a:r>
            <a:r>
              <a:rPr lang="fi-FI" b="1" dirty="0"/>
              <a:t>jollain muotoa pysyvää jäsenistöä</a:t>
            </a:r>
            <a:r>
              <a:rPr lang="fi-FI" dirty="0"/>
              <a:t>, ainakin toimintakausittain (esim. 3 vuotta). Todettiin, että toimikauden olisi hyvä ylittää hallitusohjelmakausi, jotta työhön tulisi pitkäjänteisyyttä. Toisaalta todettiin että </a:t>
            </a:r>
            <a:r>
              <a:rPr lang="fi-FI" b="1" dirty="0"/>
              <a:t>vaihtuvuuttakin tarvittaisiin </a:t>
            </a:r>
            <a:r>
              <a:rPr lang="fi-FI" dirty="0"/>
              <a:t>uusia kehitysideoita varten. </a:t>
            </a:r>
            <a:r>
              <a:rPr lang="fi-FI" dirty="0" smtClean="0"/>
              <a:t>Todettiin</a:t>
            </a:r>
            <a:r>
              <a:rPr lang="fi-FI" dirty="0"/>
              <a:t>, että jäsenistössä tulisi olla </a:t>
            </a:r>
            <a:r>
              <a:rPr lang="fi-FI" b="1" dirty="0"/>
              <a:t>edelleen laajapohjainen edustus ohjauksen kentällä </a:t>
            </a:r>
            <a:r>
              <a:rPr lang="fi-FI" b="1" dirty="0" smtClean="0"/>
              <a:t>olevista toimijoista</a:t>
            </a:r>
            <a:r>
              <a:rPr lang="fi-FI" dirty="0" smtClean="0"/>
              <a:t>. </a:t>
            </a:r>
            <a:r>
              <a:rPr lang="fi-FI" dirty="0"/>
              <a:t>Muistutettiin että tarvittaessa kokouksiin </a:t>
            </a:r>
            <a:r>
              <a:rPr lang="fi-FI" dirty="0" smtClean="0"/>
              <a:t>voidaan </a:t>
            </a:r>
            <a:r>
              <a:rPr lang="fi-FI" dirty="0"/>
              <a:t>kutsua </a:t>
            </a:r>
            <a:r>
              <a:rPr lang="fi-FI" dirty="0" smtClean="0"/>
              <a:t>tarvittaessa myös </a:t>
            </a:r>
            <a:r>
              <a:rPr lang="fi-FI" dirty="0"/>
              <a:t>asiantuntijoita. </a:t>
            </a:r>
          </a:p>
        </p:txBody>
      </p:sp>
      <p:sp>
        <p:nvSpPr>
          <p:cNvPr id="4" name="Alatunnisteen paikkamerkki 3"/>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5" name="Päivämäärän paikkamerkki 4"/>
          <p:cNvSpPr>
            <a:spLocks noGrp="1"/>
          </p:cNvSpPr>
          <p:nvPr>
            <p:ph type="dt" sz="half" idx="10"/>
          </p:nvPr>
        </p:nvSpPr>
        <p:spPr/>
        <p:txBody>
          <a:bodyPr/>
          <a:lstStyle/>
          <a:p>
            <a:fld id="{CF0B024A-9348-8F4E-84E6-1AC861A3D50B}" type="datetime1">
              <a:rPr lang="fi-FI" smtClean="0"/>
              <a:t>30.11.2022</a:t>
            </a:fld>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4</a:t>
            </a:fld>
            <a:endParaRPr lang="fi-FI"/>
          </a:p>
        </p:txBody>
      </p:sp>
    </p:spTree>
    <p:extLst>
      <p:ext uri="{BB962C8B-B14F-4D97-AF65-F5344CB8AC3E}">
        <p14:creationId xmlns:p14="http://schemas.microsoft.com/office/powerpoint/2010/main" val="4208815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Tarvitaanko elinikäiselle ohjaukselle pysyvää koordinaatiota?</a:t>
            </a:r>
          </a:p>
        </p:txBody>
      </p:sp>
      <p:sp>
        <p:nvSpPr>
          <p:cNvPr id="3" name="Sisällön paikkamerkki 2"/>
          <p:cNvSpPr>
            <a:spLocks noGrp="1"/>
          </p:cNvSpPr>
          <p:nvPr>
            <p:ph idx="1"/>
          </p:nvPr>
        </p:nvSpPr>
        <p:spPr/>
        <p:txBody>
          <a:bodyPr>
            <a:normAutofit fontScale="92500"/>
          </a:bodyPr>
          <a:lstStyle/>
          <a:p>
            <a:r>
              <a:rPr lang="fi-FI" dirty="0" smtClean="0"/>
              <a:t>Kyllä </a:t>
            </a:r>
            <a:r>
              <a:rPr lang="fi-FI" b="1" dirty="0" smtClean="0"/>
              <a:t>88,2</a:t>
            </a:r>
            <a:r>
              <a:rPr lang="fi-FI" dirty="0" smtClean="0"/>
              <a:t>%, En osaa sanoa 11,8%</a:t>
            </a:r>
          </a:p>
          <a:p>
            <a:r>
              <a:rPr lang="fi-FI" dirty="0" smtClean="0"/>
              <a:t>Perustelut EOS-vastauksille:</a:t>
            </a:r>
          </a:p>
          <a:p>
            <a:pPr lvl="1"/>
            <a:r>
              <a:rPr lang="fi-FI" dirty="0" smtClean="0"/>
              <a:t>”</a:t>
            </a:r>
            <a:r>
              <a:rPr lang="fi-FI" dirty="0"/>
              <a:t> Asia on vielä kovin </a:t>
            </a:r>
            <a:r>
              <a:rPr lang="fi-FI" dirty="0" smtClean="0"/>
              <a:t>keskeneräinen”</a:t>
            </a:r>
          </a:p>
          <a:p>
            <a:pPr lvl="1"/>
            <a:r>
              <a:rPr lang="fi-FI" dirty="0" smtClean="0"/>
              <a:t>”TE2024 </a:t>
            </a:r>
            <a:r>
              <a:rPr lang="fi-FI" dirty="0"/>
              <a:t>takia ei vielä ajankohtainen, mutta tärkeää seurata tilannetta ja kerätä tietoa </a:t>
            </a:r>
            <a:r>
              <a:rPr lang="fi-FI" dirty="0" smtClean="0"/>
              <a:t>tarpeesta”</a:t>
            </a:r>
            <a:endParaRPr lang="fi-FI" dirty="0"/>
          </a:p>
          <a:p>
            <a:r>
              <a:rPr lang="fi-FI" b="1" dirty="0"/>
              <a:t>Mille organisaatio(i)</a:t>
            </a:r>
            <a:r>
              <a:rPr lang="fi-FI" b="1" dirty="0" err="1"/>
              <a:t>lle</a:t>
            </a:r>
            <a:r>
              <a:rPr lang="fi-FI" b="1" dirty="0"/>
              <a:t> tehtävä tulisi osoittaa ja edellyttäisikö tehtävä henkilöresurssia</a:t>
            </a:r>
            <a:r>
              <a:rPr lang="fi-FI" b="1" dirty="0" smtClean="0"/>
              <a:t>?</a:t>
            </a:r>
          </a:p>
          <a:p>
            <a:pPr lvl="1"/>
            <a:r>
              <a:rPr lang="fi-FI" b="1" dirty="0" smtClean="0"/>
              <a:t>Tästä ei vallinnut suurta yksimielisyyttä</a:t>
            </a:r>
            <a:r>
              <a:rPr lang="fi-FI" dirty="0" smtClean="0"/>
              <a:t>. Vastauksissa mainittiin mm. Ministeriöt (TEM, OKM) erikseen tai yhteistyössä, Aluehallinto (</a:t>
            </a:r>
            <a:r>
              <a:rPr lang="fi-FI" dirty="0" err="1" smtClean="0"/>
              <a:t>ELYt</a:t>
            </a:r>
            <a:r>
              <a:rPr lang="fi-FI" dirty="0" smtClean="0"/>
              <a:t> ja </a:t>
            </a:r>
            <a:r>
              <a:rPr lang="fi-FI" dirty="0" err="1" smtClean="0"/>
              <a:t>AVIt</a:t>
            </a:r>
            <a:r>
              <a:rPr lang="fi-FI" dirty="0" smtClean="0"/>
              <a:t>), JOTPA ja ELO-foorumi. Ehdotettiin myös pysyvää tiimiä </a:t>
            </a:r>
            <a:r>
              <a:rPr lang="fi-FI" dirty="0"/>
              <a:t>johonkin nykyiseen </a:t>
            </a:r>
            <a:r>
              <a:rPr lang="fi-FI" dirty="0" smtClean="0"/>
              <a:t>toimijaan, jolle </a:t>
            </a:r>
            <a:r>
              <a:rPr lang="fi-FI" dirty="0"/>
              <a:t>kohdennetaan mandaatti toimia, tai yksikkö, johon sijoitetaan henkilöstöä eri hallinnonaloilta kuten </a:t>
            </a:r>
            <a:r>
              <a:rPr lang="fi-FI" dirty="0" smtClean="0"/>
              <a:t>Ohjaamoissa. ”Tästä </a:t>
            </a:r>
            <a:r>
              <a:rPr lang="fi-FI" dirty="0"/>
              <a:t>tehtävän osoittamisesta tulisi keskustella laajalla edustuksella ja kuulla toimijoiden näkemyksiä. Asia ei ole yksiselitteinen.” ” Olisi hyvä, jos tehtävä olisi useamman organisaation yhteistyönä. Riippumatta organisaatiosta mihin/joihin tehtävä sijoitetaan, tehtävän pitäisi olla luonteeltaan poikkihallinnollista</a:t>
            </a:r>
            <a:r>
              <a:rPr lang="fi-FI" dirty="0" smtClean="0"/>
              <a:t>.”</a:t>
            </a:r>
          </a:p>
          <a:p>
            <a:pPr lvl="1"/>
            <a:r>
              <a:rPr lang="fi-FI" dirty="0" smtClean="0"/>
              <a:t>Mistä oltiin yhtä mieltä oli, että </a:t>
            </a:r>
            <a:r>
              <a:rPr lang="fi-FI" b="1" dirty="0" smtClean="0"/>
              <a:t>työ edellyttää </a:t>
            </a:r>
            <a:r>
              <a:rPr lang="fi-FI" b="1" dirty="0"/>
              <a:t>”korvamerkittyä” henkilöresurssia </a:t>
            </a:r>
            <a:r>
              <a:rPr lang="fi-FI" dirty="0" smtClean="0"/>
              <a:t>(”esimerkiksi </a:t>
            </a:r>
            <a:r>
              <a:rPr lang="fi-FI" dirty="0"/>
              <a:t>eri hallinnonalojen </a:t>
            </a:r>
            <a:r>
              <a:rPr lang="fi-FI" dirty="0" err="1"/>
              <a:t>yhteisrahoitteisena</a:t>
            </a:r>
            <a:r>
              <a:rPr lang="fi-FI" dirty="0"/>
              <a:t> ellei pystytä luomaan yksikköä, jolla on mandaatti hoitaa tätä tehtävää. </a:t>
            </a:r>
            <a:r>
              <a:rPr lang="fi-FI" dirty="0" smtClean="0"/>
              <a:t>”) sekä resursseja esim. tilaisuuksien järjestämiseen.</a:t>
            </a:r>
            <a:endParaRPr lang="fi-FI" dirty="0"/>
          </a:p>
          <a:p>
            <a:pPr lvl="1"/>
            <a:endParaRPr lang="fi-FI" dirty="0"/>
          </a:p>
        </p:txBody>
      </p:sp>
      <p:sp>
        <p:nvSpPr>
          <p:cNvPr id="4" name="Alatunnisteen paikkamerkki 3"/>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5" name="Päivämäärän paikkamerkki 4"/>
          <p:cNvSpPr>
            <a:spLocks noGrp="1"/>
          </p:cNvSpPr>
          <p:nvPr>
            <p:ph type="dt" sz="half" idx="10"/>
          </p:nvPr>
        </p:nvSpPr>
        <p:spPr/>
        <p:txBody>
          <a:bodyPr/>
          <a:lstStyle/>
          <a:p>
            <a:fld id="{CF0B024A-9348-8F4E-84E6-1AC861A3D50B}" type="datetime1">
              <a:rPr lang="fi-FI" smtClean="0"/>
              <a:t>30.11.2022</a:t>
            </a:fld>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5</a:t>
            </a:fld>
            <a:endParaRPr lang="fi-FI"/>
          </a:p>
        </p:txBody>
      </p:sp>
    </p:spTree>
    <p:extLst>
      <p:ext uri="{BB962C8B-B14F-4D97-AF65-F5344CB8AC3E}">
        <p14:creationId xmlns:p14="http://schemas.microsoft.com/office/powerpoint/2010/main" val="3518660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Mitä tehtäviä elinikäisen ohjauksen pysyvään koordinaatioon tulisi sisältyä</a:t>
            </a:r>
            <a:r>
              <a:rPr lang="fi-FI" dirty="0" smtClean="0"/>
              <a:t>?</a:t>
            </a:r>
            <a:endParaRPr lang="fi-FI" dirty="0"/>
          </a:p>
        </p:txBody>
      </p:sp>
      <p:sp>
        <p:nvSpPr>
          <p:cNvPr id="3" name="Sisällön paikkamerkki 2"/>
          <p:cNvSpPr>
            <a:spLocks noGrp="1"/>
          </p:cNvSpPr>
          <p:nvPr>
            <p:ph idx="1"/>
          </p:nvPr>
        </p:nvSpPr>
        <p:spPr/>
        <p:txBody>
          <a:bodyPr>
            <a:normAutofit fontScale="92500" lnSpcReduction="20000"/>
          </a:bodyPr>
          <a:lstStyle/>
          <a:p>
            <a:r>
              <a:rPr lang="fi-FI" b="1" dirty="0"/>
              <a:t>Ohjauskentän kokonaiskuvan hallinta ja seuranta</a:t>
            </a:r>
            <a:r>
              <a:rPr lang="fi-FI" dirty="0"/>
              <a:t>; tiedolla </a:t>
            </a:r>
            <a:r>
              <a:rPr lang="fi-FI" dirty="0" smtClean="0"/>
              <a:t>johtaminen (”Tiedon </a:t>
            </a:r>
            <a:r>
              <a:rPr lang="fi-FI" dirty="0"/>
              <a:t>koontia siitä mitä parhaillaan kehitetään ja näiden suhde strategiaan. </a:t>
            </a:r>
            <a:r>
              <a:rPr lang="fi-FI" dirty="0" smtClean="0"/>
              <a:t>”)</a:t>
            </a:r>
          </a:p>
          <a:p>
            <a:r>
              <a:rPr lang="fi-FI" b="1" dirty="0" smtClean="0"/>
              <a:t>Strategian seuranta, päivittäminen ja implementointi alueilla ja sen seuranta </a:t>
            </a:r>
            <a:r>
              <a:rPr lang="fi-FI" dirty="0" smtClean="0"/>
              <a:t>(ml. ennakointi, kansainvälisen ja poliittisen kentän seuraaminen)</a:t>
            </a:r>
          </a:p>
          <a:p>
            <a:r>
              <a:rPr lang="fi-FI" b="1" dirty="0" smtClean="0"/>
              <a:t>Tiivis ja säännöllinen vuoropuhelu:</a:t>
            </a:r>
          </a:p>
          <a:p>
            <a:pPr lvl="1"/>
            <a:r>
              <a:rPr lang="fi-FI" dirty="0" smtClean="0"/>
              <a:t>ELO-foorumin ja alueiden ohjaustoimijoiden kanssa: alueellisen </a:t>
            </a:r>
            <a:r>
              <a:rPr lang="fi-FI" dirty="0"/>
              <a:t>toiminnan tukeminen </a:t>
            </a:r>
            <a:r>
              <a:rPr lang="fi-FI" dirty="0" smtClean="0"/>
              <a:t>(esim. </a:t>
            </a:r>
            <a:r>
              <a:rPr lang="fi-FI" dirty="0" err="1" smtClean="0"/>
              <a:t>uosittaisen</a:t>
            </a:r>
            <a:r>
              <a:rPr lang="fi-FI" dirty="0" smtClean="0"/>
              <a:t> valtakunnallisen </a:t>
            </a:r>
            <a:r>
              <a:rPr lang="fi-FI" dirty="0"/>
              <a:t>ELO foorumin-työseminaarin </a:t>
            </a:r>
            <a:r>
              <a:rPr lang="fi-FI" dirty="0" err="1" smtClean="0"/>
              <a:t>vamistelu</a:t>
            </a:r>
            <a:r>
              <a:rPr lang="fi-FI" dirty="0" smtClean="0"/>
              <a:t>)</a:t>
            </a:r>
          </a:p>
          <a:p>
            <a:pPr lvl="1"/>
            <a:r>
              <a:rPr lang="fi-FI" dirty="0" smtClean="0"/>
              <a:t>Ohjauksen tutkijoiden ja ohjauskoulutustoimijoiden kanssa</a:t>
            </a:r>
            <a:r>
              <a:rPr lang="fi-FI" dirty="0"/>
              <a:t>: ohjausalan kansallisen tutkimusohjelman kehittämiseksi ja toteuttamiseksi tukemaan tiedolla johtamista ja koulutuksen </a:t>
            </a:r>
            <a:r>
              <a:rPr lang="fi-FI" dirty="0" smtClean="0"/>
              <a:t>kehittämistä</a:t>
            </a:r>
          </a:p>
          <a:p>
            <a:r>
              <a:rPr lang="fi-FI" b="1" dirty="0"/>
              <a:t>Viestintä: </a:t>
            </a:r>
            <a:r>
              <a:rPr lang="fi-FI" dirty="0"/>
              <a:t>ajankohtaisista ohjauksen valtakunnallisista ja alueellisista hankkeista ja hyvistä </a:t>
            </a:r>
            <a:r>
              <a:rPr lang="fi-FI" dirty="0" smtClean="0"/>
              <a:t>käytännöistä</a:t>
            </a:r>
          </a:p>
          <a:p>
            <a:r>
              <a:rPr lang="fi-FI" b="1" dirty="0" smtClean="0"/>
              <a:t>Ohjaustyökalujen, materiaalien, koulutuskäytäntöjen kehittäminen ja jakaminen</a:t>
            </a:r>
            <a:r>
              <a:rPr lang="fi-FI" dirty="0" smtClean="0"/>
              <a:t>, kehittämistyön huomiointi strategiassa, kentältä </a:t>
            </a:r>
            <a:r>
              <a:rPr lang="fi-FI" dirty="0"/>
              <a:t>nousevat tarpeet, ” Tehdä aloitteita ja rahoitusesityksiä ELO-strategiaan ja hallitusohjelmaan liitettävistä laajoista hankkeista, jotka koskevat useampaa kuin yhtä hallinnonalaa”, </a:t>
            </a:r>
            <a:r>
              <a:rPr lang="fi-FI" dirty="0" smtClean="0"/>
              <a:t>”ohjauksen </a:t>
            </a:r>
            <a:r>
              <a:rPr lang="fi-FI" dirty="0"/>
              <a:t>integroiminen kansalliseen digitaaliseen ekosysteemiin”, ” Osallistuminen ohjauksen valtakunnallisten perusteiden valmisteluun eri </a:t>
            </a:r>
            <a:r>
              <a:rPr lang="fi-FI" dirty="0" smtClean="0"/>
              <a:t>kouluasteille”</a:t>
            </a:r>
            <a:endParaRPr lang="fi-FI" dirty="0"/>
          </a:p>
        </p:txBody>
      </p:sp>
      <p:sp>
        <p:nvSpPr>
          <p:cNvPr id="4" name="Alatunnisteen paikkamerkki 3"/>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5" name="Päivämäärän paikkamerkki 4"/>
          <p:cNvSpPr>
            <a:spLocks noGrp="1"/>
          </p:cNvSpPr>
          <p:nvPr>
            <p:ph type="dt" sz="half" idx="10"/>
          </p:nvPr>
        </p:nvSpPr>
        <p:spPr/>
        <p:txBody>
          <a:bodyPr/>
          <a:lstStyle/>
          <a:p>
            <a:fld id="{CF0B024A-9348-8F4E-84E6-1AC861A3D50B}" type="datetime1">
              <a:rPr lang="fi-FI" smtClean="0"/>
              <a:t>30.11.2022</a:t>
            </a:fld>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6</a:t>
            </a:fld>
            <a:endParaRPr lang="fi-FI"/>
          </a:p>
        </p:txBody>
      </p:sp>
    </p:spTree>
    <p:extLst>
      <p:ext uri="{BB962C8B-B14F-4D97-AF65-F5344CB8AC3E}">
        <p14:creationId xmlns:p14="http://schemas.microsoft.com/office/powerpoint/2010/main" val="1109195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1600" dirty="0"/>
              <a:t>Miten palveluiden organisoitumisen uudistukset (esim. TE-palveluiden uudistus 2024, JOTPA, hyvinvointialueet) tulisi huomioida seuraavalla ELO-foorumin toimikaudella tai muissa koordinaatioratkaisuissa?</a:t>
            </a:r>
          </a:p>
        </p:txBody>
      </p:sp>
      <p:sp>
        <p:nvSpPr>
          <p:cNvPr id="3" name="Sisällön paikkamerkki 2"/>
          <p:cNvSpPr>
            <a:spLocks noGrp="1"/>
          </p:cNvSpPr>
          <p:nvPr>
            <p:ph idx="1"/>
          </p:nvPr>
        </p:nvSpPr>
        <p:spPr/>
        <p:txBody>
          <a:bodyPr>
            <a:normAutofit fontScale="77500" lnSpcReduction="20000"/>
          </a:bodyPr>
          <a:lstStyle/>
          <a:p>
            <a:r>
              <a:rPr lang="fi-FI" b="1" dirty="0"/>
              <a:t>Yhteistyö: </a:t>
            </a:r>
            <a:r>
              <a:rPr lang="fi-FI" dirty="0"/>
              <a:t>Yhteistyö eri toimijoiden välillä; tiedon jakaminen, hyvät käytänteet, yhdessä tekeminen. Muuten ohjauspalvelut </a:t>
            </a:r>
            <a:r>
              <a:rPr lang="fi-FI" dirty="0" err="1"/>
              <a:t>pirstaloituvat</a:t>
            </a:r>
            <a:r>
              <a:rPr lang="fi-FI" dirty="0"/>
              <a:t> entisestään. Tulevassa ELO-foorumissa tulisi olla jäsenet kaikista keskeisistä organisaatioista, joita uudistukset koskettavat - </a:t>
            </a:r>
            <a:r>
              <a:rPr lang="fi-FI" dirty="0" smtClean="0"/>
              <a:t>ELO-foorumin </a:t>
            </a:r>
            <a:r>
              <a:rPr lang="fi-FI" dirty="0"/>
              <a:t>kokoonpanoa on tarvittaessa täydennettävä</a:t>
            </a:r>
            <a:r>
              <a:rPr lang="fi-FI" dirty="0" smtClean="0"/>
              <a:t>. </a:t>
            </a:r>
            <a:r>
              <a:rPr lang="fi-FI" dirty="0"/>
              <a:t>Yllä </a:t>
            </a:r>
            <a:r>
              <a:rPr lang="fi-FI" dirty="0" smtClean="0"/>
              <a:t>olevat </a:t>
            </a:r>
            <a:r>
              <a:rPr lang="fi-FI" dirty="0"/>
              <a:t>organisaatiot mukaan ELO-koordinointiin kaikilla tasoilla, valtakunnallisesti sekä alueellisesti, varmistetaan tiivis vuoropuhelu toimijoiden kesken</a:t>
            </a:r>
            <a:r>
              <a:rPr lang="fi-FI" dirty="0" smtClean="0"/>
              <a:t>.</a:t>
            </a:r>
          </a:p>
          <a:p>
            <a:r>
              <a:rPr lang="fi-FI" b="1" dirty="0"/>
              <a:t>Roolien </a:t>
            </a:r>
            <a:r>
              <a:rPr lang="fi-FI" b="1" dirty="0" smtClean="0"/>
              <a:t>pohdinta: ”</a:t>
            </a:r>
            <a:r>
              <a:rPr lang="fi-FI" dirty="0" smtClean="0"/>
              <a:t>Pitäisi </a:t>
            </a:r>
            <a:r>
              <a:rPr lang="fi-FI" dirty="0"/>
              <a:t>miettiä kunkin tahon rooli ja edetä esimerkiksi koordinaatioratkaisuissa siten, että koordinaatiotaho olisi se, jolla on parhaat edellytykset toimia kentällä kokoavana voimana.” </a:t>
            </a:r>
            <a:r>
              <a:rPr lang="fi-FI" dirty="0" smtClean="0"/>
              <a:t>”Jos </a:t>
            </a:r>
            <a:r>
              <a:rPr lang="fi-FI" dirty="0"/>
              <a:t>olisi yksi valtakunnallinen kokoava toimija, se voisi linjata palvelujen kokonaisuutta ja työnjakoa eri hallinnonalojen ja -tasojen kesken</a:t>
            </a:r>
            <a:r>
              <a:rPr lang="fi-FI" dirty="0" smtClean="0"/>
              <a:t>.”</a:t>
            </a:r>
          </a:p>
          <a:p>
            <a:r>
              <a:rPr lang="fi-FI" b="1" dirty="0"/>
              <a:t>Seuranta: </a:t>
            </a:r>
            <a:r>
              <a:rPr lang="fi-FI" dirty="0" smtClean="0"/>
              <a:t>”tarvitsee </a:t>
            </a:r>
            <a:r>
              <a:rPr lang="fi-FI" dirty="0"/>
              <a:t>kuulla ja seurata uuden toimijoiden onnistumista ja olla avoimia muutoksille, jos jokin ei toimi.” </a:t>
            </a:r>
            <a:r>
              <a:rPr lang="fi-FI" dirty="0" smtClean="0"/>
              <a:t>”Tärkeää </a:t>
            </a:r>
            <a:r>
              <a:rPr lang="fi-FI" dirty="0"/>
              <a:t>olisi alusta lähtien luoda tiedonkeruun rakenne ja prosessit, jotta toimintatapoja ja käytäntöjä voisi kehittää valtakunnallisesti. Voisiko JOTPA ottaa tehtäväkseen tiedolla johtamisen ja hyvien käytäntöjen levittämisen</a:t>
            </a:r>
            <a:r>
              <a:rPr lang="fi-FI" dirty="0" smtClean="0"/>
              <a:t>?”</a:t>
            </a:r>
          </a:p>
          <a:p>
            <a:r>
              <a:rPr lang="fi-FI" b="1" dirty="0" smtClean="0"/>
              <a:t>Ohjauksen laadun varmistaminen ja </a:t>
            </a:r>
            <a:r>
              <a:rPr lang="fi-FI" b="1" dirty="0"/>
              <a:t>kehittäminen: </a:t>
            </a:r>
            <a:r>
              <a:rPr lang="fi-FI" dirty="0" smtClean="0"/>
              <a:t>”Ohjausosaamisen </a:t>
            </a:r>
            <a:r>
              <a:rPr lang="fi-FI" dirty="0"/>
              <a:t>nostamiseen ja asiakaspolkujen sujuvoittamiseen tulisi kiinnittää entistä enemmän huomiota.” ” Miten varmistetaan kuntien työllisyyspalveluiden ohjausosaamisen laatua, esim. hyvän ohjauksen kriteerit työllisyydenhoidon ja hyvinvointialueiden tehtävissä.” </a:t>
            </a:r>
            <a:r>
              <a:rPr lang="fi-FI" dirty="0" smtClean="0"/>
              <a:t>”Myös </a:t>
            </a:r>
            <a:r>
              <a:rPr lang="fi-FI" dirty="0"/>
              <a:t>ohjausosaamisen kehittäminen (täydennyskoulutusten järjestäminen) voisi olla </a:t>
            </a:r>
            <a:r>
              <a:rPr lang="fi-FI" dirty="0" err="1"/>
              <a:t>JOTPAn</a:t>
            </a:r>
            <a:r>
              <a:rPr lang="fi-FI" dirty="0"/>
              <a:t> tehtävä</a:t>
            </a:r>
            <a:r>
              <a:rPr lang="fi-FI" dirty="0" smtClean="0"/>
              <a:t>.”</a:t>
            </a:r>
          </a:p>
          <a:p>
            <a:r>
              <a:rPr lang="fi-FI" b="1" dirty="0" smtClean="0"/>
              <a:t>Viestintä</a:t>
            </a:r>
            <a:r>
              <a:rPr lang="fi-FI" b="1" dirty="0"/>
              <a:t>:  </a:t>
            </a:r>
            <a:r>
              <a:rPr lang="fi-FI" dirty="0"/>
              <a:t>Tärkeää on myös viestintä asiakkaille ja sidosryhmille, jotta palvelut ja rahoitusmahdollisuudet tavoittavat niitä tarvitsevia.</a:t>
            </a:r>
          </a:p>
          <a:p>
            <a:endParaRPr lang="fi-FI" dirty="0" smtClean="0"/>
          </a:p>
          <a:p>
            <a:endParaRPr lang="fi-FI" dirty="0" smtClean="0"/>
          </a:p>
          <a:p>
            <a:endParaRPr lang="fi-FI" b="1" dirty="0"/>
          </a:p>
        </p:txBody>
      </p:sp>
      <p:sp>
        <p:nvSpPr>
          <p:cNvPr id="4" name="Alatunnisteen paikkamerkki 3"/>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5" name="Päivämäärän paikkamerkki 4"/>
          <p:cNvSpPr>
            <a:spLocks noGrp="1"/>
          </p:cNvSpPr>
          <p:nvPr>
            <p:ph type="dt" sz="half" idx="10"/>
          </p:nvPr>
        </p:nvSpPr>
        <p:spPr/>
        <p:txBody>
          <a:bodyPr/>
          <a:lstStyle/>
          <a:p>
            <a:fld id="{CF0B024A-9348-8F4E-84E6-1AC861A3D50B}" type="datetime1">
              <a:rPr lang="fi-FI" smtClean="0"/>
              <a:t>30.11.2022</a:t>
            </a:fld>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7</a:t>
            </a:fld>
            <a:endParaRPr lang="fi-FI"/>
          </a:p>
        </p:txBody>
      </p:sp>
    </p:spTree>
    <p:extLst>
      <p:ext uri="{BB962C8B-B14F-4D97-AF65-F5344CB8AC3E}">
        <p14:creationId xmlns:p14="http://schemas.microsoft.com/office/powerpoint/2010/main" val="1600436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Miten alueellista ELO-toimintaa tulisi kehittää? Miten sen jatkuvuus turvataan? </a:t>
            </a:r>
          </a:p>
        </p:txBody>
      </p:sp>
      <p:sp>
        <p:nvSpPr>
          <p:cNvPr id="3" name="Sisällön paikkamerkki 2"/>
          <p:cNvSpPr>
            <a:spLocks noGrp="1"/>
          </p:cNvSpPr>
          <p:nvPr>
            <p:ph idx="1"/>
          </p:nvPr>
        </p:nvSpPr>
        <p:spPr/>
        <p:txBody>
          <a:bodyPr>
            <a:normAutofit fontScale="92500" lnSpcReduction="10000"/>
          </a:bodyPr>
          <a:lstStyle/>
          <a:p>
            <a:r>
              <a:rPr lang="fi-FI" b="1" dirty="0" smtClean="0"/>
              <a:t>ELO-Koordinaattorien </a:t>
            </a:r>
            <a:r>
              <a:rPr lang="fi-FI" b="1" dirty="0"/>
              <a:t>itsenäisten työskentelyedellytysten turvaaminen: </a:t>
            </a:r>
            <a:r>
              <a:rPr lang="fi-FI" dirty="0"/>
              <a:t>Korvamerkitty henkilöresurssi ja budjetti, </a:t>
            </a:r>
            <a:r>
              <a:rPr lang="fi-FI" dirty="0" smtClean="0"/>
              <a:t>selkeä </a:t>
            </a:r>
            <a:r>
              <a:rPr lang="fi-FI" dirty="0"/>
              <a:t>mandaatti ja resursseihin suhteutetut tavoitteet alueelliselle ELO-toiminnalle, k</a:t>
            </a:r>
            <a:r>
              <a:rPr lang="fi-FI" dirty="0" smtClean="0"/>
              <a:t>oordinaatiosta </a:t>
            </a:r>
            <a:r>
              <a:rPr lang="fi-FI" dirty="0"/>
              <a:t>vastaavalla pitäisi olla paremmat mahdollisuudet tehdä sopimuksia jatkuvasta yhteistyöstä ELO-toimijoiden kanssa. ELO-koordinaattorien työnkuvaa tulisi selkeyttää ja arvioida ELO-koordinaattorien osaamisen kehittymiseen tukea</a:t>
            </a:r>
            <a:r>
              <a:rPr lang="fi-FI" dirty="0" smtClean="0"/>
              <a:t>. ”</a:t>
            </a:r>
            <a:r>
              <a:rPr lang="fi-FI" dirty="0"/>
              <a:t>Olisi hyvä, että tehtävä olisi määritelty ELY-laissa ja sen myötä myös turvattu resurssit alueelliselle ELO-toiminnalle.” </a:t>
            </a:r>
            <a:r>
              <a:rPr lang="fi-FI" dirty="0" smtClean="0"/>
              <a:t>”ELO-toiminta </a:t>
            </a:r>
            <a:r>
              <a:rPr lang="fi-FI" dirty="0"/>
              <a:t>tulisi sisällyttää alueiden rahoitukseen nykyisten tulossopimusten tapaan</a:t>
            </a:r>
            <a:r>
              <a:rPr lang="fi-FI" dirty="0" smtClean="0"/>
              <a:t>.”</a:t>
            </a:r>
          </a:p>
          <a:p>
            <a:r>
              <a:rPr lang="fi-FI" b="1" dirty="0" smtClean="0"/>
              <a:t>Yhteinen </a:t>
            </a:r>
            <a:r>
              <a:rPr lang="fi-FI" b="1" dirty="0"/>
              <a:t>tiedonmuodostus: </a:t>
            </a:r>
            <a:r>
              <a:rPr lang="fi-FI" dirty="0" smtClean="0"/>
              <a:t>”Alueilla </a:t>
            </a:r>
            <a:r>
              <a:rPr lang="fi-FI" dirty="0"/>
              <a:t>tulisi syntyä yhteinen </a:t>
            </a:r>
            <a:r>
              <a:rPr lang="fi-FI" dirty="0" smtClean="0"/>
              <a:t>tiedonmuodostus </a:t>
            </a:r>
            <a:r>
              <a:rPr lang="fi-FI" dirty="0" err="1"/>
              <a:t>elinkäiseen</a:t>
            </a:r>
            <a:r>
              <a:rPr lang="fi-FI" dirty="0"/>
              <a:t> ohjaukseen ja jatkuvaan oppimisen koordinaation liittyen.” ” Alueiden tarpeiden ja kehittämisideoiden selvittämistä systemaattisesti ja tarvittaessa niiden työstämistä kansallisessa kehittämisessä</a:t>
            </a:r>
            <a:r>
              <a:rPr lang="fi-FI" dirty="0" smtClean="0"/>
              <a:t>.” ”Koulutusta </a:t>
            </a:r>
            <a:r>
              <a:rPr lang="fi-FI" dirty="0"/>
              <a:t>ja tiedon jakamista alueille, organisoitumisen uudistusten alla on usein tietämättömyyttä ja tietoa tulee välittää </a:t>
            </a:r>
            <a:r>
              <a:rPr lang="fi-FI" dirty="0" smtClean="0"/>
              <a:t>monikanavaisesti”</a:t>
            </a:r>
          </a:p>
          <a:p>
            <a:r>
              <a:rPr lang="fi-FI" b="1" dirty="0" smtClean="0"/>
              <a:t>Muuta: ”</a:t>
            </a:r>
            <a:r>
              <a:rPr lang="fi-FI" dirty="0" smtClean="0"/>
              <a:t>Jatkuvuus </a:t>
            </a:r>
            <a:r>
              <a:rPr lang="fi-FI" dirty="0"/>
              <a:t>voidaan turvata, kun on tiedossa, mikä taho tulevaisuudessa vastaa alueellisesta </a:t>
            </a:r>
            <a:r>
              <a:rPr lang="fi-FI" dirty="0" smtClean="0"/>
              <a:t>ELO-toiminnasta”</a:t>
            </a:r>
            <a:endParaRPr lang="fi-FI" dirty="0"/>
          </a:p>
        </p:txBody>
      </p:sp>
      <p:sp>
        <p:nvSpPr>
          <p:cNvPr id="4" name="Alatunnisteen paikkamerkki 3"/>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5" name="Päivämäärän paikkamerkki 4"/>
          <p:cNvSpPr>
            <a:spLocks noGrp="1"/>
          </p:cNvSpPr>
          <p:nvPr>
            <p:ph type="dt" sz="half" idx="10"/>
          </p:nvPr>
        </p:nvSpPr>
        <p:spPr/>
        <p:txBody>
          <a:bodyPr/>
          <a:lstStyle/>
          <a:p>
            <a:fld id="{CF0B024A-9348-8F4E-84E6-1AC861A3D50B}" type="datetime1">
              <a:rPr lang="fi-FI" smtClean="0"/>
              <a:t>30.11.2022</a:t>
            </a:fld>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8</a:t>
            </a:fld>
            <a:endParaRPr lang="fi-FI"/>
          </a:p>
        </p:txBody>
      </p:sp>
    </p:spTree>
    <p:extLst>
      <p:ext uri="{BB962C8B-B14F-4D97-AF65-F5344CB8AC3E}">
        <p14:creationId xmlns:p14="http://schemas.microsoft.com/office/powerpoint/2010/main" val="200868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Ehdotuksia elinikäisen ohjauksen kehittämiseen seuraavassa </a:t>
            </a:r>
            <a:r>
              <a:rPr lang="fi-FI" dirty="0" smtClean="0"/>
              <a:t>hallitusohjelmassa</a:t>
            </a:r>
            <a:r>
              <a:rPr lang="fi-FI" dirty="0"/>
              <a:t>?</a:t>
            </a:r>
          </a:p>
        </p:txBody>
      </p:sp>
      <p:sp>
        <p:nvSpPr>
          <p:cNvPr id="3" name="Sisällön paikkamerkki 2"/>
          <p:cNvSpPr>
            <a:spLocks noGrp="1"/>
          </p:cNvSpPr>
          <p:nvPr>
            <p:ph idx="1"/>
          </p:nvPr>
        </p:nvSpPr>
        <p:spPr/>
        <p:txBody>
          <a:bodyPr>
            <a:normAutofit fontScale="77500" lnSpcReduction="20000"/>
          </a:bodyPr>
          <a:lstStyle/>
          <a:p>
            <a:r>
              <a:rPr lang="fi-FI" b="1" dirty="0"/>
              <a:t>O</a:t>
            </a:r>
            <a:r>
              <a:rPr lang="fi-FI" b="1" dirty="0" smtClean="0"/>
              <a:t>hjauksen </a:t>
            </a:r>
            <a:r>
              <a:rPr lang="fi-FI" b="1" dirty="0"/>
              <a:t>laatua ja määrää on </a:t>
            </a:r>
            <a:r>
              <a:rPr lang="fi-FI" b="1" dirty="0" smtClean="0"/>
              <a:t>lisättävä: ”</a:t>
            </a:r>
            <a:r>
              <a:rPr lang="fi-FI" dirty="0" smtClean="0"/>
              <a:t>Edistetään</a:t>
            </a:r>
            <a:r>
              <a:rPr lang="fi-FI" dirty="0"/>
              <a:t>, että laadukkaita (korkea ohjausosaaminen), monialaisia, -kanavaisia ja -kielisiä palveluita ihmisten elämänuraan liittyviin tarpeisiin, olisi tarjolla kaikille aikuisille. Matalan kynnyksen ohjauspalvelut edellyttävät korkean tason ohjausosaamista. Myös digiohjausta pitää kehittää ja palveluiden on oltava saavutettavissa. Edistetään sellaisten rakenteiden syntymistä, jossa tällaisia palveluita on saatavilla matalalla kynnyksellä</a:t>
            </a:r>
            <a:r>
              <a:rPr lang="fi-FI" dirty="0" smtClean="0"/>
              <a:t>.”</a:t>
            </a:r>
          </a:p>
          <a:p>
            <a:r>
              <a:rPr lang="fi-FI" b="1" dirty="0"/>
              <a:t>Yhteistyö eri toimijoiden </a:t>
            </a:r>
            <a:r>
              <a:rPr lang="fi-FI" b="1" dirty="0" smtClean="0"/>
              <a:t>välillä</a:t>
            </a:r>
            <a:r>
              <a:rPr lang="fi-FI" dirty="0"/>
              <a:t>:</a:t>
            </a:r>
            <a:r>
              <a:rPr lang="fi-FI" dirty="0" smtClean="0"/>
              <a:t> </a:t>
            </a:r>
            <a:r>
              <a:rPr lang="fi-FI" dirty="0"/>
              <a:t>tiedon jakaminen, hyvät käytänteet, yhdessä </a:t>
            </a:r>
            <a:r>
              <a:rPr lang="fi-FI" dirty="0" smtClean="0"/>
              <a:t>tekeminen valtakunnallisesti ja paikallisesti ”Työhallinnon </a:t>
            </a:r>
            <a:r>
              <a:rPr lang="fi-FI" dirty="0"/>
              <a:t>ja oppilaitosten yhteistyötä on lisättävä ja </a:t>
            </a:r>
            <a:r>
              <a:rPr lang="fi-FI" dirty="0" smtClean="0"/>
              <a:t>kehitettävä”</a:t>
            </a:r>
          </a:p>
          <a:p>
            <a:r>
              <a:rPr lang="fi-FI" b="1" dirty="0" smtClean="0"/>
              <a:t>Ohjausosaamisen ja tarjonnan kehittäminen suhteessa erityisryhmiin: </a:t>
            </a:r>
            <a:r>
              <a:rPr lang="fi-FI" dirty="0" smtClean="0"/>
              <a:t>ruotsinkieliset, vajaakuntoiset, erityisaikuiset, kehitysvammaiset, maahanmuuttajat</a:t>
            </a:r>
            <a:r>
              <a:rPr lang="fi-FI" dirty="0"/>
              <a:t>, syrjäytyneet. Tarvitaan osaamista mm. monimuotoisuuteen ja -kulttuurisuuteen, tiedolla johtamiseen ja syrjäytymiskehityksen katkaisemiseen</a:t>
            </a:r>
            <a:r>
              <a:rPr lang="fi-FI" dirty="0" smtClean="0"/>
              <a:t>.</a:t>
            </a:r>
          </a:p>
          <a:p>
            <a:r>
              <a:rPr lang="fi-FI" b="1" dirty="0" smtClean="0"/>
              <a:t>Kokonaisuuden systemaattinen arviointi ja seuranta</a:t>
            </a:r>
          </a:p>
          <a:p>
            <a:r>
              <a:rPr lang="fi-FI" b="1" dirty="0" smtClean="0"/>
              <a:t>Muita mainintoja: </a:t>
            </a:r>
            <a:r>
              <a:rPr lang="fi-FI" dirty="0" smtClean="0"/>
              <a:t>”Kestävä kehitys ja vihreä siirtymä”, </a:t>
            </a:r>
            <a:r>
              <a:rPr lang="fi-FI" b="1" dirty="0" smtClean="0"/>
              <a:t>”</a:t>
            </a:r>
            <a:r>
              <a:rPr lang="fi-FI" dirty="0" smtClean="0"/>
              <a:t>Alueelliset </a:t>
            </a:r>
            <a:r>
              <a:rPr lang="fi-FI" dirty="0"/>
              <a:t>ohjauskeskukset Norjan mallin </a:t>
            </a:r>
            <a:r>
              <a:rPr lang="fi-FI" dirty="0" smtClean="0"/>
              <a:t>mukaisesti”, ”JOD-toimeenpano </a:t>
            </a:r>
            <a:r>
              <a:rPr lang="fi-FI" dirty="0"/>
              <a:t>(Kestävän kasvun ohjelma kokonaisuudessaan relevanteilta osin)”, ” </a:t>
            </a:r>
            <a:r>
              <a:rPr lang="fi-FI" dirty="0" smtClean="0"/>
              <a:t>Korkeakoulutuksen </a:t>
            </a:r>
            <a:r>
              <a:rPr lang="fi-FI" dirty="0"/>
              <a:t>ja osaamisen lisäämisen houkuttelevuutta </a:t>
            </a:r>
            <a:r>
              <a:rPr lang="fi-FI" dirty="0" smtClean="0"/>
              <a:t>lisättävä”, ”Jonkinlainen ”Ohjaus läpi oppivelvollisuuden”-hanke”, ”</a:t>
            </a:r>
            <a:r>
              <a:rPr lang="fi-FI" dirty="0"/>
              <a:t> ELO-strategiaa tulisi tarkastella uuden hallitusohjelman valossa ja päivittää niiltä osin kuin on tarpeen. </a:t>
            </a:r>
            <a:r>
              <a:rPr lang="fi-FI" dirty="0" smtClean="0"/>
              <a:t>”</a:t>
            </a:r>
          </a:p>
        </p:txBody>
      </p:sp>
      <p:sp>
        <p:nvSpPr>
          <p:cNvPr id="4" name="Alatunnisteen paikkamerkki 3"/>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5" name="Päivämäärän paikkamerkki 4"/>
          <p:cNvSpPr>
            <a:spLocks noGrp="1"/>
          </p:cNvSpPr>
          <p:nvPr>
            <p:ph type="dt" sz="half" idx="10"/>
          </p:nvPr>
        </p:nvSpPr>
        <p:spPr/>
        <p:txBody>
          <a:bodyPr/>
          <a:lstStyle/>
          <a:p>
            <a:fld id="{CF0B024A-9348-8F4E-84E6-1AC861A3D50B}" type="datetime1">
              <a:rPr lang="fi-FI" smtClean="0"/>
              <a:t>30.11.2022</a:t>
            </a:fld>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9</a:t>
            </a:fld>
            <a:endParaRPr lang="fi-FI"/>
          </a:p>
        </p:txBody>
      </p:sp>
    </p:spTree>
    <p:extLst>
      <p:ext uri="{BB962C8B-B14F-4D97-AF65-F5344CB8AC3E}">
        <p14:creationId xmlns:p14="http://schemas.microsoft.com/office/powerpoint/2010/main" val="276102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
  <a:themeElements>
    <a:clrScheme name="TEM 2021 01">
      <a:dk1>
        <a:srgbClr val="000000"/>
      </a:dk1>
      <a:lt1>
        <a:srgbClr val="FFFFFF"/>
      </a:lt1>
      <a:dk2>
        <a:srgbClr val="201E5B"/>
      </a:dk2>
      <a:lt2>
        <a:srgbClr val="DDBF8C"/>
      </a:lt2>
      <a:accent1>
        <a:srgbClr val="554596"/>
      </a:accent1>
      <a:accent2>
        <a:srgbClr val="008B3B"/>
      </a:accent2>
      <a:accent3>
        <a:srgbClr val="4565AD"/>
      </a:accent3>
      <a:accent4>
        <a:srgbClr val="E5231B"/>
      </a:accent4>
      <a:accent5>
        <a:srgbClr val="B63E8F"/>
      </a:accent5>
      <a:accent6>
        <a:srgbClr val="894997"/>
      </a:accent6>
      <a:hlink>
        <a:srgbClr val="0066CF"/>
      </a:hlink>
      <a:folHlink>
        <a:srgbClr val="485C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650" dirty="0" err="1" smtClean="0"/>
        </a:defPPr>
      </a:lstStyle>
    </a:txDef>
  </a:objectDefaults>
  <a:extraClrSchemeLst/>
  <a:extLst>
    <a:ext uri="{05A4C25C-085E-4340-85A3-A5531E510DB2}">
      <thm15:themeFamily xmlns:thm15="http://schemas.microsoft.com/office/thememl/2012/main" name="TEM_DB01_laaja__FI_V____RGB.potx" id="{3FA3402B-2EFC-473D-AB43-9B110CE0CE1F}" vid="{EB4504F2-DA96-4563-B70F-974AD9BA36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PP_TEM_laajakuva_FI_pohja_RGB</Template>
  <TotalTime>245</TotalTime>
  <Words>1393</Words>
  <Application>Microsoft Office PowerPoint</Application>
  <PresentationFormat>Näytössä katseltava esitys (16:9)</PresentationFormat>
  <Paragraphs>85</Paragraphs>
  <Slides>11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11</vt:i4>
      </vt:variant>
    </vt:vector>
  </HeadingPairs>
  <TitlesOfParts>
    <vt:vector size="14" baseType="lpstr">
      <vt:lpstr>Arial</vt:lpstr>
      <vt:lpstr>Calibri</vt:lpstr>
      <vt:lpstr>TEM</vt:lpstr>
      <vt:lpstr>Kysely ELO-foorumille ja työjaostolle ELO-koordinaatiosta </vt:lpstr>
      <vt:lpstr>Vastausprosentti ja tarve ELO-foorumille</vt:lpstr>
      <vt:lpstr>Mitkä nähtiin ELO-foorumin tärkeimmiksi tehtäviksi? </vt:lpstr>
      <vt:lpstr>”Kuinka ELO-foorumin toiminnan tulisi organisoitua? (Esim: tarvitaanko säännölliset kokoukset ja jos, kuinka usein; tulisiko olla pysyvä vai vaihtuva jäsenistö ym.)” </vt:lpstr>
      <vt:lpstr>Tarvitaanko elinikäiselle ohjaukselle pysyvää koordinaatiota?</vt:lpstr>
      <vt:lpstr>Mitä tehtäviä elinikäisen ohjauksen pysyvään koordinaatioon tulisi sisältyä?</vt:lpstr>
      <vt:lpstr>Miten palveluiden organisoitumisen uudistukset (esim. TE-palveluiden uudistus 2024, JOTPA, hyvinvointialueet) tulisi huomioida seuraavalla ELO-foorumin toimikaudella tai muissa koordinaatioratkaisuissa?</vt:lpstr>
      <vt:lpstr>Miten alueellista ELO-toimintaa tulisi kehittää? Miten sen jatkuvuus turvataan? </vt:lpstr>
      <vt:lpstr>Ehdotuksia elinikäisen ohjauksen kehittämiseen seuraavassa hallitusohjelmassa?</vt:lpstr>
      <vt:lpstr>Lopputerveiset</vt:lpstr>
      <vt:lpstr>PowerPoint-esitys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Kysely ELO-foorumille ja työjaostolle ELO-koordinaatiosta</dc:title>
  <dc:creator>Puonti Ville (TEM)</dc:creator>
  <cp:lastModifiedBy>Karlsson Ulla-Jill (OKM)</cp:lastModifiedBy>
  <cp:revision>56</cp:revision>
  <dcterms:created xsi:type="dcterms:W3CDTF">2022-11-29T09:57:25Z</dcterms:created>
  <dcterms:modified xsi:type="dcterms:W3CDTF">2022-11-30T13:28:55Z</dcterms:modified>
</cp:coreProperties>
</file>