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4972337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596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80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50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911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11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70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/Users/L/Documents/TYO&#776;MAPPI/DUUNIT/Koordinaatti/Aluekoordinointi/PP/ppt_kuvat/pp-5.jpeg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/Users/L/Documents/TYO&#776;MAPPI/DUUNIT/Koordinaatti/Aluekoordinointi/PP/ppt_kuvat/pp-blanco_ak.jpg" TargetMode="Externa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p-5.jpeg" descr="/Users/L/Documents/TYÖMAPPI/DUUNIT/Koordinaatti/Aluekoordinointi/PP/ppt_kuvat/pp-5.jpe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972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66372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p-blanco_ak.jpg" descr="/Users/L/Documents/TYÖMAPPI/DUUNIT/Koordinaatti/Aluekoordinointi/PP/ppt_kuvat/pp-blanco_ak.jpg"/>
          <p:cNvPicPr>
            <a:picLocks noChangeAspect="1"/>
          </p:cNvPicPr>
          <p:nvPr userDrawn="1"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naps.</a:t>
            </a:r>
          </a:p>
        </p:txBody>
      </p:sp>
      <p:sp>
        <p:nvSpPr>
          <p:cNvPr id="6148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6889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491E2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491E2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491E2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491E2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491E2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491E2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491E2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491E2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491E2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ctrTitle"/>
          </p:nvPr>
        </p:nvSpPr>
        <p:spPr>
          <a:xfrm>
            <a:off x="685800" y="4972050"/>
            <a:ext cx="7772400" cy="1470025"/>
          </a:xfrm>
        </p:spPr>
        <p:txBody>
          <a:bodyPr/>
          <a:lstStyle/>
          <a:p>
            <a:pPr eaLnBrk="1" hangingPunct="1"/>
            <a:r>
              <a:rPr lang="fi-FI" altLang="fi-FI" sz="2000" dirty="0" smtClean="0"/>
              <a:t>Nuorten tieto- ja neuvontatyön </a:t>
            </a:r>
            <a:r>
              <a:rPr lang="fi-FI" altLang="fi-FI" sz="2000" dirty="0" smtClean="0"/>
              <a:t>osaamiskartta</a:t>
            </a:r>
            <a:r>
              <a:rPr lang="fi-FI" altLang="fi-FI" sz="2000" dirty="0" smtClean="0"/>
              <a:t/>
            </a:r>
            <a:br>
              <a:rPr lang="fi-FI" altLang="fi-FI" sz="2000" dirty="0" smtClean="0"/>
            </a:br>
            <a:r>
              <a:rPr lang="fi-FI" altLang="fi-FI" sz="2000" dirty="0" smtClean="0"/>
              <a:t>Heta Malinen</a:t>
            </a:r>
            <a:br>
              <a:rPr lang="fi-FI" altLang="fi-FI" sz="2000" dirty="0" smtClean="0"/>
            </a:br>
            <a:r>
              <a:rPr lang="fi-FI" altLang="fi-FI" sz="2000" dirty="0" smtClean="0"/>
              <a:t>Lähde: </a:t>
            </a:r>
            <a:r>
              <a:rPr lang="fi-FI" altLang="fi-FI" sz="2000" dirty="0" smtClean="0"/>
              <a:t>Pirjo Kovalainen, </a:t>
            </a:r>
            <a:r>
              <a:rPr lang="fi-FI" altLang="fi-FI" sz="2000" dirty="0"/>
              <a:t>O</a:t>
            </a:r>
            <a:r>
              <a:rPr lang="fi-FI" altLang="fi-FI" sz="2000" dirty="0" smtClean="0"/>
              <a:t>saamiskartta testiversio</a:t>
            </a:r>
            <a:r>
              <a:rPr lang="fi-FI" altLang="fi-FI" sz="2400" dirty="0" smtClean="0"/>
              <a:t/>
            </a:r>
            <a:br>
              <a:rPr lang="fi-FI" altLang="fi-FI" sz="2400" dirty="0" smtClean="0"/>
            </a:br>
            <a:endParaRPr lang="fi-FI" altLang="fi-FI" sz="2400" dirty="0" smtClean="0"/>
          </a:p>
        </p:txBody>
      </p:sp>
      <p:pic>
        <p:nvPicPr>
          <p:cNvPr id="1026" name="Picture 2" descr="C:\DATA\Omat kuvatiedostot\käyttöoikeusku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95" y="6021288"/>
            <a:ext cx="1231900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46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 dirty="0" smtClean="0"/>
              <a:t>Mikä on osaamiskartta?</a:t>
            </a:r>
            <a:endParaRPr lang="fi-FI" altLang="fi-FI" sz="3200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>
              <a:buFont typeface="Arial" pitchFamily="34" charset="0"/>
              <a:buNone/>
              <a:defRPr/>
            </a:pPr>
            <a:r>
              <a:rPr lang="fi-FI" sz="2800" dirty="0" smtClean="0"/>
              <a:t>Nuorten tieto- ja neuvontatyölle on kehitetty oma osaamiskartta, joka </a:t>
            </a:r>
            <a:r>
              <a:rPr lang="fi-FI" sz="2800" dirty="0" smtClean="0"/>
              <a:t>on </a:t>
            </a:r>
            <a:r>
              <a:rPr lang="fi-FI" sz="2800" dirty="0"/>
              <a:t>työssä tarvittavien osaamisalueiden kokonaisjäsennys. Sen avulla voidaan arvioida osaamista eri ajankohtina ja eri tavoitetasoilla. Osaamiskartan avulla voidaan havaita henkilökohtaisia vahvuuksia ja kehittymistarpeita sekä suunnitella osaamisen kehittämistä.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38492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Osaamiskartan sisältö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800" dirty="0" smtClean="0"/>
              <a:t>Osaamiskartta koostuu 10 eri osa-alueesta:</a:t>
            </a:r>
          </a:p>
          <a:p>
            <a:pPr lvl="1"/>
            <a:r>
              <a:rPr lang="fi-FI" sz="1800" dirty="0"/>
              <a:t>Nuorten tieto- ja neuvontatyön osaaminen 	</a:t>
            </a:r>
          </a:p>
          <a:p>
            <a:pPr lvl="1"/>
            <a:r>
              <a:rPr lang="fi-FI" sz="1800" dirty="0"/>
              <a:t>Omat työelämätaidot/ työyhteisöosaaminen 	</a:t>
            </a:r>
          </a:p>
          <a:p>
            <a:pPr lvl="1"/>
            <a:r>
              <a:rPr lang="fi-FI" sz="1800" dirty="0"/>
              <a:t>Ohjausosaaminen 	</a:t>
            </a:r>
          </a:p>
          <a:p>
            <a:pPr lvl="1"/>
            <a:r>
              <a:rPr lang="fi-FI" sz="1800" dirty="0"/>
              <a:t>Verkostotyön osaaminen 	</a:t>
            </a:r>
          </a:p>
          <a:p>
            <a:pPr lvl="1"/>
            <a:r>
              <a:rPr lang="fi-FI" sz="1800" dirty="0"/>
              <a:t>Palaute- ja arviointiosaaminen 	</a:t>
            </a:r>
            <a:endParaRPr lang="fi-FI" sz="1800" dirty="0" smtClean="0"/>
          </a:p>
          <a:p>
            <a:pPr lvl="1"/>
            <a:r>
              <a:rPr lang="fi-FI" sz="1800" dirty="0" smtClean="0"/>
              <a:t>Palveluohjaaminen</a:t>
            </a:r>
          </a:p>
          <a:p>
            <a:pPr lvl="1"/>
            <a:r>
              <a:rPr lang="fi-FI" sz="1800" dirty="0"/>
              <a:t>Tieto-osaaminen: hallinta ja </a:t>
            </a:r>
            <a:r>
              <a:rPr lang="fi-FI" sz="1800" dirty="0" smtClean="0"/>
              <a:t>tuottaminen</a:t>
            </a:r>
          </a:p>
          <a:p>
            <a:pPr lvl="1"/>
            <a:r>
              <a:rPr lang="fi-FI" sz="1800" dirty="0"/>
              <a:t>Verkkoperustaisen nuorten tieto- ja neuvontatyön </a:t>
            </a:r>
            <a:r>
              <a:rPr lang="fi-FI" sz="1800" dirty="0" smtClean="0"/>
              <a:t>osaaminen</a:t>
            </a:r>
          </a:p>
          <a:p>
            <a:pPr lvl="1"/>
            <a:r>
              <a:rPr lang="fi-FI" sz="1800" dirty="0"/>
              <a:t>Markkinointi ja </a:t>
            </a:r>
            <a:r>
              <a:rPr lang="fi-FI" sz="1800" dirty="0" smtClean="0"/>
              <a:t>viestintäosaaminen</a:t>
            </a:r>
          </a:p>
          <a:p>
            <a:pPr lvl="1"/>
            <a:r>
              <a:rPr lang="fi-FI" sz="1800" dirty="0"/>
              <a:t>Työtehtävään liittyvä erityisosaaminen</a:t>
            </a:r>
            <a:endParaRPr lang="fi-FI" sz="1800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63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Oman osaamisen arviointi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165600"/>
          </a:xfrm>
        </p:spPr>
        <p:txBody>
          <a:bodyPr/>
          <a:lstStyle/>
          <a:p>
            <a:pPr marL="0" indent="0">
              <a:buNone/>
            </a:pPr>
            <a:r>
              <a:rPr lang="fi-FI" sz="2800" dirty="0" smtClean="0"/>
              <a:t>Arviointi tapahtuu asteikolla 0-4:</a:t>
            </a:r>
            <a:endParaRPr lang="fi-FI" sz="2800" dirty="0"/>
          </a:p>
          <a:p>
            <a:pPr marL="0" indent="0">
              <a:buNone/>
            </a:pPr>
            <a:endParaRPr lang="fi-FI" sz="1600" dirty="0" smtClean="0"/>
          </a:p>
          <a:p>
            <a:pPr marL="0" indent="0">
              <a:buNone/>
            </a:pPr>
            <a:r>
              <a:rPr lang="fi-FI" sz="1600" dirty="0" smtClean="0"/>
              <a:t>4</a:t>
            </a:r>
            <a:r>
              <a:rPr lang="fi-FI" sz="1600" dirty="0"/>
              <a:t>| Olet osaamisalueen huippuosaaja. Näet osaamisalueen asioita laajasti </a:t>
            </a:r>
          </a:p>
          <a:p>
            <a:pPr marL="0" indent="0">
              <a:buNone/>
            </a:pPr>
            <a:r>
              <a:rPr lang="fi-FI" sz="1600" dirty="0"/>
              <a:t>kokonaisuutena ja osaat yhdistää asioita uudella tavalla. Osaat kehittää osaamisalueeseen kuuluvia asioita koko työyhteisön ja työpaikalla järjestettävän koulutuksen kannalta. </a:t>
            </a:r>
          </a:p>
          <a:p>
            <a:pPr marL="0" indent="0">
              <a:buNone/>
            </a:pPr>
            <a:r>
              <a:rPr lang="fi-FI" sz="1600" dirty="0"/>
              <a:t>3| Osaat toimia osaamisalueeseen liittyvissä tehtävissä itsenäisesti ja kehittävällä työotteella. </a:t>
            </a:r>
          </a:p>
          <a:p>
            <a:pPr marL="0" indent="0">
              <a:buNone/>
            </a:pPr>
            <a:r>
              <a:rPr lang="fi-FI" sz="1600" dirty="0"/>
              <a:t>Sinulla on monipuolista tietämystä osaamisalueen asioista ja osaat soveltaa tietämystäsi joustavasti ja monipuolisesti. </a:t>
            </a:r>
          </a:p>
          <a:p>
            <a:pPr marL="0" indent="0">
              <a:buNone/>
            </a:pPr>
            <a:r>
              <a:rPr lang="fi-FI" sz="1600" dirty="0"/>
              <a:t>2| Osaat toimia osaamisalueeseen liittyvissä tehtävissä työyhteisön jäsenenä ja ohjattuna itsenäisesti. </a:t>
            </a:r>
          </a:p>
          <a:p>
            <a:pPr marL="0" indent="0">
              <a:buNone/>
            </a:pPr>
            <a:r>
              <a:rPr lang="fi-FI" sz="1600" dirty="0"/>
              <a:t>Sinulla on tietämystä osaamisalueen asioista ja osaat soveltaa tätä tietämystäsi työssäsi. </a:t>
            </a:r>
          </a:p>
          <a:p>
            <a:pPr marL="0" indent="0">
              <a:buNone/>
            </a:pPr>
            <a:r>
              <a:rPr lang="fi-FI" sz="1600" dirty="0"/>
              <a:t>1| Osaamisesi on työssäsi tarvittavaa perusosaamista. </a:t>
            </a:r>
          </a:p>
          <a:p>
            <a:pPr marL="0" indent="0">
              <a:buNone/>
            </a:pPr>
            <a:r>
              <a:rPr lang="fi-FI" sz="1600" dirty="0"/>
              <a:t>Osaat toimia sovittujen pelisääntöjen ja ohjeiden mukaan. Sinulla on perustiedot osaamisalueen asioista. </a:t>
            </a:r>
          </a:p>
          <a:p>
            <a:pPr marL="0" indent="0">
              <a:buNone/>
            </a:pPr>
            <a:r>
              <a:rPr lang="fi-FI" sz="1600" dirty="0"/>
              <a:t>0| Sinulla ei vielä ole ko. alueen osaamista. Tällainen tilanne voi olla esimerkiksi jos olet vasta valmistunut, olet juuri siirtynyt uusiin tehtäviin tai tehtävä on uusi. 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42871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Esimerkkejä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Osaan hyödyntää työssäni joustavasti nuorten tieto- ja neuvontatyöhön vaikuttavia </a:t>
            </a:r>
            <a:r>
              <a:rPr lang="fi-FI" sz="2000" dirty="0" smtClean="0"/>
              <a:t>ilmiöitä</a:t>
            </a:r>
          </a:p>
          <a:p>
            <a:r>
              <a:rPr lang="fi-FI" sz="2000" dirty="0"/>
              <a:t>Osaan toimia tavoitteellisesti ja rakentavasti </a:t>
            </a:r>
            <a:r>
              <a:rPr lang="fi-FI" sz="2000" dirty="0" smtClean="0"/>
              <a:t>vuorovaikutustilanteissa</a:t>
            </a:r>
          </a:p>
          <a:p>
            <a:r>
              <a:rPr lang="fi-FI" sz="2000" dirty="0"/>
              <a:t>Osaan tunnistaa oman osaamiseni, ammatillisuuteni ja niiden </a:t>
            </a:r>
            <a:r>
              <a:rPr lang="fi-FI" sz="2000" dirty="0" smtClean="0"/>
              <a:t>rajat</a:t>
            </a:r>
          </a:p>
          <a:p>
            <a:r>
              <a:rPr lang="fi-FI" sz="2000" dirty="0"/>
              <a:t>Minulla on kyky tukea ja vahvistaa nuoren </a:t>
            </a:r>
            <a:r>
              <a:rPr lang="fi-FI" sz="2000" dirty="0" err="1"/>
              <a:t>toimijuutta</a:t>
            </a:r>
            <a:r>
              <a:rPr lang="fi-FI" sz="2000" dirty="0"/>
              <a:t> hänen elämäänsä liittyvissä </a:t>
            </a:r>
            <a:r>
              <a:rPr lang="fi-FI" sz="2000" dirty="0" smtClean="0"/>
              <a:t>asioissa</a:t>
            </a:r>
          </a:p>
          <a:p>
            <a:r>
              <a:rPr lang="fi-FI" sz="2000" dirty="0" smtClean="0"/>
              <a:t>Osaan </a:t>
            </a:r>
            <a:r>
              <a:rPr lang="fi-FI" sz="2000" dirty="0"/>
              <a:t>tunnistaa nuorten erilaiset </a:t>
            </a:r>
            <a:r>
              <a:rPr lang="fi-FI" sz="2000" dirty="0" smtClean="0"/>
              <a:t>tiedonomaksumiskyvyt</a:t>
            </a:r>
          </a:p>
          <a:p>
            <a:r>
              <a:rPr lang="fi-FI" sz="2000" dirty="0"/>
              <a:t>Osaan luoda työlleni ja toiminnalle tarkoituksenmukaisia </a:t>
            </a:r>
            <a:r>
              <a:rPr lang="fi-FI" sz="2000" dirty="0" smtClean="0"/>
              <a:t>verkostoja</a:t>
            </a:r>
          </a:p>
          <a:p>
            <a:r>
              <a:rPr lang="fi-FI" sz="2000" dirty="0"/>
              <a:t>Osaan hyödyntää arviointitietoa työn ja palvelun kehittämisessä</a:t>
            </a:r>
          </a:p>
        </p:txBody>
      </p:sp>
    </p:spTree>
    <p:extLst>
      <p:ext uri="{BB962C8B-B14F-4D97-AF65-F5344CB8AC3E}">
        <p14:creationId xmlns:p14="http://schemas.microsoft.com/office/powerpoint/2010/main" val="216606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262</Words>
  <Application>Microsoft Office PowerPoint</Application>
  <PresentationFormat>Näytössä katseltava diaesitys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7" baseType="lpstr">
      <vt:lpstr>3_Mukautettu suunnittelumalli</vt:lpstr>
      <vt:lpstr>5_Mukautettu suunnittelumalli</vt:lpstr>
      <vt:lpstr>Nuorten tieto- ja neuvontatyön osaamiskartta Heta Malinen Lähde: Pirjo Kovalainen, Osaamiskartta testiversio </vt:lpstr>
      <vt:lpstr>Mikä on osaamiskartta?</vt:lpstr>
      <vt:lpstr>Osaamiskartan sisältö</vt:lpstr>
      <vt:lpstr>Oman osaamisen arviointi</vt:lpstr>
      <vt:lpstr>Esimerkkejä</vt:lpstr>
    </vt:vector>
  </TitlesOfParts>
  <Company>Kuopion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Nuorten tieto- ja neuvontatyön osaamiskartta Heta Malinen Lähde: Pirjo Kovalainen, Osaamiskartta testiversio </dc:title>
  <dc:creator>MALIN_HE</dc:creator>
  <cp:lastModifiedBy>MALIN_HE</cp:lastModifiedBy>
  <cp:revision>6</cp:revision>
  <dcterms:created xsi:type="dcterms:W3CDTF">2016-01-04T12:40:08Z</dcterms:created>
  <dcterms:modified xsi:type="dcterms:W3CDTF">2016-01-04T13:03:42Z</dcterms:modified>
</cp:coreProperties>
</file>