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73" r:id="rId3"/>
    <p:sldId id="275" r:id="rId4"/>
    <p:sldId id="258" r:id="rId5"/>
    <p:sldId id="268" r:id="rId6"/>
    <p:sldId id="269" r:id="rId7"/>
    <p:sldId id="270" r:id="rId8"/>
    <p:sldId id="274" r:id="rId9"/>
    <p:sldId id="271" r:id="rId10"/>
    <p:sldId id="272" r:id="rId11"/>
    <p:sldId id="259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DE0"/>
    <a:srgbClr val="45B598"/>
    <a:srgbClr val="52AE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8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E4A7-3956-4ED6-AA72-84AD4B4C70F9}" type="datetimeFigureOut">
              <a:rPr lang="fi-FI" smtClean="0"/>
              <a:pPr/>
              <a:t>13.1.2015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8B262-4158-44C5-8C12-373AF416C7B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55287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" y="536"/>
            <a:ext cx="9142571" cy="6856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2850505"/>
            <a:ext cx="7774632" cy="65050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9DE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6912768" cy="16561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53336"/>
            <a:ext cx="2376264" cy="40466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090B39-7869-4D6B-8766-6F015C4903E3}" type="datetimeFigureOut">
              <a:rPr lang="fi-FI" smtClean="0"/>
              <a:pPr/>
              <a:t>13.1.2015</a:t>
            </a:fld>
            <a:endParaRPr lang="fi-FI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412232" y="6453336"/>
            <a:ext cx="5552256" cy="409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sz="1100" dirty="0" smtClean="0">
                <a:latin typeface="Arial" pitchFamily="34" charset="0"/>
                <a:cs typeface="Arial" pitchFamily="34" charset="0"/>
              </a:rPr>
              <a:t>Mikkelin ammattikorkeakoulu </a:t>
            </a:r>
            <a:r>
              <a:rPr lang="fi-FI" sz="1100" b="1" dirty="0" smtClean="0">
                <a:solidFill>
                  <a:srgbClr val="009DE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fi-FI" sz="1100" dirty="0" smtClean="0">
                <a:latin typeface="Arial" pitchFamily="34" charset="0"/>
                <a:cs typeface="Arial" pitchFamily="34" charset="0"/>
              </a:rPr>
              <a:t> Mikkeli </a:t>
            </a:r>
            <a:r>
              <a:rPr lang="fi-FI" sz="1100" dirty="0" err="1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fi-FI" sz="11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i-FI" sz="1100" dirty="0" err="1" smtClean="0">
                <a:latin typeface="Arial" pitchFamily="34" charset="0"/>
                <a:cs typeface="Arial" pitchFamily="34" charset="0"/>
              </a:rPr>
              <a:t>Applied</a:t>
            </a:r>
            <a:r>
              <a:rPr lang="fi-FI" sz="1100" dirty="0" smtClean="0">
                <a:latin typeface="Arial" pitchFamily="34" charset="0"/>
                <a:cs typeface="Arial" pitchFamily="34" charset="0"/>
              </a:rPr>
              <a:t> Sciences </a:t>
            </a:r>
            <a:r>
              <a:rPr lang="fi-FI" sz="1100" b="1" dirty="0" smtClean="0">
                <a:solidFill>
                  <a:srgbClr val="009DE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i-FI" sz="1100" dirty="0" smtClean="0">
                <a:solidFill>
                  <a:srgbClr val="009DE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100" b="1" dirty="0" smtClean="0">
                <a:latin typeface="Arial" pitchFamily="34" charset="0"/>
                <a:cs typeface="Arial" pitchFamily="34" charset="0"/>
              </a:rPr>
              <a:t>www.mamk.fi</a:t>
            </a:r>
            <a:endParaRPr lang="fi-FI" sz="11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2850505"/>
            <a:ext cx="7774632" cy="65050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9DE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6912768" cy="165618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53336"/>
            <a:ext cx="2376264" cy="40466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090B39-7869-4D6B-8766-6F015C4903E3}" type="datetimeFigureOut">
              <a:rPr lang="fi-FI" smtClean="0"/>
              <a:pPr/>
              <a:t>13.1.2015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2"/>
            <a:ext cx="7272808" cy="3456384"/>
          </a:xfrm>
        </p:spPr>
        <p:txBody>
          <a:bodyPr/>
          <a:lstStyle>
            <a:lvl1pPr>
              <a:buClr>
                <a:srgbClr val="009DE0"/>
              </a:buClr>
              <a:defRPr sz="1800"/>
            </a:lvl1pPr>
            <a:lvl2pPr>
              <a:buClr>
                <a:srgbClr val="009DE0"/>
              </a:buClr>
              <a:defRPr sz="1800"/>
            </a:lvl2pPr>
            <a:lvl3pPr>
              <a:buClr>
                <a:srgbClr val="009DE0"/>
              </a:buClr>
              <a:defRPr sz="1800"/>
            </a:lvl3pPr>
            <a:lvl4pPr>
              <a:buClr>
                <a:srgbClr val="009DE0"/>
              </a:buClr>
              <a:defRPr sz="1800"/>
            </a:lvl4pPr>
            <a:lvl5pPr>
              <a:buClr>
                <a:srgbClr val="009DE0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53336"/>
            <a:ext cx="2376264" cy="40466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090B39-7869-4D6B-8766-6F015C4903E3}" type="datetimeFigureOut">
              <a:rPr lang="fi-FI" smtClean="0"/>
              <a:pPr/>
              <a:t>13.1.2015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mk_sininen-0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14" y="0"/>
            <a:ext cx="9142571" cy="645255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2850505"/>
            <a:ext cx="7774632" cy="65050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6912768" cy="16561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53336"/>
            <a:ext cx="2376264" cy="40466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090B39-7869-4D6B-8766-6F015C4903E3}" type="datetimeFigureOut">
              <a:rPr lang="fi-FI" smtClean="0"/>
              <a:pPr/>
              <a:t>13.1.2015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916832"/>
            <a:ext cx="3668216" cy="37052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3528392" cy="37052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53336"/>
            <a:ext cx="2376264" cy="40466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090B39-7869-4D6B-8766-6F015C4903E3}" type="datetimeFigureOut">
              <a:rPr lang="fi-FI" smtClean="0"/>
              <a:pPr/>
              <a:t>13.1.2015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53336"/>
            <a:ext cx="2376264" cy="40466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090B39-7869-4D6B-8766-6F015C4903E3}" type="datetimeFigureOut">
              <a:rPr lang="fi-FI" smtClean="0"/>
              <a:pPr/>
              <a:t>13.1.2015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8626" y="-44304"/>
            <a:ext cx="9152625" cy="686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53336"/>
            <a:ext cx="2376264" cy="40466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090B39-7869-4D6B-8766-6F015C4903E3}" type="datetimeFigureOut">
              <a:rPr lang="fi-FI" smtClean="0"/>
              <a:pPr/>
              <a:t>13.1.2015</a:t>
            </a:fld>
            <a:endParaRPr lang="fi-FI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412232" y="6453336"/>
            <a:ext cx="5552256" cy="409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sz="1100" dirty="0" smtClean="0">
                <a:latin typeface="Arial" pitchFamily="34" charset="0"/>
                <a:cs typeface="Arial" pitchFamily="34" charset="0"/>
              </a:rPr>
              <a:t>Mikkelin ammattikorkeakoulu </a:t>
            </a:r>
            <a:r>
              <a:rPr lang="fi-FI" sz="1100" b="1" dirty="0" smtClean="0">
                <a:solidFill>
                  <a:srgbClr val="009DE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fi-FI" sz="1100" baseline="0" dirty="0" smtClean="0">
                <a:latin typeface="Arial" pitchFamily="34" charset="0"/>
                <a:cs typeface="Arial" pitchFamily="34" charset="0"/>
              </a:rPr>
              <a:t> Mikkeli </a:t>
            </a:r>
            <a:r>
              <a:rPr lang="fi-FI" sz="1100" baseline="0" dirty="0" err="1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fi-FI" sz="1100" baseline="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i-FI" sz="1100" baseline="0" dirty="0" err="1" smtClean="0">
                <a:latin typeface="Arial" pitchFamily="34" charset="0"/>
                <a:cs typeface="Arial" pitchFamily="34" charset="0"/>
              </a:rPr>
              <a:t>Applied</a:t>
            </a:r>
            <a:r>
              <a:rPr lang="fi-FI" sz="1100" baseline="0" dirty="0" smtClean="0">
                <a:latin typeface="Arial" pitchFamily="34" charset="0"/>
                <a:cs typeface="Arial" pitchFamily="34" charset="0"/>
              </a:rPr>
              <a:t> Sciences</a:t>
            </a:r>
            <a:r>
              <a:rPr lang="fi-FI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1100" b="1" dirty="0" smtClean="0">
                <a:solidFill>
                  <a:srgbClr val="009DE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fi-FI" sz="1100" dirty="0" smtClean="0">
                <a:solidFill>
                  <a:srgbClr val="009DE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100" b="1" dirty="0" err="1" smtClean="0">
                <a:latin typeface="Arial" pitchFamily="34" charset="0"/>
                <a:cs typeface="Arial" pitchFamily="34" charset="0"/>
              </a:rPr>
              <a:t>www.mamk.fi</a:t>
            </a:r>
            <a:endParaRPr lang="fi-FI" sz="11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MK_logo_väri_vaaka_laaja_RGB.png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206239" y="27372"/>
            <a:ext cx="1845481" cy="99002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-8626" y="6453337"/>
            <a:ext cx="915262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27280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916832"/>
            <a:ext cx="7272808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95536" y="6453336"/>
            <a:ext cx="2376264" cy="40466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A090B39-7869-4D6B-8766-6F015C4903E3}" type="datetimeFigureOut">
              <a:rPr lang="fi-FI" smtClean="0"/>
              <a:pPr/>
              <a:t>13.1.2015</a:t>
            </a:fld>
            <a:endParaRPr lang="fi-FI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412232" y="6453336"/>
            <a:ext cx="5552256" cy="409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sz="1100" dirty="0" smtClean="0">
                <a:latin typeface="Arial" pitchFamily="34" charset="0"/>
                <a:cs typeface="Arial" pitchFamily="34" charset="0"/>
              </a:rPr>
              <a:t>Mikkelin ammattikorkeakoulu </a:t>
            </a:r>
            <a:r>
              <a:rPr lang="fi-FI" sz="1100" b="1" dirty="0" smtClean="0">
                <a:solidFill>
                  <a:srgbClr val="009DE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fi-FI" sz="11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1100" dirty="0" smtClean="0">
                <a:latin typeface="Arial" pitchFamily="34" charset="0"/>
                <a:cs typeface="Arial" pitchFamily="34" charset="0"/>
              </a:rPr>
              <a:t>Mikkeli</a:t>
            </a:r>
            <a:r>
              <a:rPr lang="fi-FI" sz="11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1100" baseline="0" dirty="0" err="1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fi-FI" sz="1100" baseline="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i-FI" sz="1100" baseline="0" dirty="0" err="1" smtClean="0">
                <a:latin typeface="Arial" pitchFamily="34" charset="0"/>
                <a:cs typeface="Arial" pitchFamily="34" charset="0"/>
              </a:rPr>
              <a:t>Applied</a:t>
            </a:r>
            <a:r>
              <a:rPr lang="fi-FI" sz="1100" baseline="0" dirty="0" smtClean="0">
                <a:latin typeface="Arial" pitchFamily="34" charset="0"/>
                <a:cs typeface="Arial" pitchFamily="34" charset="0"/>
              </a:rPr>
              <a:t> Sciences</a:t>
            </a:r>
            <a:r>
              <a:rPr lang="fi-FI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1100" b="1" dirty="0" smtClean="0">
                <a:solidFill>
                  <a:srgbClr val="009DE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i-FI" sz="1100" b="1" dirty="0" err="1" smtClean="0">
                <a:latin typeface="Arial" pitchFamily="34" charset="0"/>
                <a:cs typeface="Arial" pitchFamily="34" charset="0"/>
              </a:rPr>
              <a:t>www.mamk.fi</a:t>
            </a:r>
            <a:endParaRPr lang="fi-FI" sz="1100" b="1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8" r:id="rId4"/>
    <p:sldLayoutId id="2147483652" r:id="rId5"/>
    <p:sldLayoutId id="2147483655" r:id="rId6"/>
    <p:sldLayoutId id="2147483651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009DE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DE0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DE0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DE0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DE0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DE0"/>
        </a:buClr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da.net/img/portal/3089857/Kohti_ohjaamoa_raportti.pdf?cs=1415861747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9DE0"/>
                </a:solidFill>
              </a:rPr>
              <a:t>Kohti Ohjaamoa 2</a:t>
            </a:r>
            <a:endParaRPr lang="fi-FI" dirty="0">
              <a:solidFill>
                <a:srgbClr val="009DE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Ryhmäkeskustelut</a:t>
            </a:r>
            <a:endParaRPr lang="fi-FI" dirty="0"/>
          </a:p>
          <a:p>
            <a:r>
              <a:rPr lang="fi-FI" dirty="0" smtClean="0"/>
              <a:t>13.1.2015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Kehittämiskohteet ja ajoitus: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Vastuunottajat: 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Rahoitus: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2461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Tilannekatsaus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Alustusten ja aikaisemman tiedon pohjalta: mitä ajatuksia ja kiinnostusta Ohjaamo-hankkeet herättävät?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588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Kokemukset Olkkarista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Millä </a:t>
            </a:r>
            <a:r>
              <a:rPr lang="fi-FI" dirty="0"/>
              <a:t>tavoitteilla ja toimenpiteillä Olkkaria lähdettiin rakentamaan?</a:t>
            </a:r>
          </a:p>
        </p:txBody>
      </p:sp>
    </p:spTree>
    <p:extLst>
      <p:ext uri="{BB962C8B-B14F-4D97-AF65-F5344CB8AC3E}">
        <p14:creationId xmlns:p14="http://schemas.microsoft.com/office/powerpoint/2010/main" xmlns="" val="29636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</a:t>
            </a:r>
            <a:r>
              <a:rPr lang="fi-FI" b="1" dirty="0" smtClean="0">
                <a:solidFill>
                  <a:srgbClr val="009DE0"/>
                </a:solidFill>
              </a:rPr>
              <a:t>eskusteluja ryhmissä</a:t>
            </a:r>
            <a:endParaRPr lang="fi-FI" b="1" dirty="0">
              <a:solidFill>
                <a:srgbClr val="009DE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Jakaudutaan ryhmiin</a:t>
            </a:r>
          </a:p>
          <a:p>
            <a:r>
              <a:rPr lang="fi-FI" dirty="0" smtClean="0"/>
              <a:t>Keskustellaan hankesuunnittelun kannalta olennaisesta kolmesta teemasta</a:t>
            </a:r>
          </a:p>
          <a:p>
            <a:r>
              <a:rPr lang="fi-FI" dirty="0" smtClean="0"/>
              <a:t>suunnittelukeskustelua + yhteenveto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009DE0"/>
                </a:solidFill>
              </a:rPr>
              <a:t>1. Tavoitteet ja kehittämistarpeet</a:t>
            </a:r>
            <a:endParaRPr lang="fi-FI" b="1" dirty="0">
              <a:solidFill>
                <a:srgbClr val="009DE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Itsenäinen</a:t>
            </a:r>
            <a:r>
              <a:rPr lang="en-US" dirty="0" smtClean="0"/>
              <a:t> </a:t>
            </a:r>
            <a:r>
              <a:rPr lang="en-US" dirty="0" err="1" smtClean="0"/>
              <a:t>elämä</a:t>
            </a:r>
            <a:endParaRPr lang="en-US" dirty="0"/>
          </a:p>
          <a:p>
            <a:r>
              <a:rPr lang="en-US" dirty="0" err="1" smtClean="0"/>
              <a:t>Koulutus</a:t>
            </a:r>
            <a:endParaRPr lang="en-US" dirty="0" smtClean="0"/>
          </a:p>
          <a:p>
            <a:r>
              <a:rPr lang="en-US" dirty="0" err="1" smtClean="0"/>
              <a:t>Työllisyys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uorakulmio 3"/>
          <p:cNvSpPr/>
          <p:nvPr/>
        </p:nvSpPr>
        <p:spPr>
          <a:xfrm>
            <a:off x="827584" y="3649865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SMART-</a:t>
            </a:r>
            <a:r>
              <a:rPr lang="en-US" dirty="0" err="1"/>
              <a:t>tavoitteet</a:t>
            </a:r>
            <a:r>
              <a:rPr lang="en-US" dirty="0"/>
              <a:t>: </a:t>
            </a:r>
            <a:r>
              <a:rPr lang="en-US" dirty="0" err="1"/>
              <a:t>merkityksellisiä</a:t>
            </a:r>
            <a:r>
              <a:rPr lang="en-US" dirty="0"/>
              <a:t>, </a:t>
            </a:r>
            <a:r>
              <a:rPr lang="en-US" dirty="0" err="1"/>
              <a:t>saavutettavissa</a:t>
            </a:r>
            <a:r>
              <a:rPr lang="en-US" dirty="0"/>
              <a:t> </a:t>
            </a:r>
            <a:r>
              <a:rPr lang="en-US" dirty="0" err="1"/>
              <a:t>olevia</a:t>
            </a:r>
            <a:r>
              <a:rPr lang="en-US" dirty="0"/>
              <a:t>, </a:t>
            </a:r>
            <a:r>
              <a:rPr lang="en-US" dirty="0" err="1"/>
              <a:t>aikaan</a:t>
            </a:r>
            <a:r>
              <a:rPr lang="en-US" dirty="0"/>
              <a:t> </a:t>
            </a:r>
            <a:r>
              <a:rPr lang="en-US" dirty="0" err="1"/>
              <a:t>sidottuja</a:t>
            </a:r>
            <a:r>
              <a:rPr lang="en-US" dirty="0"/>
              <a:t>, </a:t>
            </a:r>
            <a:r>
              <a:rPr lang="en-US" dirty="0" err="1"/>
              <a:t>täsmällisiä</a:t>
            </a:r>
            <a:r>
              <a:rPr lang="en-US" dirty="0"/>
              <a:t>, </a:t>
            </a:r>
            <a:r>
              <a:rPr lang="en-US" dirty="0" err="1"/>
              <a:t>mitattavia</a:t>
            </a:r>
            <a:endParaRPr lang="en-US" dirty="0"/>
          </a:p>
        </p:txBody>
      </p:sp>
      <p:sp>
        <p:nvSpPr>
          <p:cNvPr id="5" name="Suorakulmio 4"/>
          <p:cNvSpPr/>
          <p:nvPr/>
        </p:nvSpPr>
        <p:spPr>
          <a:xfrm>
            <a:off x="827584" y="5877272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Kohti ohjaamoa –</a:t>
            </a:r>
            <a:r>
              <a:rPr lang="en-US" dirty="0" err="1">
                <a:hlinkClick r:id="rId2"/>
              </a:rPr>
              <a:t>raportti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30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</a:t>
            </a:r>
            <a:r>
              <a:rPr lang="fi-FI" b="1" dirty="0" smtClean="0">
                <a:solidFill>
                  <a:srgbClr val="009DE0"/>
                </a:solidFill>
              </a:rPr>
              <a:t>. Yhteistyömuodot</a:t>
            </a:r>
            <a:endParaRPr lang="fi-FI" b="1" dirty="0">
              <a:solidFill>
                <a:srgbClr val="009DE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Missä rakenteessa työtä tehdään, ja miten?</a:t>
            </a:r>
          </a:p>
          <a:p>
            <a:r>
              <a:rPr lang="fi-FI" dirty="0" smtClean="0"/>
              <a:t>Mitä mahdollisuuksia on, mitä rajoitteita?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5716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3</a:t>
            </a:r>
            <a:r>
              <a:rPr lang="fi-FI" b="1" dirty="0" smtClean="0">
                <a:solidFill>
                  <a:srgbClr val="009DE0"/>
                </a:solidFill>
              </a:rPr>
              <a:t>. Vastuut, roolijako ja sitoumukset</a:t>
            </a:r>
            <a:endParaRPr lang="fi-FI" b="1" dirty="0">
              <a:solidFill>
                <a:srgbClr val="009DE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Miten vastuut jaetaan?</a:t>
            </a:r>
          </a:p>
          <a:p>
            <a:r>
              <a:rPr lang="fi-FI" dirty="0" smtClean="0"/>
              <a:t>Sitoutuminen hankevalmisteluun?</a:t>
            </a:r>
          </a:p>
          <a:p>
            <a:r>
              <a:rPr lang="fi-FI" dirty="0" smtClean="0"/>
              <a:t>Pienten kuntien rooli?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8259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Yhdistävä hanke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b) Ohjaamoja yhdistävää hanketta, </a:t>
            </a:r>
            <a:r>
              <a:rPr lang="fi-FI" dirty="0" smtClean="0"/>
              <a:t>joka antaa </a:t>
            </a:r>
            <a:r>
              <a:rPr lang="fi-FI" dirty="0"/>
              <a:t>tukea erilaisilla rahoitusmalleilla eteneville Ohjaamoille elinikäisen </a:t>
            </a:r>
            <a:r>
              <a:rPr lang="fi-FI" dirty="0" smtClean="0"/>
              <a:t>ohjauksen kannalta</a:t>
            </a:r>
            <a:r>
              <a:rPr lang="fi-FI" dirty="0"/>
              <a:t>.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Tuki </a:t>
            </a:r>
            <a:r>
              <a:rPr lang="fi-FI" dirty="0"/>
              <a:t>voi olla esimerkiksi maakunnallisiin ja eritasoisiin tavoitteisiin pääsyn </a:t>
            </a:r>
            <a:r>
              <a:rPr lang="fi-FI" dirty="0" smtClean="0"/>
              <a:t>arviointia </a:t>
            </a:r>
            <a:r>
              <a:rPr lang="fi-FI" dirty="0"/>
              <a:t>ja arvioinnin kehittämistä, ohjaajien osaamisen tukea, verkostojen rakentamista elämän siirtymävaiheiden tueksi ja tutkimustiedon hyödyntämistä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r>
              <a:rPr lang="fi-FI" dirty="0" smtClean="0"/>
              <a:t>Tuki?</a:t>
            </a:r>
            <a:endParaRPr lang="fi-FI" dirty="0"/>
          </a:p>
          <a:p>
            <a:r>
              <a:rPr lang="fi-FI" dirty="0" smtClean="0"/>
              <a:t>Arviointi?</a:t>
            </a:r>
          </a:p>
          <a:p>
            <a:r>
              <a:rPr lang="fi-FI" dirty="0" smtClean="0"/>
              <a:t>Mittarit?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6230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Keskustelujen purku</a:t>
            </a:r>
            <a:endParaRPr lang="fi-FI" b="1" dirty="0">
              <a:solidFill>
                <a:srgbClr val="009DE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Miten hankevalmistelu etenee tästä?</a:t>
            </a:r>
          </a:p>
          <a:p>
            <a:r>
              <a:rPr lang="fi-FI" dirty="0" smtClean="0"/>
              <a:t>Konkreettiset aikataulut?</a:t>
            </a:r>
          </a:p>
          <a:p>
            <a:r>
              <a:rPr lang="fi-FI" dirty="0" smtClean="0"/>
              <a:t>Ketkä mukana hankevalmistelussa?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2399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mk">
      <a:dk1>
        <a:sysClr val="windowText" lastClr="000000"/>
      </a:dk1>
      <a:lt1>
        <a:sysClr val="window" lastClr="FFFFFF"/>
      </a:lt1>
      <a:dk2>
        <a:srgbClr val="009DE0"/>
      </a:dk2>
      <a:lt2>
        <a:srgbClr val="FFFFFF"/>
      </a:lt2>
      <a:accent1>
        <a:srgbClr val="D8D8D8"/>
      </a:accent1>
      <a:accent2>
        <a:srgbClr val="45B598"/>
      </a:accent2>
      <a:accent3>
        <a:srgbClr val="9BBB59"/>
      </a:accent3>
      <a:accent4>
        <a:srgbClr val="009DE0"/>
      </a:accent4>
      <a:accent5>
        <a:srgbClr val="000000"/>
      </a:accent5>
      <a:accent6>
        <a:srgbClr val="BFBFBF"/>
      </a:accent6>
      <a:hlink>
        <a:srgbClr val="45B598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145</Words>
  <Application>Microsoft Office PowerPoint</Application>
  <PresentationFormat>Näytössä katseltava diaesitys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 Theme</vt:lpstr>
      <vt:lpstr>Kohti Ohjaamoa 2</vt:lpstr>
      <vt:lpstr>Tilannekatsaus</vt:lpstr>
      <vt:lpstr>Kokemukset Olkkarista</vt:lpstr>
      <vt:lpstr>Keskusteluja ryhmissä</vt:lpstr>
      <vt:lpstr>1. Tavoitteet ja kehittämistarpeet</vt:lpstr>
      <vt:lpstr>2. Yhteistyömuodot</vt:lpstr>
      <vt:lpstr>3. Vastuut, roolijako ja sitoumukset</vt:lpstr>
      <vt:lpstr>Yhdistävä hanke</vt:lpstr>
      <vt:lpstr>Keskustelujen purku</vt:lpstr>
      <vt:lpstr>Dia 10</vt:lpstr>
      <vt:lpstr>Dia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Essi Mäntynen</dc:creator>
  <cp:lastModifiedBy>a002456</cp:lastModifiedBy>
  <cp:revision>55</cp:revision>
  <dcterms:created xsi:type="dcterms:W3CDTF">2013-08-22T10:19:53Z</dcterms:created>
  <dcterms:modified xsi:type="dcterms:W3CDTF">2015-01-13T06:59:15Z</dcterms:modified>
</cp:coreProperties>
</file>