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09-450C-84F5-ABC6408000C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09-450C-84F5-ABC6408000C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09-450C-84F5-ABC6408000C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09-450C-84F5-ABC640800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D09-450C-84F5-ABC640800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D09-450C-84F5-ABC6408000C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D09-450C-84F5-ABC6408000C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D09-450C-84F5-ABC6408000C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D09-450C-84F5-ABC6408000C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D09-450C-84F5-ABC6408000C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D09-450C-84F5-ABC6408000C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D09-450C-84F5-ABC6408000CF}"/>
              </c:ext>
            </c:extLst>
          </c:dPt>
          <c:val>
            <c:numRef>
              <c:f>Sheet1!$C$11:$C$22</c:f>
              <c:numCache>
                <c:formatCode>General</c:formatCode>
                <c:ptCount val="12"/>
                <c:pt idx="0">
                  <c:v>90</c:v>
                </c:pt>
                <c:pt idx="1">
                  <c:v>90</c:v>
                </c:pt>
                <c:pt idx="2">
                  <c:v>90</c:v>
                </c:pt>
                <c:pt idx="3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DD09-450C-84F5-ABC6408000CF}"/>
            </c:ext>
          </c:extLst>
        </c:ser>
        <c:ser>
          <c:idx val="1"/>
          <c:order val="1"/>
          <c:spPr>
            <a:noFill/>
            <a:ln>
              <a:solidFill>
                <a:srgbClr val="7030A0"/>
              </a:solidFill>
            </a:ln>
          </c:spPr>
          <c:dPt>
            <c:idx val="0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DD09-450C-84F5-ABC6408000CF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DD09-450C-84F5-ABC6408000CF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E-DD09-450C-84F5-ABC6408000CF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0-DD09-450C-84F5-ABC6408000CF}"/>
              </c:ext>
            </c:extLst>
          </c:dPt>
          <c:dPt>
            <c:idx val="4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2-DD09-450C-84F5-ABC6408000CF}"/>
              </c:ext>
            </c:extLst>
          </c:dPt>
          <c:dPt>
            <c:idx val="5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4-DD09-450C-84F5-ABC6408000CF}"/>
              </c:ext>
            </c:extLst>
          </c:dPt>
          <c:dPt>
            <c:idx val="6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6-DD09-450C-84F5-ABC6408000CF}"/>
              </c:ext>
            </c:extLst>
          </c:dPt>
          <c:dPt>
            <c:idx val="7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8-DD09-450C-84F5-ABC6408000CF}"/>
              </c:ext>
            </c:extLst>
          </c:dPt>
          <c:dPt>
            <c:idx val="8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A-DD09-450C-84F5-ABC6408000CF}"/>
              </c:ext>
            </c:extLst>
          </c:dPt>
          <c:dPt>
            <c:idx val="9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C-DD09-450C-84F5-ABC6408000CF}"/>
              </c:ext>
            </c:extLst>
          </c:dPt>
          <c:dPt>
            <c:idx val="10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E-DD09-450C-84F5-ABC6408000CF}"/>
              </c:ext>
            </c:extLst>
          </c:dPt>
          <c:dPt>
            <c:idx val="11"/>
            <c:bubble3D val="0"/>
            <c:spPr>
              <a:noFill/>
              <a:ln w="19050">
                <a:solidFill>
                  <a:srgbClr val="7030A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0-DD09-450C-84F5-ABC6408000CF}"/>
              </c:ext>
            </c:extLst>
          </c:dPt>
          <c:val>
            <c:numRef>
              <c:f>Sheet1!$D$11:$D$22</c:f>
              <c:numCache>
                <c:formatCode>General</c:formatCode>
                <c:ptCount val="12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DD09-450C-84F5-ABC640800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0.53855</cdr:x>
      <cdr:y>0.12689</cdr:y>
    </cdr:from>
    <cdr:to>
      <cdr:x>0.61641</cdr:x>
      <cdr:y>0.27033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24432" y="8088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0.51119</cdr:x>
      <cdr:y>0.07936</cdr:y>
    </cdr:from>
    <cdr:to>
      <cdr:x>0.59896</cdr:x>
      <cdr:y>0.24575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25626" y="43609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2000" dirty="0" smtClean="0"/>
            <a:t>Tammi</a:t>
          </a:r>
          <a:endParaRPr lang="fi-FI" sz="2000" dirty="0"/>
        </a:p>
      </cdr:txBody>
    </cdr:sp>
  </cdr:relSizeAnchor>
  <cdr:relSizeAnchor xmlns:cdr="http://schemas.openxmlformats.org/drawingml/2006/chartDrawing">
    <cdr:from>
      <cdr:x>0.0603</cdr:x>
      <cdr:y>0.03127</cdr:y>
    </cdr:from>
    <cdr:to>
      <cdr:x>0.21896</cdr:x>
      <cdr:y>0.15597</cdr:y>
    </cdr:to>
    <cdr:sp macro="" textlink="">
      <cdr:nvSpPr>
        <cdr:cNvPr id="4" name="Line Callout 2 (No Border) 3"/>
        <cdr:cNvSpPr/>
      </cdr:nvSpPr>
      <cdr:spPr>
        <a:xfrm xmlns:a="http://schemas.openxmlformats.org/drawingml/2006/main" rot="10800000">
          <a:off x="628189" y="171824"/>
          <a:ext cx="1652953" cy="685297"/>
        </a:xfrm>
        <a:prstGeom xmlns:a="http://schemas.openxmlformats.org/drawingml/2006/main" prst="callout2">
          <a:avLst>
            <a:gd name="adj1" fmla="val 18750"/>
            <a:gd name="adj2" fmla="val -8333"/>
            <a:gd name="adj3" fmla="val 18750"/>
            <a:gd name="adj4" fmla="val -16667"/>
            <a:gd name="adj5" fmla="val -5324"/>
            <a:gd name="adj6" fmla="val -62375"/>
          </a:avLst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fi-FI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Kokous 27.11.</a:t>
          </a:r>
          <a:endParaRPr lang="fi-FI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16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83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20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79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93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153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99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640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3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504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97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B1A8C-A59B-44A5-A0CD-591BF293C881}" type="datetimeFigureOut">
              <a:rPr lang="fi-FI" smtClean="0"/>
              <a:t>23.11.2017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14DF-3FEB-46F8-84D9-E30056542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32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solidFill>
                  <a:srgbClr val="002060"/>
                </a:solidFill>
              </a:rPr>
              <a:t>Etelä-Savon ELO-johtoryhmän vuosikelloluonnos 2018</a:t>
            </a:r>
            <a:endParaRPr lang="fi-FI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2060"/>
                </a:solidFill>
              </a:rPr>
              <a:t>Päivitetty 23.11.2017</a:t>
            </a:r>
          </a:p>
          <a:p>
            <a:r>
              <a:rPr lang="fi-FI" dirty="0" smtClean="0">
                <a:solidFill>
                  <a:srgbClr val="002060"/>
                </a:solidFill>
              </a:rPr>
              <a:t>Teemat vuonna 2018: </a:t>
            </a:r>
            <a:endParaRPr lang="fi-F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0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5635104"/>
              </p:ext>
            </p:extLst>
          </p:nvPr>
        </p:nvGraphicFramePr>
        <p:xfrm>
          <a:off x="976700" y="844062"/>
          <a:ext cx="10418131" cy="549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7256585" y="1902655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Helmi</a:t>
            </a:r>
            <a:endParaRPr lang="fi-FI" sz="2000" dirty="0"/>
          </a:p>
        </p:txBody>
      </p:sp>
      <p:sp>
        <p:nvSpPr>
          <p:cNvPr id="6" name="TextBox 1"/>
          <p:cNvSpPr txBox="1"/>
          <p:nvPr/>
        </p:nvSpPr>
        <p:spPr>
          <a:xfrm>
            <a:off x="7819292" y="2817055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err="1" smtClean="0"/>
              <a:t>Maalis</a:t>
            </a:r>
            <a:endParaRPr lang="fi-FI" sz="2000" dirty="0"/>
          </a:p>
        </p:txBody>
      </p:sp>
      <p:sp>
        <p:nvSpPr>
          <p:cNvPr id="7" name="TextBox 1"/>
          <p:cNvSpPr txBox="1"/>
          <p:nvPr/>
        </p:nvSpPr>
        <p:spPr>
          <a:xfrm>
            <a:off x="7819292" y="3875648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err="1" smtClean="0"/>
              <a:t>Huhti</a:t>
            </a:r>
            <a:endParaRPr lang="fi-FI" sz="2000" dirty="0"/>
          </a:p>
        </p:txBody>
      </p:sp>
      <p:sp>
        <p:nvSpPr>
          <p:cNvPr id="8" name="TextBox 1"/>
          <p:cNvSpPr txBox="1"/>
          <p:nvPr/>
        </p:nvSpPr>
        <p:spPr>
          <a:xfrm>
            <a:off x="7252565" y="4934241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Touko</a:t>
            </a:r>
            <a:endParaRPr lang="fi-FI" sz="2000" dirty="0"/>
          </a:p>
        </p:txBody>
      </p:sp>
      <p:sp>
        <p:nvSpPr>
          <p:cNvPr id="9" name="TextBox 1"/>
          <p:cNvSpPr txBox="1"/>
          <p:nvPr/>
        </p:nvSpPr>
        <p:spPr>
          <a:xfrm>
            <a:off x="6338165" y="5425104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Kesä</a:t>
            </a:r>
            <a:endParaRPr lang="fi-FI" sz="2000" dirty="0"/>
          </a:p>
        </p:txBody>
      </p:sp>
      <p:sp>
        <p:nvSpPr>
          <p:cNvPr id="10" name="TextBox 1"/>
          <p:cNvSpPr txBox="1"/>
          <p:nvPr/>
        </p:nvSpPr>
        <p:spPr>
          <a:xfrm>
            <a:off x="5146431" y="5425104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Heinä</a:t>
            </a:r>
            <a:endParaRPr lang="fi-FI" sz="2000" dirty="0"/>
          </a:p>
        </p:txBody>
      </p:sp>
      <p:sp>
        <p:nvSpPr>
          <p:cNvPr id="11" name="TextBox 1"/>
          <p:cNvSpPr txBox="1"/>
          <p:nvPr/>
        </p:nvSpPr>
        <p:spPr>
          <a:xfrm>
            <a:off x="4232031" y="4934241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Elo</a:t>
            </a:r>
            <a:endParaRPr lang="fi-FI" sz="2000" dirty="0"/>
          </a:p>
        </p:txBody>
      </p:sp>
      <p:sp>
        <p:nvSpPr>
          <p:cNvPr id="12" name="TextBox 1"/>
          <p:cNvSpPr txBox="1"/>
          <p:nvPr/>
        </p:nvSpPr>
        <p:spPr>
          <a:xfrm>
            <a:off x="3655255" y="3875648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Syys</a:t>
            </a:r>
            <a:endParaRPr lang="fi-FI" sz="2000" dirty="0"/>
          </a:p>
        </p:txBody>
      </p:sp>
      <p:sp>
        <p:nvSpPr>
          <p:cNvPr id="13" name="TextBox 1"/>
          <p:cNvSpPr txBox="1"/>
          <p:nvPr/>
        </p:nvSpPr>
        <p:spPr>
          <a:xfrm>
            <a:off x="3655255" y="2817055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Loka</a:t>
            </a:r>
            <a:endParaRPr lang="fi-FI" sz="2000" dirty="0"/>
          </a:p>
        </p:txBody>
      </p:sp>
      <p:sp>
        <p:nvSpPr>
          <p:cNvPr id="14" name="TextBox 1"/>
          <p:cNvSpPr txBox="1"/>
          <p:nvPr/>
        </p:nvSpPr>
        <p:spPr>
          <a:xfrm>
            <a:off x="4232031" y="1839351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Marras</a:t>
            </a:r>
            <a:endParaRPr lang="fi-FI" sz="2000" dirty="0"/>
          </a:p>
        </p:txBody>
      </p:sp>
      <p:sp>
        <p:nvSpPr>
          <p:cNvPr id="15" name="TextBox 1"/>
          <p:cNvSpPr txBox="1"/>
          <p:nvPr/>
        </p:nvSpPr>
        <p:spPr>
          <a:xfrm>
            <a:off x="5146431" y="1272120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Joulu</a:t>
            </a:r>
            <a:endParaRPr lang="fi-FI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26208" y="2958352"/>
            <a:ext cx="1916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2018</a:t>
            </a:r>
          </a:p>
          <a:p>
            <a:pPr algn="ctr"/>
            <a:r>
              <a:rPr lang="fi-FI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ELO-johto-ryhmä</a:t>
            </a:r>
            <a:endParaRPr lang="fi-FI" dirty="0">
              <a:solidFill>
                <a:srgbClr val="00206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7" name="Line Callout 2 (No Border) 16"/>
          <p:cNvSpPr/>
          <p:nvPr/>
        </p:nvSpPr>
        <p:spPr>
          <a:xfrm>
            <a:off x="7582487" y="370283"/>
            <a:ext cx="1617784" cy="617972"/>
          </a:xfrm>
          <a:prstGeom prst="callout2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2" name="Line Callout 2 (No Border) 21"/>
          <p:cNvSpPr/>
          <p:nvPr/>
        </p:nvSpPr>
        <p:spPr>
          <a:xfrm>
            <a:off x="9240131" y="1420333"/>
            <a:ext cx="1617784" cy="64761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695"/>
              <a:gd name="adj6" fmla="val -7188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Kokous 22.2. </a:t>
            </a:r>
            <a:endParaRPr lang="fi-FI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Line Callout 2 (No Border) 22"/>
          <p:cNvSpPr/>
          <p:nvPr/>
        </p:nvSpPr>
        <p:spPr>
          <a:xfrm>
            <a:off x="9741877" y="2508068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2418"/>
              <a:gd name="adj6" fmla="val -64928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Line Callout 2 (No Border) 24"/>
          <p:cNvSpPr/>
          <p:nvPr/>
        </p:nvSpPr>
        <p:spPr>
          <a:xfrm>
            <a:off x="9763649" y="4248944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24"/>
              <a:gd name="adj6" fmla="val -6237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Line Callout 2 (No Border) 25"/>
          <p:cNvSpPr/>
          <p:nvPr/>
        </p:nvSpPr>
        <p:spPr>
          <a:xfrm>
            <a:off x="9446622" y="5425104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23"/>
              <a:gd name="adj6" fmla="val -84503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Kokous 8.5.</a:t>
            </a:r>
            <a:endParaRPr lang="fi-FI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Line Callout 2 (No Border) 26"/>
          <p:cNvSpPr/>
          <p:nvPr/>
        </p:nvSpPr>
        <p:spPr>
          <a:xfrm>
            <a:off x="7547318" y="6105375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18"/>
              <a:gd name="adj6" fmla="val -393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Line Callout 2 (No Border) 29"/>
          <p:cNvSpPr/>
          <p:nvPr/>
        </p:nvSpPr>
        <p:spPr>
          <a:xfrm rot="10800000">
            <a:off x="994116" y="2131758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24"/>
              <a:gd name="adj6" fmla="val -6237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Line Callout 2 (No Border) 30"/>
          <p:cNvSpPr/>
          <p:nvPr/>
        </p:nvSpPr>
        <p:spPr>
          <a:xfrm rot="10800000">
            <a:off x="994116" y="3990199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6260"/>
              <a:gd name="adj6" fmla="val -58971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Kokous 13.9.</a:t>
            </a:r>
            <a:endParaRPr lang="fi-FI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Line Callout 2 (No Border) 31"/>
          <p:cNvSpPr/>
          <p:nvPr/>
        </p:nvSpPr>
        <p:spPr>
          <a:xfrm rot="10800000">
            <a:off x="1664678" y="5197007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629"/>
              <a:gd name="adj6" fmla="val -60673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Line Callout 2 (No Border) 32"/>
          <p:cNvSpPr/>
          <p:nvPr/>
        </p:nvSpPr>
        <p:spPr>
          <a:xfrm rot="10800000">
            <a:off x="3115492" y="6105375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210"/>
              <a:gd name="adj6" fmla="val -4620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Line Callout 2 (No Border) 33"/>
          <p:cNvSpPr/>
          <p:nvPr/>
        </p:nvSpPr>
        <p:spPr>
          <a:xfrm rot="10800000">
            <a:off x="3405554" y="240910"/>
            <a:ext cx="1652953" cy="685297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799"/>
              <a:gd name="adj6" fmla="val -2322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1283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</Words>
  <Application>Microsoft Office PowerPoint</Application>
  <PresentationFormat>Laajakuva</PresentationFormat>
  <Paragraphs>21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Berlin Sans FB Demi</vt:lpstr>
      <vt:lpstr>Calibri</vt:lpstr>
      <vt:lpstr>Calibri Light</vt:lpstr>
      <vt:lpstr>Office Theme</vt:lpstr>
      <vt:lpstr>Etelä-Savon ELO-johtoryhmän vuosikelloluonnos 2018</vt:lpstr>
      <vt:lpstr>PowerPoint-esitys</vt:lpstr>
    </vt:vector>
  </TitlesOfParts>
  <Company>University Of Jyväskylä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Lehesvuori, Sami</dc:creator>
  <cp:lastModifiedBy>Toivakainen Tuija</cp:lastModifiedBy>
  <cp:revision>8</cp:revision>
  <dcterms:created xsi:type="dcterms:W3CDTF">2016-04-01T18:02:08Z</dcterms:created>
  <dcterms:modified xsi:type="dcterms:W3CDTF">2017-11-23T07:56:38Z</dcterms:modified>
</cp:coreProperties>
</file>