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9144000" cy="6858000" type="screen4x3"/>
  <p:notesSz cx="6808788" cy="99409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000"/>
    <a:srgbClr val="003883"/>
    <a:srgbClr val="D96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2891" autoAdjust="0"/>
  </p:normalViewPr>
  <p:slideViewPr>
    <p:cSldViewPr>
      <p:cViewPr varScale="1">
        <p:scale>
          <a:sx n="108" d="100"/>
          <a:sy n="108" d="100"/>
        </p:scale>
        <p:origin x="20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266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3547" cy="51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t" anchorCtr="0" compatLnSpc="1">
            <a:prstTxWarp prst="textNoShape">
              <a:avLst/>
            </a:prstTxWarp>
          </a:bodyPr>
          <a:lstStyle>
            <a:lvl1pPr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4021" y="0"/>
            <a:ext cx="2921944" cy="51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t" anchorCtr="0" compatLnSpc="1">
            <a:prstTxWarp prst="textNoShape">
              <a:avLst/>
            </a:prstTxWarp>
          </a:bodyPr>
          <a:lstStyle>
            <a:lvl1pPr algn="r"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4320"/>
            <a:ext cx="2923547" cy="44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b" anchorCtr="0" compatLnSpc="1">
            <a:prstTxWarp prst="textNoShape">
              <a:avLst/>
            </a:prstTxWarp>
          </a:bodyPr>
          <a:lstStyle>
            <a:lvl1pPr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4021" y="9474320"/>
            <a:ext cx="2921944" cy="44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b" anchorCtr="0" compatLnSpc="1">
            <a:prstTxWarp prst="textNoShape">
              <a:avLst/>
            </a:prstTxWarp>
          </a:bodyPr>
          <a:lstStyle>
            <a:lvl1pPr algn="r" defTabSz="883135">
              <a:defRPr sz="1200">
                <a:cs typeface="+mn-cs"/>
              </a:defRPr>
            </a:lvl1pPr>
          </a:lstStyle>
          <a:p>
            <a:pPr>
              <a:defRPr/>
            </a:pPr>
            <a:fld id="{427D5255-CF73-492F-B10F-955D90C448C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7699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79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>
            <a:lvl1pPr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390" y="0"/>
            <a:ext cx="295079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>
            <a:lvl1pPr algn="r"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5825" y="773113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01" y="4721980"/>
            <a:ext cx="5446389" cy="447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61"/>
            <a:ext cx="295079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b" anchorCtr="0" compatLnSpc="1">
            <a:prstTxWarp prst="textNoShape">
              <a:avLst/>
            </a:prstTxWarp>
          </a:bodyPr>
          <a:lstStyle>
            <a:lvl1pPr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390" y="9442361"/>
            <a:ext cx="295079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b" anchorCtr="0" compatLnSpc="1">
            <a:prstTxWarp prst="textNoShape">
              <a:avLst/>
            </a:prstTxWarp>
          </a:bodyPr>
          <a:lstStyle>
            <a:lvl1pPr algn="r" defTabSz="956730">
              <a:defRPr sz="1200">
                <a:cs typeface="+mn-cs"/>
              </a:defRPr>
            </a:lvl1pPr>
          </a:lstStyle>
          <a:p>
            <a:pPr>
              <a:defRPr/>
            </a:pPr>
            <a:fld id="{5312E06E-8A9D-4E03-A5FC-18B53F18C2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7034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99592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99592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419872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899592" y="6021288"/>
            <a:ext cx="597666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pic>
        <p:nvPicPr>
          <p:cNvPr id="8" name="Kuva 7" descr="sipuli_blu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3359" y="3933056"/>
            <a:ext cx="1290641" cy="2924944"/>
          </a:xfrm>
          <a:prstGeom prst="rect">
            <a:avLst/>
          </a:prstGeom>
        </p:spPr>
      </p:pic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pic>
        <p:nvPicPr>
          <p:cNvPr id="11" name="Kuva 10" descr="sipuli_green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73505" y="3978713"/>
            <a:ext cx="1270495" cy="2879287"/>
          </a:xfrm>
          <a:prstGeom prst="rect">
            <a:avLst/>
          </a:prstGeom>
        </p:spPr>
      </p:pic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pic>
        <p:nvPicPr>
          <p:cNvPr id="8" name="Kuva 7" descr="sipuli_orange_os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0266" y="3948708"/>
            <a:ext cx="1283734" cy="2909290"/>
          </a:xfrm>
          <a:prstGeom prst="rect">
            <a:avLst/>
          </a:prstGeom>
        </p:spPr>
      </p:pic>
      <p:sp>
        <p:nvSpPr>
          <p:cNvPr id="10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590465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7056784" y="0"/>
            <a:ext cx="205172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590465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4947046"/>
            <a:ext cx="648072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971600" y="1268760"/>
            <a:ext cx="6480720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71600" y="5511354"/>
            <a:ext cx="648072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51520" y="260648"/>
            <a:ext cx="864096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5661248"/>
            <a:ext cx="864096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2564904"/>
            <a:ext cx="8373616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68952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1520" y="1988841"/>
            <a:ext cx="4254624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0" y="1988841"/>
            <a:ext cx="424847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sv-SE" dirty="0" smtClean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6048672" cy="1584176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09120"/>
            <a:ext cx="6048672" cy="1584176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93296"/>
            <a:ext cx="6048672" cy="28803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4248472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51520" y="2894955"/>
            <a:ext cx="4248472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buClr>
                <a:schemeClr val="accent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248472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894955"/>
            <a:ext cx="4247455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4032448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404665"/>
            <a:ext cx="432048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defRPr sz="2200"/>
            </a:lvl1pPr>
            <a:lvl2pPr>
              <a:defRPr sz="2200"/>
            </a:lvl2pPr>
            <a:lvl3pPr>
              <a:buClr>
                <a:schemeClr val="accent6"/>
              </a:buClr>
              <a:defRPr sz="18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4032448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7772350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981075"/>
            <a:ext cx="9144000" cy="58769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1" name="Bildobjekt 9" descr="logon_sipuli2_vit.png"/>
          <p:cNvPicPr>
            <a:picLocks noChangeAspect="1"/>
          </p:cNvPicPr>
          <p:nvPr userDrawn="1"/>
        </p:nvPicPr>
        <p:blipFill>
          <a:blip r:embed="rId2" cstate="print"/>
          <a:srcRect l="504" r="57983"/>
          <a:stretch>
            <a:fillRect/>
          </a:stretch>
        </p:blipFill>
        <p:spPr bwMode="auto">
          <a:xfrm>
            <a:off x="7292718" y="1556792"/>
            <a:ext cx="1851282" cy="47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83568" y="2924944"/>
            <a:ext cx="5976664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83568" y="4581128"/>
            <a:ext cx="5976664" cy="144016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6"/>
              </a:buClr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3203848" y="6381328"/>
            <a:ext cx="93610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683568" y="6021288"/>
            <a:ext cx="5976664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56350"/>
            <a:ext cx="4000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6864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7782694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pic>
        <p:nvPicPr>
          <p:cNvPr id="10" name="Kuva 11" descr="sosiaali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6278" y="260350"/>
            <a:ext cx="9032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uva 12" descr="vipuvoimaaEU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803" y="260350"/>
            <a:ext cx="11636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6864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611560" y="1556792"/>
            <a:ext cx="7782694" cy="4536504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ian numeron paikkamerkki 9"/>
          <p:cNvSpPr>
            <a:spLocks noGrp="1"/>
          </p:cNvSpPr>
          <p:nvPr>
            <p:ph type="sldNum" sz="quarter" idx="11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344816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34481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/>
          <a:p>
            <a:fld id="{4644F606-9E59-44A4-9C1B-318877967A10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992888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/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774035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8100392" y="0"/>
            <a:ext cx="10436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pic>
        <p:nvPicPr>
          <p:cNvPr id="12" name="Bildobjekt 5" descr="logon_sipuli2_vit.png"/>
          <p:cNvPicPr>
            <a:picLocks noChangeAspect="1"/>
          </p:cNvPicPr>
          <p:nvPr/>
        </p:nvPicPr>
        <p:blipFill>
          <a:blip r:embed="rId2" cstate="print"/>
          <a:srcRect l="33112" r="34585"/>
          <a:stretch>
            <a:fillRect/>
          </a:stretch>
        </p:blipFill>
        <p:spPr bwMode="auto">
          <a:xfrm>
            <a:off x="8100392" y="3319463"/>
            <a:ext cx="1043608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6"/>
          <p:cNvSpPr>
            <a:spLocks noGrp="1"/>
          </p:cNvSpPr>
          <p:nvPr userDrawn="1">
            <p:ph type="title"/>
          </p:nvPr>
        </p:nvSpPr>
        <p:spPr>
          <a:xfrm>
            <a:off x="827584" y="1268760"/>
            <a:ext cx="662473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ian numeron paikkamerkki 9"/>
          <p:cNvSpPr>
            <a:spLocks noGrp="1"/>
          </p:cNvSpPr>
          <p:nvPr userDrawn="1">
            <p:ph type="sldNum" sz="quarter" idx="11"/>
          </p:nvPr>
        </p:nvSpPr>
        <p:spPr>
          <a:xfrm>
            <a:off x="7700342" y="6381328"/>
            <a:ext cx="40005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 userDrawn="1">
            <p:ph type="ftr" sz="quarter" idx="14"/>
          </p:nvPr>
        </p:nvSpPr>
        <p:spPr>
          <a:xfrm>
            <a:off x="251520" y="6357938"/>
            <a:ext cx="6357937" cy="365125"/>
          </a:xfrm>
        </p:spPr>
        <p:txBody>
          <a:bodyPr/>
          <a:lstStyle/>
          <a:p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827584" y="2084238"/>
            <a:ext cx="6624736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6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2200"/>
            </a:lvl2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3850" y="6021388"/>
            <a:ext cx="1944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i-FI">
              <a:cs typeface="+mn-cs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6713538" y="6357938"/>
            <a:ext cx="81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284163" y="6357938"/>
            <a:ext cx="6357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7740352" y="6381328"/>
            <a:ext cx="40005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F70512E-3501-4C97-9457-F6C16E24E41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8" name="Kuva 7" descr="ELY_LB01_FiSvEn_3L_B3___RGB_tresprak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79512" y="116632"/>
            <a:ext cx="4055487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48" r:id="rId2"/>
    <p:sldLayoutId id="2147483749" r:id="rId3"/>
    <p:sldLayoutId id="2147483735" r:id="rId4"/>
    <p:sldLayoutId id="2147483750" r:id="rId5"/>
    <p:sldLayoutId id="2147483736" r:id="rId6"/>
    <p:sldLayoutId id="2147483734" r:id="rId7"/>
    <p:sldLayoutId id="2147483725" r:id="rId8"/>
    <p:sldLayoutId id="2147483738" r:id="rId9"/>
    <p:sldLayoutId id="2147483739" r:id="rId10"/>
    <p:sldLayoutId id="2147483740" r:id="rId11"/>
    <p:sldLayoutId id="2147483742" r:id="rId12"/>
    <p:sldLayoutId id="2147483743" r:id="rId13"/>
    <p:sldLayoutId id="2147483744" r:id="rId14"/>
    <p:sldLayoutId id="2147483745" r:id="rId15"/>
    <p:sldLayoutId id="2147483728" r:id="rId16"/>
    <p:sldLayoutId id="2147483737" r:id="rId17"/>
    <p:sldLayoutId id="2147483721" r:id="rId18"/>
    <p:sldLayoutId id="2147483723" r:id="rId19"/>
    <p:sldLayoutId id="2147483724" r:id="rId20"/>
    <p:sldLayoutId id="2147483727" r:id="rId21"/>
    <p:sldLayoutId id="2147483726" r:id="rId2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Etelä-Savon elinikäisen oppimisen ja ohjauksen  sekä nuorisotakuun strategia 2013 – 2016 ja toiminta 2014, Tuija Toivakainen 27.1.2014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7" y="0"/>
            <a:ext cx="9143245" cy="6857434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329439" y="260648"/>
            <a:ext cx="744593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Tapahtumia Etelä-Savossa 2016</a:t>
            </a:r>
          </a:p>
          <a:p>
            <a:pPr lvl="0"/>
            <a:r>
              <a:rPr lang="fi-FI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Elinikäinen oppiminen (ELO) ja nuorisotakuu</a:t>
            </a:r>
          </a:p>
          <a:p>
            <a:pPr lvl="0"/>
            <a:r>
              <a:rPr lang="fi-FI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Kalenterissa https://peda.net/hankkeet/eejn</a:t>
            </a:r>
            <a:endParaRPr lang="fi-FI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fi-FI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0" name="Tekstiruutu 49"/>
          <p:cNvSpPr txBox="1"/>
          <p:nvPr/>
        </p:nvSpPr>
        <p:spPr>
          <a:xfrm>
            <a:off x="4708023" y="2647056"/>
            <a:ext cx="11627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000" b="1" dirty="0" smtClean="0"/>
          </a:p>
        </p:txBody>
      </p:sp>
      <p:pic>
        <p:nvPicPr>
          <p:cNvPr id="70" name="Kuva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1440693" y="4560090"/>
            <a:ext cx="139594" cy="856177"/>
          </a:xfrm>
          <a:prstGeom prst="rect">
            <a:avLst/>
          </a:prstGeom>
        </p:spPr>
      </p:pic>
      <p:pic>
        <p:nvPicPr>
          <p:cNvPr id="74" name="Kuva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3092534" y="3144901"/>
            <a:ext cx="123229" cy="755805"/>
          </a:xfrm>
          <a:prstGeom prst="rect">
            <a:avLst/>
          </a:prstGeom>
        </p:spPr>
      </p:pic>
      <p:pic>
        <p:nvPicPr>
          <p:cNvPr id="75" name="Kuva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518717" y="3071465"/>
            <a:ext cx="114558" cy="718588"/>
          </a:xfrm>
          <a:prstGeom prst="rect">
            <a:avLst/>
          </a:prstGeom>
        </p:spPr>
      </p:pic>
      <p:pic>
        <p:nvPicPr>
          <p:cNvPr id="76" name="Kuva 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5106129" y="2784544"/>
            <a:ext cx="113324" cy="695057"/>
          </a:xfrm>
          <a:prstGeom prst="rect">
            <a:avLst/>
          </a:prstGeom>
        </p:spPr>
      </p:pic>
      <p:pic>
        <p:nvPicPr>
          <p:cNvPr id="77" name="Kuva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8770775" y="2351865"/>
            <a:ext cx="136492" cy="856177"/>
          </a:xfrm>
          <a:prstGeom prst="rect">
            <a:avLst/>
          </a:prstGeom>
        </p:spPr>
      </p:pic>
      <p:pic>
        <p:nvPicPr>
          <p:cNvPr id="78" name="Kuva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5977446" y="5809749"/>
            <a:ext cx="140529" cy="861912"/>
          </a:xfrm>
          <a:prstGeom prst="rect">
            <a:avLst/>
          </a:prstGeom>
        </p:spPr>
      </p:pic>
      <p:pic>
        <p:nvPicPr>
          <p:cNvPr id="79" name="Kuva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6250644" y="4872164"/>
            <a:ext cx="137406" cy="861910"/>
          </a:xfrm>
          <a:prstGeom prst="rect">
            <a:avLst/>
          </a:prstGeom>
        </p:spPr>
      </p:pic>
      <p:sp>
        <p:nvSpPr>
          <p:cNvPr id="82" name="Tekstiruutu 81"/>
          <p:cNvSpPr txBox="1"/>
          <p:nvPr/>
        </p:nvSpPr>
        <p:spPr>
          <a:xfrm rot="5400000">
            <a:off x="7256324" y="4664582"/>
            <a:ext cx="3550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sz="800" dirty="0" smtClean="0"/>
              <a:t>Kuvat: Martti Hänninen ja </a:t>
            </a:r>
            <a:r>
              <a:rPr lang="fi-FI" sz="800" dirty="0" err="1" smtClean="0"/>
              <a:t>Kixit</a:t>
            </a:r>
            <a:r>
              <a:rPr lang="fi-FI" sz="800" dirty="0" smtClean="0"/>
              <a:t> Oy, </a:t>
            </a:r>
            <a:r>
              <a:rPr lang="fi-FI" sz="800" dirty="0" err="1" smtClean="0"/>
              <a:t>Heleen</a:t>
            </a:r>
            <a:r>
              <a:rPr lang="fi-FI" sz="800" dirty="0" smtClean="0"/>
              <a:t> Paukkunen</a:t>
            </a:r>
            <a:endParaRPr lang="fi-FI" sz="800" dirty="0"/>
          </a:p>
        </p:txBody>
      </p:sp>
      <p:sp>
        <p:nvSpPr>
          <p:cNvPr id="7" name="Tekstiruutu 6"/>
          <p:cNvSpPr txBox="1"/>
          <p:nvPr/>
        </p:nvSpPr>
        <p:spPr>
          <a:xfrm>
            <a:off x="514553" y="4816864"/>
            <a:ext cx="2304256" cy="769441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Kuntien tapaamiset yms. </a:t>
            </a:r>
            <a:r>
              <a:rPr lang="fi-FI" sz="1100" dirty="0"/>
              <a:t>t</a:t>
            </a:r>
            <a:r>
              <a:rPr lang="fi-FI" sz="1100" dirty="0" smtClean="0"/>
              <a:t>oimijatapaamiset: nuorten ohjausverkostot, ELO, Ohjaamo &gt; raportointi</a:t>
            </a:r>
            <a:endParaRPr lang="fi-FI" sz="1100" dirty="0"/>
          </a:p>
        </p:txBody>
      </p:sp>
      <p:sp>
        <p:nvSpPr>
          <p:cNvPr id="84" name="Tekstiruutu 83"/>
          <p:cNvSpPr txBox="1"/>
          <p:nvPr/>
        </p:nvSpPr>
        <p:spPr>
          <a:xfrm>
            <a:off x="5171909" y="4753704"/>
            <a:ext cx="2304256" cy="1015663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200" dirty="0"/>
              <a:t>Maahanmuuttajat tasavertaisiksi jäseniksi yhteiskuntaan – VII Uusi koulu -</a:t>
            </a:r>
            <a:r>
              <a:rPr lang="fi-FI" sz="1200" dirty="0" smtClean="0"/>
              <a:t>seminaari 6.4.</a:t>
            </a:r>
            <a:endParaRPr lang="fi-FI" sz="1200" b="1" dirty="0"/>
          </a:p>
          <a:p>
            <a:endParaRPr lang="fi-FI" sz="1200" dirty="0"/>
          </a:p>
        </p:txBody>
      </p:sp>
      <p:sp>
        <p:nvSpPr>
          <p:cNvPr id="86" name="Tekstiruutu 85"/>
          <p:cNvSpPr txBox="1"/>
          <p:nvPr/>
        </p:nvSpPr>
        <p:spPr>
          <a:xfrm>
            <a:off x="6825524" y="1951060"/>
            <a:ext cx="2304256" cy="523220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Ohjaamo ja tuloksellisuus 1.2. Juva</a:t>
            </a:r>
            <a:endParaRPr lang="fi-FI" sz="1400" dirty="0"/>
          </a:p>
        </p:txBody>
      </p:sp>
      <p:sp>
        <p:nvSpPr>
          <p:cNvPr id="89" name="Tekstiruutu 88"/>
          <p:cNvSpPr txBox="1"/>
          <p:nvPr/>
        </p:nvSpPr>
        <p:spPr>
          <a:xfrm>
            <a:off x="687564" y="3558063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smtClean="0"/>
              <a:t>Ohjaamo</a:t>
            </a:r>
            <a:r>
              <a:rPr lang="fi-FI" sz="1400" b="1" smtClean="0"/>
              <a:t>-to</a:t>
            </a:r>
            <a:r>
              <a:rPr lang="fi-FI" sz="1400" smtClean="0"/>
              <a:t>imijat 8/2016</a:t>
            </a:r>
            <a:endParaRPr lang="fi-FI" sz="1400" dirty="0"/>
          </a:p>
        </p:txBody>
      </p:sp>
      <p:pic>
        <p:nvPicPr>
          <p:cNvPr id="90" name="Kuva 8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497" y="5365221"/>
            <a:ext cx="1648723" cy="776005"/>
          </a:xfrm>
          <a:prstGeom prst="rect">
            <a:avLst/>
          </a:prstGeom>
        </p:spPr>
      </p:pic>
      <p:sp>
        <p:nvSpPr>
          <p:cNvPr id="21" name="Tekstiruutu 88"/>
          <p:cNvSpPr txBox="1"/>
          <p:nvPr/>
        </p:nvSpPr>
        <p:spPr>
          <a:xfrm>
            <a:off x="6769114" y="2547406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ISO ELO </a:t>
            </a:r>
            <a:r>
              <a:rPr lang="fi-FI" sz="1400" dirty="0" smtClean="0"/>
              <a:t>7.4.</a:t>
            </a:r>
            <a:endParaRPr lang="fi-FI" sz="1400" dirty="0"/>
          </a:p>
        </p:txBody>
      </p:sp>
      <p:sp>
        <p:nvSpPr>
          <p:cNvPr id="22" name="Tekstiruutu 88"/>
          <p:cNvSpPr txBox="1"/>
          <p:nvPr/>
        </p:nvSpPr>
        <p:spPr>
          <a:xfrm>
            <a:off x="2631486" y="3056365"/>
            <a:ext cx="2304256" cy="46166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200" dirty="0" smtClean="0"/>
              <a:t>Digitaalinen kaupunkiseikkailu  syys-lokakuu </a:t>
            </a:r>
            <a:endParaRPr lang="fi-FI" sz="1200" dirty="0"/>
          </a:p>
        </p:txBody>
      </p:sp>
      <p:sp>
        <p:nvSpPr>
          <p:cNvPr id="23" name="Tekstiruutu 88"/>
          <p:cNvSpPr txBox="1"/>
          <p:nvPr/>
        </p:nvSpPr>
        <p:spPr>
          <a:xfrm>
            <a:off x="6769114" y="3311626"/>
            <a:ext cx="2304256" cy="115416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100" dirty="0" err="1" smtClean="0"/>
              <a:t>Slinnassa</a:t>
            </a:r>
            <a:r>
              <a:rPr lang="fi-FI" sz="1100" dirty="0" smtClean="0"/>
              <a:t> Kesätyö- ja koulutuspörssi 30.1., Pieksämäellä </a:t>
            </a:r>
            <a:r>
              <a:rPr lang="fi-FI" sz="1100" dirty="0" err="1" smtClean="0"/>
              <a:t>Rekry</a:t>
            </a:r>
            <a:r>
              <a:rPr lang="fi-FI" sz="1100" dirty="0" smtClean="0"/>
              <a:t>- ja </a:t>
            </a:r>
            <a:r>
              <a:rPr lang="fi-FI" sz="1100" dirty="0" err="1" smtClean="0"/>
              <a:t>koulutusreffit</a:t>
            </a:r>
            <a:r>
              <a:rPr lang="fi-FI" sz="1100" dirty="0" smtClean="0"/>
              <a:t> 4.2., MLI:ssä </a:t>
            </a:r>
            <a:r>
              <a:rPr lang="fi-FI" sz="1100" dirty="0" err="1" smtClean="0"/>
              <a:t>RekryON</a:t>
            </a:r>
            <a:r>
              <a:rPr lang="fi-FI" sz="1100" dirty="0" smtClean="0"/>
              <a:t>-viikko 8. – 12.2.</a:t>
            </a:r>
          </a:p>
          <a:p>
            <a:endParaRPr lang="fi-FI" sz="1400" dirty="0"/>
          </a:p>
        </p:txBody>
      </p:sp>
      <p:sp>
        <p:nvSpPr>
          <p:cNvPr id="24" name="Tekstiruutu 83"/>
          <p:cNvSpPr txBox="1"/>
          <p:nvPr/>
        </p:nvSpPr>
        <p:spPr>
          <a:xfrm>
            <a:off x="3083755" y="6171317"/>
            <a:ext cx="2304256" cy="600164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ELO-pelto ja Nuorten pelto tarpeen mukaan, </a:t>
            </a:r>
            <a:r>
              <a:rPr lang="fi-FI" sz="1100" dirty="0"/>
              <a:t>o</a:t>
            </a:r>
            <a:r>
              <a:rPr lang="fi-FI" sz="1100" dirty="0" smtClean="0"/>
              <a:t>sin Ohjaamo-toimijoiden tapaamisina</a:t>
            </a:r>
            <a:endParaRPr lang="fi-FI" sz="1100" dirty="0"/>
          </a:p>
        </p:txBody>
      </p:sp>
      <p:pic>
        <p:nvPicPr>
          <p:cNvPr id="1026" name="Picture 2" descr="V:\ELY Etelä-Savo\TE-keskus\TYO-yksikkö\TNO_ELO\2014_TNO_ELO\Tavoitteet_ELO_Nuorisotakuu_2014-2016\030314_Kuva_Martti_Hanninen\Aurinko_teksteine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188640"/>
            <a:ext cx="1737384" cy="1008112"/>
          </a:xfrm>
          <a:prstGeom prst="rect">
            <a:avLst/>
          </a:prstGeom>
          <a:noFill/>
        </p:spPr>
      </p:pic>
      <p:pic>
        <p:nvPicPr>
          <p:cNvPr id="26" name="Kuva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0" y="5512695"/>
            <a:ext cx="1309573" cy="1008112"/>
          </a:xfrm>
          <a:prstGeom prst="rect">
            <a:avLst/>
          </a:prstGeom>
        </p:spPr>
      </p:pic>
      <p:grpSp>
        <p:nvGrpSpPr>
          <p:cNvPr id="27" name="Ryhmä 26"/>
          <p:cNvGrpSpPr/>
          <p:nvPr/>
        </p:nvGrpSpPr>
        <p:grpSpPr>
          <a:xfrm>
            <a:off x="7900229" y="4153216"/>
            <a:ext cx="1080120" cy="1872208"/>
            <a:chOff x="4708023" y="1080065"/>
            <a:chExt cx="1160151" cy="1673859"/>
          </a:xfrm>
        </p:grpSpPr>
        <p:pic>
          <p:nvPicPr>
            <p:cNvPr id="28" name="Kuva 2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646" y="2469863"/>
              <a:ext cx="599112" cy="284061"/>
            </a:xfrm>
            <a:prstGeom prst="rect">
              <a:avLst/>
            </a:prstGeom>
          </p:spPr>
        </p:pic>
        <p:pic>
          <p:nvPicPr>
            <p:cNvPr id="29" name="Kuva 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8023" y="1080065"/>
              <a:ext cx="1160151" cy="1556847"/>
            </a:xfrm>
            <a:prstGeom prst="rect">
              <a:avLst/>
            </a:prstGeom>
          </p:spPr>
        </p:pic>
      </p:grpSp>
      <p:pic>
        <p:nvPicPr>
          <p:cNvPr id="30" name="Kuva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132856"/>
            <a:ext cx="360040" cy="736445"/>
          </a:xfrm>
          <a:prstGeom prst="rect">
            <a:avLst/>
          </a:prstGeom>
        </p:spPr>
      </p:pic>
      <p:sp>
        <p:nvSpPr>
          <p:cNvPr id="31" name="Kuvaselite-ellipsi 32"/>
          <p:cNvSpPr/>
          <p:nvPr/>
        </p:nvSpPr>
        <p:spPr>
          <a:xfrm>
            <a:off x="3345174" y="3788681"/>
            <a:ext cx="1584175" cy="1000342"/>
          </a:xfrm>
          <a:custGeom>
            <a:avLst/>
            <a:gdLst>
              <a:gd name="connsiteX0" fmla="*/ 796324 w 2730222"/>
              <a:gd name="connsiteY0" fmla="*/ 1361678 h 1210380"/>
              <a:gd name="connsiteX1" fmla="*/ 694253 w 2730222"/>
              <a:gd name="connsiteY1" fmla="*/ 1132260 h 1210380"/>
              <a:gd name="connsiteX2" fmla="*/ 778717 w 2730222"/>
              <a:gd name="connsiteY2" fmla="*/ 58679 h 1210380"/>
              <a:gd name="connsiteX3" fmla="*/ 1757870 w 2730222"/>
              <a:gd name="connsiteY3" fmla="*/ 25589 h 1210380"/>
              <a:gd name="connsiteX4" fmla="*/ 2299802 w 2730222"/>
              <a:gd name="connsiteY4" fmla="*/ 1046267 h 1210380"/>
              <a:gd name="connsiteX5" fmla="*/ 1188470 w 2730222"/>
              <a:gd name="connsiteY5" fmla="*/ 1205292 h 1210380"/>
              <a:gd name="connsiteX6" fmla="*/ 796324 w 2730222"/>
              <a:gd name="connsiteY6" fmla="*/ 1361678 h 1210380"/>
              <a:gd name="connsiteX0" fmla="*/ 796345 w 2730920"/>
              <a:gd name="connsiteY0" fmla="*/ 1361678 h 1361678"/>
              <a:gd name="connsiteX1" fmla="*/ 694274 w 2730920"/>
              <a:gd name="connsiteY1" fmla="*/ 1132260 h 1361678"/>
              <a:gd name="connsiteX2" fmla="*/ 778738 w 2730920"/>
              <a:gd name="connsiteY2" fmla="*/ 58679 h 1361678"/>
              <a:gd name="connsiteX3" fmla="*/ 1757891 w 2730920"/>
              <a:gd name="connsiteY3" fmla="*/ 25589 h 1361678"/>
              <a:gd name="connsiteX4" fmla="*/ 2299823 w 2730920"/>
              <a:gd name="connsiteY4" fmla="*/ 1046267 h 1361678"/>
              <a:gd name="connsiteX5" fmla="*/ 1007337 w 2730920"/>
              <a:gd name="connsiteY5" fmla="*/ 1162160 h 1361678"/>
              <a:gd name="connsiteX6" fmla="*/ 796345 w 2730920"/>
              <a:gd name="connsiteY6" fmla="*/ 1361678 h 1361678"/>
              <a:gd name="connsiteX0" fmla="*/ 771483 w 2730920"/>
              <a:gd name="connsiteY0" fmla="*/ 1622398 h 1622398"/>
              <a:gd name="connsiteX1" fmla="*/ 694274 w 2730920"/>
              <a:gd name="connsiteY1" fmla="*/ 1132260 h 1622398"/>
              <a:gd name="connsiteX2" fmla="*/ 778738 w 2730920"/>
              <a:gd name="connsiteY2" fmla="*/ 58679 h 1622398"/>
              <a:gd name="connsiteX3" fmla="*/ 1757891 w 2730920"/>
              <a:gd name="connsiteY3" fmla="*/ 25589 h 1622398"/>
              <a:gd name="connsiteX4" fmla="*/ 2299823 w 2730920"/>
              <a:gd name="connsiteY4" fmla="*/ 1046267 h 1622398"/>
              <a:gd name="connsiteX5" fmla="*/ 1007337 w 2730920"/>
              <a:gd name="connsiteY5" fmla="*/ 1162160 h 1622398"/>
              <a:gd name="connsiteX6" fmla="*/ 771483 w 2730920"/>
              <a:gd name="connsiteY6" fmla="*/ 1622398 h 1622398"/>
              <a:gd name="connsiteX0" fmla="*/ 771483 w 2730920"/>
              <a:gd name="connsiteY0" fmla="*/ 1948297 h 1948297"/>
              <a:gd name="connsiteX1" fmla="*/ 694274 w 2730920"/>
              <a:gd name="connsiteY1" fmla="*/ 1132260 h 1948297"/>
              <a:gd name="connsiteX2" fmla="*/ 778738 w 2730920"/>
              <a:gd name="connsiteY2" fmla="*/ 58679 h 1948297"/>
              <a:gd name="connsiteX3" fmla="*/ 1757891 w 2730920"/>
              <a:gd name="connsiteY3" fmla="*/ 25589 h 1948297"/>
              <a:gd name="connsiteX4" fmla="*/ 2299823 w 2730920"/>
              <a:gd name="connsiteY4" fmla="*/ 1046267 h 1948297"/>
              <a:gd name="connsiteX5" fmla="*/ 1007337 w 2730920"/>
              <a:gd name="connsiteY5" fmla="*/ 1162160 h 1948297"/>
              <a:gd name="connsiteX6" fmla="*/ 771483 w 2730920"/>
              <a:gd name="connsiteY6" fmla="*/ 1948297 h 1948297"/>
              <a:gd name="connsiteX0" fmla="*/ 936305 w 2730920"/>
              <a:gd name="connsiteY0" fmla="*/ 1979578 h 1979578"/>
              <a:gd name="connsiteX1" fmla="*/ 694274 w 2730920"/>
              <a:gd name="connsiteY1" fmla="*/ 1132260 h 1979578"/>
              <a:gd name="connsiteX2" fmla="*/ 778738 w 2730920"/>
              <a:gd name="connsiteY2" fmla="*/ 58679 h 1979578"/>
              <a:gd name="connsiteX3" fmla="*/ 1757891 w 2730920"/>
              <a:gd name="connsiteY3" fmla="*/ 25589 h 1979578"/>
              <a:gd name="connsiteX4" fmla="*/ 2299823 w 2730920"/>
              <a:gd name="connsiteY4" fmla="*/ 1046267 h 1979578"/>
              <a:gd name="connsiteX5" fmla="*/ 1007337 w 2730920"/>
              <a:gd name="connsiteY5" fmla="*/ 1162160 h 1979578"/>
              <a:gd name="connsiteX6" fmla="*/ 936305 w 2730920"/>
              <a:gd name="connsiteY6" fmla="*/ 1979578 h 1979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30920" h="1979578">
                <a:moveTo>
                  <a:pt x="936305" y="1979578"/>
                </a:moveTo>
                <a:lnTo>
                  <a:pt x="694274" y="1132260"/>
                </a:lnTo>
                <a:cubicBezTo>
                  <a:pt x="-268839" y="891332"/>
                  <a:pt x="-219898" y="269273"/>
                  <a:pt x="778738" y="58679"/>
                </a:cubicBezTo>
                <a:cubicBezTo>
                  <a:pt x="1084565" y="-5814"/>
                  <a:pt x="1433548" y="-17608"/>
                  <a:pt x="1757891" y="25589"/>
                </a:cubicBezTo>
                <a:cubicBezTo>
                  <a:pt x="2764998" y="159718"/>
                  <a:pt x="3066234" y="727067"/>
                  <a:pt x="2299823" y="1046267"/>
                </a:cubicBezTo>
                <a:cubicBezTo>
                  <a:pt x="2001800" y="1170390"/>
                  <a:pt x="1412809" y="1185617"/>
                  <a:pt x="1007337" y="1162160"/>
                </a:cubicBezTo>
                <a:lnTo>
                  <a:pt x="936305" y="1979578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b="1" dirty="0" smtClean="0">
                <a:solidFill>
                  <a:schemeClr val="bg1"/>
                </a:solidFill>
              </a:rPr>
              <a:t>Jokainen </a:t>
            </a:r>
            <a:r>
              <a:rPr lang="fi-FI" sz="800" b="1" dirty="0">
                <a:solidFill>
                  <a:schemeClr val="bg1"/>
                </a:solidFill>
              </a:rPr>
              <a:t>voisi kokea </a:t>
            </a:r>
            <a:endParaRPr lang="fi-FI" sz="800" b="1" dirty="0" smtClean="0">
              <a:solidFill>
                <a:schemeClr val="bg1"/>
              </a:solidFill>
            </a:endParaRPr>
          </a:p>
          <a:p>
            <a:pPr algn="ctr"/>
            <a:r>
              <a:rPr lang="fi-FI" sz="800" b="1" dirty="0" smtClean="0">
                <a:solidFill>
                  <a:schemeClr val="bg1"/>
                </a:solidFill>
              </a:rPr>
              <a:t>olevansa </a:t>
            </a:r>
            <a:r>
              <a:rPr lang="fi-FI" sz="800" b="1" dirty="0">
                <a:solidFill>
                  <a:schemeClr val="bg1"/>
                </a:solidFill>
              </a:rPr>
              <a:t>oman elämänsä </a:t>
            </a:r>
            <a:r>
              <a:rPr lang="fi-FI" sz="800" b="1" dirty="0" smtClean="0">
                <a:solidFill>
                  <a:schemeClr val="bg1"/>
                </a:solidFill>
              </a:rPr>
              <a:t>tekijä.</a:t>
            </a:r>
          </a:p>
          <a:p>
            <a:pPr algn="ctr"/>
            <a:endParaRPr lang="fi-FI" sz="800" dirty="0">
              <a:solidFill>
                <a:schemeClr val="bg1"/>
              </a:solidFill>
            </a:endParaRPr>
          </a:p>
          <a:p>
            <a:pPr algn="ctr"/>
            <a:endParaRPr lang="fi-FI" sz="800" b="1" dirty="0" smtClean="0">
              <a:solidFill>
                <a:schemeClr val="bg1"/>
              </a:solidFill>
            </a:endParaRPr>
          </a:p>
          <a:p>
            <a:pPr algn="ctr"/>
            <a:endParaRPr lang="fi-FI" sz="800" b="1" dirty="0">
              <a:solidFill>
                <a:schemeClr val="bg1"/>
              </a:solidFill>
            </a:endParaRPr>
          </a:p>
          <a:p>
            <a:pPr algn="ctr"/>
            <a:endParaRPr lang="fi-FI" sz="800" b="1" dirty="0">
              <a:solidFill>
                <a:schemeClr val="bg1"/>
              </a:solidFill>
            </a:endParaRPr>
          </a:p>
        </p:txBody>
      </p:sp>
      <p:sp>
        <p:nvSpPr>
          <p:cNvPr id="32" name="Tekstiruutu 83"/>
          <p:cNvSpPr txBox="1"/>
          <p:nvPr/>
        </p:nvSpPr>
        <p:spPr>
          <a:xfrm>
            <a:off x="343307" y="3929041"/>
            <a:ext cx="2304256" cy="307777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ISO ELO </a:t>
            </a:r>
            <a:r>
              <a:rPr lang="fi-FI" sz="1400" dirty="0" smtClean="0"/>
              <a:t>16.8.</a:t>
            </a:r>
            <a:endParaRPr lang="fi-FI" sz="1400" dirty="0"/>
          </a:p>
        </p:txBody>
      </p:sp>
      <p:sp>
        <p:nvSpPr>
          <p:cNvPr id="33" name="Tekstiruutu 88"/>
          <p:cNvSpPr txBox="1"/>
          <p:nvPr/>
        </p:nvSpPr>
        <p:spPr>
          <a:xfrm>
            <a:off x="4838756" y="3690636"/>
            <a:ext cx="2304256" cy="95410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Etelä-Savon </a:t>
            </a:r>
            <a:r>
              <a:rPr lang="fi-FI" sz="1400" dirty="0" smtClean="0"/>
              <a:t>nuorisotakuun, ohjauksen </a:t>
            </a:r>
            <a:r>
              <a:rPr lang="fi-FI" sz="1400" dirty="0" smtClean="0"/>
              <a:t>ja Ohjaamojen pvä 3.5. Rantasalmi</a:t>
            </a:r>
            <a:endParaRPr lang="fi-FI" sz="1400" dirty="0"/>
          </a:p>
        </p:txBody>
      </p:sp>
      <p:sp>
        <p:nvSpPr>
          <p:cNvPr id="34" name="Tekstiruutu 88"/>
          <p:cNvSpPr txBox="1"/>
          <p:nvPr/>
        </p:nvSpPr>
        <p:spPr>
          <a:xfrm>
            <a:off x="6804821" y="1619930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ISO ELO </a:t>
            </a:r>
            <a:r>
              <a:rPr lang="fi-FI" sz="1400" dirty="0" smtClean="0"/>
              <a:t>1.11. </a:t>
            </a:r>
            <a:endParaRPr lang="fi-FI" sz="1400" dirty="0"/>
          </a:p>
        </p:txBody>
      </p:sp>
      <p:sp>
        <p:nvSpPr>
          <p:cNvPr id="35" name="Tekstiruutu 83"/>
          <p:cNvSpPr txBox="1"/>
          <p:nvPr/>
        </p:nvSpPr>
        <p:spPr>
          <a:xfrm>
            <a:off x="3686628" y="2341493"/>
            <a:ext cx="2304256" cy="646331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Ohjaamo-viikko 25. – 31.1. ja Elinikäisen oppimisen teemaviikko syyskuussa</a:t>
            </a:r>
            <a:endParaRPr lang="fi-FI" sz="1400" dirty="0"/>
          </a:p>
        </p:txBody>
      </p:sp>
      <p:sp>
        <p:nvSpPr>
          <p:cNvPr id="36" name="Tekstiruutu 83"/>
          <p:cNvSpPr txBox="1"/>
          <p:nvPr/>
        </p:nvSpPr>
        <p:spPr>
          <a:xfrm>
            <a:off x="6084168" y="1131673"/>
            <a:ext cx="2304256" cy="523220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Nuorten foorumi 11-12/2016 </a:t>
            </a:r>
            <a:r>
              <a:rPr lang="fi-FI" sz="1400" dirty="0" smtClean="0"/>
              <a:t>Juvalla</a:t>
            </a:r>
            <a:endParaRPr lang="fi-FI" sz="1400" dirty="0"/>
          </a:p>
        </p:txBody>
      </p:sp>
      <p:sp>
        <p:nvSpPr>
          <p:cNvPr id="37" name="Tekstiruutu 83"/>
          <p:cNvSpPr txBox="1"/>
          <p:nvPr/>
        </p:nvSpPr>
        <p:spPr>
          <a:xfrm>
            <a:off x="878315" y="2348879"/>
            <a:ext cx="2304256" cy="523220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Oma robotti! </a:t>
            </a:r>
            <a:r>
              <a:rPr lang="fi-FI" sz="1400" dirty="0"/>
              <a:t>t</a:t>
            </a:r>
            <a:r>
              <a:rPr lang="fi-FI" sz="1400" dirty="0" smtClean="0"/>
              <a:t>ms. osana DG 2016:ta</a:t>
            </a:r>
            <a:endParaRPr lang="fi-FI" sz="1400" dirty="0"/>
          </a:p>
        </p:txBody>
      </p:sp>
      <p:sp>
        <p:nvSpPr>
          <p:cNvPr id="38" name="Tekstiruutu 83"/>
          <p:cNvSpPr txBox="1"/>
          <p:nvPr/>
        </p:nvSpPr>
        <p:spPr>
          <a:xfrm>
            <a:off x="4533843" y="1687636"/>
            <a:ext cx="2304256" cy="461665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Itä-Suomen ohjauksen päivät 3. – 4.11. P-Karjalassa</a:t>
            </a:r>
            <a:endParaRPr lang="fi-FI" sz="1200" dirty="0"/>
          </a:p>
        </p:txBody>
      </p:sp>
      <p:sp>
        <p:nvSpPr>
          <p:cNvPr id="39" name="Tekstiruutu 88"/>
          <p:cNvSpPr txBox="1"/>
          <p:nvPr/>
        </p:nvSpPr>
        <p:spPr>
          <a:xfrm>
            <a:off x="2339752" y="1844824"/>
            <a:ext cx="2304256" cy="46166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200" dirty="0" smtClean="0"/>
              <a:t>Yhteishaun teemapäivät keväällä ja syksyllä </a:t>
            </a:r>
            <a:endParaRPr lang="fi-FI" sz="1200" dirty="0"/>
          </a:p>
        </p:txBody>
      </p:sp>
      <p:sp>
        <p:nvSpPr>
          <p:cNvPr id="40" name="Tekstiruutu 88"/>
          <p:cNvSpPr txBox="1"/>
          <p:nvPr/>
        </p:nvSpPr>
        <p:spPr>
          <a:xfrm>
            <a:off x="40473" y="1527899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Ohjaamo-koulutus 11/2016</a:t>
            </a:r>
            <a:endParaRPr lang="fi-FI" sz="1400" dirty="0"/>
          </a:p>
        </p:txBody>
      </p:sp>
      <p:sp>
        <p:nvSpPr>
          <p:cNvPr id="41" name="Tekstiruutu 88"/>
          <p:cNvSpPr txBox="1"/>
          <p:nvPr/>
        </p:nvSpPr>
        <p:spPr>
          <a:xfrm>
            <a:off x="179512" y="6453336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rgbClr val="002060"/>
                </a:solidFill>
              </a:rPr>
              <a:t>Päivitys </a:t>
            </a:r>
            <a:r>
              <a:rPr lang="fi-FI" sz="1400" dirty="0" smtClean="0">
                <a:solidFill>
                  <a:srgbClr val="002060"/>
                </a:solidFill>
              </a:rPr>
              <a:t>1</a:t>
            </a:r>
            <a:r>
              <a:rPr lang="fi-FI" sz="1400" dirty="0" smtClean="0">
                <a:solidFill>
                  <a:srgbClr val="002060"/>
                </a:solidFill>
              </a:rPr>
              <a:t>.4.2016</a:t>
            </a:r>
            <a:endParaRPr lang="fi-FI" sz="1400" dirty="0">
              <a:solidFill>
                <a:srgbClr val="002060"/>
              </a:solidFill>
            </a:endParaRPr>
          </a:p>
        </p:txBody>
      </p:sp>
      <p:pic>
        <p:nvPicPr>
          <p:cNvPr id="42" name="Kuva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666318" y="3864033"/>
            <a:ext cx="136492" cy="856177"/>
          </a:xfrm>
          <a:prstGeom prst="rect">
            <a:avLst/>
          </a:prstGeom>
        </p:spPr>
      </p:pic>
      <p:pic>
        <p:nvPicPr>
          <p:cNvPr id="43" name="Kuva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164172" y="4164735"/>
            <a:ext cx="136492" cy="856177"/>
          </a:xfrm>
          <a:prstGeom prst="rect">
            <a:avLst/>
          </a:prstGeom>
        </p:spPr>
      </p:pic>
      <p:pic>
        <p:nvPicPr>
          <p:cNvPr id="44" name="Kuva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8266720" y="2279857"/>
            <a:ext cx="136492" cy="856177"/>
          </a:xfrm>
          <a:prstGeom prst="rect">
            <a:avLst/>
          </a:prstGeom>
        </p:spPr>
      </p:pic>
      <p:pic>
        <p:nvPicPr>
          <p:cNvPr id="45" name="Kuva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2592822" y="4441567"/>
            <a:ext cx="139594" cy="856177"/>
          </a:xfrm>
          <a:prstGeom prst="rect">
            <a:avLst/>
          </a:prstGeom>
        </p:spPr>
      </p:pic>
      <p:pic>
        <p:nvPicPr>
          <p:cNvPr id="46" name="Kuva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5336586" y="5349814"/>
            <a:ext cx="139594" cy="856177"/>
          </a:xfrm>
          <a:prstGeom prst="rect">
            <a:avLst/>
          </a:prstGeom>
        </p:spPr>
      </p:pic>
      <p:pic>
        <p:nvPicPr>
          <p:cNvPr id="47" name="Kuva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300000">
            <a:off x="6769286" y="2065302"/>
            <a:ext cx="139594" cy="856177"/>
          </a:xfrm>
          <a:prstGeom prst="rect">
            <a:avLst/>
          </a:prstGeom>
        </p:spPr>
      </p:pic>
      <p:pic>
        <p:nvPicPr>
          <p:cNvPr id="49" name="Kuva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612" y="4527200"/>
            <a:ext cx="1309573" cy="1008112"/>
          </a:xfrm>
          <a:prstGeom prst="rect">
            <a:avLst/>
          </a:prstGeom>
        </p:spPr>
      </p:pic>
      <p:sp>
        <p:nvSpPr>
          <p:cNvPr id="5" name="Suorakulmio 4"/>
          <p:cNvSpPr/>
          <p:nvPr/>
        </p:nvSpPr>
        <p:spPr>
          <a:xfrm>
            <a:off x="2585231" y="336276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52" name="Tekstiruutu 51"/>
          <p:cNvSpPr txBox="1"/>
          <p:nvPr/>
        </p:nvSpPr>
        <p:spPr>
          <a:xfrm>
            <a:off x="99358" y="2943056"/>
            <a:ext cx="2304256" cy="52322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Valtakunnallinen tai ELY-alueiden yhteinen tilaisuus</a:t>
            </a:r>
            <a:endParaRPr lang="fi-FI" sz="1400" dirty="0"/>
          </a:p>
        </p:txBody>
      </p:sp>
      <p:sp>
        <p:nvSpPr>
          <p:cNvPr id="53" name="Tekstiruutu 88"/>
          <p:cNvSpPr txBox="1"/>
          <p:nvPr/>
        </p:nvSpPr>
        <p:spPr>
          <a:xfrm>
            <a:off x="6341824" y="4567915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ISO ELO </a:t>
            </a:r>
            <a:r>
              <a:rPr lang="fi-FI" sz="1400" dirty="0" smtClean="0"/>
              <a:t>10.5.</a:t>
            </a:r>
            <a:endParaRPr lang="fi-FI" sz="1400" dirty="0"/>
          </a:p>
        </p:txBody>
      </p:sp>
      <p:sp>
        <p:nvSpPr>
          <p:cNvPr id="54" name="Tekstiruutu 88"/>
          <p:cNvSpPr txBox="1"/>
          <p:nvPr/>
        </p:nvSpPr>
        <p:spPr>
          <a:xfrm>
            <a:off x="1474145" y="4344301"/>
            <a:ext cx="2304256" cy="30777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400" dirty="0" smtClean="0"/>
              <a:t>KV-tilaisuus 10/2016?</a:t>
            </a:r>
            <a:endParaRPr lang="fi-FI" sz="1400" dirty="0"/>
          </a:p>
        </p:txBody>
      </p:sp>
      <p:sp>
        <p:nvSpPr>
          <p:cNvPr id="51" name="Tekstiruutu 83"/>
          <p:cNvSpPr txBox="1"/>
          <p:nvPr/>
        </p:nvSpPr>
        <p:spPr>
          <a:xfrm>
            <a:off x="5940153" y="2878617"/>
            <a:ext cx="2304256" cy="461665"/>
          </a:xfrm>
          <a:prstGeom prst="rect">
            <a:avLst/>
          </a:prstGeom>
          <a:solidFill>
            <a:srgbClr val="FFFFFF">
              <a:alpha val="8980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Nuorten kohtaaminen ja ohjaava työote 18.2. MLI</a:t>
            </a:r>
            <a:endParaRPr lang="fi-FI" sz="1200" dirty="0"/>
          </a:p>
        </p:txBody>
      </p:sp>
      <p:sp>
        <p:nvSpPr>
          <p:cNvPr id="55" name="Tekstiruutu 88"/>
          <p:cNvSpPr txBox="1"/>
          <p:nvPr/>
        </p:nvSpPr>
        <p:spPr>
          <a:xfrm>
            <a:off x="2109015" y="5560656"/>
            <a:ext cx="2304256" cy="70788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000" dirty="0" smtClean="0"/>
              <a:t>Nuorten tieto- ja neuvontapalvelun eli Koordinaatin koulutus auditoinnista ja itsearvioinnista 17.5. ja osaamiskartasta 8.9.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37304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Y_EA02_PowerP_________RGB[1]">
  <a:themeElements>
    <a:clrScheme name="ELY-värit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A3FAE1109520B4D82BC82EE2A1EAEDB" ma:contentTypeVersion="1" ma:contentTypeDescription="Luo uusi asiakirja." ma:contentTypeScope="" ma:versionID="1d7a705af14bccfecd86ced791765f61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4340a008e99365d80b71206bae22299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Ajoituksen alkamispäivämäärä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0CFD55B-6F5B-455B-B832-A905D73D14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15C7FA-C064-493C-8450-B442FA6A30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16B3E77-6CB4-4439-A3AE-2DC86C8303D0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purl.org/dc/dcmitype/"/>
    <ds:schemaRef ds:uri="http://purl.org/dc/elements/1.1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ELY_EA02_PowerP_________RGB[1]</Template>
  <TotalTime>2280</TotalTime>
  <Words>216</Words>
  <Application>Microsoft Office PowerPoint</Application>
  <PresentationFormat>Näytössä katseltava diaesitys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Arial Black</vt:lpstr>
      <vt:lpstr>Verdana</vt:lpstr>
      <vt:lpstr>Wingdings</vt:lpstr>
      <vt:lpstr>ELY_EA02_PowerP_________RGB[1]</vt:lpstr>
      <vt:lpstr>PowerPoint-esitys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Marjukka Manninen</dc:creator>
  <cp:lastModifiedBy>Toivakainen Tuija</cp:lastModifiedBy>
  <cp:revision>371</cp:revision>
  <cp:lastPrinted>2016-01-13T07:04:49Z</cp:lastPrinted>
  <dcterms:created xsi:type="dcterms:W3CDTF">2013-02-01T12:32:59Z</dcterms:created>
  <dcterms:modified xsi:type="dcterms:W3CDTF">2016-04-01T06:26:11Z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0x0101003A3FAE1109520B4D82BC82EE2A1EAEDB</vt:lpwstr>
  </property>
</Properties>
</file>