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26"/>
  </p:notesMasterIdLst>
  <p:handoutMasterIdLst>
    <p:handoutMasterId r:id="rId27"/>
  </p:handoutMasterIdLst>
  <p:sldIdLst>
    <p:sldId id="324" r:id="rId5"/>
    <p:sldId id="285" r:id="rId6"/>
    <p:sldId id="300" r:id="rId7"/>
    <p:sldId id="287" r:id="rId8"/>
    <p:sldId id="284" r:id="rId9"/>
    <p:sldId id="299" r:id="rId10"/>
    <p:sldId id="307" r:id="rId11"/>
    <p:sldId id="311" r:id="rId12"/>
    <p:sldId id="325" r:id="rId13"/>
    <p:sldId id="330" r:id="rId14"/>
    <p:sldId id="310" r:id="rId15"/>
    <p:sldId id="326" r:id="rId16"/>
    <p:sldId id="331" r:id="rId17"/>
    <p:sldId id="309" r:id="rId18"/>
    <p:sldId id="327" r:id="rId19"/>
    <p:sldId id="314" r:id="rId20"/>
    <p:sldId id="328" r:id="rId21"/>
    <p:sldId id="308" r:id="rId22"/>
    <p:sldId id="329" r:id="rId23"/>
    <p:sldId id="323" r:id="rId24"/>
    <p:sldId id="278" r:id="rId25"/>
  </p:sldIdLst>
  <p:sldSz cx="9144000" cy="6858000" type="screen4x3"/>
  <p:notesSz cx="6808788" cy="9940925"/>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83"/>
    <a:srgbClr val="D9640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22" autoAdjust="0"/>
    <p:restoredTop sz="92891" autoAdjust="0"/>
  </p:normalViewPr>
  <p:slideViewPr>
    <p:cSldViewPr>
      <p:cViewPr varScale="1">
        <p:scale>
          <a:sx n="90" d="100"/>
          <a:sy n="90" d="100"/>
        </p:scale>
        <p:origin x="-1502"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1266" y="-120"/>
      </p:cViewPr>
      <p:guideLst>
        <p:guide orient="horz" pos="3130"/>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23547"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defTabSz="883135">
              <a:defRPr sz="1200">
                <a:cs typeface="+mn-cs"/>
              </a:defRPr>
            </a:lvl1pPr>
          </a:lstStyle>
          <a:p>
            <a:pPr>
              <a:defRPr/>
            </a:pPr>
            <a:endParaRPr lang="fi-FI"/>
          </a:p>
        </p:txBody>
      </p:sp>
      <p:sp>
        <p:nvSpPr>
          <p:cNvPr id="57347" name="Rectangle 3"/>
          <p:cNvSpPr>
            <a:spLocks noGrp="1" noChangeArrowheads="1"/>
          </p:cNvSpPr>
          <p:nvPr>
            <p:ph type="dt" sz="quarter" idx="1"/>
          </p:nvPr>
        </p:nvSpPr>
        <p:spPr bwMode="auto">
          <a:xfrm>
            <a:off x="3874021" y="0"/>
            <a:ext cx="2921944"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algn="r" defTabSz="883135">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74320"/>
            <a:ext cx="2923547"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defTabSz="883135">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74021" y="9474320"/>
            <a:ext cx="2921944"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algn="r" defTabSz="883135">
              <a:defRPr sz="1200">
                <a:cs typeface="+mn-cs"/>
              </a:defRPr>
            </a:lvl1pPr>
          </a:lstStyle>
          <a:p>
            <a:pPr>
              <a:defRPr/>
            </a:pPr>
            <a:fld id="{427D5255-CF73-492F-B10F-955D90C448C1}" type="slidenum">
              <a:rPr lang="fi-FI"/>
              <a:pPr>
                <a:defRPr/>
              </a:pPr>
              <a:t>‹#›</a:t>
            </a:fld>
            <a:endParaRPr lang="fi-F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defTabSz="956730">
              <a:defRPr sz="1200">
                <a:cs typeface="+mn-cs"/>
              </a:defRPr>
            </a:lvl1pPr>
          </a:lstStyle>
          <a:p>
            <a:pPr>
              <a:defRPr/>
            </a:pPr>
            <a:endParaRPr lang="fi-FI"/>
          </a:p>
        </p:txBody>
      </p:sp>
      <p:sp>
        <p:nvSpPr>
          <p:cNvPr id="18435" name="Rectangle 3"/>
          <p:cNvSpPr>
            <a:spLocks noGrp="1" noChangeArrowheads="1"/>
          </p:cNvSpPr>
          <p:nvPr>
            <p:ph type="dt" idx="1"/>
          </p:nvPr>
        </p:nvSpPr>
        <p:spPr bwMode="auto">
          <a:xfrm>
            <a:off x="385639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algn="r" defTabSz="956730">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885825" y="773113"/>
            <a:ext cx="4972050" cy="3729037"/>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1201" y="4721980"/>
            <a:ext cx="5446389" cy="4472696"/>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8438" name="Rectangle 6"/>
          <p:cNvSpPr>
            <a:spLocks noGrp="1" noChangeArrowheads="1"/>
          </p:cNvSpPr>
          <p:nvPr>
            <p:ph type="ftr" sz="quarter" idx="4"/>
          </p:nvPr>
        </p:nvSpPr>
        <p:spPr bwMode="auto">
          <a:xfrm>
            <a:off x="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defTabSz="956730">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5639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algn="r" defTabSz="956730">
              <a:defRPr sz="1200">
                <a:cs typeface="+mn-cs"/>
              </a:defRPr>
            </a:lvl1pPr>
          </a:lstStyle>
          <a:p>
            <a:pPr>
              <a:defRPr/>
            </a:pPr>
            <a:fld id="{5312E06E-8A9D-4E03-A5FC-18B53F18C2A2}" type="slidenum">
              <a:rPr lang="fi-FI"/>
              <a:pPr>
                <a:defRPr/>
              </a:pPr>
              <a:t>‹#›</a:t>
            </a:fld>
            <a:endParaRPr 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smtClean="0"/>
              <a:t>Muokkaa perustyyl. napsautt.</a:t>
            </a:r>
            <a:endParaRPr lang="fi-FI" noProof="0"/>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smtClean="0"/>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sidfot 4"/>
          <p:cNvSpPr>
            <a:spLocks noGrp="1"/>
          </p:cNvSpPr>
          <p:nvPr>
            <p:ph type="ftr" sz="quarter" idx="11"/>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SE" dirty="0" smtClean="0"/>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8" name="Platshållare för sidfot 7"/>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smtClean="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smtClean="0"/>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smtClean="0"/>
          </a:p>
        </p:txBody>
      </p:sp>
      <p:sp>
        <p:nvSpPr>
          <p:cNvPr id="5" name="Platshållare för sidfot 4"/>
          <p:cNvSpPr>
            <a:spLocks noGrp="1"/>
          </p:cNvSpPr>
          <p:nvPr>
            <p:ph type="ftr" sz="quarter" idx="11"/>
          </p:nvPr>
        </p:nvSpPr>
        <p:spPr/>
        <p:txBody>
          <a:bodyPr/>
          <a:lstStyle/>
          <a:p>
            <a:r>
              <a:rPr lang="fi-FI" smtClean="0"/>
              <a:t>Nuorisotakuun kehittämiskohteet 2014 – 2020 Etelä-Savossa, Tuija Toivakainen 4.11.2014</a:t>
            </a:r>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smtClean="0"/>
              <a:t>Muokkaa perustyyl. napsautt.</a:t>
            </a:r>
            <a:endParaRPr lang="fi-FI" dirty="0"/>
          </a:p>
        </p:txBody>
      </p:sp>
      <p:sp>
        <p:nvSpPr>
          <p:cNvPr id="4" name="Platshållare för sidfot 3"/>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r>
              <a:rPr lang="fi-FI" smtClean="0"/>
              <a:t>Nuorisotakuun kehittämiskohteet 2014 – 2020 Etelä-Savossa, Tuija Toivakainen 4.11.2014</a:t>
            </a: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4" cstate="print"/>
          <a:stretch>
            <a:fillRect/>
          </a:stretch>
        </p:blipFill>
        <p:spPr>
          <a:xfrm>
            <a:off x="179512" y="116632"/>
            <a:ext cx="4055487" cy="864096"/>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timing>
    <p:tnLst>
      <p:par>
        <p:cTn id="1" dur="indefinite" restart="never" nodeType="tmRoot"/>
      </p:par>
    </p:tnLst>
  </p:timing>
  <p:hf sldNum="0"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image" Target="../media/image8.png"/><Relationship Id="rId1" Type="http://schemas.openxmlformats.org/officeDocument/2006/relationships/slideLayout" Target="../slideLayouts/slideLayout22.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20.png"/></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0.png"/><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8" Type="http://schemas.openxmlformats.org/officeDocument/2006/relationships/hyperlink" Target="https://peda.net/hankkeet/eejn" TargetMode="External"/><Relationship Id="rId3" Type="http://schemas.openxmlformats.org/officeDocument/2006/relationships/hyperlink" Target="mailto:nuorisotakuu.etela-savo@ely-keskus.fi" TargetMode="External"/><Relationship Id="rId7" Type="http://schemas.openxmlformats.org/officeDocument/2006/relationships/hyperlink" Target="https://www.facebook.com/nuorisotakuues" TargetMode="External"/><Relationship Id="rId12" Type="http://schemas.openxmlformats.org/officeDocument/2006/relationships/image" Target="../media/image4.png"/><Relationship Id="rId2" Type="http://schemas.openxmlformats.org/officeDocument/2006/relationships/hyperlink" Target="mailto:tuija.toivakainen@ely-keskus.fi" TargetMode="External"/><Relationship Id="rId1" Type="http://schemas.openxmlformats.org/officeDocument/2006/relationships/slideLayout" Target="../slideLayouts/slideLayout4.xml"/><Relationship Id="rId6" Type="http://schemas.openxmlformats.org/officeDocument/2006/relationships/hyperlink" Target="http://www.lansi-savo.fi/" TargetMode="External"/><Relationship Id="rId11" Type="http://schemas.openxmlformats.org/officeDocument/2006/relationships/image" Target="../media/image3.png"/><Relationship Id="rId5" Type="http://schemas.openxmlformats.org/officeDocument/2006/relationships/hyperlink" Target="mailto:kirjaamo.etel&#228;-savo@ely-keskus.fi" TargetMode="External"/><Relationship Id="rId10" Type="http://schemas.openxmlformats.org/officeDocument/2006/relationships/hyperlink" Target="http://www.nuorisotakuu.fi/" TargetMode="External"/><Relationship Id="rId4" Type="http://schemas.openxmlformats.org/officeDocument/2006/relationships/hyperlink" Target="http://www.ely-keskus.fi/etela-savo" TargetMode="External"/><Relationship Id="rId9" Type="http://schemas.openxmlformats.org/officeDocument/2006/relationships/hyperlink" Target="http://www.digitaalinenkaupunkiseikkailu.f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smtClean="0"/>
              <a:t>Nuorisotakuun kehittämiskohteet 2014 – 2020 Etelä-Savossa, Tuija Toivakainen 4.11.2014</a:t>
            </a:r>
            <a:endParaRPr lang="fi-FI"/>
          </a:p>
        </p:txBody>
      </p:sp>
      <p:pic>
        <p:nvPicPr>
          <p:cNvPr id="3" name="Kuva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3245" cy="6857434"/>
          </a:xfrm>
          <a:prstGeom prst="rect">
            <a:avLst/>
          </a:prstGeom>
        </p:spPr>
      </p:pic>
      <p:sp>
        <p:nvSpPr>
          <p:cNvPr id="4" name="Tekstiruutu 3"/>
          <p:cNvSpPr txBox="1"/>
          <p:nvPr/>
        </p:nvSpPr>
        <p:spPr>
          <a:xfrm>
            <a:off x="188855" y="164539"/>
            <a:ext cx="4095113" cy="923330"/>
          </a:xfrm>
          <a:prstGeom prst="rect">
            <a:avLst/>
          </a:prstGeom>
          <a:noFill/>
        </p:spPr>
        <p:txBody>
          <a:bodyPr wrap="square" rtlCol="0">
            <a:spAutoFit/>
          </a:bodyPr>
          <a:lstStyle/>
          <a:p>
            <a:pPr lvl="0"/>
            <a:r>
              <a:rPr lang="fi-FI"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Nuorisotakuun </a:t>
            </a:r>
            <a:r>
              <a:rPr lang="fi-FI">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tavoitteet </a:t>
            </a:r>
            <a:endParaRPr lang="fi-FI"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endParaRPr>
          </a:p>
          <a:p>
            <a:pPr lvl="0"/>
            <a:r>
              <a:rPr lang="fi-FI"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2014 </a:t>
            </a:r>
            <a:r>
              <a:rPr lang="fi-FI"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 </a:t>
            </a:r>
            <a:r>
              <a:rPr lang="fi-FI"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2016 Etelä-Savossa</a:t>
            </a:r>
            <a:endParaRPr lang="fi-FI" dirty="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endParaRPr>
          </a:p>
          <a:p>
            <a:endParaRPr lang="fi-FI" dirty="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endParaRPr>
          </a:p>
        </p:txBody>
      </p:sp>
      <p:sp>
        <p:nvSpPr>
          <p:cNvPr id="6" name="Tekstin paikkamerkki 2"/>
          <p:cNvSpPr txBox="1">
            <a:spLocks/>
          </p:cNvSpPr>
          <p:nvPr/>
        </p:nvSpPr>
        <p:spPr>
          <a:xfrm>
            <a:off x="7720764" y="2358957"/>
            <a:ext cx="1479335" cy="505875"/>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Yrittäen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12" name="Tekstin paikkamerkki 2"/>
          <p:cNvSpPr txBox="1">
            <a:spLocks/>
          </p:cNvSpPr>
          <p:nvPr/>
        </p:nvSpPr>
        <p:spPr>
          <a:xfrm>
            <a:off x="0" y="6209928"/>
            <a:ext cx="9143244" cy="675456"/>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lgn="ctr">
              <a:buNone/>
            </a:pPr>
            <a:r>
              <a:rPr lang="fi-FI" sz="2400" b="1" kern="0" dirty="0" smtClean="0">
                <a:solidFill>
                  <a:schemeClr val="bg1"/>
                </a:solidFill>
                <a:effectLst>
                  <a:outerShdw blurRad="50800" dist="38100" dir="2700000" algn="tl" rotWithShape="0">
                    <a:prstClr val="black">
                      <a:alpha val="40000"/>
                    </a:prstClr>
                  </a:outerShdw>
                </a:effectLst>
              </a:rPr>
              <a:t>Arvot:</a:t>
            </a:r>
            <a:r>
              <a:rPr lang="fi-FI" sz="3200" b="1" kern="0" dirty="0" smtClean="0">
                <a:solidFill>
                  <a:schemeClr val="bg1"/>
                </a:solidFill>
                <a:effectLst>
                  <a:outerShdw blurRad="50800" dist="38100" dir="2700000" algn="tl" rotWithShape="0">
                    <a:prstClr val="black">
                      <a:alpha val="40000"/>
                    </a:prstClr>
                  </a:outerShdw>
                </a:effectLst>
              </a:rPr>
              <a:t> </a:t>
            </a:r>
            <a:r>
              <a:rPr lang="fi-FI" sz="2200" b="1" kern="0" dirty="0" smtClean="0">
                <a:solidFill>
                  <a:schemeClr val="bg1"/>
                </a:solidFill>
                <a:effectLst>
                  <a:outerShdw blurRad="50800" dist="38100" dir="2700000" algn="tl" rotWithShape="0">
                    <a:prstClr val="black">
                      <a:alpha val="40000"/>
                    </a:prstClr>
                  </a:outerShdw>
                </a:effectLst>
              </a:rPr>
              <a:t>luottamus, kunnioitus, tasa-arvo, joustavuus, sivistys</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20" name="Pyöristetty suorakulmio 19"/>
          <p:cNvSpPr/>
          <p:nvPr/>
        </p:nvSpPr>
        <p:spPr>
          <a:xfrm>
            <a:off x="7105492" y="4077072"/>
            <a:ext cx="1754095" cy="957128"/>
          </a:xfrm>
          <a:prstGeom prst="roundRect">
            <a:avLst>
              <a:gd name="adj" fmla="val 5029"/>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1" name="Tekstin paikkamerkki 2"/>
          <p:cNvSpPr txBox="1">
            <a:spLocks/>
          </p:cNvSpPr>
          <p:nvPr/>
        </p:nvSpPr>
        <p:spPr>
          <a:xfrm>
            <a:off x="7182126" y="4143379"/>
            <a:ext cx="1651487" cy="1085821"/>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800" b="1" dirty="0">
                <a:solidFill>
                  <a:srgbClr val="002060"/>
                </a:solidFill>
              </a:rPr>
              <a:t>Nuorisotakuun kansalliset tavoitteet alle 30-vuotiaille</a:t>
            </a:r>
            <a:endParaRPr lang="fi-FI" sz="800" kern="0" dirty="0" smtClean="0"/>
          </a:p>
          <a:p>
            <a:pPr marL="144000" indent="-144000">
              <a:buClr>
                <a:schemeClr val="accent6"/>
              </a:buClr>
            </a:pPr>
            <a:r>
              <a:rPr lang="fi-FI" sz="800" dirty="0" smtClean="0"/>
              <a:t>Itsenäinen elämä</a:t>
            </a:r>
          </a:p>
          <a:p>
            <a:pPr marL="144000" indent="-144000">
              <a:buClr>
                <a:schemeClr val="accent6"/>
              </a:buClr>
            </a:pPr>
            <a:r>
              <a:rPr lang="fi-FI" sz="800" dirty="0" smtClean="0"/>
              <a:t>Mahdollisuus </a:t>
            </a:r>
            <a:r>
              <a:rPr lang="fi-FI" sz="800" dirty="0"/>
              <a:t>työhön tai </a:t>
            </a:r>
            <a:r>
              <a:rPr lang="fi-FI" sz="800" dirty="0" smtClean="0"/>
              <a:t>koulutukseen</a:t>
            </a:r>
            <a:endParaRPr lang="fi-FI" sz="800" dirty="0"/>
          </a:p>
          <a:p>
            <a:pPr marL="144000" indent="-144000">
              <a:buClr>
                <a:schemeClr val="accent6"/>
              </a:buClr>
            </a:pPr>
            <a:r>
              <a:rPr lang="fi-FI" sz="800" dirty="0"/>
              <a:t>Ammattitaito ja </a:t>
            </a:r>
            <a:r>
              <a:rPr lang="fi-FI" sz="800" dirty="0" smtClean="0"/>
              <a:t>työllistyminen</a:t>
            </a:r>
            <a:endParaRPr lang="fi-FI" sz="800" dirty="0"/>
          </a:p>
        </p:txBody>
      </p:sp>
      <p:sp>
        <p:nvSpPr>
          <p:cNvPr id="24" name="Pyöristetty suorakulmio 23"/>
          <p:cNvSpPr/>
          <p:nvPr/>
        </p:nvSpPr>
        <p:spPr>
          <a:xfrm>
            <a:off x="7093129" y="5120561"/>
            <a:ext cx="1760277" cy="876844"/>
          </a:xfrm>
          <a:prstGeom prst="roundRect">
            <a:avLst>
              <a:gd name="adj" fmla="val 5029"/>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5" name="Tekstin paikkamerkki 2"/>
          <p:cNvSpPr txBox="1">
            <a:spLocks/>
          </p:cNvSpPr>
          <p:nvPr/>
        </p:nvSpPr>
        <p:spPr>
          <a:xfrm>
            <a:off x="7169764" y="5175698"/>
            <a:ext cx="1651488" cy="923331"/>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800" b="1" dirty="0">
                <a:solidFill>
                  <a:srgbClr val="002060"/>
                </a:solidFill>
              </a:rPr>
              <a:t>Nuorisotakuun neuvottelukunnan </a:t>
            </a:r>
            <a:r>
              <a:rPr lang="fi-FI" sz="800" b="1" dirty="0" smtClean="0">
                <a:solidFill>
                  <a:srgbClr val="002060"/>
                </a:solidFill>
              </a:rPr>
              <a:t>tehtävät</a:t>
            </a:r>
          </a:p>
          <a:p>
            <a:pPr marL="144000" indent="-144000">
              <a:buClr>
                <a:schemeClr val="accent6"/>
              </a:buClr>
            </a:pPr>
            <a:r>
              <a:rPr lang="fi-FI" sz="800" dirty="0"/>
              <a:t>Vastaa strategiasta</a:t>
            </a:r>
          </a:p>
          <a:p>
            <a:pPr marL="144000" indent="-144000">
              <a:buClr>
                <a:schemeClr val="accent6"/>
              </a:buClr>
            </a:pPr>
            <a:r>
              <a:rPr lang="fi-FI" sz="800" dirty="0"/>
              <a:t>Hyödyntää nuorten ryhmiä</a:t>
            </a:r>
          </a:p>
          <a:p>
            <a:pPr marL="144000" indent="-144000">
              <a:buClr>
                <a:schemeClr val="accent6"/>
              </a:buClr>
            </a:pPr>
            <a:r>
              <a:rPr lang="fi-FI" sz="800" dirty="0"/>
              <a:t>Verkostoituu</a:t>
            </a:r>
          </a:p>
        </p:txBody>
      </p:sp>
      <p:sp>
        <p:nvSpPr>
          <p:cNvPr id="34" name="Kuvaselite-ellipsi 32"/>
          <p:cNvSpPr/>
          <p:nvPr/>
        </p:nvSpPr>
        <p:spPr>
          <a:xfrm>
            <a:off x="1403649" y="3868818"/>
            <a:ext cx="2001030" cy="1091817"/>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bg1"/>
                </a:solidFill>
              </a:rPr>
              <a:t>Jokainen </a:t>
            </a:r>
            <a:r>
              <a:rPr lang="fi-FI" sz="800" b="1" dirty="0">
                <a:solidFill>
                  <a:schemeClr val="bg1"/>
                </a:solidFill>
              </a:rPr>
              <a:t>voisi kokea </a:t>
            </a:r>
            <a:endParaRPr lang="fi-FI" sz="800" b="1" dirty="0" smtClean="0">
              <a:solidFill>
                <a:schemeClr val="bg1"/>
              </a:solidFill>
            </a:endParaRPr>
          </a:p>
          <a:p>
            <a:pPr algn="ctr"/>
            <a:r>
              <a:rPr lang="fi-FI" sz="800" b="1" dirty="0" smtClean="0">
                <a:solidFill>
                  <a:schemeClr val="bg1"/>
                </a:solidFill>
              </a:rPr>
              <a:t>olevansa </a:t>
            </a:r>
            <a:r>
              <a:rPr lang="fi-FI" sz="800" b="1" dirty="0">
                <a:solidFill>
                  <a:schemeClr val="bg1"/>
                </a:solidFill>
              </a:rPr>
              <a:t>oman elämänsä </a:t>
            </a:r>
            <a:r>
              <a:rPr lang="fi-FI" sz="800" b="1" dirty="0" smtClean="0">
                <a:solidFill>
                  <a:schemeClr val="bg1"/>
                </a:solidFill>
              </a:rPr>
              <a:t>tekijä.</a:t>
            </a:r>
            <a:endParaRPr lang="fi-FI" sz="8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
        <p:nvSpPr>
          <p:cNvPr id="35" name="Kuvaselite-ellipsi 32"/>
          <p:cNvSpPr/>
          <p:nvPr/>
        </p:nvSpPr>
        <p:spPr>
          <a:xfrm>
            <a:off x="2733022" y="4248578"/>
            <a:ext cx="2264031" cy="871983"/>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t>Löytäisi </a:t>
            </a:r>
            <a:r>
              <a:rPr lang="fi-FI" sz="800" b="1" dirty="0"/>
              <a:t>oman paikkansa </a:t>
            </a:r>
          </a:p>
          <a:p>
            <a:pPr algn="ctr"/>
            <a:r>
              <a:rPr lang="fi-FI" sz="800" b="1" dirty="0" smtClean="0"/>
              <a:t>maailmassa, </a:t>
            </a:r>
            <a:r>
              <a:rPr lang="fi-FI" sz="800" b="1" dirty="0"/>
              <a:t>ja se paikka </a:t>
            </a:r>
            <a:r>
              <a:rPr lang="fi-FI" sz="800" b="1" dirty="0" smtClean="0"/>
              <a:t>tuntuisi omalta.</a:t>
            </a:r>
            <a:endParaRPr lang="fi-FI" sz="800" dirty="0" smtClean="0"/>
          </a:p>
          <a:p>
            <a:pPr algn="ctr"/>
            <a:endParaRPr lang="fi-FI" sz="800" dirty="0" smtClean="0"/>
          </a:p>
          <a:p>
            <a:pPr algn="ctr"/>
            <a:endParaRPr lang="fi-FI" sz="800" b="1" dirty="0"/>
          </a:p>
        </p:txBody>
      </p:sp>
      <p:sp>
        <p:nvSpPr>
          <p:cNvPr id="23" name="Tekstiruutu 22"/>
          <p:cNvSpPr txBox="1"/>
          <p:nvPr/>
        </p:nvSpPr>
        <p:spPr>
          <a:xfrm>
            <a:off x="6660232" y="634301"/>
            <a:ext cx="1357199" cy="754668"/>
          </a:xfrm>
          <a:prstGeom prst="rect">
            <a:avLst/>
          </a:prstGeom>
          <a:noFill/>
        </p:spPr>
        <p:txBody>
          <a:bodyPr wrap="square" rtlCol="0">
            <a:spAutoFit/>
          </a:bodyPr>
          <a:lstStyle/>
          <a:p>
            <a:pPr lvl="0" algn="ctr"/>
            <a:r>
              <a:rPr lang="fi-FI" sz="1400" b="1" dirty="0" smtClean="0">
                <a:ln w="10160">
                  <a:solidFill>
                    <a:schemeClr val="accent1"/>
                  </a:solidFill>
                  <a:prstDash val="solid"/>
                </a:ln>
                <a:latin typeface="+mn-lt"/>
              </a:rPr>
              <a:t>Vastuumme </a:t>
            </a:r>
            <a:r>
              <a:rPr lang="fi-FI" sz="1400" b="1" dirty="0" err="1" smtClean="0">
                <a:ln w="10160">
                  <a:solidFill>
                    <a:schemeClr val="accent1"/>
                  </a:solidFill>
                  <a:prstDash val="solid"/>
                </a:ln>
                <a:latin typeface="+mn-lt"/>
              </a:rPr>
              <a:t>tulevaisuu-</a:t>
            </a:r>
            <a:endParaRPr lang="fi-FI" sz="1400" b="1" dirty="0" smtClean="0">
              <a:ln w="10160">
                <a:solidFill>
                  <a:schemeClr val="accent1"/>
                </a:solidFill>
                <a:prstDash val="solid"/>
              </a:ln>
              <a:latin typeface="+mn-lt"/>
            </a:endParaRPr>
          </a:p>
          <a:p>
            <a:pPr lvl="0" algn="ctr"/>
            <a:r>
              <a:rPr lang="fi-FI" sz="1400" b="1" dirty="0" err="1" smtClean="0">
                <a:ln w="10160">
                  <a:solidFill>
                    <a:schemeClr val="accent1"/>
                  </a:solidFill>
                  <a:prstDash val="solid"/>
                </a:ln>
                <a:latin typeface="+mn-lt"/>
              </a:rPr>
              <a:t>desta</a:t>
            </a:r>
            <a:endParaRPr lang="fi-FI" sz="1400" b="1" dirty="0">
              <a:ln w="10160">
                <a:solidFill>
                  <a:schemeClr val="accent1"/>
                </a:solidFill>
                <a:prstDash val="solid"/>
              </a:ln>
              <a:latin typeface="+mn-lt"/>
            </a:endParaRPr>
          </a:p>
        </p:txBody>
      </p:sp>
      <p:sp>
        <p:nvSpPr>
          <p:cNvPr id="26" name="Tekstiruutu 25"/>
          <p:cNvSpPr txBox="1"/>
          <p:nvPr/>
        </p:nvSpPr>
        <p:spPr>
          <a:xfrm>
            <a:off x="5725014" y="1388969"/>
            <a:ext cx="1363833"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Työelämä </a:t>
            </a:r>
            <a:r>
              <a:rPr lang="fi-FI" sz="1200" b="1" dirty="0" err="1" smtClean="0">
                <a:ln w="10160">
                  <a:solidFill>
                    <a:schemeClr val="accent1"/>
                  </a:solidFill>
                  <a:prstDash val="solid"/>
                </a:ln>
                <a:latin typeface="+mn-lt"/>
              </a:rPr>
              <a:t>pirstaloituu</a:t>
            </a:r>
            <a:endParaRPr lang="fi-FI" sz="1200" b="1" dirty="0">
              <a:ln w="10160">
                <a:solidFill>
                  <a:schemeClr val="accent1"/>
                </a:solidFill>
                <a:prstDash val="solid"/>
              </a:ln>
              <a:latin typeface="+mn-lt"/>
            </a:endParaRPr>
          </a:p>
        </p:txBody>
      </p:sp>
      <p:sp>
        <p:nvSpPr>
          <p:cNvPr id="27" name="Tekstiruutu 26"/>
          <p:cNvSpPr txBox="1"/>
          <p:nvPr/>
        </p:nvSpPr>
        <p:spPr>
          <a:xfrm>
            <a:off x="7720764" y="96307"/>
            <a:ext cx="1363833"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Ikärakenne muuttuu</a:t>
            </a:r>
            <a:endParaRPr lang="fi-FI" sz="1200" b="1" dirty="0">
              <a:ln w="10160">
                <a:solidFill>
                  <a:schemeClr val="accent1"/>
                </a:solidFill>
                <a:prstDash val="solid"/>
              </a:ln>
              <a:latin typeface="+mn-lt"/>
            </a:endParaRPr>
          </a:p>
        </p:txBody>
      </p:sp>
      <p:sp>
        <p:nvSpPr>
          <p:cNvPr id="28" name="Tekstiruutu 27"/>
          <p:cNvSpPr txBox="1"/>
          <p:nvPr/>
        </p:nvSpPr>
        <p:spPr>
          <a:xfrm>
            <a:off x="7916806" y="1027528"/>
            <a:ext cx="1263420"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Yksilöllisyys vahvistuu</a:t>
            </a:r>
            <a:endParaRPr lang="fi-FI" sz="1200" b="1" dirty="0">
              <a:ln w="10160">
                <a:solidFill>
                  <a:schemeClr val="accent1"/>
                </a:solidFill>
                <a:prstDash val="solid"/>
              </a:ln>
              <a:latin typeface="+mn-lt"/>
            </a:endParaRPr>
          </a:p>
        </p:txBody>
      </p:sp>
      <p:sp>
        <p:nvSpPr>
          <p:cNvPr id="29" name="Tekstiruutu 28"/>
          <p:cNvSpPr txBox="1"/>
          <p:nvPr/>
        </p:nvSpPr>
        <p:spPr>
          <a:xfrm>
            <a:off x="5396170" y="198066"/>
            <a:ext cx="1363833" cy="461665"/>
          </a:xfrm>
          <a:prstGeom prst="rect">
            <a:avLst/>
          </a:prstGeom>
          <a:noFill/>
          <a:ln>
            <a:noFill/>
          </a:ln>
        </p:spPr>
        <p:txBody>
          <a:bodyPr wrap="square" rtlCol="0">
            <a:spAutoFit/>
          </a:bodyPr>
          <a:lstStyle/>
          <a:p>
            <a:pPr lvl="0" algn="ctr"/>
            <a:r>
              <a:rPr lang="fi-FI" sz="1200" b="1" dirty="0" smtClean="0">
                <a:ln w="10160">
                  <a:solidFill>
                    <a:schemeClr val="accent1"/>
                  </a:solidFill>
                  <a:prstDash val="solid"/>
                </a:ln>
                <a:latin typeface="+mn-lt"/>
              </a:rPr>
              <a:t>Globalisaatio kiihtyy</a:t>
            </a:r>
            <a:endParaRPr lang="fi-FI" sz="1200" b="1" dirty="0">
              <a:ln w="10160">
                <a:solidFill>
                  <a:schemeClr val="accent1"/>
                </a:solidFill>
                <a:prstDash val="solid"/>
              </a:ln>
              <a:latin typeface="+mn-lt"/>
            </a:endParaRPr>
          </a:p>
        </p:txBody>
      </p:sp>
      <p:sp>
        <p:nvSpPr>
          <p:cNvPr id="30" name="Tekstiruutu 29"/>
          <p:cNvSpPr txBox="1"/>
          <p:nvPr/>
        </p:nvSpPr>
        <p:spPr>
          <a:xfrm>
            <a:off x="5188810" y="696472"/>
            <a:ext cx="1363833" cy="461665"/>
          </a:xfrm>
          <a:prstGeom prst="rect">
            <a:avLst/>
          </a:prstGeom>
          <a:noFill/>
        </p:spPr>
        <p:txBody>
          <a:bodyPr wrap="square" rtlCol="0">
            <a:spAutoFit/>
          </a:bodyPr>
          <a:lstStyle/>
          <a:p>
            <a:pPr lvl="0" algn="ctr"/>
            <a:r>
              <a:rPr lang="fi-FI" sz="1200" b="1" dirty="0">
                <a:ln w="10160">
                  <a:solidFill>
                    <a:schemeClr val="accent1"/>
                  </a:solidFill>
                  <a:prstDash val="solid"/>
                </a:ln>
                <a:latin typeface="+mn-lt"/>
              </a:rPr>
              <a:t>Tekniikka kehittyy</a:t>
            </a:r>
          </a:p>
        </p:txBody>
      </p:sp>
      <p:sp>
        <p:nvSpPr>
          <p:cNvPr id="31" name="Tekstin paikkamerkki 2"/>
          <p:cNvSpPr txBox="1">
            <a:spLocks/>
          </p:cNvSpPr>
          <p:nvPr/>
        </p:nvSpPr>
        <p:spPr>
          <a:xfrm>
            <a:off x="7720764" y="2358957"/>
            <a:ext cx="1479335" cy="505875"/>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Yrittäen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32" name="Otsikko 1"/>
          <p:cNvSpPr txBox="1">
            <a:spLocks/>
          </p:cNvSpPr>
          <p:nvPr/>
        </p:nvSpPr>
        <p:spPr>
          <a:xfrm>
            <a:off x="2644382" y="3287189"/>
            <a:ext cx="1368152" cy="595721"/>
          </a:xfrm>
          <a:prstGeom prst="rect">
            <a:avLst/>
          </a:prstGeom>
        </p:spPr>
        <p:txBody>
          <a:bodyPr/>
          <a:lst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a:lstStyle>
          <a:p>
            <a:r>
              <a:rPr lang="fi-FI" sz="2400" b="1" kern="0" dirty="0" smtClean="0">
                <a:solidFill>
                  <a:schemeClr val="bg1"/>
                </a:solidFill>
                <a:effectLst>
                  <a:outerShdw blurRad="50800" dist="38100" dir="2700000" algn="tl" rotWithShape="0">
                    <a:prstClr val="black">
                      <a:alpha val="40000"/>
                    </a:prstClr>
                  </a:outerShdw>
                </a:effectLst>
              </a:rPr>
              <a:t>Visio:</a:t>
            </a:r>
            <a:endParaRPr lang="fi-FI" sz="2400" b="1" kern="0" dirty="0">
              <a:solidFill>
                <a:schemeClr val="bg1"/>
              </a:solidFill>
              <a:effectLst>
                <a:outerShdw blurRad="50800" dist="38100" dir="2700000" algn="tl" rotWithShape="0">
                  <a:prstClr val="black">
                    <a:alpha val="40000"/>
                  </a:prstClr>
                </a:outerShdw>
              </a:effectLst>
            </a:endParaRPr>
          </a:p>
        </p:txBody>
      </p:sp>
      <p:sp>
        <p:nvSpPr>
          <p:cNvPr id="33" name="Tekstin paikkamerkki 2"/>
          <p:cNvSpPr txBox="1">
            <a:spLocks/>
          </p:cNvSpPr>
          <p:nvPr/>
        </p:nvSpPr>
        <p:spPr>
          <a:xfrm>
            <a:off x="3707904" y="3308510"/>
            <a:ext cx="996671" cy="443954"/>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Opin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37" name="Tekstin paikkamerkki 2"/>
          <p:cNvSpPr txBox="1">
            <a:spLocks/>
          </p:cNvSpPr>
          <p:nvPr/>
        </p:nvSpPr>
        <p:spPr>
          <a:xfrm>
            <a:off x="4574982" y="3387656"/>
            <a:ext cx="1356441" cy="495254"/>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Oivallan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42" name="Tekstin paikkamerkki 2"/>
          <p:cNvSpPr txBox="1">
            <a:spLocks/>
          </p:cNvSpPr>
          <p:nvPr/>
        </p:nvSpPr>
        <p:spPr>
          <a:xfrm>
            <a:off x="5479286" y="3018748"/>
            <a:ext cx="1468978" cy="536882"/>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Onnistun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43" name="Tekstin paikkamerkki 2"/>
          <p:cNvSpPr txBox="1">
            <a:spLocks/>
          </p:cNvSpPr>
          <p:nvPr/>
        </p:nvSpPr>
        <p:spPr>
          <a:xfrm>
            <a:off x="6804248" y="2667484"/>
            <a:ext cx="1368152" cy="487849"/>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Yhdessä</a:t>
            </a:r>
          </a:p>
        </p:txBody>
      </p:sp>
      <p:sp>
        <p:nvSpPr>
          <p:cNvPr id="44" name="Tekstiruutu 43"/>
          <p:cNvSpPr txBox="1"/>
          <p:nvPr/>
        </p:nvSpPr>
        <p:spPr>
          <a:xfrm>
            <a:off x="797912" y="1327869"/>
            <a:ext cx="3600400" cy="307777"/>
          </a:xfrm>
          <a:prstGeom prst="rect">
            <a:avLst/>
          </a:prstGeom>
          <a:noFill/>
        </p:spPr>
        <p:txBody>
          <a:bodyPr wrap="square" rtlCol="0">
            <a:spAutoFit/>
          </a:bodyPr>
          <a:lstStyle/>
          <a:p>
            <a:pPr algn="ctr"/>
            <a:r>
              <a:rPr lang="fi-FI" sz="1400" b="1" dirty="0" smtClean="0"/>
              <a:t>Tavoitteet</a:t>
            </a:r>
            <a:endParaRPr lang="fi-FI" sz="1400" b="1" dirty="0"/>
          </a:p>
        </p:txBody>
      </p:sp>
      <p:sp>
        <p:nvSpPr>
          <p:cNvPr id="45" name="Tekstiruutu 44"/>
          <p:cNvSpPr txBox="1"/>
          <p:nvPr/>
        </p:nvSpPr>
        <p:spPr>
          <a:xfrm>
            <a:off x="135986" y="2647056"/>
            <a:ext cx="1123646" cy="707886"/>
          </a:xfrm>
          <a:prstGeom prst="rect">
            <a:avLst/>
          </a:prstGeom>
          <a:noFill/>
        </p:spPr>
        <p:txBody>
          <a:bodyPr wrap="square" rtlCol="0">
            <a:spAutoFit/>
          </a:bodyPr>
          <a:lstStyle/>
          <a:p>
            <a:pPr algn="ctr"/>
            <a:r>
              <a:rPr lang="fi-FI" sz="1000" b="1" dirty="0"/>
              <a:t>Nuorisotakuun yhteiset järjestelyt ja palvelut</a:t>
            </a:r>
          </a:p>
        </p:txBody>
      </p:sp>
      <p:sp>
        <p:nvSpPr>
          <p:cNvPr id="46" name="Tekstiruutu 45"/>
          <p:cNvSpPr txBox="1"/>
          <p:nvPr/>
        </p:nvSpPr>
        <p:spPr>
          <a:xfrm>
            <a:off x="1187624" y="2647056"/>
            <a:ext cx="792088" cy="400110"/>
          </a:xfrm>
          <a:prstGeom prst="rect">
            <a:avLst/>
          </a:prstGeom>
          <a:noFill/>
        </p:spPr>
        <p:txBody>
          <a:bodyPr wrap="square" rtlCol="0">
            <a:spAutoFit/>
          </a:bodyPr>
          <a:lstStyle/>
          <a:p>
            <a:pPr algn="ctr"/>
            <a:r>
              <a:rPr lang="fi-FI" sz="1000" b="1" dirty="0"/>
              <a:t>Kuntien toiminta</a:t>
            </a:r>
          </a:p>
        </p:txBody>
      </p:sp>
      <p:sp>
        <p:nvSpPr>
          <p:cNvPr id="47" name="Tekstiruutu 46"/>
          <p:cNvSpPr txBox="1"/>
          <p:nvPr/>
        </p:nvSpPr>
        <p:spPr>
          <a:xfrm>
            <a:off x="1895935" y="2647054"/>
            <a:ext cx="1091889" cy="553998"/>
          </a:xfrm>
          <a:prstGeom prst="rect">
            <a:avLst/>
          </a:prstGeom>
          <a:noFill/>
        </p:spPr>
        <p:txBody>
          <a:bodyPr wrap="square" rtlCol="0">
            <a:spAutoFit/>
          </a:bodyPr>
          <a:lstStyle/>
          <a:p>
            <a:pPr algn="ctr"/>
            <a:r>
              <a:rPr lang="fi-FI" sz="1000" b="1" dirty="0"/>
              <a:t>Osallistuvat nuoret ja </a:t>
            </a:r>
            <a:r>
              <a:rPr lang="fi-FI" sz="1000" b="1" dirty="0" smtClean="0"/>
              <a:t>kolmas sektori</a:t>
            </a:r>
            <a:endParaRPr lang="fi-FI" sz="1000" b="1" dirty="0"/>
          </a:p>
        </p:txBody>
      </p:sp>
      <p:sp>
        <p:nvSpPr>
          <p:cNvPr id="48" name="Tekstiruutu 47"/>
          <p:cNvSpPr txBox="1"/>
          <p:nvPr/>
        </p:nvSpPr>
        <p:spPr>
          <a:xfrm>
            <a:off x="2785420" y="2647056"/>
            <a:ext cx="1112163" cy="400110"/>
          </a:xfrm>
          <a:prstGeom prst="rect">
            <a:avLst/>
          </a:prstGeom>
          <a:noFill/>
        </p:spPr>
        <p:txBody>
          <a:bodyPr wrap="square" rtlCol="0">
            <a:spAutoFit/>
          </a:bodyPr>
          <a:lstStyle/>
          <a:p>
            <a:pPr algn="ctr"/>
            <a:r>
              <a:rPr lang="fi-FI" sz="1000" b="1" dirty="0"/>
              <a:t>Kannustava oppiminen</a:t>
            </a:r>
          </a:p>
        </p:txBody>
      </p:sp>
      <p:sp>
        <p:nvSpPr>
          <p:cNvPr id="49" name="Tekstiruutu 48"/>
          <p:cNvSpPr txBox="1"/>
          <p:nvPr/>
        </p:nvSpPr>
        <p:spPr>
          <a:xfrm>
            <a:off x="3707904" y="2647056"/>
            <a:ext cx="1112163" cy="246221"/>
          </a:xfrm>
          <a:prstGeom prst="rect">
            <a:avLst/>
          </a:prstGeom>
          <a:noFill/>
        </p:spPr>
        <p:txBody>
          <a:bodyPr wrap="square" rtlCol="0">
            <a:spAutoFit/>
          </a:bodyPr>
          <a:lstStyle/>
          <a:p>
            <a:pPr algn="ctr"/>
            <a:r>
              <a:rPr lang="fi-FI" sz="1000" b="1" dirty="0"/>
              <a:t>Avoimet väylät</a:t>
            </a:r>
          </a:p>
        </p:txBody>
      </p:sp>
      <p:sp>
        <p:nvSpPr>
          <p:cNvPr id="50" name="Tekstiruutu 49"/>
          <p:cNvSpPr txBox="1"/>
          <p:nvPr/>
        </p:nvSpPr>
        <p:spPr>
          <a:xfrm>
            <a:off x="4708023" y="2647056"/>
            <a:ext cx="1162703" cy="246221"/>
          </a:xfrm>
          <a:prstGeom prst="rect">
            <a:avLst/>
          </a:prstGeom>
          <a:noFill/>
        </p:spPr>
        <p:txBody>
          <a:bodyPr wrap="square" rtlCol="0">
            <a:spAutoFit/>
          </a:bodyPr>
          <a:lstStyle/>
          <a:p>
            <a:pPr algn="ctr"/>
            <a:endParaRPr lang="fi-FI" sz="1000" b="1" dirty="0" smtClean="0"/>
          </a:p>
        </p:txBody>
      </p:sp>
      <p:grpSp>
        <p:nvGrpSpPr>
          <p:cNvPr id="5" name="Ryhmä 50"/>
          <p:cNvGrpSpPr/>
          <p:nvPr/>
        </p:nvGrpSpPr>
        <p:grpSpPr>
          <a:xfrm>
            <a:off x="373890" y="1853462"/>
            <a:ext cx="621340" cy="927466"/>
            <a:chOff x="373890" y="1772816"/>
            <a:chExt cx="621340" cy="927466"/>
          </a:xfrm>
        </p:grpSpPr>
        <p:pic>
          <p:nvPicPr>
            <p:cNvPr id="52" name="Kuva 51"/>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85004" y="2416221"/>
              <a:ext cx="599112" cy="284061"/>
            </a:xfrm>
            <a:prstGeom prst="rect">
              <a:avLst/>
            </a:prstGeom>
          </p:spPr>
        </p:pic>
        <p:pic>
          <p:nvPicPr>
            <p:cNvPr id="53" name="Kuva 52"/>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373890" y="1772816"/>
              <a:ext cx="621340" cy="885985"/>
            </a:xfrm>
            <a:prstGeom prst="rect">
              <a:avLst/>
            </a:prstGeom>
          </p:spPr>
        </p:pic>
      </p:grpSp>
      <p:grpSp>
        <p:nvGrpSpPr>
          <p:cNvPr id="7" name="Ryhmä 56"/>
          <p:cNvGrpSpPr/>
          <p:nvPr/>
        </p:nvGrpSpPr>
        <p:grpSpPr>
          <a:xfrm>
            <a:off x="2091031" y="1890035"/>
            <a:ext cx="641991" cy="937844"/>
            <a:chOff x="2087614" y="1844824"/>
            <a:chExt cx="641991" cy="937844"/>
          </a:xfrm>
        </p:grpSpPr>
        <p:pic>
          <p:nvPicPr>
            <p:cNvPr id="58" name="Kuva 5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130493" y="2498607"/>
              <a:ext cx="599112" cy="284061"/>
            </a:xfrm>
            <a:prstGeom prst="rect">
              <a:avLst/>
            </a:prstGeom>
          </p:spPr>
        </p:pic>
        <p:pic>
          <p:nvPicPr>
            <p:cNvPr id="59" name="Kuva 58"/>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2087614" y="1844824"/>
              <a:ext cx="641991" cy="847912"/>
            </a:xfrm>
            <a:prstGeom prst="rect">
              <a:avLst/>
            </a:prstGeom>
          </p:spPr>
        </p:pic>
      </p:grpSp>
      <p:grpSp>
        <p:nvGrpSpPr>
          <p:cNvPr id="8" name="Ryhmä 59"/>
          <p:cNvGrpSpPr/>
          <p:nvPr/>
        </p:nvGrpSpPr>
        <p:grpSpPr>
          <a:xfrm>
            <a:off x="3055852" y="1948649"/>
            <a:ext cx="599112" cy="832279"/>
            <a:chOff x="3055852" y="1916832"/>
            <a:chExt cx="599112" cy="832279"/>
          </a:xfrm>
        </p:grpSpPr>
        <p:pic>
          <p:nvPicPr>
            <p:cNvPr id="61" name="Kuva 60"/>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055852" y="2465050"/>
              <a:ext cx="599112" cy="284061"/>
            </a:xfrm>
            <a:prstGeom prst="rect">
              <a:avLst/>
            </a:prstGeom>
          </p:spPr>
        </p:pic>
        <p:pic>
          <p:nvPicPr>
            <p:cNvPr id="62" name="Kuva 61"/>
            <p:cNvPicPr>
              <a:picLocks noChangeAspect="1"/>
            </p:cNvPicPr>
            <p:nvPr/>
          </p:nvPicPr>
          <p:blipFill>
            <a:blip r:embed="rId6" cstate="print">
              <a:extLst>
                <a:ext uri="{28A0092B-C50C-407E-A947-70E740481C1C}">
                  <a14:useLocalDpi xmlns:a14="http://schemas.microsoft.com/office/drawing/2010/main" xmlns="" val="0"/>
                </a:ext>
              </a:extLst>
            </a:blip>
            <a:stretch>
              <a:fillRect/>
            </a:stretch>
          </p:blipFill>
          <p:spPr>
            <a:xfrm>
              <a:off x="3055852" y="1916832"/>
              <a:ext cx="571298" cy="731976"/>
            </a:xfrm>
            <a:prstGeom prst="rect">
              <a:avLst/>
            </a:prstGeom>
          </p:spPr>
        </p:pic>
      </p:grpSp>
      <p:grpSp>
        <p:nvGrpSpPr>
          <p:cNvPr id="9" name="Ryhmä 62"/>
          <p:cNvGrpSpPr/>
          <p:nvPr/>
        </p:nvGrpSpPr>
        <p:grpSpPr>
          <a:xfrm>
            <a:off x="3779912" y="1844824"/>
            <a:ext cx="964679" cy="937844"/>
            <a:chOff x="3779912" y="1844824"/>
            <a:chExt cx="964679" cy="937844"/>
          </a:xfrm>
        </p:grpSpPr>
        <p:pic>
          <p:nvPicPr>
            <p:cNvPr id="64" name="Kuva 6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975870" y="2498607"/>
              <a:ext cx="599112" cy="284061"/>
            </a:xfrm>
            <a:prstGeom prst="rect">
              <a:avLst/>
            </a:prstGeom>
          </p:spPr>
        </p:pic>
        <p:pic>
          <p:nvPicPr>
            <p:cNvPr id="65" name="Kuva 64"/>
            <p:cNvPicPr>
              <a:picLocks noChangeAspect="1"/>
            </p:cNvPicPr>
            <p:nvPr/>
          </p:nvPicPr>
          <p:blipFill>
            <a:blip r:embed="rId7" cstate="print">
              <a:extLst>
                <a:ext uri="{28A0092B-C50C-407E-A947-70E740481C1C}">
                  <a14:useLocalDpi xmlns:a14="http://schemas.microsoft.com/office/drawing/2010/main" xmlns="" val="0"/>
                </a:ext>
              </a:extLst>
            </a:blip>
            <a:stretch>
              <a:fillRect/>
            </a:stretch>
          </p:blipFill>
          <p:spPr>
            <a:xfrm>
              <a:off x="3779912" y="1844824"/>
              <a:ext cx="964679" cy="818516"/>
            </a:xfrm>
            <a:prstGeom prst="rect">
              <a:avLst/>
            </a:prstGeom>
          </p:spPr>
        </p:pic>
      </p:grpSp>
      <p:grpSp>
        <p:nvGrpSpPr>
          <p:cNvPr id="10" name="Ryhmä 65"/>
          <p:cNvGrpSpPr/>
          <p:nvPr/>
        </p:nvGrpSpPr>
        <p:grpSpPr>
          <a:xfrm>
            <a:off x="4708023" y="1080065"/>
            <a:ext cx="1160151" cy="1673859"/>
            <a:chOff x="4708023" y="1080065"/>
            <a:chExt cx="1160151" cy="1673859"/>
          </a:xfrm>
        </p:grpSpPr>
        <p:pic>
          <p:nvPicPr>
            <p:cNvPr id="67" name="Kuva 6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953646" y="2469863"/>
              <a:ext cx="599112" cy="284061"/>
            </a:xfrm>
            <a:prstGeom prst="rect">
              <a:avLst/>
            </a:prstGeom>
          </p:spPr>
        </p:pic>
        <p:pic>
          <p:nvPicPr>
            <p:cNvPr id="68" name="Kuva 67"/>
            <p:cNvPicPr>
              <a:picLocks noChangeAspect="1"/>
            </p:cNvPicPr>
            <p:nvPr/>
          </p:nvPicPr>
          <p:blipFill>
            <a:blip r:embed="rId8" cstate="print">
              <a:extLst>
                <a:ext uri="{28A0092B-C50C-407E-A947-70E740481C1C}">
                  <a14:useLocalDpi xmlns:a14="http://schemas.microsoft.com/office/drawing/2010/main" xmlns="" val="0"/>
                </a:ext>
              </a:extLst>
            </a:blip>
            <a:stretch>
              <a:fillRect/>
            </a:stretch>
          </p:blipFill>
          <p:spPr>
            <a:xfrm>
              <a:off x="4708023" y="1080065"/>
              <a:ext cx="1160151" cy="1556847"/>
            </a:xfrm>
            <a:prstGeom prst="rect">
              <a:avLst/>
            </a:prstGeom>
          </p:spPr>
        </p:pic>
      </p:grpSp>
      <p:sp>
        <p:nvSpPr>
          <p:cNvPr id="69" name="Kuvaselite-ellipsi 32"/>
          <p:cNvSpPr/>
          <p:nvPr/>
        </p:nvSpPr>
        <p:spPr>
          <a:xfrm>
            <a:off x="4398312" y="3812586"/>
            <a:ext cx="2183123" cy="871983"/>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t>Nuoret </a:t>
            </a:r>
            <a:r>
              <a:rPr lang="fi-FI" sz="800" b="1" dirty="0"/>
              <a:t>olisivat itse mukana niitä </a:t>
            </a:r>
            <a:r>
              <a:rPr lang="fi-FI" sz="800" b="1" dirty="0" smtClean="0"/>
              <a:t>järjestämässä!</a:t>
            </a:r>
            <a:endParaRPr lang="fi-FI" sz="800" dirty="0" smtClean="0"/>
          </a:p>
          <a:p>
            <a:pPr algn="ctr"/>
            <a:endParaRPr lang="fi-FI" sz="800" dirty="0"/>
          </a:p>
        </p:txBody>
      </p:sp>
      <p:sp>
        <p:nvSpPr>
          <p:cNvPr id="71" name="Kuvaselite-ellipsi 32"/>
          <p:cNvSpPr/>
          <p:nvPr/>
        </p:nvSpPr>
        <p:spPr>
          <a:xfrm>
            <a:off x="235381" y="3429572"/>
            <a:ext cx="2001030" cy="1226696"/>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2464932">
                <a:moveTo>
                  <a:pt x="1477861" y="2464932"/>
                </a:moveTo>
                <a:cubicBezTo>
                  <a:pt x="1255908" y="2234495"/>
                  <a:pt x="774951" y="1414699"/>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cubicBezTo>
                  <a:pt x="1042524" y="1457745"/>
                  <a:pt x="1360264" y="2117345"/>
                  <a:pt x="1477861" y="2464932"/>
                </a:cubicBez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dirty="0" smtClean="0">
              <a:solidFill>
                <a:schemeClr val="bg1"/>
              </a:solidFill>
            </a:endParaRPr>
          </a:p>
          <a:p>
            <a:pPr algn="ctr"/>
            <a:r>
              <a:rPr lang="fi-FI" sz="800" b="1" dirty="0" smtClean="0">
                <a:solidFill>
                  <a:schemeClr val="bg1"/>
                </a:solidFill>
              </a:rPr>
              <a:t>Oppiminen tapahtuu </a:t>
            </a:r>
          </a:p>
          <a:p>
            <a:pPr algn="ctr"/>
            <a:r>
              <a:rPr lang="fi-FI" sz="800" b="1" dirty="0" smtClean="0">
                <a:solidFill>
                  <a:schemeClr val="bg1"/>
                </a:solidFill>
              </a:rPr>
              <a:t>käytännön kautta.</a:t>
            </a:r>
            <a:endParaRPr lang="fi-FI" sz="800" dirty="0">
              <a:solidFill>
                <a:schemeClr val="bg1"/>
              </a:solidFill>
            </a:endParaRPr>
          </a:p>
        </p:txBody>
      </p:sp>
      <p:sp>
        <p:nvSpPr>
          <p:cNvPr id="72" name="Kuvaselite-ellipsi 32"/>
          <p:cNvSpPr/>
          <p:nvPr/>
        </p:nvSpPr>
        <p:spPr>
          <a:xfrm>
            <a:off x="4779165" y="4518390"/>
            <a:ext cx="1521028" cy="915115"/>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 name="connsiteX0" fmla="*/ 319510 w 2730920"/>
              <a:gd name="connsiteY0" fmla="*/ 1658302 h 1658302"/>
              <a:gd name="connsiteX1" fmla="*/ 694274 w 2730920"/>
              <a:gd name="connsiteY1" fmla="*/ 1132260 h 1658302"/>
              <a:gd name="connsiteX2" fmla="*/ 778738 w 2730920"/>
              <a:gd name="connsiteY2" fmla="*/ 58679 h 1658302"/>
              <a:gd name="connsiteX3" fmla="*/ 1757891 w 2730920"/>
              <a:gd name="connsiteY3" fmla="*/ 25589 h 1658302"/>
              <a:gd name="connsiteX4" fmla="*/ 2299823 w 2730920"/>
              <a:gd name="connsiteY4" fmla="*/ 1046267 h 1658302"/>
              <a:gd name="connsiteX5" fmla="*/ 1007337 w 2730920"/>
              <a:gd name="connsiteY5" fmla="*/ 1162160 h 1658302"/>
              <a:gd name="connsiteX6" fmla="*/ 319510 w 2730920"/>
              <a:gd name="connsiteY6" fmla="*/ 165830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658302">
                <a:moveTo>
                  <a:pt x="319510" y="1658302"/>
                </a:moveTo>
                <a:cubicBezTo>
                  <a:pt x="351502" y="1509008"/>
                  <a:pt x="662282" y="1281554"/>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319510" y="1658302"/>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b="1" dirty="0" smtClean="0"/>
          </a:p>
          <a:p>
            <a:pPr algn="ctr"/>
            <a:r>
              <a:rPr lang="fi-FI" sz="800" b="1" dirty="0" smtClean="0"/>
              <a:t>Tietää </a:t>
            </a:r>
          </a:p>
          <a:p>
            <a:pPr algn="ctr"/>
            <a:r>
              <a:rPr lang="fi-FI" sz="800" b="1" dirty="0" smtClean="0"/>
              <a:t>osaavansa!</a:t>
            </a:r>
            <a:endParaRPr lang="fi-FI" sz="800" dirty="0"/>
          </a:p>
        </p:txBody>
      </p:sp>
      <p:pic>
        <p:nvPicPr>
          <p:cNvPr id="70" name="Kuva 69"/>
          <p:cNvPicPr>
            <a:picLocks noChangeAspect="1"/>
          </p:cNvPicPr>
          <p:nvPr/>
        </p:nvPicPr>
        <p:blipFill>
          <a:blip r:embed="rId9" cstate="print">
            <a:extLst>
              <a:ext uri="{28A0092B-C50C-407E-A947-70E740481C1C}">
                <a14:useLocalDpi xmlns:a14="http://schemas.microsoft.com/office/drawing/2010/main" xmlns="" val="0"/>
              </a:ext>
            </a:extLst>
          </a:blip>
          <a:stretch>
            <a:fillRect/>
          </a:stretch>
        </p:blipFill>
        <p:spPr>
          <a:xfrm rot="-300000">
            <a:off x="1440693" y="4560090"/>
            <a:ext cx="139594" cy="856177"/>
          </a:xfrm>
          <a:prstGeom prst="rect">
            <a:avLst/>
          </a:prstGeom>
        </p:spPr>
      </p:pic>
      <p:pic>
        <p:nvPicPr>
          <p:cNvPr id="74" name="Kuva 73"/>
          <p:cNvPicPr>
            <a:picLocks noChangeAspect="1"/>
          </p:cNvPicPr>
          <p:nvPr/>
        </p:nvPicPr>
        <p:blipFill>
          <a:blip r:embed="rId9" cstate="print">
            <a:extLst>
              <a:ext uri="{28A0092B-C50C-407E-A947-70E740481C1C}">
                <a14:useLocalDpi xmlns:a14="http://schemas.microsoft.com/office/drawing/2010/main" xmlns="" val="0"/>
              </a:ext>
            </a:extLst>
          </a:blip>
          <a:stretch>
            <a:fillRect/>
          </a:stretch>
        </p:blipFill>
        <p:spPr>
          <a:xfrm rot="-300000">
            <a:off x="3561758" y="3157107"/>
            <a:ext cx="123229" cy="755805"/>
          </a:xfrm>
          <a:prstGeom prst="rect">
            <a:avLst/>
          </a:prstGeom>
        </p:spPr>
      </p:pic>
      <p:pic>
        <p:nvPicPr>
          <p:cNvPr id="75" name="Kuva 74"/>
          <p:cNvPicPr>
            <a:picLocks noChangeAspect="1"/>
          </p:cNvPicPr>
          <p:nvPr/>
        </p:nvPicPr>
        <p:blipFill>
          <a:blip r:embed="rId10" cstate="print">
            <a:extLst>
              <a:ext uri="{28A0092B-C50C-407E-A947-70E740481C1C}">
                <a14:useLocalDpi xmlns:a14="http://schemas.microsoft.com/office/drawing/2010/main" xmlns="" val="0"/>
              </a:ext>
            </a:extLst>
          </a:blip>
          <a:stretch>
            <a:fillRect/>
          </a:stretch>
        </p:blipFill>
        <p:spPr>
          <a:xfrm rot="180000">
            <a:off x="4550005" y="3152905"/>
            <a:ext cx="114558" cy="718588"/>
          </a:xfrm>
          <a:prstGeom prst="rect">
            <a:avLst/>
          </a:prstGeom>
        </p:spPr>
      </p:pic>
      <p:pic>
        <p:nvPicPr>
          <p:cNvPr id="76" name="Kuva 75"/>
          <p:cNvPicPr>
            <a:picLocks noChangeAspect="1"/>
          </p:cNvPicPr>
          <p:nvPr/>
        </p:nvPicPr>
        <p:blipFill>
          <a:blip r:embed="rId11" cstate="print">
            <a:extLst>
              <a:ext uri="{28A0092B-C50C-407E-A947-70E740481C1C}">
                <a14:useLocalDpi xmlns:a14="http://schemas.microsoft.com/office/drawing/2010/main" xmlns="" val="0"/>
              </a:ext>
            </a:extLst>
          </a:blip>
          <a:stretch>
            <a:fillRect/>
          </a:stretch>
        </p:blipFill>
        <p:spPr>
          <a:xfrm rot="-300000">
            <a:off x="5335888" y="2829525"/>
            <a:ext cx="113324" cy="695057"/>
          </a:xfrm>
          <a:prstGeom prst="rect">
            <a:avLst/>
          </a:prstGeom>
        </p:spPr>
      </p:pic>
      <p:pic>
        <p:nvPicPr>
          <p:cNvPr id="77" name="Kuva 76"/>
          <p:cNvPicPr>
            <a:picLocks noChangeAspect="1"/>
          </p:cNvPicPr>
          <p:nvPr/>
        </p:nvPicPr>
        <p:blipFill>
          <a:blip r:embed="rId10" cstate="print">
            <a:extLst>
              <a:ext uri="{28A0092B-C50C-407E-A947-70E740481C1C}">
                <a14:useLocalDpi xmlns:a14="http://schemas.microsoft.com/office/drawing/2010/main" xmlns="" val="0"/>
              </a:ext>
            </a:extLst>
          </a:blip>
          <a:stretch>
            <a:fillRect/>
          </a:stretch>
        </p:blipFill>
        <p:spPr>
          <a:xfrm rot="180000">
            <a:off x="8888792" y="2465188"/>
            <a:ext cx="136492" cy="856177"/>
          </a:xfrm>
          <a:prstGeom prst="rect">
            <a:avLst/>
          </a:prstGeom>
        </p:spPr>
      </p:pic>
      <p:pic>
        <p:nvPicPr>
          <p:cNvPr id="78" name="Kuva 77"/>
          <p:cNvPicPr>
            <a:picLocks noChangeAspect="1"/>
          </p:cNvPicPr>
          <p:nvPr/>
        </p:nvPicPr>
        <p:blipFill>
          <a:blip r:embed="rId9" cstate="print">
            <a:extLst>
              <a:ext uri="{28A0092B-C50C-407E-A947-70E740481C1C}">
                <a14:useLocalDpi xmlns:a14="http://schemas.microsoft.com/office/drawing/2010/main" xmlns="" val="0"/>
              </a:ext>
            </a:extLst>
          </a:blip>
          <a:stretch>
            <a:fillRect/>
          </a:stretch>
        </p:blipFill>
        <p:spPr>
          <a:xfrm rot="-300000">
            <a:off x="5902937" y="5664572"/>
            <a:ext cx="140529" cy="861912"/>
          </a:xfrm>
          <a:prstGeom prst="rect">
            <a:avLst/>
          </a:prstGeom>
        </p:spPr>
      </p:pic>
      <p:pic>
        <p:nvPicPr>
          <p:cNvPr id="79" name="Kuva 78"/>
          <p:cNvPicPr>
            <a:picLocks noChangeAspect="1"/>
          </p:cNvPicPr>
          <p:nvPr/>
        </p:nvPicPr>
        <p:blipFill>
          <a:blip r:embed="rId10" cstate="print">
            <a:extLst>
              <a:ext uri="{28A0092B-C50C-407E-A947-70E740481C1C}">
                <a14:useLocalDpi xmlns:a14="http://schemas.microsoft.com/office/drawing/2010/main" xmlns="" val="0"/>
              </a:ext>
            </a:extLst>
          </a:blip>
          <a:stretch>
            <a:fillRect/>
          </a:stretch>
        </p:blipFill>
        <p:spPr>
          <a:xfrm rot="180000">
            <a:off x="6393988" y="5243930"/>
            <a:ext cx="137406" cy="861910"/>
          </a:xfrm>
          <a:prstGeom prst="rect">
            <a:avLst/>
          </a:prstGeom>
        </p:spPr>
      </p:pic>
      <p:pic>
        <p:nvPicPr>
          <p:cNvPr id="80" name="Kuva 79"/>
          <p:cNvPicPr>
            <a:picLocks noChangeAspect="1"/>
          </p:cNvPicPr>
          <p:nvPr/>
        </p:nvPicPr>
        <p:blipFill>
          <a:blip r:embed="rId12" cstate="print">
            <a:extLst>
              <a:ext uri="{28A0092B-C50C-407E-A947-70E740481C1C}">
                <a14:useLocalDpi xmlns:a14="http://schemas.microsoft.com/office/drawing/2010/main" xmlns="" val="0"/>
              </a:ext>
            </a:extLst>
          </a:blip>
          <a:stretch>
            <a:fillRect/>
          </a:stretch>
        </p:blipFill>
        <p:spPr>
          <a:xfrm>
            <a:off x="90430" y="3882910"/>
            <a:ext cx="594130" cy="1215265"/>
          </a:xfrm>
          <a:prstGeom prst="rect">
            <a:avLst/>
          </a:prstGeom>
        </p:spPr>
      </p:pic>
      <p:pic>
        <p:nvPicPr>
          <p:cNvPr id="73" name="Kuva 72"/>
          <p:cNvPicPr>
            <a:picLocks noChangeAspect="1"/>
          </p:cNvPicPr>
          <p:nvPr/>
        </p:nvPicPr>
        <p:blipFill>
          <a:blip r:embed="rId13" cstate="print">
            <a:extLst>
              <a:ext uri="{28A0092B-C50C-407E-A947-70E740481C1C}">
                <a14:useLocalDpi xmlns:a14="http://schemas.microsoft.com/office/drawing/2010/main" xmlns="" val="0"/>
              </a:ext>
            </a:extLst>
          </a:blip>
          <a:stretch>
            <a:fillRect/>
          </a:stretch>
        </p:blipFill>
        <p:spPr>
          <a:xfrm>
            <a:off x="107504" y="5085184"/>
            <a:ext cx="1727256" cy="1329645"/>
          </a:xfrm>
          <a:prstGeom prst="rect">
            <a:avLst/>
          </a:prstGeom>
        </p:spPr>
      </p:pic>
      <p:pic>
        <p:nvPicPr>
          <p:cNvPr id="81" name="Kuva 80"/>
          <p:cNvPicPr>
            <a:picLocks noChangeAspect="1"/>
          </p:cNvPicPr>
          <p:nvPr/>
        </p:nvPicPr>
        <p:blipFill>
          <a:blip r:embed="rId14" cstate="print">
            <a:extLst>
              <a:ext uri="{28A0092B-C50C-407E-A947-70E740481C1C}">
                <a14:useLocalDpi xmlns:a14="http://schemas.microsoft.com/office/drawing/2010/main" xmlns="" val="0"/>
              </a:ext>
            </a:extLst>
          </a:blip>
          <a:stretch>
            <a:fillRect/>
          </a:stretch>
        </p:blipFill>
        <p:spPr>
          <a:xfrm>
            <a:off x="6084168" y="5661248"/>
            <a:ext cx="1648723" cy="776005"/>
          </a:xfrm>
          <a:prstGeom prst="rect">
            <a:avLst/>
          </a:prstGeom>
        </p:spPr>
      </p:pic>
      <p:pic>
        <p:nvPicPr>
          <p:cNvPr id="83" name="Kuva 8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296823" y="2496867"/>
            <a:ext cx="599112" cy="284061"/>
          </a:xfrm>
          <a:prstGeom prst="rect">
            <a:avLst/>
          </a:prstGeom>
        </p:spPr>
      </p:pic>
      <p:pic>
        <p:nvPicPr>
          <p:cNvPr id="85" name="Kuva 8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187624" y="2348880"/>
            <a:ext cx="599112" cy="284061"/>
          </a:xfrm>
          <a:prstGeom prst="rect">
            <a:avLst/>
          </a:prstGeom>
        </p:spPr>
      </p:pic>
      <p:pic>
        <p:nvPicPr>
          <p:cNvPr id="1026" name="Picture 2" descr="C:\Users\a002456\AppData\Local\Microsoft\Windows\Temporary Internet Files\Content.Outlook\K1APR0CP\Mukula2.png"/>
          <p:cNvPicPr>
            <a:picLocks noChangeAspect="1" noChangeArrowheads="1"/>
          </p:cNvPicPr>
          <p:nvPr/>
        </p:nvPicPr>
        <p:blipFill>
          <a:blip r:embed="rId15" cstate="print"/>
          <a:srcRect/>
          <a:stretch>
            <a:fillRect/>
          </a:stretch>
        </p:blipFill>
        <p:spPr bwMode="auto">
          <a:xfrm>
            <a:off x="1259632" y="2132856"/>
            <a:ext cx="617285" cy="501544"/>
          </a:xfrm>
          <a:prstGeom prst="rect">
            <a:avLst/>
          </a:prstGeom>
          <a:noFill/>
        </p:spPr>
      </p:pic>
      <p:sp>
        <p:nvSpPr>
          <p:cNvPr id="82" name="Tekstiruutu 81"/>
          <p:cNvSpPr txBox="1"/>
          <p:nvPr/>
        </p:nvSpPr>
        <p:spPr>
          <a:xfrm rot="5400000">
            <a:off x="7580967" y="4989225"/>
            <a:ext cx="2901418" cy="215444"/>
          </a:xfrm>
          <a:prstGeom prst="rect">
            <a:avLst/>
          </a:prstGeom>
          <a:noFill/>
        </p:spPr>
        <p:txBody>
          <a:bodyPr wrap="square" rtlCol="0">
            <a:spAutoFit/>
          </a:bodyPr>
          <a:lstStyle/>
          <a:p>
            <a:pPr lvl="0" algn="r"/>
            <a:r>
              <a:rPr lang="fi-FI" sz="800" dirty="0" smtClean="0"/>
              <a:t>Kuvat: Martti </a:t>
            </a:r>
            <a:r>
              <a:rPr lang="fi-FI" sz="800" dirty="0"/>
              <a:t>Hänninen ja </a:t>
            </a:r>
            <a:r>
              <a:rPr lang="fi-FI" sz="800" dirty="0" err="1"/>
              <a:t>Kixit</a:t>
            </a:r>
            <a:r>
              <a:rPr lang="fi-FI" sz="800" dirty="0"/>
              <a:t> Oy</a:t>
            </a:r>
            <a:r>
              <a:rPr lang="fi-FI" sz="800" dirty="0" smtClean="0"/>
              <a:t>, Heleen Paukkunen</a:t>
            </a:r>
            <a:endParaRPr lang="fi-FI" sz="800" dirty="0"/>
          </a:p>
        </p:txBody>
      </p:sp>
    </p:spTree>
    <p:extLst>
      <p:ext uri="{BB962C8B-B14F-4D97-AF65-F5344CB8AC3E}">
        <p14:creationId xmlns:p14="http://schemas.microsoft.com/office/powerpoint/2010/main" xmlns="" val="37304035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sz="2000" dirty="0" smtClean="0"/>
              <a:t>Kehittämiskohteet ja ajoitus:</a:t>
            </a:r>
          </a:p>
          <a:p>
            <a:endParaRPr lang="fi-FI" sz="2000" dirty="0" smtClean="0"/>
          </a:p>
          <a:p>
            <a:endParaRPr lang="fi-FI" sz="2000" dirty="0" smtClean="0"/>
          </a:p>
          <a:p>
            <a:r>
              <a:rPr lang="fi-FI" sz="2000" dirty="0" smtClean="0"/>
              <a:t>Vastuunottajat</a:t>
            </a:r>
            <a:r>
              <a:rPr lang="fi-FI" sz="2000" dirty="0" smtClean="0"/>
              <a:t>: </a:t>
            </a:r>
          </a:p>
          <a:p>
            <a:endParaRPr lang="fi-FI" sz="2000" dirty="0" smtClean="0"/>
          </a:p>
          <a:p>
            <a:endParaRPr lang="fi-FI" sz="2000" dirty="0" smtClean="0"/>
          </a:p>
          <a:p>
            <a:r>
              <a:rPr lang="fi-FI" sz="2000" dirty="0" smtClean="0"/>
              <a:t>Rahoitus</a:t>
            </a:r>
            <a:r>
              <a:rPr lang="fi-FI" sz="2000" dirty="0" smtClean="0"/>
              <a:t>: </a:t>
            </a:r>
            <a:endParaRPr lang="fi-FI" sz="2000"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kuntien toiminta </a:t>
            </a:r>
            <a:endParaRPr lang="fi-FI" b="1" dirty="0">
              <a:solidFill>
                <a:srgbClr val="002060"/>
              </a:solidFill>
            </a:endParaRPr>
          </a:p>
        </p:txBody>
      </p:sp>
      <p:sp>
        <p:nvSpPr>
          <p:cNvPr id="3" name="Tekstin paikkamerkki 2"/>
          <p:cNvSpPr>
            <a:spLocks noGrp="1"/>
          </p:cNvSpPr>
          <p:nvPr>
            <p:ph type="body" sz="quarter" idx="10"/>
          </p:nvPr>
        </p:nvSpPr>
        <p:spPr>
          <a:xfrm>
            <a:off x="827584" y="2276872"/>
            <a:ext cx="7782694" cy="3744416"/>
          </a:xfrm>
        </p:spPr>
        <p:txBody>
          <a:bodyPr/>
          <a:lstStyle/>
          <a:p>
            <a:r>
              <a:rPr lang="fi-FI" dirty="0" smtClean="0"/>
              <a:t>Kunnissa otamme vastuun nuoristamme kokonaisina ja yksilöllisinä ihmisinä tukien nuoren kasvua ja itsenäistymistä esimerkiksi kuvaamalla nuorisotakuun toimintaa. Toimimme yhden oven periaatteella niin, että nuorilla on matalan kynnyksen ensikohtaamispaikka eli Olkkarin tyyppinen ohjaamo, poistamme kiusaamista, vähennämme opintojen keskeyttämisiä ja teemme asioita yhdessä tukemalla nuoren kasvua hyvinvoivaksi.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948264" y="332656"/>
            <a:ext cx="1625397" cy="1320635"/>
          </a:xfrm>
          <a:prstGeom prst="rect">
            <a:avLst/>
          </a:prstGeom>
          <a:noFill/>
        </p:spPr>
      </p:pic>
      <p:sp>
        <p:nvSpPr>
          <p:cNvPr id="6" name="Kuvaselite-ellipsi 32"/>
          <p:cNvSpPr/>
          <p:nvPr/>
        </p:nvSpPr>
        <p:spPr>
          <a:xfrm>
            <a:off x="1187624" y="404664"/>
            <a:ext cx="2664296" cy="129614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t>Löytäisi </a:t>
            </a:r>
            <a:r>
              <a:rPr lang="fi-FI" sz="1400" b="1" dirty="0"/>
              <a:t>oman paikkansa </a:t>
            </a:r>
          </a:p>
          <a:p>
            <a:pPr algn="ctr"/>
            <a:r>
              <a:rPr lang="fi-FI" sz="1400" b="1" dirty="0" smtClean="0"/>
              <a:t>maailmassa, </a:t>
            </a:r>
            <a:r>
              <a:rPr lang="fi-FI" sz="1400" b="1" dirty="0"/>
              <a:t>ja se paikka </a:t>
            </a:r>
            <a:r>
              <a:rPr lang="fi-FI" sz="1400" b="1" dirty="0" smtClean="0"/>
              <a:t>tuntuisi omalta.</a:t>
            </a:r>
            <a:endParaRPr lang="fi-FI" sz="1400" dirty="0" smtClean="0"/>
          </a:p>
          <a:p>
            <a:pPr algn="ctr"/>
            <a:endParaRPr lang="fi-FI" sz="800" dirty="0" smtClean="0"/>
          </a:p>
          <a:p>
            <a:pPr algn="ctr"/>
            <a:endParaRPr lang="fi-FI" sz="8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kuntien toiminta </a:t>
            </a:r>
            <a:endParaRPr lang="fi-FI" b="1" dirty="0">
              <a:solidFill>
                <a:srgbClr val="002060"/>
              </a:solidFill>
            </a:endParaRPr>
          </a:p>
        </p:txBody>
      </p:sp>
      <p:sp>
        <p:nvSpPr>
          <p:cNvPr id="3" name="Tekstin paikkamerkki 2"/>
          <p:cNvSpPr>
            <a:spLocks noGrp="1"/>
          </p:cNvSpPr>
          <p:nvPr>
            <p:ph type="body" sz="quarter" idx="10"/>
          </p:nvPr>
        </p:nvSpPr>
        <p:spPr>
          <a:xfrm>
            <a:off x="827584" y="2276872"/>
            <a:ext cx="7782694" cy="3744416"/>
          </a:xfrm>
        </p:spPr>
        <p:txBody>
          <a:bodyPr/>
          <a:lstStyle/>
          <a:p>
            <a:r>
              <a:rPr lang="fi-FI" sz="2000" dirty="0" smtClean="0"/>
              <a:t>Kehittämiskohteet ja ajoitus: </a:t>
            </a:r>
          </a:p>
          <a:p>
            <a:pPr lvl="1">
              <a:buFont typeface="Arial" pitchFamily="34" charset="0"/>
              <a:buChar char="•"/>
            </a:pPr>
            <a:r>
              <a:rPr lang="fi-FI" sz="2000" dirty="0" smtClean="0"/>
              <a:t>Luodaan maakunnalliset Olkkari-tyyppiset palvelut kaikkiin kuntiin 2015 – 2017 sisältäen rinnalla kulkemisen, ohjauksen ja tieto- ja neuvontapalvelut kasvokkain ja sähköisesti</a:t>
            </a:r>
          </a:p>
          <a:p>
            <a:pPr lvl="1">
              <a:buFont typeface="Arial" pitchFamily="34" charset="0"/>
              <a:buChar char="•"/>
            </a:pPr>
            <a:r>
              <a:rPr lang="fi-FI" sz="2000" dirty="0" smtClean="0"/>
              <a:t>Tajua </a:t>
            </a:r>
            <a:r>
              <a:rPr lang="fi-FI" sz="2000" dirty="0" err="1" smtClean="0"/>
              <a:t>mut</a:t>
            </a:r>
            <a:r>
              <a:rPr lang="fi-FI" sz="2000" dirty="0" smtClean="0"/>
              <a:t>! levitetään kaikkiin kuntiin</a:t>
            </a:r>
          </a:p>
          <a:p>
            <a:r>
              <a:rPr lang="fi-FI" sz="2000" dirty="0" smtClean="0"/>
              <a:t>Vastuunottajat: </a:t>
            </a:r>
          </a:p>
          <a:p>
            <a:r>
              <a:rPr lang="fi-FI" sz="2000" dirty="0" smtClean="0"/>
              <a:t>Rahoitus: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948264" y="332656"/>
            <a:ext cx="1625397" cy="1320635"/>
          </a:xfrm>
          <a:prstGeom prst="rect">
            <a:avLst/>
          </a:prstGeom>
          <a:noFill/>
        </p:spPr>
      </p:pic>
      <p:sp>
        <p:nvSpPr>
          <p:cNvPr id="6" name="Kuvaselite-ellipsi 32"/>
          <p:cNvSpPr/>
          <p:nvPr/>
        </p:nvSpPr>
        <p:spPr>
          <a:xfrm>
            <a:off x="1187624" y="404664"/>
            <a:ext cx="2664296" cy="129614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t>Löytäisi </a:t>
            </a:r>
            <a:r>
              <a:rPr lang="fi-FI" sz="1400" b="1" dirty="0"/>
              <a:t>oman paikkansa </a:t>
            </a:r>
          </a:p>
          <a:p>
            <a:pPr algn="ctr"/>
            <a:r>
              <a:rPr lang="fi-FI" sz="1400" b="1" dirty="0" smtClean="0"/>
              <a:t>maailmassa, </a:t>
            </a:r>
            <a:r>
              <a:rPr lang="fi-FI" sz="1400" b="1" dirty="0"/>
              <a:t>ja se paikka </a:t>
            </a:r>
            <a:r>
              <a:rPr lang="fi-FI" sz="1400" b="1" dirty="0" smtClean="0"/>
              <a:t>tuntuisi omalta.</a:t>
            </a:r>
            <a:endParaRPr lang="fi-FI" sz="1400" dirty="0" smtClean="0"/>
          </a:p>
          <a:p>
            <a:pPr algn="ctr"/>
            <a:endParaRPr lang="fi-FI" sz="800" dirty="0" smtClean="0"/>
          </a:p>
          <a:p>
            <a:pPr algn="ctr"/>
            <a:endParaRPr lang="fi-FI" sz="8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kuntien toiminta </a:t>
            </a:r>
            <a:endParaRPr lang="fi-FI" b="1" dirty="0">
              <a:solidFill>
                <a:srgbClr val="002060"/>
              </a:solidFill>
            </a:endParaRPr>
          </a:p>
        </p:txBody>
      </p:sp>
      <p:sp>
        <p:nvSpPr>
          <p:cNvPr id="3" name="Tekstin paikkamerkki 2"/>
          <p:cNvSpPr>
            <a:spLocks noGrp="1"/>
          </p:cNvSpPr>
          <p:nvPr>
            <p:ph type="body" sz="quarter" idx="10"/>
          </p:nvPr>
        </p:nvSpPr>
        <p:spPr>
          <a:xfrm>
            <a:off x="827584" y="2276872"/>
            <a:ext cx="7782694" cy="3744416"/>
          </a:xfrm>
        </p:spPr>
        <p:txBody>
          <a:bodyPr/>
          <a:lstStyle/>
          <a:p>
            <a:r>
              <a:rPr lang="fi-FI" sz="2000" dirty="0" smtClean="0"/>
              <a:t>Kehittämiskohteet ja ajoitus: </a:t>
            </a:r>
            <a:endParaRPr lang="fi-FI" sz="2000" dirty="0" smtClean="0"/>
          </a:p>
          <a:p>
            <a:endParaRPr lang="fi-FI" sz="2000" dirty="0" smtClean="0"/>
          </a:p>
          <a:p>
            <a:endParaRPr lang="fi-FI" sz="2000" dirty="0" smtClean="0"/>
          </a:p>
          <a:p>
            <a:r>
              <a:rPr lang="fi-FI" sz="2000" dirty="0" smtClean="0"/>
              <a:t>Vastuunottajat</a:t>
            </a:r>
            <a:r>
              <a:rPr lang="fi-FI" sz="2000" dirty="0" smtClean="0"/>
              <a:t>: </a:t>
            </a:r>
            <a:endParaRPr lang="fi-FI" sz="2000" dirty="0" smtClean="0"/>
          </a:p>
          <a:p>
            <a:endParaRPr lang="fi-FI" sz="2000" dirty="0" smtClean="0"/>
          </a:p>
          <a:p>
            <a:endParaRPr lang="fi-FI" sz="2000" dirty="0" smtClean="0"/>
          </a:p>
          <a:p>
            <a:r>
              <a:rPr lang="fi-FI" sz="2000" dirty="0" smtClean="0"/>
              <a:t>Rahoitus: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948264" y="332656"/>
            <a:ext cx="1625397" cy="1320635"/>
          </a:xfrm>
          <a:prstGeom prst="rect">
            <a:avLst/>
          </a:prstGeom>
          <a:noFill/>
        </p:spPr>
      </p:pic>
      <p:sp>
        <p:nvSpPr>
          <p:cNvPr id="6" name="Kuvaselite-ellipsi 32"/>
          <p:cNvSpPr/>
          <p:nvPr/>
        </p:nvSpPr>
        <p:spPr>
          <a:xfrm>
            <a:off x="1187624" y="404664"/>
            <a:ext cx="2664296" cy="129614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t>Löytäisi </a:t>
            </a:r>
            <a:r>
              <a:rPr lang="fi-FI" sz="1400" b="1" dirty="0"/>
              <a:t>oman paikkansa </a:t>
            </a:r>
          </a:p>
          <a:p>
            <a:pPr algn="ctr"/>
            <a:r>
              <a:rPr lang="fi-FI" sz="1400" b="1" dirty="0" smtClean="0"/>
              <a:t>maailmassa, </a:t>
            </a:r>
            <a:r>
              <a:rPr lang="fi-FI" sz="1400" b="1" dirty="0"/>
              <a:t>ja se paikka </a:t>
            </a:r>
            <a:r>
              <a:rPr lang="fi-FI" sz="1400" b="1" dirty="0" smtClean="0"/>
              <a:t>tuntuisi omalta.</a:t>
            </a:r>
            <a:endParaRPr lang="fi-FI" sz="1400" dirty="0" smtClean="0"/>
          </a:p>
          <a:p>
            <a:pPr algn="ctr"/>
            <a:endParaRPr lang="fi-FI" sz="800" dirty="0" smtClean="0"/>
          </a:p>
          <a:p>
            <a:pPr algn="ctr"/>
            <a:endParaRPr lang="fi-FI" sz="8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osallistuvat nuoret ja kolmas sektori</a:t>
            </a:r>
            <a:endParaRPr lang="fi-FI" b="1" dirty="0">
              <a:solidFill>
                <a:srgbClr val="002060"/>
              </a:solidFill>
            </a:endParaRPr>
          </a:p>
        </p:txBody>
      </p:sp>
      <p:sp>
        <p:nvSpPr>
          <p:cNvPr id="3" name="Tekstin paikkamerkki 2"/>
          <p:cNvSpPr>
            <a:spLocks noGrp="1"/>
          </p:cNvSpPr>
          <p:nvPr>
            <p:ph type="body" sz="quarter" idx="10"/>
          </p:nvPr>
        </p:nvSpPr>
        <p:spPr>
          <a:xfrm>
            <a:off x="827584" y="2564904"/>
            <a:ext cx="7782694" cy="3456384"/>
          </a:xfrm>
        </p:spPr>
        <p:txBody>
          <a:bodyPr/>
          <a:lstStyle/>
          <a:p>
            <a:r>
              <a:rPr lang="fi-FI" dirty="0" smtClean="0"/>
              <a:t>Annamme nuorille mahdollisuuksia tulla kuulluksi, vaikuttaa nuorten omiin asioihin ja innostua heidän omista asioistaan ottamalla nuoria mukaan erilaisiin päätöksenteon ja valmistelun vaiheisiin. Esimerkiksi järjestöt ja muut tukevat nuorten monipuolisia vaikutusmahdollisuuksia kaikissa nuoren elämänvaiheissa.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3074" name="Picture 2" descr="V:\ELY Etelä-Savo\TE-keskus\TYO-yksikkö\TNO_ELO\2014_TNO_ELO\Tavoitteet_ELO_Nuorisotakuu_2014-2016\030314_Kuva_Martti_Hanninen\Taimi.png"/>
          <p:cNvPicPr>
            <a:picLocks noChangeAspect="1" noChangeArrowheads="1"/>
          </p:cNvPicPr>
          <p:nvPr/>
        </p:nvPicPr>
        <p:blipFill>
          <a:blip r:embed="rId2" cstate="print"/>
          <a:srcRect/>
          <a:stretch>
            <a:fillRect/>
          </a:stretch>
        </p:blipFill>
        <p:spPr bwMode="auto">
          <a:xfrm>
            <a:off x="7671950" y="620688"/>
            <a:ext cx="1472050" cy="1944216"/>
          </a:xfrm>
          <a:prstGeom prst="rect">
            <a:avLst/>
          </a:prstGeom>
          <a:noFill/>
        </p:spPr>
      </p:pic>
      <p:sp>
        <p:nvSpPr>
          <p:cNvPr id="6" name="Kuvaselite-ellipsi 32"/>
          <p:cNvSpPr/>
          <p:nvPr/>
        </p:nvSpPr>
        <p:spPr>
          <a:xfrm>
            <a:off x="2051720" y="188640"/>
            <a:ext cx="3312368" cy="1584176"/>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b="1" dirty="0" smtClean="0"/>
              <a:t>Nuoret </a:t>
            </a:r>
            <a:r>
              <a:rPr lang="fi-FI" sz="1600" b="1" dirty="0"/>
              <a:t>olisivat itse mukana niitä </a:t>
            </a:r>
            <a:r>
              <a:rPr lang="fi-FI" sz="1600" b="1" dirty="0" smtClean="0"/>
              <a:t>järjestämässä!</a:t>
            </a:r>
            <a:endParaRPr lang="fi-FI" sz="1600" dirty="0" smtClean="0"/>
          </a:p>
          <a:p>
            <a:pPr algn="ctr"/>
            <a:endParaRPr lang="fi-FI" sz="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osallistuvat nuoret ja kolmas sektori</a:t>
            </a:r>
            <a:endParaRPr lang="fi-FI" b="1" dirty="0">
              <a:solidFill>
                <a:srgbClr val="002060"/>
              </a:solidFill>
            </a:endParaRPr>
          </a:p>
        </p:txBody>
      </p:sp>
      <p:sp>
        <p:nvSpPr>
          <p:cNvPr id="3" name="Tekstin paikkamerkki 2"/>
          <p:cNvSpPr>
            <a:spLocks noGrp="1"/>
          </p:cNvSpPr>
          <p:nvPr>
            <p:ph type="body" sz="quarter" idx="10"/>
          </p:nvPr>
        </p:nvSpPr>
        <p:spPr>
          <a:xfrm>
            <a:off x="827584" y="2564904"/>
            <a:ext cx="7782694" cy="3456384"/>
          </a:xfrm>
        </p:spPr>
        <p:txBody>
          <a:bodyPr/>
          <a:lstStyle/>
          <a:p>
            <a:r>
              <a:rPr lang="fi-FI" dirty="0" smtClean="0"/>
              <a:t>Kehittämiskohteet ja ajoitus:</a:t>
            </a:r>
          </a:p>
          <a:p>
            <a:endParaRPr lang="fi-FI" dirty="0" smtClean="0"/>
          </a:p>
          <a:p>
            <a:endParaRPr lang="fi-FI" sz="2400" dirty="0" smtClean="0"/>
          </a:p>
          <a:p>
            <a:r>
              <a:rPr lang="fi-FI" sz="2400" dirty="0" smtClean="0"/>
              <a:t>Vastuunottajat</a:t>
            </a:r>
            <a:r>
              <a:rPr lang="fi-FI" sz="2400" dirty="0" smtClean="0"/>
              <a:t>: </a:t>
            </a:r>
          </a:p>
          <a:p>
            <a:endParaRPr lang="fi-FI" sz="2400" dirty="0" smtClean="0"/>
          </a:p>
          <a:p>
            <a:endParaRPr lang="fi-FI" sz="2400" dirty="0" smtClean="0"/>
          </a:p>
          <a:p>
            <a:r>
              <a:rPr lang="fi-FI" sz="2400" dirty="0" smtClean="0"/>
              <a:t>Rahoitus</a:t>
            </a:r>
            <a:r>
              <a:rPr lang="fi-FI" sz="2400" dirty="0" smtClean="0"/>
              <a:t>: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3074" name="Picture 2" descr="V:\ELY Etelä-Savo\TE-keskus\TYO-yksikkö\TNO_ELO\2014_TNO_ELO\Tavoitteet_ELO_Nuorisotakuu_2014-2016\030314_Kuva_Martti_Hanninen\Taimi.png"/>
          <p:cNvPicPr>
            <a:picLocks noChangeAspect="1" noChangeArrowheads="1"/>
          </p:cNvPicPr>
          <p:nvPr/>
        </p:nvPicPr>
        <p:blipFill>
          <a:blip r:embed="rId2" cstate="print"/>
          <a:srcRect/>
          <a:stretch>
            <a:fillRect/>
          </a:stretch>
        </p:blipFill>
        <p:spPr bwMode="auto">
          <a:xfrm>
            <a:off x="7671950" y="620688"/>
            <a:ext cx="1472050" cy="1944216"/>
          </a:xfrm>
          <a:prstGeom prst="rect">
            <a:avLst/>
          </a:prstGeom>
          <a:noFill/>
        </p:spPr>
      </p:pic>
      <p:sp>
        <p:nvSpPr>
          <p:cNvPr id="6" name="Kuvaselite-ellipsi 32"/>
          <p:cNvSpPr/>
          <p:nvPr/>
        </p:nvSpPr>
        <p:spPr>
          <a:xfrm>
            <a:off x="2051720" y="188640"/>
            <a:ext cx="3312368" cy="1584176"/>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b="1" dirty="0" smtClean="0"/>
              <a:t>Nuoret </a:t>
            </a:r>
            <a:r>
              <a:rPr lang="fi-FI" sz="1600" b="1" dirty="0"/>
              <a:t>olisivat itse mukana niitä </a:t>
            </a:r>
            <a:r>
              <a:rPr lang="fi-FI" sz="1600" b="1" dirty="0" smtClean="0"/>
              <a:t>järjestämässä!</a:t>
            </a:r>
            <a:endParaRPr lang="fi-FI" sz="1600" dirty="0" smtClean="0"/>
          </a:p>
          <a:p>
            <a:pPr algn="ctr"/>
            <a:endParaRPr lang="fi-FI" sz="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kannustava oppiminen </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672408"/>
          </a:xfrm>
        </p:spPr>
        <p:txBody>
          <a:bodyPr/>
          <a:lstStyle/>
          <a:p>
            <a:r>
              <a:rPr lang="fi-FI" dirty="0" smtClean="0"/>
              <a:t>Varmistamme, että nuori löytää itselleen sopivia tapoja onnistua oppimaan, tuntemaan omat vahvuutensa ja kehittämiskohteensa, jotta aito halu oppia vahvistuu. Suosimme sellaisia oppimisen järjestelyjä, jotka kannustavat nuorta käytäntöön, kokonaisuuksiin, käsin ja yhdessä tekemiseen, tutkimiseen, luovuuteen, leikkimiseen ja peliin, vuorovaikutukseen, liikkumiseen ja myönteisiin elämyksiin. </a:t>
            </a:r>
            <a:endParaRPr lang="fi-FI" dirty="0"/>
          </a:p>
        </p:txBody>
      </p:sp>
      <p:sp>
        <p:nvSpPr>
          <p:cNvPr id="4" name="Alatunnisteen paikkamerkki 3"/>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4098" name="Picture 2" descr="V:\ELY Etelä-Savo\TE-keskus\TYO-yksikkö\TNO_ELO\2014_TNO_ELO\Tavoitteet_ELO_Nuorisotakuu_2014-2016\030314_Kuva_Martti_Hanninen\Kukka.png"/>
          <p:cNvPicPr>
            <a:picLocks noChangeAspect="1" noChangeArrowheads="1"/>
          </p:cNvPicPr>
          <p:nvPr/>
        </p:nvPicPr>
        <p:blipFill>
          <a:blip r:embed="rId2" cstate="print"/>
          <a:srcRect/>
          <a:stretch>
            <a:fillRect/>
          </a:stretch>
        </p:blipFill>
        <p:spPr bwMode="auto">
          <a:xfrm>
            <a:off x="7020272" y="0"/>
            <a:ext cx="1991162" cy="2551176"/>
          </a:xfrm>
          <a:prstGeom prst="rect">
            <a:avLst/>
          </a:prstGeom>
          <a:noFill/>
        </p:spPr>
      </p:pic>
      <p:sp>
        <p:nvSpPr>
          <p:cNvPr id="6" name="Kuvaselite-ellipsi 32"/>
          <p:cNvSpPr/>
          <p:nvPr/>
        </p:nvSpPr>
        <p:spPr>
          <a:xfrm>
            <a:off x="107504" y="548680"/>
            <a:ext cx="2304256"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2464932">
                <a:moveTo>
                  <a:pt x="1477861" y="2464932"/>
                </a:moveTo>
                <a:cubicBezTo>
                  <a:pt x="1255908" y="2234495"/>
                  <a:pt x="774951" y="1414699"/>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cubicBezTo>
                  <a:pt x="1042524" y="1457745"/>
                  <a:pt x="1360264" y="2117345"/>
                  <a:pt x="1477861" y="2464932"/>
                </a:cubicBez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dirty="0" smtClean="0">
              <a:solidFill>
                <a:schemeClr val="bg1"/>
              </a:solidFill>
            </a:endParaRPr>
          </a:p>
          <a:p>
            <a:pPr algn="ctr"/>
            <a:r>
              <a:rPr lang="fi-FI" sz="1600" b="1" dirty="0" smtClean="0">
                <a:solidFill>
                  <a:schemeClr val="bg1"/>
                </a:solidFill>
              </a:rPr>
              <a:t>Oppiminen tapahtuu </a:t>
            </a:r>
          </a:p>
          <a:p>
            <a:pPr algn="ctr"/>
            <a:r>
              <a:rPr lang="fi-FI" sz="1600" b="1" dirty="0" smtClean="0">
                <a:solidFill>
                  <a:schemeClr val="bg1"/>
                </a:solidFill>
              </a:rPr>
              <a:t>käytännön kautta.</a:t>
            </a:r>
            <a:endParaRPr lang="fi-FI" sz="1600"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kannustava oppiminen </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672408"/>
          </a:xfrm>
        </p:spPr>
        <p:txBody>
          <a:bodyPr/>
          <a:lstStyle/>
          <a:p>
            <a:r>
              <a:rPr lang="fi-FI" dirty="0" smtClean="0"/>
              <a:t>Kehittämiskohteet ja ajoitus:</a:t>
            </a:r>
          </a:p>
          <a:p>
            <a:endParaRPr lang="fi-FI" dirty="0" smtClean="0"/>
          </a:p>
          <a:p>
            <a:endParaRPr lang="fi-FI" sz="2400" dirty="0" smtClean="0"/>
          </a:p>
          <a:p>
            <a:r>
              <a:rPr lang="fi-FI" sz="2400" dirty="0" smtClean="0"/>
              <a:t>Vastuunottajat</a:t>
            </a:r>
            <a:r>
              <a:rPr lang="fi-FI" sz="2400" dirty="0" smtClean="0"/>
              <a:t>: </a:t>
            </a:r>
          </a:p>
          <a:p>
            <a:endParaRPr lang="fi-FI" sz="2400" dirty="0" smtClean="0"/>
          </a:p>
          <a:p>
            <a:endParaRPr lang="fi-FI" sz="2400" dirty="0" smtClean="0"/>
          </a:p>
          <a:p>
            <a:r>
              <a:rPr lang="fi-FI" sz="2400" dirty="0" smtClean="0"/>
              <a:t>Rahoitus</a:t>
            </a:r>
            <a:r>
              <a:rPr lang="fi-FI" sz="2400" dirty="0" smtClean="0"/>
              <a:t>: </a:t>
            </a:r>
          </a:p>
          <a:p>
            <a:r>
              <a:rPr lang="fi-FI" dirty="0" smtClean="0"/>
              <a:t> </a:t>
            </a:r>
            <a:endParaRPr lang="fi-FI" dirty="0"/>
          </a:p>
        </p:txBody>
      </p:sp>
      <p:sp>
        <p:nvSpPr>
          <p:cNvPr id="4" name="Alatunnisteen paikkamerkki 3"/>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4098" name="Picture 2" descr="V:\ELY Etelä-Savo\TE-keskus\TYO-yksikkö\TNO_ELO\2014_TNO_ELO\Tavoitteet_ELO_Nuorisotakuu_2014-2016\030314_Kuva_Martti_Hanninen\Kukka.png"/>
          <p:cNvPicPr>
            <a:picLocks noChangeAspect="1" noChangeArrowheads="1"/>
          </p:cNvPicPr>
          <p:nvPr/>
        </p:nvPicPr>
        <p:blipFill>
          <a:blip r:embed="rId2" cstate="print"/>
          <a:srcRect/>
          <a:stretch>
            <a:fillRect/>
          </a:stretch>
        </p:blipFill>
        <p:spPr bwMode="auto">
          <a:xfrm>
            <a:off x="7020272" y="0"/>
            <a:ext cx="1991162" cy="2551176"/>
          </a:xfrm>
          <a:prstGeom prst="rect">
            <a:avLst/>
          </a:prstGeom>
          <a:noFill/>
        </p:spPr>
      </p:pic>
      <p:sp>
        <p:nvSpPr>
          <p:cNvPr id="6" name="Kuvaselite-ellipsi 32"/>
          <p:cNvSpPr/>
          <p:nvPr/>
        </p:nvSpPr>
        <p:spPr>
          <a:xfrm>
            <a:off x="107504" y="548680"/>
            <a:ext cx="2304256"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2464932">
                <a:moveTo>
                  <a:pt x="1477861" y="2464932"/>
                </a:moveTo>
                <a:cubicBezTo>
                  <a:pt x="1255908" y="2234495"/>
                  <a:pt x="774951" y="1414699"/>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cubicBezTo>
                  <a:pt x="1042524" y="1457745"/>
                  <a:pt x="1360264" y="2117345"/>
                  <a:pt x="1477861" y="2464932"/>
                </a:cubicBez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dirty="0" smtClean="0">
              <a:solidFill>
                <a:schemeClr val="bg1"/>
              </a:solidFill>
            </a:endParaRPr>
          </a:p>
          <a:p>
            <a:pPr algn="ctr"/>
            <a:r>
              <a:rPr lang="fi-FI" sz="1600" b="1" dirty="0" smtClean="0">
                <a:solidFill>
                  <a:schemeClr val="bg1"/>
                </a:solidFill>
              </a:rPr>
              <a:t>Oppiminen tapahtuu </a:t>
            </a:r>
          </a:p>
          <a:p>
            <a:pPr algn="ctr"/>
            <a:r>
              <a:rPr lang="fi-FI" sz="1600" b="1" dirty="0" smtClean="0">
                <a:solidFill>
                  <a:schemeClr val="bg1"/>
                </a:solidFill>
              </a:rPr>
              <a:t>käytännön kautta.</a:t>
            </a:r>
            <a:endParaRPr lang="fi-FI" sz="1600"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avoimet väylät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528392"/>
          </a:xfrm>
        </p:spPr>
        <p:txBody>
          <a:bodyPr/>
          <a:lstStyle/>
          <a:p>
            <a:r>
              <a:rPr lang="fi-FI" dirty="0" smtClean="0"/>
              <a:t>Luomme nuorille avoimet väylät opiskella toisella ja kolmannella asteella, jotta nuorella on mahdollisuus joustavasti edetä opinnoissaan ja yhdistää niitä erilaisiin elämänvaiheisiin, työhön ja vapaa-aikaan. Avoimet koulutuksen väylät monipuolistavat vaihtoehtoja, motivoivat ja antavat yksilöllisille valinnoille enemmän sijaa. </a:t>
            </a:r>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5122" name="Picture 2" descr="V:\ELY Etelä-Savo\TE-keskus\TYO-yksikkö\TNO_ELO\2014_TNO_ELO\Tavoitteet_ELO_Nuorisotakuu_2014-2016\030314_Kuva_Martti_Hanninen\Pensas.png"/>
          <p:cNvPicPr>
            <a:picLocks noChangeAspect="1" noChangeArrowheads="1"/>
          </p:cNvPicPr>
          <p:nvPr/>
        </p:nvPicPr>
        <p:blipFill>
          <a:blip r:embed="rId2" cstate="print"/>
          <a:srcRect/>
          <a:stretch>
            <a:fillRect/>
          </a:stretch>
        </p:blipFill>
        <p:spPr bwMode="auto">
          <a:xfrm>
            <a:off x="6156176" y="260648"/>
            <a:ext cx="2664296" cy="2260614"/>
          </a:xfrm>
          <a:prstGeom prst="rect">
            <a:avLst/>
          </a:prstGeom>
          <a:noFill/>
        </p:spPr>
      </p:pic>
      <p:sp>
        <p:nvSpPr>
          <p:cNvPr id="6" name="Kuvaselite-ellipsi 32"/>
          <p:cNvSpPr/>
          <p:nvPr/>
        </p:nvSpPr>
        <p:spPr>
          <a:xfrm>
            <a:off x="899592" y="188640"/>
            <a:ext cx="2088232"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 name="connsiteX0" fmla="*/ 319510 w 2730920"/>
              <a:gd name="connsiteY0" fmla="*/ 1658302 h 1658302"/>
              <a:gd name="connsiteX1" fmla="*/ 694274 w 2730920"/>
              <a:gd name="connsiteY1" fmla="*/ 1132260 h 1658302"/>
              <a:gd name="connsiteX2" fmla="*/ 778738 w 2730920"/>
              <a:gd name="connsiteY2" fmla="*/ 58679 h 1658302"/>
              <a:gd name="connsiteX3" fmla="*/ 1757891 w 2730920"/>
              <a:gd name="connsiteY3" fmla="*/ 25589 h 1658302"/>
              <a:gd name="connsiteX4" fmla="*/ 2299823 w 2730920"/>
              <a:gd name="connsiteY4" fmla="*/ 1046267 h 1658302"/>
              <a:gd name="connsiteX5" fmla="*/ 1007337 w 2730920"/>
              <a:gd name="connsiteY5" fmla="*/ 1162160 h 1658302"/>
              <a:gd name="connsiteX6" fmla="*/ 319510 w 2730920"/>
              <a:gd name="connsiteY6" fmla="*/ 165830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658302">
                <a:moveTo>
                  <a:pt x="319510" y="1658302"/>
                </a:moveTo>
                <a:cubicBezTo>
                  <a:pt x="351502" y="1509008"/>
                  <a:pt x="662282" y="1281554"/>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319510" y="1658302"/>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b="1" dirty="0" smtClean="0"/>
          </a:p>
          <a:p>
            <a:pPr algn="ctr"/>
            <a:r>
              <a:rPr lang="fi-FI" sz="2400" b="1" dirty="0" smtClean="0"/>
              <a:t>Tietää </a:t>
            </a:r>
          </a:p>
          <a:p>
            <a:pPr algn="ctr"/>
            <a:r>
              <a:rPr lang="fi-FI" sz="2400" b="1" dirty="0" smtClean="0"/>
              <a:t>osaavansa!</a:t>
            </a:r>
            <a:endParaRPr lang="fi-FI"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avoimet väylät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528392"/>
          </a:xfrm>
        </p:spPr>
        <p:txBody>
          <a:bodyPr/>
          <a:lstStyle/>
          <a:p>
            <a:r>
              <a:rPr lang="fi-FI" dirty="0" smtClean="0"/>
              <a:t>Kehittämiskohteet ja ajoitus:</a:t>
            </a:r>
          </a:p>
          <a:p>
            <a:endParaRPr lang="fi-FI" dirty="0" smtClean="0"/>
          </a:p>
          <a:p>
            <a:endParaRPr lang="fi-FI" sz="2400" dirty="0" smtClean="0"/>
          </a:p>
          <a:p>
            <a:r>
              <a:rPr lang="fi-FI" sz="2400" dirty="0" smtClean="0"/>
              <a:t>Vastuunottajat</a:t>
            </a:r>
            <a:r>
              <a:rPr lang="fi-FI" sz="2400" dirty="0" smtClean="0"/>
              <a:t>: </a:t>
            </a:r>
          </a:p>
          <a:p>
            <a:endParaRPr lang="fi-FI" sz="2400" dirty="0" smtClean="0"/>
          </a:p>
          <a:p>
            <a:endParaRPr lang="fi-FI" sz="2400" dirty="0" smtClean="0"/>
          </a:p>
          <a:p>
            <a:r>
              <a:rPr lang="fi-FI" sz="2400" dirty="0" smtClean="0"/>
              <a:t>Rahoitus</a:t>
            </a:r>
            <a:r>
              <a:rPr lang="fi-FI" sz="2400" dirty="0" smtClean="0"/>
              <a:t>: </a:t>
            </a:r>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5122" name="Picture 2" descr="V:\ELY Etelä-Savo\TE-keskus\TYO-yksikkö\TNO_ELO\2014_TNO_ELO\Tavoitteet_ELO_Nuorisotakuu_2014-2016\030314_Kuva_Martti_Hanninen\Pensas.png"/>
          <p:cNvPicPr>
            <a:picLocks noChangeAspect="1" noChangeArrowheads="1"/>
          </p:cNvPicPr>
          <p:nvPr/>
        </p:nvPicPr>
        <p:blipFill>
          <a:blip r:embed="rId2" cstate="print"/>
          <a:srcRect/>
          <a:stretch>
            <a:fillRect/>
          </a:stretch>
        </p:blipFill>
        <p:spPr bwMode="auto">
          <a:xfrm>
            <a:off x="6156176" y="260648"/>
            <a:ext cx="2664296" cy="2260614"/>
          </a:xfrm>
          <a:prstGeom prst="rect">
            <a:avLst/>
          </a:prstGeom>
          <a:noFill/>
        </p:spPr>
      </p:pic>
      <p:sp>
        <p:nvSpPr>
          <p:cNvPr id="6" name="Kuvaselite-ellipsi 32"/>
          <p:cNvSpPr/>
          <p:nvPr/>
        </p:nvSpPr>
        <p:spPr>
          <a:xfrm>
            <a:off x="899592" y="188640"/>
            <a:ext cx="2088232"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 name="connsiteX0" fmla="*/ 319510 w 2730920"/>
              <a:gd name="connsiteY0" fmla="*/ 1658302 h 1658302"/>
              <a:gd name="connsiteX1" fmla="*/ 694274 w 2730920"/>
              <a:gd name="connsiteY1" fmla="*/ 1132260 h 1658302"/>
              <a:gd name="connsiteX2" fmla="*/ 778738 w 2730920"/>
              <a:gd name="connsiteY2" fmla="*/ 58679 h 1658302"/>
              <a:gd name="connsiteX3" fmla="*/ 1757891 w 2730920"/>
              <a:gd name="connsiteY3" fmla="*/ 25589 h 1658302"/>
              <a:gd name="connsiteX4" fmla="*/ 2299823 w 2730920"/>
              <a:gd name="connsiteY4" fmla="*/ 1046267 h 1658302"/>
              <a:gd name="connsiteX5" fmla="*/ 1007337 w 2730920"/>
              <a:gd name="connsiteY5" fmla="*/ 1162160 h 1658302"/>
              <a:gd name="connsiteX6" fmla="*/ 319510 w 2730920"/>
              <a:gd name="connsiteY6" fmla="*/ 165830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658302">
                <a:moveTo>
                  <a:pt x="319510" y="1658302"/>
                </a:moveTo>
                <a:cubicBezTo>
                  <a:pt x="351502" y="1509008"/>
                  <a:pt x="662282" y="1281554"/>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319510" y="1658302"/>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b="1" dirty="0" smtClean="0"/>
          </a:p>
          <a:p>
            <a:pPr algn="ctr"/>
            <a:r>
              <a:rPr lang="fi-FI" sz="2400" b="1" dirty="0" smtClean="0"/>
              <a:t>Tietää </a:t>
            </a:r>
          </a:p>
          <a:p>
            <a:pPr algn="ctr"/>
            <a:r>
              <a:rPr lang="fi-FI" sz="2400" b="1" dirty="0" smtClean="0"/>
              <a:t>osaavansa!</a:t>
            </a:r>
            <a:endParaRPr lang="fi-FI"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Arvot</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Luottamus</a:t>
            </a:r>
          </a:p>
          <a:p>
            <a:r>
              <a:rPr lang="fi-FI" sz="3200" dirty="0" smtClean="0"/>
              <a:t>Kunnioitus</a:t>
            </a:r>
          </a:p>
          <a:p>
            <a:r>
              <a:rPr lang="fi-FI" sz="3200" dirty="0" smtClean="0"/>
              <a:t>Tasa-arvo</a:t>
            </a:r>
          </a:p>
          <a:p>
            <a:r>
              <a:rPr lang="fi-FI" sz="3200" dirty="0" smtClean="0"/>
              <a:t>Joustavuus</a:t>
            </a:r>
          </a:p>
          <a:p>
            <a:r>
              <a:rPr lang="fi-FI" sz="3200" dirty="0" smtClean="0"/>
              <a:t>Sivistys</a:t>
            </a:r>
            <a:endParaRPr lang="fi-FI" sz="3200" dirty="0"/>
          </a:p>
        </p:txBody>
      </p:sp>
      <p:sp>
        <p:nvSpPr>
          <p:cNvPr id="5" name="Alatunnisteen paikkamerkki 4"/>
          <p:cNvSpPr>
            <a:spLocks noGrp="1"/>
          </p:cNvSpPr>
          <p:nvPr>
            <p:ph type="ftr" sz="quarter" idx="14"/>
          </p:nvPr>
        </p:nvSpPr>
        <p:spPr>
          <a:xfrm>
            <a:off x="251520" y="6357938"/>
            <a:ext cx="7632848" cy="365125"/>
          </a:xfrm>
        </p:spPr>
        <p:txBody>
          <a:bodyPr/>
          <a:lstStyle/>
          <a:p>
            <a:r>
              <a:rPr lang="fi-FI" dirty="0"/>
              <a:t>N</a:t>
            </a:r>
            <a:r>
              <a:rPr lang="fi-FI" dirty="0" smtClean="0"/>
              <a:t>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648072"/>
          </a:xfrm>
        </p:spPr>
        <p:txBody>
          <a:bodyPr/>
          <a:lstStyle/>
          <a:p>
            <a:r>
              <a:rPr lang="fi-FI" b="1" dirty="0" smtClean="0">
                <a:solidFill>
                  <a:srgbClr val="002060"/>
                </a:solidFill>
              </a:rPr>
              <a:t>Sovimme käytännön yhteistyöstä </a:t>
            </a:r>
            <a:endParaRPr lang="fi-FI" sz="1400" b="1" dirty="0">
              <a:solidFill>
                <a:srgbClr val="002060"/>
              </a:solidFill>
            </a:endParaRPr>
          </a:p>
        </p:txBody>
      </p:sp>
      <p:sp>
        <p:nvSpPr>
          <p:cNvPr id="3" name="Tekstin paikkamerkki 2"/>
          <p:cNvSpPr>
            <a:spLocks noGrp="1"/>
          </p:cNvSpPr>
          <p:nvPr>
            <p:ph type="body" sz="quarter" idx="10"/>
          </p:nvPr>
        </p:nvSpPr>
        <p:spPr>
          <a:xfrm>
            <a:off x="827584" y="1988840"/>
            <a:ext cx="7782694" cy="4176464"/>
          </a:xfrm>
        </p:spPr>
        <p:txBody>
          <a:bodyPr/>
          <a:lstStyle/>
          <a:p>
            <a:r>
              <a:rPr lang="fi-FI" sz="1400" dirty="0" smtClean="0"/>
              <a:t>Kuvataan (verkostositoumuksena) käytännön toimet, joita yksittäinen toimija (yritys, viranomainen, oppilaitos, järjestö, verkosto, organisaatio ym.) tekee  yhteisten tavoitteiden onnistumiseksi Etelä-Savossa 2014 – 2016 esimerkiksi seuraavien asioiden avulla. </a:t>
            </a:r>
          </a:p>
          <a:p>
            <a:pPr lvl="0"/>
            <a:r>
              <a:rPr lang="fi-FI" sz="1400" b="1" dirty="0" smtClean="0"/>
              <a:t>Tavoitteet</a:t>
            </a:r>
            <a:r>
              <a:rPr lang="fi-FI" sz="1400" dirty="0" smtClean="0"/>
              <a:t> ovat yhdessä valittuja maakunnan  tavoitteita kansalaisen  tai nuoren kannalta. </a:t>
            </a:r>
          </a:p>
          <a:p>
            <a:pPr lvl="0"/>
            <a:r>
              <a:rPr lang="fi-FI" sz="1400" b="1" dirty="0" smtClean="0"/>
              <a:t>Avaintehtävä</a:t>
            </a:r>
            <a:r>
              <a:rPr lang="fi-FI" sz="1400" dirty="0" smtClean="0"/>
              <a:t> tarkoittaa sitä, mitä käytännössä teemme tavoitteeseen pääsemiseksi kansalaisen tai nuoren näkökulmasta. </a:t>
            </a:r>
          </a:p>
          <a:p>
            <a:pPr lvl="0"/>
            <a:r>
              <a:rPr lang="fi-FI" sz="1400" b="1" dirty="0" smtClean="0"/>
              <a:t>Esimerkki</a:t>
            </a:r>
            <a:r>
              <a:rPr lang="fi-FI" sz="1400" dirty="0" smtClean="0"/>
              <a:t> hyvästä käytännöstä voi olla oma tai muilta opittu käytäntö. </a:t>
            </a:r>
          </a:p>
          <a:p>
            <a:pPr lvl="0"/>
            <a:r>
              <a:rPr lang="fi-FI" sz="1400" b="1" dirty="0" smtClean="0"/>
              <a:t>Yhteistyössä</a:t>
            </a:r>
            <a:r>
              <a:rPr lang="fi-FI" sz="1400" dirty="0" smtClean="0"/>
              <a:t> tarkoittaa avaintehtävässä mukana olevia verkostoja, organisaatioita, järjestöjä, yrityksiä, viranomaisia ja muita toimijoita, joiden kanssa avaintehtävää tekemällä pääsee tavoitteeseen. Onnistumme yhdessä tekemällä.</a:t>
            </a:r>
          </a:p>
          <a:p>
            <a:pPr lvl="0"/>
            <a:r>
              <a:rPr lang="fi-FI" sz="1400" b="1" dirty="0" smtClean="0"/>
              <a:t>Yhteistyön laatutasoa</a:t>
            </a:r>
            <a:r>
              <a:rPr lang="fi-FI" sz="1400" dirty="0" smtClean="0"/>
              <a:t> voi kuvata monella </a:t>
            </a:r>
            <a:r>
              <a:rPr lang="fi-FI" sz="1400" dirty="0" smtClean="0"/>
              <a:t>tavalla. </a:t>
            </a:r>
            <a:endParaRPr lang="fi-FI" sz="1400" dirty="0" smtClean="0"/>
          </a:p>
          <a:p>
            <a:pPr lvl="0"/>
            <a:r>
              <a:rPr lang="fi-FI" sz="1400" b="1" dirty="0" smtClean="0"/>
              <a:t>Osaamisen</a:t>
            </a:r>
            <a:r>
              <a:rPr lang="fi-FI" sz="1400" dirty="0" smtClean="0"/>
              <a:t> kohtaan voi kuvata erityisosaamista tai toimijan tarvitsemaa osaamista, jota tarvitaan avaintehtävässä onnistumiseen. </a:t>
            </a:r>
          </a:p>
          <a:p>
            <a:pPr lvl="0"/>
            <a:r>
              <a:rPr lang="fi-FI" sz="1400" b="1" dirty="0" smtClean="0"/>
              <a:t>Yhdyshenkilöt</a:t>
            </a:r>
            <a:r>
              <a:rPr lang="fi-FI" sz="1400" dirty="0" smtClean="0"/>
              <a:t> (vähintään kaksi/toimija) ovat organisaatiossa avaintehtävästä vastuullisia tai muutoin asiaa hoitavia. </a:t>
            </a:r>
          </a:p>
          <a:p>
            <a:pPr lvl="0"/>
            <a:r>
              <a:rPr lang="fi-FI" sz="1400" b="1" dirty="0" smtClean="0"/>
              <a:t>HUOM! </a:t>
            </a:r>
            <a:r>
              <a:rPr lang="fi-FI" sz="1400" dirty="0" smtClean="0"/>
              <a:t>Lisäksi</a:t>
            </a:r>
            <a:r>
              <a:rPr lang="fi-FI" sz="1400" b="1" dirty="0" smtClean="0"/>
              <a:t> mittari</a:t>
            </a:r>
            <a:r>
              <a:rPr lang="fi-FI" sz="1400" dirty="0" smtClean="0"/>
              <a:t>, </a:t>
            </a:r>
            <a:r>
              <a:rPr lang="fi-FI" sz="1400" b="1" dirty="0" smtClean="0"/>
              <a:t>seuranta</a:t>
            </a:r>
            <a:r>
              <a:rPr lang="fi-FI" sz="1400" dirty="0" smtClean="0"/>
              <a:t> ja </a:t>
            </a:r>
            <a:r>
              <a:rPr lang="fi-FI" sz="1400" b="1" dirty="0" smtClean="0"/>
              <a:t>arviointi</a:t>
            </a:r>
            <a:r>
              <a:rPr lang="fi-FI" sz="1400" dirty="0" smtClean="0"/>
              <a:t> johdettuna suoraan kustakin maakunnan yhteisestä tavoitteesta (ota huomioon Pohjois-Savon  ohjauksen laatutyökalu ja sen kehittäminen, myös mahdollisesti kolmiportaiseksi tasokuvaukseksi)</a:t>
            </a:r>
          </a:p>
          <a:p>
            <a:endParaRPr lang="fi-FI" sz="1200" dirty="0"/>
          </a:p>
        </p:txBody>
      </p:sp>
      <p:sp>
        <p:nvSpPr>
          <p:cNvPr id="5" name="Alatunnisteen paikkamerkki 4"/>
          <p:cNvSpPr>
            <a:spLocks noGrp="1"/>
          </p:cNvSpPr>
          <p:nvPr>
            <p:ph type="ftr" sz="quarter" idx="14"/>
          </p:nvPr>
        </p:nvSpPr>
        <p:spPr>
          <a:xfrm>
            <a:off x="251520" y="6357938"/>
            <a:ext cx="7488832" cy="365125"/>
          </a:xfrm>
        </p:spPr>
        <p:txBody>
          <a:bodyPr/>
          <a:lstStyle/>
          <a:p>
            <a:r>
              <a:rPr lang="fi-FI" smtClean="0"/>
              <a:t>Nuorisotakuun kehittämiskohteet 2014 – 2020 Etelä-Savossa, Tuija Toivakainen 4.11.2014</a:t>
            </a:r>
            <a:endParaRPr lang="fi-FI" dirty="0"/>
          </a:p>
        </p:txBody>
      </p:sp>
      <p:pic>
        <p:nvPicPr>
          <p:cNvPr id="6" name="Kuva 5"/>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7092280" y="476672"/>
            <a:ext cx="1648723" cy="776005"/>
          </a:xfrm>
          <a:prstGeom prst="rect">
            <a:avLst/>
          </a:prstGeom>
        </p:spPr>
      </p:pic>
      <p:pic>
        <p:nvPicPr>
          <p:cNvPr id="7" name="Kuva 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rot="-300000">
            <a:off x="7201580" y="481155"/>
            <a:ext cx="140529" cy="861912"/>
          </a:xfrm>
          <a:prstGeom prst="rect">
            <a:avLst/>
          </a:prstGeom>
        </p:spPr>
      </p:pic>
      <p:pic>
        <p:nvPicPr>
          <p:cNvPr id="8" name="Kuva 7"/>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rot="180000">
            <a:off x="8698917" y="119637"/>
            <a:ext cx="137406" cy="86191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Yhteystiedot</a:t>
            </a:r>
            <a:endParaRPr lang="fi-FI" b="1" dirty="0">
              <a:solidFill>
                <a:srgbClr val="002060"/>
              </a:solidFill>
            </a:endParaRPr>
          </a:p>
        </p:txBody>
      </p:sp>
      <p:sp>
        <p:nvSpPr>
          <p:cNvPr id="3" name="Platshållare för text 2"/>
          <p:cNvSpPr>
            <a:spLocks noGrp="1"/>
          </p:cNvSpPr>
          <p:nvPr>
            <p:ph type="body" sz="quarter" idx="10"/>
          </p:nvPr>
        </p:nvSpPr>
        <p:spPr>
          <a:xfrm>
            <a:off x="827584" y="2084238"/>
            <a:ext cx="7782694" cy="4009058"/>
          </a:xfrm>
        </p:spPr>
        <p:txBody>
          <a:bodyPr/>
          <a:lstStyle/>
          <a:p>
            <a:r>
              <a:rPr lang="fi-FI" sz="2400" dirty="0" smtClean="0">
                <a:latin typeface="Freestyle Script" pitchFamily="66" charset="0"/>
              </a:rPr>
              <a:t>Tuija Toivakainen</a:t>
            </a:r>
          </a:p>
          <a:p>
            <a:r>
              <a:rPr lang="fi-FI" sz="1200" dirty="0" smtClean="0"/>
              <a:t>Puh. +358 29 502 4220</a:t>
            </a:r>
          </a:p>
          <a:p>
            <a:r>
              <a:rPr lang="fi-FI" sz="1200" dirty="0" err="1" smtClean="0"/>
              <a:t>Sähköp</a:t>
            </a:r>
            <a:r>
              <a:rPr lang="fi-FI" sz="1200" dirty="0" smtClean="0"/>
              <a:t>. </a:t>
            </a:r>
            <a:r>
              <a:rPr lang="fi-FI" sz="1200" dirty="0" err="1" smtClean="0">
                <a:hlinkClick r:id="rId2"/>
              </a:rPr>
              <a:t>tuija.toivakainen@ely-keskus.fi</a:t>
            </a:r>
            <a:r>
              <a:rPr lang="fi-FI" sz="1200" dirty="0" smtClean="0"/>
              <a:t>  tai </a:t>
            </a:r>
            <a:r>
              <a:rPr lang="fi-FI" sz="1200" dirty="0" err="1" smtClean="0">
                <a:hlinkClick r:id="rId3"/>
              </a:rPr>
              <a:t>nuorisotakuu.etela-savo@ely-keskus.fi</a:t>
            </a:r>
            <a:r>
              <a:rPr lang="fi-FI" sz="1200" dirty="0" smtClean="0"/>
              <a:t>      </a:t>
            </a:r>
          </a:p>
          <a:p>
            <a:pPr>
              <a:buNone/>
            </a:pPr>
            <a:r>
              <a:rPr lang="fi-FI" sz="1200" dirty="0" smtClean="0"/>
              <a:t>	Kehityspäällikkö</a:t>
            </a:r>
          </a:p>
          <a:p>
            <a:pPr>
              <a:buNone/>
            </a:pPr>
            <a:r>
              <a:rPr lang="fi-FI" sz="1200" dirty="0" smtClean="0"/>
              <a:t> </a:t>
            </a:r>
          </a:p>
          <a:p>
            <a:pPr lvl="1"/>
            <a:r>
              <a:rPr lang="fi-FI" sz="1200" dirty="0" smtClean="0"/>
              <a:t>Etelä-Savon elinkeino-, liikenne- ja ympäristökeskus</a:t>
            </a:r>
          </a:p>
          <a:p>
            <a:pPr lvl="1"/>
            <a:r>
              <a:rPr lang="fi-FI" sz="1200" dirty="0" err="1" smtClean="0">
                <a:hlinkClick r:id="rId4"/>
              </a:rPr>
              <a:t>www.ely-keskus.fi/etela-savo</a:t>
            </a:r>
            <a:r>
              <a:rPr lang="fi-FI" sz="1200" dirty="0" smtClean="0"/>
              <a:t> &gt; Alueen tila ja näkymät &gt; Nuorisotakuun seuranta</a:t>
            </a:r>
          </a:p>
          <a:p>
            <a:pPr lvl="1"/>
            <a:r>
              <a:rPr lang="fi-FI" sz="1200" dirty="0" smtClean="0"/>
              <a:t>Puh. vaihde +358 29 502 4000</a:t>
            </a:r>
          </a:p>
          <a:p>
            <a:pPr lvl="1"/>
            <a:r>
              <a:rPr lang="fi-FI" sz="1200" dirty="0" smtClean="0"/>
              <a:t>Kirjaamon </a:t>
            </a:r>
            <a:r>
              <a:rPr lang="fi-FI" sz="1200" dirty="0" err="1" smtClean="0"/>
              <a:t>sähköp</a:t>
            </a:r>
            <a:r>
              <a:rPr lang="fi-FI" sz="1200" dirty="0" smtClean="0"/>
              <a:t>. </a:t>
            </a:r>
            <a:r>
              <a:rPr lang="fi-FI" sz="1200" dirty="0" err="1" smtClean="0">
                <a:hlinkClick r:id="rId5"/>
              </a:rPr>
              <a:t>kirjaamo.etelä-savo@ely-keskus.fi</a:t>
            </a:r>
            <a:endParaRPr lang="fi-FI" sz="1200" dirty="0" smtClean="0"/>
          </a:p>
          <a:p>
            <a:pPr lvl="1"/>
            <a:r>
              <a:rPr lang="fi-FI" sz="1200" dirty="0" err="1" smtClean="0"/>
              <a:t>Käyntios</a:t>
            </a:r>
            <a:r>
              <a:rPr lang="fi-FI" sz="1200" dirty="0" smtClean="0"/>
              <a:t>. Jääkärinkatu 14, Mikkeli </a:t>
            </a:r>
          </a:p>
          <a:p>
            <a:pPr lvl="1"/>
            <a:r>
              <a:rPr lang="fi-FI" sz="1200" dirty="0" err="1" smtClean="0"/>
              <a:t>Postios</a:t>
            </a:r>
            <a:r>
              <a:rPr lang="fi-FI" sz="1200" dirty="0" smtClean="0"/>
              <a:t>. PL 164, 50101 Mikkeli</a:t>
            </a:r>
          </a:p>
          <a:p>
            <a:pPr lvl="2"/>
            <a:r>
              <a:rPr lang="fi-FI" sz="1200" b="1" dirty="0" smtClean="0"/>
              <a:t>Nuori </a:t>
            </a:r>
            <a:r>
              <a:rPr lang="fi-FI" sz="1200" b="1" dirty="0" smtClean="0"/>
              <a:t>duuniin! </a:t>
            </a:r>
            <a:r>
              <a:rPr lang="fi-FI" sz="1200" dirty="0" err="1" smtClean="0">
                <a:hlinkClick r:id="rId6"/>
              </a:rPr>
              <a:t>www.lansi-savo.fi</a:t>
            </a:r>
            <a:r>
              <a:rPr lang="fi-FI" sz="1200" dirty="0" smtClean="0"/>
              <a:t>  </a:t>
            </a:r>
            <a:r>
              <a:rPr lang="fi-FI" sz="1200" dirty="0" smtClean="0"/>
              <a:t>&gt; Teemat &gt; Nuori duuniin</a:t>
            </a:r>
            <a:r>
              <a:rPr lang="fi-FI" sz="1200" dirty="0" smtClean="0"/>
              <a:t>!</a:t>
            </a:r>
          </a:p>
          <a:p>
            <a:pPr lvl="2"/>
            <a:r>
              <a:rPr lang="fi-FI" sz="1200" b="1" dirty="0" err="1" smtClean="0"/>
              <a:t>Facebookissa</a:t>
            </a:r>
            <a:r>
              <a:rPr lang="fi-FI" sz="1200" dirty="0" smtClean="0"/>
              <a:t>: </a:t>
            </a:r>
            <a:r>
              <a:rPr lang="fi-FI" sz="1200" dirty="0" smtClean="0"/>
              <a:t>Nuorisotakuu Etelä-Savo </a:t>
            </a:r>
            <a:r>
              <a:rPr lang="fi-FI" sz="1200" dirty="0" smtClean="0">
                <a:hlinkClick r:id="rId7"/>
              </a:rPr>
              <a:t>https://</a:t>
            </a:r>
            <a:r>
              <a:rPr lang="fi-FI" sz="1200" dirty="0" smtClean="0">
                <a:hlinkClick r:id="rId7"/>
              </a:rPr>
              <a:t>www.facebook.com/nuorisotakuues</a:t>
            </a:r>
            <a:r>
              <a:rPr lang="fi-FI" sz="1200" dirty="0" smtClean="0"/>
              <a:t> </a:t>
            </a:r>
          </a:p>
          <a:p>
            <a:pPr lvl="2"/>
            <a:r>
              <a:rPr lang="fi-FI" sz="1200" b="1" dirty="0" err="1" smtClean="0"/>
              <a:t>Peda</a:t>
            </a:r>
            <a:r>
              <a:rPr lang="fi-FI" sz="1200" b="1" dirty="0" err="1" smtClean="0"/>
              <a:t>netissa</a:t>
            </a:r>
            <a:r>
              <a:rPr lang="fi-FI" sz="1200" dirty="0" smtClean="0"/>
              <a:t>: </a:t>
            </a:r>
            <a:r>
              <a:rPr lang="fi-FI" sz="1200" dirty="0" smtClean="0">
                <a:hlinkClick r:id="rId8"/>
              </a:rPr>
              <a:t>https://</a:t>
            </a:r>
            <a:r>
              <a:rPr lang="fi-FI" sz="1200" dirty="0" smtClean="0">
                <a:hlinkClick r:id="rId8"/>
              </a:rPr>
              <a:t>peda.net/hankkeet/eejn</a:t>
            </a:r>
            <a:r>
              <a:rPr lang="fi-FI" sz="1200" dirty="0" smtClean="0"/>
              <a:t> </a:t>
            </a:r>
            <a:endParaRPr lang="fi-FI" sz="1200" dirty="0" smtClean="0"/>
          </a:p>
          <a:p>
            <a:pPr lvl="2"/>
            <a:r>
              <a:rPr lang="fi-FI" sz="1200" b="1" dirty="0" smtClean="0"/>
              <a:t>Digitaalinen kaupunkiseikkailu</a:t>
            </a:r>
            <a:r>
              <a:rPr lang="fi-FI" sz="1200" dirty="0" smtClean="0"/>
              <a:t> syksyllä 2014: </a:t>
            </a:r>
            <a:r>
              <a:rPr lang="fi-FI" sz="1200" dirty="0" smtClean="0">
                <a:hlinkClick r:id="rId9"/>
              </a:rPr>
              <a:t>http://</a:t>
            </a:r>
            <a:r>
              <a:rPr lang="fi-FI" sz="1200" dirty="0" smtClean="0">
                <a:hlinkClick r:id="rId9"/>
              </a:rPr>
              <a:t>www.digitaalinenkaupunkiseikkailu.fi</a:t>
            </a:r>
            <a:r>
              <a:rPr lang="fi-FI" sz="1200" dirty="0" smtClean="0"/>
              <a:t> </a:t>
            </a:r>
            <a:r>
              <a:rPr lang="fi-FI" sz="1200" dirty="0" smtClean="0"/>
              <a:t>  </a:t>
            </a:r>
            <a:endParaRPr lang="fi-FI" sz="1200" dirty="0" smtClean="0"/>
          </a:p>
          <a:p>
            <a:pPr lvl="2"/>
            <a:r>
              <a:rPr lang="fi-FI" sz="1200" b="1" dirty="0" smtClean="0"/>
              <a:t>Valtakunnalliset uudistuneet nuorisotakuun</a:t>
            </a:r>
            <a:r>
              <a:rPr lang="fi-FI" sz="1200" dirty="0" smtClean="0"/>
              <a:t> sivut: </a:t>
            </a:r>
            <a:r>
              <a:rPr lang="fi-FI" sz="1200" dirty="0" err="1" smtClean="0">
                <a:hlinkClick r:id="rId10"/>
              </a:rPr>
              <a:t>www.nuorisotakuu.fi</a:t>
            </a:r>
            <a:r>
              <a:rPr lang="fi-FI" sz="1400" dirty="0" smtClean="0"/>
              <a:t>   </a:t>
            </a:r>
          </a:p>
          <a:p>
            <a:pPr>
              <a:buNone/>
            </a:pPr>
            <a:r>
              <a:rPr lang="fi-FI" sz="1200" dirty="0" smtClean="0"/>
              <a:t> </a:t>
            </a:r>
          </a:p>
          <a:p>
            <a:endParaRPr lang="fi-FI" sz="1200" dirty="0" smtClean="0"/>
          </a:p>
          <a:p>
            <a:endParaRPr lang="fi-FI" sz="1200" dirty="0" smtClean="0"/>
          </a:p>
          <a:p>
            <a:endParaRPr lang="fi-FI" sz="1200" dirty="0"/>
          </a:p>
        </p:txBody>
      </p:sp>
      <p:pic>
        <p:nvPicPr>
          <p:cNvPr id="6" name="Kuva 11" descr="sosiaali.png"/>
          <p:cNvPicPr>
            <a:picLocks noChangeAspect="1"/>
          </p:cNvPicPr>
          <p:nvPr/>
        </p:nvPicPr>
        <p:blipFill>
          <a:blip r:embed="rId11" cstate="print"/>
          <a:srcRect/>
          <a:stretch>
            <a:fillRect/>
          </a:stretch>
        </p:blipFill>
        <p:spPr bwMode="auto">
          <a:xfrm>
            <a:off x="6227787" y="260648"/>
            <a:ext cx="903287" cy="503238"/>
          </a:xfrm>
          <a:prstGeom prst="rect">
            <a:avLst/>
          </a:prstGeom>
          <a:noFill/>
          <a:ln w="9525">
            <a:noFill/>
            <a:miter lim="800000"/>
            <a:headEnd/>
            <a:tailEnd/>
          </a:ln>
        </p:spPr>
      </p:pic>
      <p:pic>
        <p:nvPicPr>
          <p:cNvPr id="7" name="Kuva 12" descr="vipuvoimaaEU.png"/>
          <p:cNvPicPr>
            <a:picLocks noChangeAspect="1"/>
          </p:cNvPicPr>
          <p:nvPr/>
        </p:nvPicPr>
        <p:blipFill>
          <a:blip r:embed="rId12" cstate="print"/>
          <a:srcRect/>
          <a:stretch>
            <a:fillRect/>
          </a:stretch>
        </p:blipFill>
        <p:spPr bwMode="auto">
          <a:xfrm>
            <a:off x="7380312" y="260648"/>
            <a:ext cx="1163637" cy="485775"/>
          </a:xfrm>
          <a:prstGeom prst="rect">
            <a:avLst/>
          </a:prstGeom>
          <a:noFill/>
          <a:ln w="9525">
            <a:noFill/>
            <a:miter lim="800000"/>
            <a:headEnd/>
            <a:tailEnd/>
          </a:ln>
        </p:spPr>
      </p:pic>
      <p:sp>
        <p:nvSpPr>
          <p:cNvPr id="8" name="Alatunnisteen paikkamerkki 7"/>
          <p:cNvSpPr>
            <a:spLocks noGrp="1"/>
          </p:cNvSpPr>
          <p:nvPr>
            <p:ph type="ftr" sz="quarter" idx="14"/>
          </p:nvPr>
        </p:nvSpPr>
        <p:spPr>
          <a:xfrm>
            <a:off x="251520" y="6357938"/>
            <a:ext cx="7488832" cy="365125"/>
          </a:xfrm>
        </p:spPr>
        <p:txBody>
          <a:bodyPr/>
          <a:lstStyle/>
          <a:p>
            <a:r>
              <a:rPr lang="fi-FI" smtClean="0"/>
              <a:t>Nuorisotakuun kehittämiskohteet 2014 – 2020 Etelä-Savossa, Tuija Toivakainen 4.11.2014</a:t>
            </a:r>
            <a:endParaRPr lang="fi-FI"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Arvot </a:t>
            </a:r>
            <a:endParaRPr lang="fi-FI" sz="1200" b="1" dirty="0">
              <a:solidFill>
                <a:srgbClr val="002060"/>
              </a:solidFill>
            </a:endParaRPr>
          </a:p>
        </p:txBody>
      </p:sp>
      <p:sp>
        <p:nvSpPr>
          <p:cNvPr id="3" name="Tekstin paikkamerkki 2"/>
          <p:cNvSpPr>
            <a:spLocks noGrp="1"/>
          </p:cNvSpPr>
          <p:nvPr>
            <p:ph type="body" sz="quarter" idx="10"/>
          </p:nvPr>
        </p:nvSpPr>
        <p:spPr/>
        <p:txBody>
          <a:bodyPr/>
          <a:lstStyle/>
          <a:p>
            <a:r>
              <a:rPr lang="fi-FI" sz="1400" b="1" dirty="0" smtClean="0"/>
              <a:t>Luottamus</a:t>
            </a:r>
            <a:r>
              <a:rPr lang="fi-FI" sz="1400" dirty="0" smtClean="0"/>
              <a:t>: Työskentelemme kansalaisten sekä verkostojen ja organisaatioiden kanssa luottamuksellisesti niin, että asiakas ja yhteistyökumppani voivat kokea luottavansa asian etenemiseen vaikeissakin tilanteissa. Pyrimme ylittämään odotukset ja kehitämme palveluitamme  yhdessä kansalaisten kanssa.  </a:t>
            </a:r>
          </a:p>
          <a:p>
            <a:r>
              <a:rPr lang="fi-FI" sz="1400" b="1" dirty="0" smtClean="0"/>
              <a:t>Kunnioitus</a:t>
            </a:r>
            <a:r>
              <a:rPr lang="fi-FI" sz="1400" dirty="0" smtClean="0"/>
              <a:t>: Kunnioitamme yksilön tahtoa, yksityisyyttä ja luottamuksellista suhdetta. Kunnioitus syntyy myös yksilöllisestä kohtaamisesta, vahvuuksien sekä  eri tavoin opittujen taitojen esiin kannustamisesta ja valintojen vaihtoehtoisuudesta. (Ohjauksessa noudatetaan Suomen opinto-ohjaajat ry:n eettisiä periaatteita:  www.sopo.fi/yhdistys/eettiset%20periaatteet.)</a:t>
            </a:r>
          </a:p>
          <a:p>
            <a:r>
              <a:rPr lang="fi-FI" sz="1400" b="1" dirty="0" smtClean="0"/>
              <a:t>Tasa-arvo</a:t>
            </a:r>
            <a:r>
              <a:rPr lang="fi-FI" sz="1400" dirty="0" smtClean="0"/>
              <a:t>: Tarjoamme monimuotoisia palveluja kaikenikäisille eri elämäntilanteissa helposti saavuttaen. Työskentelemme kaikki pelaa -lähtökohdasta. </a:t>
            </a:r>
          </a:p>
          <a:p>
            <a:r>
              <a:rPr lang="fi-FI" sz="1400" b="1" dirty="0" smtClean="0"/>
              <a:t>Joustavuus</a:t>
            </a:r>
            <a:r>
              <a:rPr lang="fi-FI" sz="1400" dirty="0" smtClean="0"/>
              <a:t>: Pyrimme tekemään asiat jatkuvasti entistä paremmin ja joustavammin. Ennakoimme muutoksia ja etsimme menetelmiä ja työtapoja, jotka ovat luovia, avoimia ja kansalaisen kannalta osuvia. </a:t>
            </a:r>
          </a:p>
          <a:p>
            <a:r>
              <a:rPr lang="fi-FI" sz="1400" b="1" dirty="0" smtClean="0"/>
              <a:t>Sivistys</a:t>
            </a:r>
            <a:r>
              <a:rPr lang="fi-FI" sz="1400" dirty="0" smtClean="0"/>
              <a:t>:  Toimimme yhteisten arvojemme mukaan monimuotoisessa kulttuuriympäristössä, joka on avarakatseinen, henkisesti kehittynyt ja sydämeltään viisas.  Arvostamme erilaisuutta ja kannustamme  moniääniseen  kulttuuriseen vuoropuheluun.</a:t>
            </a:r>
          </a:p>
          <a:p>
            <a:endParaRPr lang="fi-FI" dirty="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Nuorisotakuun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Visio</a:t>
            </a:r>
            <a:endParaRPr lang="fi-FI" b="1" dirty="0">
              <a:solidFill>
                <a:srgbClr val="002060"/>
              </a:solidFill>
            </a:endParaRPr>
          </a:p>
        </p:txBody>
      </p:sp>
      <p:sp>
        <p:nvSpPr>
          <p:cNvPr id="3" name="Tekstin paikkamerkki 2"/>
          <p:cNvSpPr>
            <a:spLocks noGrp="1"/>
          </p:cNvSpPr>
          <p:nvPr>
            <p:ph type="body" sz="quarter" idx="10"/>
          </p:nvPr>
        </p:nvSpPr>
        <p:spPr>
          <a:xfrm>
            <a:off x="827584" y="2084238"/>
            <a:ext cx="7782694" cy="4081066"/>
          </a:xfrm>
        </p:spPr>
        <p:txBody>
          <a:bodyPr/>
          <a:lstStyle/>
          <a:p>
            <a:r>
              <a:rPr lang="fi-FI" sz="2400" dirty="0" smtClean="0"/>
              <a:t>Opin, oivallan, onnistun yhdessä yrittäen</a:t>
            </a:r>
          </a:p>
          <a:p>
            <a:endParaRPr lang="fi-FI" sz="2400" dirty="0" smtClean="0"/>
          </a:p>
          <a:p>
            <a:r>
              <a:rPr lang="fi-FI" sz="1200" b="1" dirty="0" smtClean="0"/>
              <a:t>Opin</a:t>
            </a:r>
            <a:r>
              <a:rPr lang="fi-FI" sz="1200" dirty="0" smtClean="0"/>
              <a:t> elämän eri vaiheissa uutta ja saan siihen kannustusta niin, että tunnen vahvuuteni ja kehittämiskohteeni. Voin valita ja päättää sen mukaan eri vaihtoehdoista ratkaisuja tulevaisuuteeni.</a:t>
            </a:r>
          </a:p>
          <a:p>
            <a:r>
              <a:rPr lang="fi-FI" sz="1200" b="1" dirty="0" smtClean="0"/>
              <a:t>Oivallan</a:t>
            </a:r>
            <a:r>
              <a:rPr lang="fi-FI" sz="1200" dirty="0" smtClean="0"/>
              <a:t> itsenäisesti sen, mikä on minulle parasta. Voin saada apua ja kannustusta  vaihtoehtojen punnintaan silloin, kun tarvitsen, ja siinä muodossa, kuin haluan. </a:t>
            </a:r>
          </a:p>
          <a:p>
            <a:r>
              <a:rPr lang="fi-FI" sz="1200" b="1" dirty="0" smtClean="0"/>
              <a:t>Onnistun</a:t>
            </a:r>
            <a:r>
              <a:rPr lang="fi-FI" sz="1200" dirty="0" smtClean="0"/>
              <a:t> valinnoissani, koska saan tukea ja kannustusta myönteisistä kokemuksista. Minulla on myös mahdollisuus muuttaa suunnitelmiani ja päätyä uuteen ratkaisuun, kun olen kokeillut uutta. </a:t>
            </a:r>
          </a:p>
          <a:p>
            <a:r>
              <a:rPr lang="fi-FI" sz="1200" b="1" dirty="0" smtClean="0"/>
              <a:t>Yhdessä</a:t>
            </a:r>
            <a:r>
              <a:rPr lang="fi-FI" sz="1200" dirty="0" smtClean="0"/>
              <a:t> voin onnistua, sillä kaikki pääsevät mukaan. Saan hyviä kokemuksia, kun voin jakaa niitä ja hyödyntää muiden  onnistumisia. </a:t>
            </a:r>
          </a:p>
          <a:p>
            <a:r>
              <a:rPr lang="fi-FI" sz="1200" b="1" dirty="0" smtClean="0"/>
              <a:t>Yrittäen</a:t>
            </a:r>
            <a:r>
              <a:rPr lang="fi-FI" sz="1200" dirty="0" smtClean="0"/>
              <a:t> onnistun usein vielä paremmin, kun osaan myös ottaa vastuuta omista valinnoistani. Ymmärrän niiden vaikutukset ja seuraukset myös muiden elämään ja valintoihin. </a:t>
            </a:r>
          </a:p>
          <a:p>
            <a:endParaRPr lang="fi-FI" sz="1200" dirty="0" smtClean="0"/>
          </a:p>
          <a:p>
            <a:endParaRPr lang="fi-FI" sz="1200" dirty="0" smtClean="0"/>
          </a:p>
          <a:p>
            <a:r>
              <a:rPr lang="fi-FI" sz="1200" dirty="0" smtClean="0"/>
              <a:t>Vision avulla saavutamme viisi tavoitettamme: nuorisotakuun yhteiset  järjestelyt ja palvelut, kuntien toiminta, osallistuvat nuoret ja kolmas sektori, kannustava oppiminen ja avoimet väylät.</a:t>
            </a:r>
          </a:p>
          <a:p>
            <a:endParaRPr lang="fi-FI" sz="1100" dirty="0" smtClean="0"/>
          </a:p>
          <a:p>
            <a:endParaRPr lang="fi-FI" sz="1100" dirty="0"/>
          </a:p>
        </p:txBody>
      </p:sp>
      <p:sp>
        <p:nvSpPr>
          <p:cNvPr id="5" name="Alatunnisteen paikkamerkki 4"/>
          <p:cNvSpPr>
            <a:spLocks noGrp="1"/>
          </p:cNvSpPr>
          <p:nvPr>
            <p:ph type="ftr" sz="quarter" idx="14"/>
          </p:nvPr>
        </p:nvSpPr>
        <p:spPr>
          <a:xfrm>
            <a:off x="251520" y="6357938"/>
            <a:ext cx="7632848" cy="365125"/>
          </a:xfrm>
        </p:spPr>
        <p:txBody>
          <a:bodyPr/>
          <a:lstStyle/>
          <a:p>
            <a:r>
              <a:rPr lang="fi-FI" smtClean="0"/>
              <a:t>Nuorisotakuun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Vastuumme tulevaisuudesta </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Ikärakenne muuttuu</a:t>
            </a:r>
          </a:p>
          <a:p>
            <a:r>
              <a:rPr lang="fi-FI" sz="3200" dirty="0" smtClean="0"/>
              <a:t>Yksilöllisyys vahvistuu</a:t>
            </a:r>
          </a:p>
          <a:p>
            <a:r>
              <a:rPr lang="fi-FI" sz="3200" dirty="0" smtClean="0"/>
              <a:t>Työelämä </a:t>
            </a:r>
            <a:r>
              <a:rPr lang="fi-FI" sz="3200" dirty="0" err="1" smtClean="0"/>
              <a:t>pirstaloituu</a:t>
            </a:r>
            <a:endParaRPr lang="fi-FI" sz="3200" dirty="0" smtClean="0"/>
          </a:p>
          <a:p>
            <a:r>
              <a:rPr lang="fi-FI" sz="3200" dirty="0" smtClean="0"/>
              <a:t>Globalisaatio kiihtyy</a:t>
            </a:r>
          </a:p>
          <a:p>
            <a:r>
              <a:rPr lang="fi-FI" sz="3200" dirty="0" smtClean="0"/>
              <a:t>Tekniikka kehittyy</a:t>
            </a:r>
            <a:endParaRPr lang="fi-FI" sz="3200" dirty="0"/>
          </a:p>
        </p:txBody>
      </p:sp>
      <p:sp>
        <p:nvSpPr>
          <p:cNvPr id="5" name="Alatunnisteen paikkamerkki 4"/>
          <p:cNvSpPr>
            <a:spLocks noGrp="1"/>
          </p:cNvSpPr>
          <p:nvPr>
            <p:ph type="ftr" sz="quarter" idx="14"/>
          </p:nvPr>
        </p:nvSpPr>
        <p:spPr>
          <a:xfrm>
            <a:off x="251520" y="6357938"/>
            <a:ext cx="7632848" cy="365125"/>
          </a:xfrm>
        </p:spPr>
        <p:txBody>
          <a:bodyPr/>
          <a:lstStyle/>
          <a:p>
            <a:r>
              <a:rPr lang="fi-FI" smtClean="0"/>
              <a:t>Nuorisotakuun kehittämiskohteet 2014 – 2020 Etelä-Savossa, Tuija Toivakainen 4.11.2014</a:t>
            </a:r>
            <a:endParaRPr lang="fi-FI" dirty="0"/>
          </a:p>
        </p:txBody>
      </p:sp>
      <p:pic>
        <p:nvPicPr>
          <p:cNvPr id="6" name="Picture 2" descr="C:\Users\a002456\AppData\Local\Microsoft\Windows\Temporary Internet Files\Content.Outlook\K1APR0CP\Aurinko.png"/>
          <p:cNvPicPr>
            <a:picLocks noChangeAspect="1" noChangeArrowheads="1"/>
          </p:cNvPicPr>
          <p:nvPr/>
        </p:nvPicPr>
        <p:blipFill>
          <a:blip r:embed="rId2" cstate="print"/>
          <a:srcRect/>
          <a:stretch>
            <a:fillRect/>
          </a:stretch>
        </p:blipFill>
        <p:spPr bwMode="auto">
          <a:xfrm>
            <a:off x="6372200" y="260648"/>
            <a:ext cx="2592288" cy="257556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908720"/>
            <a:ext cx="7776864" cy="720080"/>
          </a:xfrm>
        </p:spPr>
        <p:txBody>
          <a:bodyPr/>
          <a:lstStyle/>
          <a:p>
            <a:r>
              <a:rPr lang="fi-FI" b="1" dirty="0" smtClean="0">
                <a:solidFill>
                  <a:srgbClr val="002060"/>
                </a:solidFill>
              </a:rPr>
              <a:t>Vastuumme tulevaisuudesta </a:t>
            </a:r>
            <a:endParaRPr lang="fi-FI" b="1" dirty="0">
              <a:solidFill>
                <a:srgbClr val="002060"/>
              </a:solidFill>
            </a:endParaRPr>
          </a:p>
        </p:txBody>
      </p:sp>
      <p:sp>
        <p:nvSpPr>
          <p:cNvPr id="3" name="Tekstin paikkamerkki 2"/>
          <p:cNvSpPr>
            <a:spLocks noGrp="1"/>
          </p:cNvSpPr>
          <p:nvPr>
            <p:ph type="body" sz="quarter" idx="10"/>
          </p:nvPr>
        </p:nvSpPr>
        <p:spPr>
          <a:xfrm>
            <a:off x="827584" y="1916832"/>
            <a:ext cx="7782694" cy="4392488"/>
          </a:xfrm>
        </p:spPr>
        <p:txBody>
          <a:bodyPr/>
          <a:lstStyle/>
          <a:p>
            <a:r>
              <a:rPr lang="fi-FI" sz="1600" b="1" dirty="0" smtClean="0"/>
              <a:t>Ikärakenne muuttuu</a:t>
            </a:r>
            <a:r>
              <a:rPr lang="fi-FI" sz="1600" dirty="0" smtClean="0"/>
              <a:t>: Nuorten suhteellinen määrä pienenee, kun väestö ikääntyy, mutta ihmiset ovat ikääntyessään terveempiä ja aktiivisempia. Työelämän vaihe  jatkuu pidempään. </a:t>
            </a:r>
          </a:p>
          <a:p>
            <a:r>
              <a:rPr lang="fi-FI" sz="1600" b="1" dirty="0" smtClean="0"/>
              <a:t>Yksilöllisyys vahvistuu</a:t>
            </a:r>
            <a:r>
              <a:rPr lang="fi-FI" sz="1600" dirty="0" smtClean="0"/>
              <a:t>: Valinnanvapaus lisääntyy ja yksilölliset valinnat korostuvat. Elämässä pärjääminen vaatii taitoja rakentaa itse oman näköinen polkunsa esim. opinnoissa, työelämän aikana ja työelämän jälkeen. </a:t>
            </a:r>
          </a:p>
          <a:p>
            <a:r>
              <a:rPr lang="fi-FI" sz="1600" b="1" dirty="0" smtClean="0"/>
              <a:t>Työelämä </a:t>
            </a:r>
            <a:r>
              <a:rPr lang="fi-FI" sz="1600" b="1" dirty="0" err="1" smtClean="0"/>
              <a:t>pirstaloituu</a:t>
            </a:r>
            <a:r>
              <a:rPr lang="fi-FI" sz="1600" dirty="0" smtClean="0"/>
              <a:t>: Ammatit  laaja-alaistuvat, työurat </a:t>
            </a:r>
            <a:r>
              <a:rPr lang="fi-FI" sz="1600" dirty="0" err="1" smtClean="0"/>
              <a:t>pirstaloituvat</a:t>
            </a:r>
            <a:r>
              <a:rPr lang="fi-FI" sz="1600" dirty="0" smtClean="0"/>
              <a:t> ja työ organisoituu verkostoihin. Uuden oppiminen, alan vaihtaminen ja vuorottelu työn ja opintojen välillä vaativat joustavuutta osaamiseen.</a:t>
            </a:r>
          </a:p>
          <a:p>
            <a:r>
              <a:rPr lang="fi-FI" sz="1600" b="1" dirty="0" smtClean="0"/>
              <a:t>Globalisaatio kiihtyy</a:t>
            </a:r>
            <a:r>
              <a:rPr lang="fi-FI" sz="1600" dirty="0" smtClean="0"/>
              <a:t>: Kaikilla yhteiskunnan tasoilla ihmiset voivat lähentyä, myös markkinat ja hallinto. Kulttuuriosaamisen, kielitaidon ja viestinnän merkitys ovat yhä tärkeämpiä. </a:t>
            </a:r>
          </a:p>
          <a:p>
            <a:r>
              <a:rPr lang="fi-FI" sz="1600" b="1" dirty="0" smtClean="0"/>
              <a:t>Tekniikka kehittyy</a:t>
            </a:r>
            <a:r>
              <a:rPr lang="fi-FI" sz="1600" dirty="0" smtClean="0"/>
              <a:t>: Digitalisoituminen ja </a:t>
            </a:r>
            <a:r>
              <a:rPr lang="fi-FI" sz="1600" dirty="0" err="1" smtClean="0"/>
              <a:t>jokapaikan</a:t>
            </a:r>
            <a:r>
              <a:rPr lang="fi-FI" sz="1600" dirty="0" smtClean="0"/>
              <a:t> </a:t>
            </a:r>
            <a:r>
              <a:rPr lang="fi-FI" sz="1600" dirty="0" err="1" smtClean="0"/>
              <a:t>tietoteknikka</a:t>
            </a:r>
            <a:r>
              <a:rPr lang="fi-FI" sz="1600" dirty="0" smtClean="0"/>
              <a:t> puskevat jokaiselle elämän osa-alueelle. Tulee uudenlaista työtä vanhojen työtehtävien poistuessa, mikä vaatii teknologian taitoja myös vapaa-aikana kaikilla elämän alueilla.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6" name="Picture 2" descr="C:\Users\a002456\AppData\Local\Microsoft\Windows\Temporary Internet Files\Content.Outlook\K1APR0CP\Aurinko.png"/>
          <p:cNvPicPr>
            <a:picLocks noChangeAspect="1" noChangeArrowheads="1"/>
          </p:cNvPicPr>
          <p:nvPr/>
        </p:nvPicPr>
        <p:blipFill>
          <a:blip r:embed="rId2" cstate="print"/>
          <a:srcRect/>
          <a:stretch>
            <a:fillRect/>
          </a:stretch>
        </p:blipFill>
        <p:spPr bwMode="auto">
          <a:xfrm>
            <a:off x="7092280" y="260648"/>
            <a:ext cx="1728192" cy="171704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Tavoitteet</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Nuorisotakuun yhteiset järjestelyt ja palvelut</a:t>
            </a:r>
          </a:p>
          <a:p>
            <a:r>
              <a:rPr lang="fi-FI" sz="3200" dirty="0" smtClean="0"/>
              <a:t>Kuntien toiminta</a:t>
            </a:r>
          </a:p>
          <a:p>
            <a:r>
              <a:rPr lang="fi-FI" sz="3200" dirty="0" smtClean="0"/>
              <a:t>Osallistuvat nuoret ja kolmas sektori</a:t>
            </a:r>
          </a:p>
          <a:p>
            <a:r>
              <a:rPr lang="fi-FI" sz="3200" dirty="0" smtClean="0"/>
              <a:t>Kannustava oppiminen</a:t>
            </a:r>
          </a:p>
          <a:p>
            <a:r>
              <a:rPr lang="fi-FI" sz="3200" dirty="0" smtClean="0"/>
              <a:t>Avoimet väylät</a:t>
            </a:r>
          </a:p>
          <a:p>
            <a:endParaRPr lang="fi-FI" dirty="0" smtClean="0"/>
          </a:p>
          <a:p>
            <a:endParaRPr lang="fi-FI" dirty="0" smtClean="0"/>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dirty="0" smtClean="0"/>
              <a:t>Toimimme monimuotoisesti ja modernisti nuorisotakuun yhteisissä  järjestelyissä. Oppimisen ja ohjauksen järjestämme sellaisista rakennusaineista, joille on hyvä pohjustaa omaa, itsenäistä tulevaisuutta ja saada vähintään ammatillinen koulutus ja työura alkuun. Uudet toimintatavat antavat nuorelle kokemuksen siitä, että hän on saanut tukea ja kannustusta ja pystyy tekemään itsenäisiä päätöksiä ja valintoja erilaisissa elämänvaiheissa. </a:t>
            </a:r>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sz="2000" dirty="0" smtClean="0"/>
              <a:t>Kehittämiskohteet ja ajoitus:</a:t>
            </a:r>
          </a:p>
          <a:p>
            <a:pPr lvl="1">
              <a:buFont typeface="Arial" pitchFamily="34" charset="0"/>
              <a:buChar char="•"/>
            </a:pPr>
            <a:r>
              <a:rPr lang="fi-FI" sz="2000" dirty="0" smtClean="0"/>
              <a:t>Huolehditaan </a:t>
            </a:r>
            <a:r>
              <a:rPr lang="fi-FI" sz="2000" dirty="0" err="1" smtClean="0"/>
              <a:t>monihallinnollisesta</a:t>
            </a:r>
            <a:r>
              <a:rPr lang="fi-FI" sz="2000" dirty="0" smtClean="0"/>
              <a:t> toimintatavasta ja elinikäisen oppimisen ja ohjauksen yhteistyöstä</a:t>
            </a:r>
          </a:p>
          <a:p>
            <a:pPr lvl="1">
              <a:buFont typeface="Arial" pitchFamily="34" charset="0"/>
              <a:buChar char="•"/>
            </a:pPr>
            <a:r>
              <a:rPr lang="fi-FI" sz="2000" dirty="0" smtClean="0"/>
              <a:t>Ennaltaehkäisevyyttä lisätään koulutuspolussa: CCC</a:t>
            </a:r>
          </a:p>
          <a:p>
            <a:r>
              <a:rPr lang="fi-FI" sz="2000" dirty="0" smtClean="0"/>
              <a:t>Vastuunottajat: </a:t>
            </a:r>
          </a:p>
          <a:p>
            <a:r>
              <a:rPr lang="fi-FI" sz="2000" dirty="0" smtClean="0"/>
              <a:t>Rahoitus: </a:t>
            </a:r>
            <a:endParaRPr lang="fi-FI" sz="2000"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LY_EA02_PowerP_________RGB[1]">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3A3FAE1109520B4D82BC82EE2A1EAEDB" ma:contentTypeVersion="1" ma:contentTypeDescription="Luo uusi asiakirja." ma:contentTypeScope="" ma:versionID="1d7a705af14bccfecd86ced791765f61">
  <xsd:schema xmlns:xsd="http://www.w3.org/2001/XMLSchema" xmlns:p="http://schemas.microsoft.com/office/2006/metadata/properties" xmlns:ns1="http://schemas.microsoft.com/sharepoint/v3" targetNamespace="http://schemas.microsoft.com/office/2006/metadata/properties" ma:root="true" ma:fieldsID="4340a008e99365d80b71206bae222996"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Ajoituksen alkamispäivämäärä" ma:description="" ma:hidden="true" ma:internalName="PublishingStartDate">
      <xsd:simpleType>
        <xsd:restriction base="dms:Unknown"/>
      </xsd:simpleType>
    </xsd:element>
    <xsd:element name="PublishingExpirationDate" ma:index="9" nillable="true" ma:displayName="Ajoituksen päättymispäivämäärä"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ma:readOnly="true"/>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6B3E77-6CB4-4439-A3AE-2DC86C8303D0}">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microsoft.com/sharepoint/v3"/>
    <ds:schemaRef ds:uri="http://schemas.openxmlformats.org/package/2006/metadata/core-properties"/>
  </ds:schemaRefs>
</ds:datastoreItem>
</file>

<file path=customXml/itemProps2.xml><?xml version="1.0" encoding="utf-8"?>
<ds:datastoreItem xmlns:ds="http://schemas.openxmlformats.org/officeDocument/2006/customXml" ds:itemID="{BB15C7FA-C064-493C-8450-B442FA6A30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40CFD55B-6F5B-455B-B832-A905D73D14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ELY_EA02_PowerP_________RGB[1]</Template>
  <TotalTime>1830</TotalTime>
  <Words>1489</Words>
  <Application>Microsoft Office PowerPoint</Application>
  <PresentationFormat>Näytössä katseltava diaesitys (4:3)</PresentationFormat>
  <Paragraphs>233</Paragraphs>
  <Slides>21</Slides>
  <Notes>0</Notes>
  <HiddenSlides>0</HiddenSlides>
  <MMClips>0</MMClips>
  <ScaleCrop>false</ScaleCrop>
  <HeadingPairs>
    <vt:vector size="4" baseType="variant">
      <vt:variant>
        <vt:lpstr>Teema</vt:lpstr>
      </vt:variant>
      <vt:variant>
        <vt:i4>1</vt:i4>
      </vt:variant>
      <vt:variant>
        <vt:lpstr>Dian otsikot</vt:lpstr>
      </vt:variant>
      <vt:variant>
        <vt:i4>21</vt:i4>
      </vt:variant>
    </vt:vector>
  </HeadingPairs>
  <TitlesOfParts>
    <vt:vector size="22" baseType="lpstr">
      <vt:lpstr>ELY_EA02_PowerP_________RGB[1]</vt:lpstr>
      <vt:lpstr>Dia 1</vt:lpstr>
      <vt:lpstr>Arvot</vt:lpstr>
      <vt:lpstr>Arvot </vt:lpstr>
      <vt:lpstr>Visio</vt:lpstr>
      <vt:lpstr>Vastuumme tulevaisuudesta </vt:lpstr>
      <vt:lpstr>Vastuumme tulevaisuudesta </vt:lpstr>
      <vt:lpstr>Tavoitteet</vt:lpstr>
      <vt:lpstr>Tavoitteet: nuorisotakuun yhteiset järjestelyt ja palvelut</vt:lpstr>
      <vt:lpstr>Tavoitteet: nuorisotakuun yhteiset järjestelyt ja palvelut</vt:lpstr>
      <vt:lpstr>Tavoitteet: nuorisotakuun yhteiset järjestelyt ja palvelut</vt:lpstr>
      <vt:lpstr>Tavoitteet: kuntien toiminta </vt:lpstr>
      <vt:lpstr>Tavoitteet: kuntien toiminta </vt:lpstr>
      <vt:lpstr>Tavoitteet: kuntien toiminta </vt:lpstr>
      <vt:lpstr>Tavoitteet: osallistuvat nuoret ja kolmas sektori</vt:lpstr>
      <vt:lpstr>Tavoitteet: osallistuvat nuoret ja kolmas sektori</vt:lpstr>
      <vt:lpstr>Tavoitteet: kannustava oppiminen </vt:lpstr>
      <vt:lpstr>Tavoitteet: kannustava oppiminen </vt:lpstr>
      <vt:lpstr>Tavoitteet: avoimet väylät</vt:lpstr>
      <vt:lpstr>Tavoitteet: avoimet väylät</vt:lpstr>
      <vt:lpstr>Sovimme käytännön yhteistyöstä </vt:lpstr>
      <vt:lpstr>Yhteystiedot</vt:lpstr>
    </vt:vector>
  </TitlesOfParts>
  <Company>AVI ELY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Marjukka Manninen</dc:creator>
  <cp:lastModifiedBy>a002456</cp:lastModifiedBy>
  <cp:revision>317</cp:revision>
  <dcterms:created xsi:type="dcterms:W3CDTF">2013-02-01T12:32:59Z</dcterms:created>
  <dcterms:modified xsi:type="dcterms:W3CDTF">2014-11-03T13:52:57Z</dcterms:modified>
  <cp:contentType>Asiakirja</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0x0101003A3FAE1109520B4D82BC82EE2A1EAEDB</vt:lpwstr>
  </property>
</Properties>
</file>