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4"/>
  </p:sldMasterIdLst>
  <p:notesMasterIdLst>
    <p:notesMasterId r:id="rId24"/>
  </p:notesMasterIdLst>
  <p:handoutMasterIdLst>
    <p:handoutMasterId r:id="rId25"/>
  </p:handoutMasterIdLst>
  <p:sldIdLst>
    <p:sldId id="302" r:id="rId5"/>
    <p:sldId id="285" r:id="rId6"/>
    <p:sldId id="300" r:id="rId7"/>
    <p:sldId id="287" r:id="rId8"/>
    <p:sldId id="284" r:id="rId9"/>
    <p:sldId id="299" r:id="rId10"/>
    <p:sldId id="301" r:id="rId11"/>
    <p:sldId id="288" r:id="rId12"/>
    <p:sldId id="303" r:id="rId13"/>
    <p:sldId id="293" r:id="rId14"/>
    <p:sldId id="304" r:id="rId15"/>
    <p:sldId id="292" r:id="rId16"/>
    <p:sldId id="305" r:id="rId17"/>
    <p:sldId id="294" r:id="rId18"/>
    <p:sldId id="306" r:id="rId19"/>
    <p:sldId id="297" r:id="rId20"/>
    <p:sldId id="307" r:id="rId21"/>
    <p:sldId id="295" r:id="rId22"/>
    <p:sldId id="278" r:id="rId23"/>
  </p:sldIdLst>
  <p:sldSz cx="9144000" cy="6858000" type="screen4x3"/>
  <p:notesSz cx="6808788" cy="9940925"/>
  <p:defaultTextStyle>
    <a:defPPr>
      <a:defRPr lang="fi-FI"/>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883"/>
    <a:srgbClr val="D9640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822" autoAdjust="0"/>
    <p:restoredTop sz="92891" autoAdjust="0"/>
  </p:normalViewPr>
  <p:slideViewPr>
    <p:cSldViewPr>
      <p:cViewPr varScale="1">
        <p:scale>
          <a:sx n="90" d="100"/>
          <a:sy n="90" d="100"/>
        </p:scale>
        <p:origin x="-1502" y="-8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7" d="100"/>
          <a:sy n="67" d="100"/>
        </p:scale>
        <p:origin x="-1266" y="-120"/>
      </p:cViewPr>
      <p:guideLst>
        <p:guide orient="horz" pos="3130"/>
        <p:guide pos="2145"/>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0" y="0"/>
            <a:ext cx="2923547" cy="517740"/>
          </a:xfrm>
          <a:prstGeom prst="rect">
            <a:avLst/>
          </a:prstGeom>
          <a:noFill/>
          <a:ln w="9525">
            <a:noFill/>
            <a:miter lim="800000"/>
            <a:headEnd/>
            <a:tailEnd/>
          </a:ln>
          <a:effectLst/>
        </p:spPr>
        <p:txBody>
          <a:bodyPr vert="horz" wrap="square" lIns="88348" tIns="44174" rIns="88348" bIns="44174" numCol="1" anchor="t" anchorCtr="0" compatLnSpc="1">
            <a:prstTxWarp prst="textNoShape">
              <a:avLst/>
            </a:prstTxWarp>
          </a:bodyPr>
          <a:lstStyle>
            <a:lvl1pPr defTabSz="883135">
              <a:defRPr sz="1200">
                <a:cs typeface="+mn-cs"/>
              </a:defRPr>
            </a:lvl1pPr>
          </a:lstStyle>
          <a:p>
            <a:pPr>
              <a:defRPr/>
            </a:pPr>
            <a:endParaRPr lang="fi-FI"/>
          </a:p>
        </p:txBody>
      </p:sp>
      <p:sp>
        <p:nvSpPr>
          <p:cNvPr id="57347" name="Rectangle 3"/>
          <p:cNvSpPr>
            <a:spLocks noGrp="1" noChangeArrowheads="1"/>
          </p:cNvSpPr>
          <p:nvPr>
            <p:ph type="dt" sz="quarter" idx="1"/>
          </p:nvPr>
        </p:nvSpPr>
        <p:spPr bwMode="auto">
          <a:xfrm>
            <a:off x="3874021" y="0"/>
            <a:ext cx="2921944" cy="517740"/>
          </a:xfrm>
          <a:prstGeom prst="rect">
            <a:avLst/>
          </a:prstGeom>
          <a:noFill/>
          <a:ln w="9525">
            <a:noFill/>
            <a:miter lim="800000"/>
            <a:headEnd/>
            <a:tailEnd/>
          </a:ln>
          <a:effectLst/>
        </p:spPr>
        <p:txBody>
          <a:bodyPr vert="horz" wrap="square" lIns="88348" tIns="44174" rIns="88348" bIns="44174" numCol="1" anchor="t" anchorCtr="0" compatLnSpc="1">
            <a:prstTxWarp prst="textNoShape">
              <a:avLst/>
            </a:prstTxWarp>
          </a:bodyPr>
          <a:lstStyle>
            <a:lvl1pPr algn="r" defTabSz="883135">
              <a:defRPr sz="1200">
                <a:cs typeface="+mn-cs"/>
              </a:defRPr>
            </a:lvl1pPr>
          </a:lstStyle>
          <a:p>
            <a:pPr>
              <a:defRPr/>
            </a:pPr>
            <a:endParaRPr lang="fi-FI"/>
          </a:p>
        </p:txBody>
      </p:sp>
      <p:sp>
        <p:nvSpPr>
          <p:cNvPr id="57348" name="Rectangle 4"/>
          <p:cNvSpPr>
            <a:spLocks noGrp="1" noChangeArrowheads="1"/>
          </p:cNvSpPr>
          <p:nvPr>
            <p:ph type="ftr" sz="quarter" idx="2"/>
          </p:nvPr>
        </p:nvSpPr>
        <p:spPr bwMode="auto">
          <a:xfrm>
            <a:off x="0" y="9474320"/>
            <a:ext cx="2923547" cy="444234"/>
          </a:xfrm>
          <a:prstGeom prst="rect">
            <a:avLst/>
          </a:prstGeom>
          <a:noFill/>
          <a:ln w="9525">
            <a:noFill/>
            <a:miter lim="800000"/>
            <a:headEnd/>
            <a:tailEnd/>
          </a:ln>
          <a:effectLst/>
        </p:spPr>
        <p:txBody>
          <a:bodyPr vert="horz" wrap="square" lIns="88348" tIns="44174" rIns="88348" bIns="44174" numCol="1" anchor="b" anchorCtr="0" compatLnSpc="1">
            <a:prstTxWarp prst="textNoShape">
              <a:avLst/>
            </a:prstTxWarp>
          </a:bodyPr>
          <a:lstStyle>
            <a:lvl1pPr defTabSz="883135">
              <a:defRPr sz="1200">
                <a:cs typeface="+mn-cs"/>
              </a:defRPr>
            </a:lvl1pPr>
          </a:lstStyle>
          <a:p>
            <a:pPr>
              <a:defRPr/>
            </a:pPr>
            <a:endParaRPr lang="fi-FI"/>
          </a:p>
        </p:txBody>
      </p:sp>
      <p:sp>
        <p:nvSpPr>
          <p:cNvPr id="57349" name="Rectangle 5"/>
          <p:cNvSpPr>
            <a:spLocks noGrp="1" noChangeArrowheads="1"/>
          </p:cNvSpPr>
          <p:nvPr>
            <p:ph type="sldNum" sz="quarter" idx="3"/>
          </p:nvPr>
        </p:nvSpPr>
        <p:spPr bwMode="auto">
          <a:xfrm>
            <a:off x="3874021" y="9474320"/>
            <a:ext cx="2921944" cy="444234"/>
          </a:xfrm>
          <a:prstGeom prst="rect">
            <a:avLst/>
          </a:prstGeom>
          <a:noFill/>
          <a:ln w="9525">
            <a:noFill/>
            <a:miter lim="800000"/>
            <a:headEnd/>
            <a:tailEnd/>
          </a:ln>
          <a:effectLst/>
        </p:spPr>
        <p:txBody>
          <a:bodyPr vert="horz" wrap="square" lIns="88348" tIns="44174" rIns="88348" bIns="44174" numCol="1" anchor="b" anchorCtr="0" compatLnSpc="1">
            <a:prstTxWarp prst="textNoShape">
              <a:avLst/>
            </a:prstTxWarp>
          </a:bodyPr>
          <a:lstStyle>
            <a:lvl1pPr algn="r" defTabSz="883135">
              <a:defRPr sz="1200">
                <a:cs typeface="+mn-cs"/>
              </a:defRPr>
            </a:lvl1pPr>
          </a:lstStyle>
          <a:p>
            <a:pPr>
              <a:defRPr/>
            </a:pPr>
            <a:fld id="{427D5255-CF73-492F-B10F-955D90C448C1}" type="slidenum">
              <a:rPr lang="fi-FI"/>
              <a:pPr>
                <a:defRPr/>
              </a:pPr>
              <a:t>‹#›</a:t>
            </a:fld>
            <a:endParaRPr lang="fi-FI"/>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50796" cy="496967"/>
          </a:xfrm>
          <a:prstGeom prst="rect">
            <a:avLst/>
          </a:prstGeom>
          <a:noFill/>
          <a:ln w="9525">
            <a:noFill/>
            <a:miter lim="800000"/>
            <a:headEnd/>
            <a:tailEnd/>
          </a:ln>
          <a:effectLst/>
        </p:spPr>
        <p:txBody>
          <a:bodyPr vert="horz" wrap="square" lIns="95698" tIns="47849" rIns="95698" bIns="47849" numCol="1" anchor="t" anchorCtr="0" compatLnSpc="1">
            <a:prstTxWarp prst="textNoShape">
              <a:avLst/>
            </a:prstTxWarp>
          </a:bodyPr>
          <a:lstStyle>
            <a:lvl1pPr defTabSz="956730">
              <a:defRPr sz="1200">
                <a:cs typeface="+mn-cs"/>
              </a:defRPr>
            </a:lvl1pPr>
          </a:lstStyle>
          <a:p>
            <a:pPr>
              <a:defRPr/>
            </a:pPr>
            <a:endParaRPr lang="fi-FI"/>
          </a:p>
        </p:txBody>
      </p:sp>
      <p:sp>
        <p:nvSpPr>
          <p:cNvPr id="18435" name="Rectangle 3"/>
          <p:cNvSpPr>
            <a:spLocks noGrp="1" noChangeArrowheads="1"/>
          </p:cNvSpPr>
          <p:nvPr>
            <p:ph type="dt" idx="1"/>
          </p:nvPr>
        </p:nvSpPr>
        <p:spPr bwMode="auto">
          <a:xfrm>
            <a:off x="3856390" y="0"/>
            <a:ext cx="2950796" cy="496967"/>
          </a:xfrm>
          <a:prstGeom prst="rect">
            <a:avLst/>
          </a:prstGeom>
          <a:noFill/>
          <a:ln w="9525">
            <a:noFill/>
            <a:miter lim="800000"/>
            <a:headEnd/>
            <a:tailEnd/>
          </a:ln>
          <a:effectLst/>
        </p:spPr>
        <p:txBody>
          <a:bodyPr vert="horz" wrap="square" lIns="95698" tIns="47849" rIns="95698" bIns="47849" numCol="1" anchor="t" anchorCtr="0" compatLnSpc="1">
            <a:prstTxWarp prst="textNoShape">
              <a:avLst/>
            </a:prstTxWarp>
          </a:bodyPr>
          <a:lstStyle>
            <a:lvl1pPr algn="r" defTabSz="956730">
              <a:defRPr sz="1200">
                <a:cs typeface="+mn-cs"/>
              </a:defRPr>
            </a:lvl1pPr>
          </a:lstStyle>
          <a:p>
            <a:pPr>
              <a:defRPr/>
            </a:pPr>
            <a:endParaRPr lang="fi-FI"/>
          </a:p>
        </p:txBody>
      </p:sp>
      <p:sp>
        <p:nvSpPr>
          <p:cNvPr id="16388" name="Rectangle 4"/>
          <p:cNvSpPr>
            <a:spLocks noGrp="1" noRot="1" noChangeAspect="1" noChangeArrowheads="1" noTextEdit="1"/>
          </p:cNvSpPr>
          <p:nvPr>
            <p:ph type="sldImg" idx="2"/>
          </p:nvPr>
        </p:nvSpPr>
        <p:spPr bwMode="auto">
          <a:xfrm>
            <a:off x="885825" y="773113"/>
            <a:ext cx="4972050" cy="3729037"/>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681201" y="4721980"/>
            <a:ext cx="5446389" cy="4472696"/>
          </a:xfrm>
          <a:prstGeom prst="rect">
            <a:avLst/>
          </a:prstGeom>
          <a:noFill/>
          <a:ln w="9525">
            <a:noFill/>
            <a:miter lim="800000"/>
            <a:headEnd/>
            <a:tailEnd/>
          </a:ln>
          <a:effectLst/>
        </p:spPr>
        <p:txBody>
          <a:bodyPr vert="horz" wrap="square" lIns="95698" tIns="47849" rIns="95698" bIns="47849" numCol="1" anchor="t" anchorCtr="0" compatLnSpc="1">
            <a:prstTxWarp prst="textNoShape">
              <a:avLst/>
            </a:prstTxWarp>
          </a:bodyPr>
          <a:lstStyle/>
          <a:p>
            <a:pPr lvl="0"/>
            <a:r>
              <a:rPr lang="fi-FI" noProof="0" smtClean="0"/>
              <a:t>Muokkaa tekstin perustyylejä napsauttamalla</a:t>
            </a:r>
          </a:p>
          <a:p>
            <a:pPr lvl="1"/>
            <a:r>
              <a:rPr lang="fi-FI" noProof="0" smtClean="0"/>
              <a:t>toinen taso</a:t>
            </a:r>
          </a:p>
          <a:p>
            <a:pPr lvl="2"/>
            <a:r>
              <a:rPr lang="fi-FI" noProof="0" smtClean="0"/>
              <a:t>kolmas taso</a:t>
            </a:r>
          </a:p>
          <a:p>
            <a:pPr lvl="3"/>
            <a:r>
              <a:rPr lang="fi-FI" noProof="0" smtClean="0"/>
              <a:t>neljäs taso</a:t>
            </a:r>
          </a:p>
          <a:p>
            <a:pPr lvl="4"/>
            <a:r>
              <a:rPr lang="fi-FI" noProof="0" smtClean="0"/>
              <a:t>viides taso</a:t>
            </a:r>
          </a:p>
        </p:txBody>
      </p:sp>
      <p:sp>
        <p:nvSpPr>
          <p:cNvPr id="18438" name="Rectangle 6"/>
          <p:cNvSpPr>
            <a:spLocks noGrp="1" noChangeArrowheads="1"/>
          </p:cNvSpPr>
          <p:nvPr>
            <p:ph type="ftr" sz="quarter" idx="4"/>
          </p:nvPr>
        </p:nvSpPr>
        <p:spPr bwMode="auto">
          <a:xfrm>
            <a:off x="0" y="9442361"/>
            <a:ext cx="2950796" cy="496966"/>
          </a:xfrm>
          <a:prstGeom prst="rect">
            <a:avLst/>
          </a:prstGeom>
          <a:noFill/>
          <a:ln w="9525">
            <a:noFill/>
            <a:miter lim="800000"/>
            <a:headEnd/>
            <a:tailEnd/>
          </a:ln>
          <a:effectLst/>
        </p:spPr>
        <p:txBody>
          <a:bodyPr vert="horz" wrap="square" lIns="95698" tIns="47849" rIns="95698" bIns="47849" numCol="1" anchor="b" anchorCtr="0" compatLnSpc="1">
            <a:prstTxWarp prst="textNoShape">
              <a:avLst/>
            </a:prstTxWarp>
          </a:bodyPr>
          <a:lstStyle>
            <a:lvl1pPr defTabSz="956730">
              <a:defRPr sz="1200">
                <a:cs typeface="+mn-cs"/>
              </a:defRPr>
            </a:lvl1pPr>
          </a:lstStyle>
          <a:p>
            <a:pPr>
              <a:defRPr/>
            </a:pPr>
            <a:endParaRPr lang="fi-FI"/>
          </a:p>
        </p:txBody>
      </p:sp>
      <p:sp>
        <p:nvSpPr>
          <p:cNvPr id="18439" name="Rectangle 7"/>
          <p:cNvSpPr>
            <a:spLocks noGrp="1" noChangeArrowheads="1"/>
          </p:cNvSpPr>
          <p:nvPr>
            <p:ph type="sldNum" sz="quarter" idx="5"/>
          </p:nvPr>
        </p:nvSpPr>
        <p:spPr bwMode="auto">
          <a:xfrm>
            <a:off x="3856390" y="9442361"/>
            <a:ext cx="2950796" cy="496966"/>
          </a:xfrm>
          <a:prstGeom prst="rect">
            <a:avLst/>
          </a:prstGeom>
          <a:noFill/>
          <a:ln w="9525">
            <a:noFill/>
            <a:miter lim="800000"/>
            <a:headEnd/>
            <a:tailEnd/>
          </a:ln>
          <a:effectLst/>
        </p:spPr>
        <p:txBody>
          <a:bodyPr vert="horz" wrap="square" lIns="95698" tIns="47849" rIns="95698" bIns="47849" numCol="1" anchor="b" anchorCtr="0" compatLnSpc="1">
            <a:prstTxWarp prst="textNoShape">
              <a:avLst/>
            </a:prstTxWarp>
          </a:bodyPr>
          <a:lstStyle>
            <a:lvl1pPr algn="r" defTabSz="956730">
              <a:defRPr sz="1200">
                <a:cs typeface="+mn-cs"/>
              </a:defRPr>
            </a:lvl1pPr>
          </a:lstStyle>
          <a:p>
            <a:pPr>
              <a:defRPr/>
            </a:pPr>
            <a:fld id="{5312E06E-8A9D-4E03-A5FC-18B53F18C2A2}" type="slidenum">
              <a:rPr lang="fi-FI"/>
              <a:pPr>
                <a:defRPr/>
              </a:pPr>
              <a:t>‹#›</a:t>
            </a:fld>
            <a:endParaRPr lang="fi-FI"/>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879950" y="773414"/>
            <a:ext cx="4984777" cy="3728047"/>
          </a:xfrm>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pPr>
              <a:defRPr/>
            </a:pPr>
            <a:fld id="{5312E06E-8A9D-4E03-A5FC-18B53F18C2A2}" type="slidenum">
              <a:rPr lang="fi-FI" smtClean="0"/>
              <a:pPr>
                <a:defRPr/>
              </a:pPr>
              <a:t>1</a:t>
            </a:fld>
            <a:endParaRPr lang="fi-FI"/>
          </a:p>
        </p:txBody>
      </p:sp>
    </p:spTree>
    <p:extLst>
      <p:ext uri="{BB962C8B-B14F-4D97-AF65-F5344CB8AC3E}">
        <p14:creationId xmlns:p14="http://schemas.microsoft.com/office/powerpoint/2010/main" xmlns="" val="244329080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loitusdia_sininen">
    <p:spTree>
      <p:nvGrpSpPr>
        <p:cNvPr id="1" name=""/>
        <p:cNvGrpSpPr/>
        <p:nvPr/>
      </p:nvGrpSpPr>
      <p:grpSpPr>
        <a:xfrm>
          <a:off x="0" y="0"/>
          <a:ext cx="0" cy="0"/>
          <a:chOff x="0" y="0"/>
          <a:chExt cx="0" cy="0"/>
        </a:xfrm>
      </p:grpSpPr>
      <p:sp>
        <p:nvSpPr>
          <p:cNvPr id="10" name="Rektangel 9"/>
          <p:cNvSpPr/>
          <p:nvPr userDrawn="1"/>
        </p:nvSpPr>
        <p:spPr>
          <a:xfrm>
            <a:off x="0" y="981075"/>
            <a:ext cx="9144000" cy="58769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1" name="Bildobjekt 9" descr="logon_sipuli2_vit.png"/>
          <p:cNvPicPr>
            <a:picLocks noChangeAspect="1"/>
          </p:cNvPicPr>
          <p:nvPr userDrawn="1"/>
        </p:nvPicPr>
        <p:blipFill>
          <a:blip r:embed="rId2" cstate="print"/>
          <a:srcRect l="504" r="57983"/>
          <a:stretch>
            <a:fillRect/>
          </a:stretch>
        </p:blipFill>
        <p:spPr bwMode="auto">
          <a:xfrm>
            <a:off x="7292718" y="1556792"/>
            <a:ext cx="1851282" cy="4727352"/>
          </a:xfrm>
          <a:prstGeom prst="rect">
            <a:avLst/>
          </a:prstGeom>
          <a:noFill/>
          <a:ln w="9525">
            <a:noFill/>
            <a:miter lim="800000"/>
            <a:headEnd/>
            <a:tailEnd/>
          </a:ln>
        </p:spPr>
      </p:pic>
      <p:sp>
        <p:nvSpPr>
          <p:cNvPr id="6" name="Otsikko 6"/>
          <p:cNvSpPr>
            <a:spLocks noGrp="1"/>
          </p:cNvSpPr>
          <p:nvPr>
            <p:ph type="title"/>
          </p:nvPr>
        </p:nvSpPr>
        <p:spPr>
          <a:xfrm>
            <a:off x="899592" y="2924944"/>
            <a:ext cx="5976664" cy="1656184"/>
          </a:xfrm>
          <a:prstGeom prst="rect">
            <a:avLst/>
          </a:prstGeom>
        </p:spPr>
        <p:txBody>
          <a:bodyPr/>
          <a:lstStyle>
            <a:lvl1pPr algn="ctr">
              <a:defRPr sz="3600" baseline="0">
                <a:solidFill>
                  <a:schemeClr val="bg1"/>
                </a:solidFill>
              </a:defRPr>
            </a:lvl1pPr>
          </a:lstStyle>
          <a:p>
            <a:r>
              <a:rPr lang="fi-FI" noProof="0" smtClean="0"/>
              <a:t>Muokkaa perustyyl. napsautt.</a:t>
            </a:r>
            <a:endParaRPr lang="fi-FI" noProof="0"/>
          </a:p>
        </p:txBody>
      </p:sp>
      <p:sp>
        <p:nvSpPr>
          <p:cNvPr id="7" name="Tekstin paikkamerkki 16"/>
          <p:cNvSpPr>
            <a:spLocks noGrp="1"/>
          </p:cNvSpPr>
          <p:nvPr>
            <p:ph type="body" sz="quarter" idx="10"/>
          </p:nvPr>
        </p:nvSpPr>
        <p:spPr>
          <a:xfrm>
            <a:off x="899592" y="4581128"/>
            <a:ext cx="5976664" cy="1440160"/>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smtClean="0"/>
              <a:t>Muokkaa tekstin perustyylejä napsauttamalla</a:t>
            </a:r>
          </a:p>
        </p:txBody>
      </p:sp>
      <p:sp>
        <p:nvSpPr>
          <p:cNvPr id="8" name="Platshållare för datum 3"/>
          <p:cNvSpPr>
            <a:spLocks noGrp="1"/>
          </p:cNvSpPr>
          <p:nvPr>
            <p:ph type="dt" sz="half" idx="13"/>
          </p:nvPr>
        </p:nvSpPr>
        <p:spPr>
          <a:xfrm>
            <a:off x="3419872" y="6381328"/>
            <a:ext cx="936104" cy="360040"/>
          </a:xfrm>
        </p:spPr>
        <p:txBody>
          <a:bodyPr/>
          <a:lstStyle>
            <a:lvl1pPr algn="ctr">
              <a:defRPr>
                <a:solidFill>
                  <a:schemeClr val="bg1"/>
                </a:solidFill>
              </a:defRPr>
            </a:lvl1pPr>
          </a:lstStyle>
          <a:p>
            <a:endParaRPr lang="fi-FI" dirty="0"/>
          </a:p>
        </p:txBody>
      </p:sp>
      <p:sp>
        <p:nvSpPr>
          <p:cNvPr id="9" name="Platshållare för sidfot 4"/>
          <p:cNvSpPr>
            <a:spLocks noGrp="1"/>
          </p:cNvSpPr>
          <p:nvPr>
            <p:ph type="ftr" sz="quarter" idx="14"/>
          </p:nvPr>
        </p:nvSpPr>
        <p:spPr>
          <a:xfrm>
            <a:off x="899592" y="6021288"/>
            <a:ext cx="5976664" cy="360040"/>
          </a:xfrm>
        </p:spPr>
        <p:txBody>
          <a:bodyPr/>
          <a:lstStyle>
            <a:lvl1pPr algn="ctr">
              <a:defRPr>
                <a:solidFill>
                  <a:schemeClr val="bg1"/>
                </a:solidFill>
              </a:defRPr>
            </a:lvl1pPr>
          </a:lstStyle>
          <a:p>
            <a:r>
              <a:rPr lang="fi-FI" smtClean="0"/>
              <a:t>Elinikäisen oppimisen kehittämiskohteet 2014 – 2020, Tuija Toivakainen 4.11.2014, työskentelypohja</a:t>
            </a:r>
            <a:endParaRPr lang="fi-FI"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vihreä">
    <p:spTree>
      <p:nvGrpSpPr>
        <p:cNvPr id="1" name=""/>
        <p:cNvGrpSpPr/>
        <p:nvPr/>
      </p:nvGrpSpPr>
      <p:grpSpPr>
        <a:xfrm>
          <a:off x="0" y="0"/>
          <a:ext cx="0" cy="0"/>
          <a:chOff x="0" y="0"/>
          <a:chExt cx="0" cy="0"/>
        </a:xfrm>
      </p:grpSpPr>
      <p:sp>
        <p:nvSpPr>
          <p:cNvPr id="11" name="Rektangel 10"/>
          <p:cNvSpPr/>
          <p:nvPr/>
        </p:nvSpPr>
        <p:spPr>
          <a:xfrm>
            <a:off x="8100392" y="0"/>
            <a:ext cx="1043608"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2" name="Bildobjekt 5" descr="logon_sipuli2_vit.png"/>
          <p:cNvPicPr>
            <a:picLocks noChangeAspect="1"/>
          </p:cNvPicPr>
          <p:nvPr/>
        </p:nvPicPr>
        <p:blipFill>
          <a:blip r:embed="rId2" cstate="print"/>
          <a:srcRect l="33112" r="34585"/>
          <a:stretch>
            <a:fillRect/>
          </a:stretch>
        </p:blipFill>
        <p:spPr bwMode="auto">
          <a:xfrm>
            <a:off x="8100392" y="3319463"/>
            <a:ext cx="1043608" cy="3422650"/>
          </a:xfrm>
          <a:prstGeom prst="rect">
            <a:avLst/>
          </a:prstGeom>
          <a:noFill/>
          <a:ln w="9525">
            <a:noFill/>
            <a:miter lim="800000"/>
            <a:headEnd/>
            <a:tailEnd/>
          </a:ln>
        </p:spPr>
      </p:pic>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0034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Elinikäisen oppimisen kehittämiskohteet 2014 – 2020, Tuija Toivakainen 4.11.2014, työskentelypohja</a:t>
            </a:r>
            <a:endParaRPr lang="fi-FI" dirty="0"/>
          </a:p>
        </p:txBody>
      </p:sp>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oranssi">
    <p:spTree>
      <p:nvGrpSpPr>
        <p:cNvPr id="1" name=""/>
        <p:cNvGrpSpPr/>
        <p:nvPr/>
      </p:nvGrpSpPr>
      <p:grpSpPr>
        <a:xfrm>
          <a:off x="0" y="0"/>
          <a:ext cx="0" cy="0"/>
          <a:chOff x="0" y="0"/>
          <a:chExt cx="0" cy="0"/>
        </a:xfrm>
      </p:grpSpPr>
      <p:sp>
        <p:nvSpPr>
          <p:cNvPr id="11" name="Rektangel 10"/>
          <p:cNvSpPr/>
          <p:nvPr/>
        </p:nvSpPr>
        <p:spPr>
          <a:xfrm>
            <a:off x="8100392" y="0"/>
            <a:ext cx="1043608"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2" name="Bildobjekt 5" descr="logon_sipuli2_vit.png"/>
          <p:cNvPicPr>
            <a:picLocks noChangeAspect="1"/>
          </p:cNvPicPr>
          <p:nvPr/>
        </p:nvPicPr>
        <p:blipFill>
          <a:blip r:embed="rId2" cstate="print"/>
          <a:srcRect l="33112" r="34585"/>
          <a:stretch>
            <a:fillRect/>
          </a:stretch>
        </p:blipFill>
        <p:spPr bwMode="auto">
          <a:xfrm>
            <a:off x="8100392" y="3319463"/>
            <a:ext cx="1043608" cy="3422650"/>
          </a:xfrm>
          <a:prstGeom prst="rect">
            <a:avLst/>
          </a:prstGeom>
          <a:noFill/>
          <a:ln w="9525">
            <a:noFill/>
            <a:miter lim="800000"/>
            <a:headEnd/>
            <a:tailEnd/>
          </a:ln>
        </p:spPr>
      </p:pic>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0034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Elinikäisen oppimisen kehittämiskohteet 2014 – 2020, Tuija Toivakainen 4.11.2014, työskentelypohja</a:t>
            </a:r>
            <a:endParaRPr lang="fi-FI" dirty="0"/>
          </a:p>
        </p:txBody>
      </p:sp>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sininen">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Elinikäisen oppimisen kehittämiskohteet 2014 – 2020, Tuija Toivakainen 4.11.2014, työskentelypohja</a:t>
            </a:r>
            <a:endParaRPr lang="fi-FI" dirty="0"/>
          </a:p>
        </p:txBody>
      </p:sp>
      <p:pic>
        <p:nvPicPr>
          <p:cNvPr id="8" name="Kuva 7" descr="sipuli_blue_osa.png"/>
          <p:cNvPicPr>
            <a:picLocks noChangeAspect="1"/>
          </p:cNvPicPr>
          <p:nvPr userDrawn="1"/>
        </p:nvPicPr>
        <p:blipFill>
          <a:blip r:embed="rId2" cstate="print"/>
          <a:stretch>
            <a:fillRect/>
          </a:stretch>
        </p:blipFill>
        <p:spPr>
          <a:xfrm>
            <a:off x="7853359" y="3933056"/>
            <a:ext cx="1290641" cy="2924944"/>
          </a:xfrm>
          <a:prstGeom prst="rect">
            <a:avLst/>
          </a:prstGeom>
        </p:spPr>
      </p:pic>
      <p:sp>
        <p:nvSpPr>
          <p:cNvPr id="11"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vihreä">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Elinikäisen oppimisen kehittämiskohteet 2014 – 2020, Tuija Toivakainen 4.11.2014, työskentelypohja</a:t>
            </a:r>
            <a:endParaRPr lang="fi-FI" dirty="0"/>
          </a:p>
        </p:txBody>
      </p:sp>
      <p:pic>
        <p:nvPicPr>
          <p:cNvPr id="11" name="Kuva 10" descr="sipuli_green_osa.png"/>
          <p:cNvPicPr>
            <a:picLocks noChangeAspect="1"/>
          </p:cNvPicPr>
          <p:nvPr userDrawn="1"/>
        </p:nvPicPr>
        <p:blipFill>
          <a:blip r:embed="rId2" cstate="print"/>
          <a:stretch>
            <a:fillRect/>
          </a:stretch>
        </p:blipFill>
        <p:spPr>
          <a:xfrm>
            <a:off x="7873505" y="3978713"/>
            <a:ext cx="1270495" cy="2879287"/>
          </a:xfrm>
          <a:prstGeom prst="rect">
            <a:avLst/>
          </a:prstGeom>
        </p:spPr>
      </p:pic>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oranssi">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Elinikäisen oppimisen kehittämiskohteet 2014 – 2020, Tuija Toivakainen 4.11.2014, työskentelypohja</a:t>
            </a:r>
            <a:endParaRPr lang="fi-FI" dirty="0"/>
          </a:p>
        </p:txBody>
      </p:sp>
      <p:pic>
        <p:nvPicPr>
          <p:cNvPr id="8" name="Kuva 7" descr="sipuli_orange_osa.png"/>
          <p:cNvPicPr>
            <a:picLocks noChangeAspect="1"/>
          </p:cNvPicPr>
          <p:nvPr userDrawn="1"/>
        </p:nvPicPr>
        <p:blipFill>
          <a:blip r:embed="rId2" cstate="print"/>
          <a:stretch>
            <a:fillRect/>
          </a:stretch>
        </p:blipFill>
        <p:spPr>
          <a:xfrm>
            <a:off x="7860266" y="3948708"/>
            <a:ext cx="1283734" cy="2909290"/>
          </a:xfrm>
          <a:prstGeom prst="rect">
            <a:avLst/>
          </a:prstGeom>
        </p:spPr>
      </p:pic>
      <p:sp>
        <p:nvSpPr>
          <p:cNvPr id="10"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4_Otsikko ja sisältö kuvalla">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590465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Elinikäisen oppimisen kehittämiskohteet 2014 – 2020, Tuija Toivakainen 4.11.2014, työskentelypohja</a:t>
            </a:r>
            <a:endParaRPr lang="fi-FI" dirty="0"/>
          </a:p>
        </p:txBody>
      </p:sp>
      <p:sp>
        <p:nvSpPr>
          <p:cNvPr id="11" name="Platshållare för bild 2"/>
          <p:cNvSpPr>
            <a:spLocks noGrp="1"/>
          </p:cNvSpPr>
          <p:nvPr>
            <p:ph type="pic" idx="1"/>
          </p:nvPr>
        </p:nvSpPr>
        <p:spPr>
          <a:xfrm>
            <a:off x="7056784" y="0"/>
            <a:ext cx="2051720" cy="68580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fi-FI" dirty="0"/>
          </a:p>
        </p:txBody>
      </p:sp>
      <p:sp>
        <p:nvSpPr>
          <p:cNvPr id="8" name="Tekstin paikkamerkki 16"/>
          <p:cNvSpPr>
            <a:spLocks noGrp="1"/>
          </p:cNvSpPr>
          <p:nvPr>
            <p:ph type="body" sz="quarter" idx="10"/>
          </p:nvPr>
        </p:nvSpPr>
        <p:spPr>
          <a:xfrm>
            <a:off x="827584" y="2084238"/>
            <a:ext cx="590465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4_Otsikko ja kuva">
    <p:spTree>
      <p:nvGrpSpPr>
        <p:cNvPr id="1" name=""/>
        <p:cNvGrpSpPr/>
        <p:nvPr/>
      </p:nvGrpSpPr>
      <p:grpSpPr>
        <a:xfrm>
          <a:off x="0" y="0"/>
          <a:ext cx="0" cy="0"/>
          <a:chOff x="0" y="0"/>
          <a:chExt cx="0" cy="0"/>
        </a:xfrm>
      </p:grpSpPr>
      <p:sp>
        <p:nvSpPr>
          <p:cNvPr id="2" name="Rubrik 1"/>
          <p:cNvSpPr>
            <a:spLocks noGrp="1"/>
          </p:cNvSpPr>
          <p:nvPr>
            <p:ph type="title"/>
          </p:nvPr>
        </p:nvSpPr>
        <p:spPr>
          <a:xfrm>
            <a:off x="971600" y="4947046"/>
            <a:ext cx="6480720" cy="498178"/>
          </a:xfrm>
          <a:prstGeom prst="rect">
            <a:avLst/>
          </a:prstGeom>
        </p:spPr>
        <p:txBody>
          <a:bodyPr anchor="b"/>
          <a:lstStyle>
            <a:lvl1pPr algn="l">
              <a:defRPr sz="2200" b="0">
                <a:solidFill>
                  <a:schemeClr val="tx1"/>
                </a:solidFill>
              </a:defRPr>
            </a:lvl1pPr>
          </a:lstStyle>
          <a:p>
            <a:r>
              <a:rPr lang="fi-FI" smtClean="0"/>
              <a:t>Muokkaa perustyyl. napsautt.</a:t>
            </a:r>
            <a:endParaRPr lang="fi-FI" dirty="0"/>
          </a:p>
        </p:txBody>
      </p:sp>
      <p:sp>
        <p:nvSpPr>
          <p:cNvPr id="3" name="Platshållare för bild 2"/>
          <p:cNvSpPr>
            <a:spLocks noGrp="1"/>
          </p:cNvSpPr>
          <p:nvPr>
            <p:ph type="pic" idx="1"/>
          </p:nvPr>
        </p:nvSpPr>
        <p:spPr>
          <a:xfrm>
            <a:off x="971600" y="1268760"/>
            <a:ext cx="6480720" cy="36004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fi-FI"/>
          </a:p>
        </p:txBody>
      </p:sp>
      <p:sp>
        <p:nvSpPr>
          <p:cNvPr id="4" name="Platshållare för text 3"/>
          <p:cNvSpPr>
            <a:spLocks noGrp="1"/>
          </p:cNvSpPr>
          <p:nvPr>
            <p:ph type="body" sz="half" idx="2"/>
          </p:nvPr>
        </p:nvSpPr>
        <p:spPr>
          <a:xfrm>
            <a:off x="971600" y="5511354"/>
            <a:ext cx="6480720" cy="509934"/>
          </a:xfrm>
          <a:prstGeom prst="rect">
            <a:avLst/>
          </a:prstGeo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6" name="Platshållare för sidfot 5"/>
          <p:cNvSpPr>
            <a:spLocks noGrp="1"/>
          </p:cNvSpPr>
          <p:nvPr>
            <p:ph type="ftr" sz="quarter" idx="11"/>
          </p:nvPr>
        </p:nvSpPr>
        <p:spPr/>
        <p:txBody>
          <a:bodyPr/>
          <a:lstStyle/>
          <a:p>
            <a:r>
              <a:rPr lang="fi-FI" smtClean="0"/>
              <a:t>Elinikäisen oppimisen kehittämiskohteet 2014 – 2020, Tuija Toivakainen 4.11.2014, työskentelypohja</a:t>
            </a:r>
            <a:endParaRPr lang="fi-FI"/>
          </a:p>
        </p:txBody>
      </p:sp>
      <p:sp>
        <p:nvSpPr>
          <p:cNvPr id="7" name="Platshållare för bildnummer 6"/>
          <p:cNvSpPr>
            <a:spLocks noGrp="1"/>
          </p:cNvSpPr>
          <p:nvPr>
            <p:ph type="sldNum" sz="quarter" idx="12"/>
          </p:nvPr>
        </p:nvSpPr>
        <p:spPr>
          <a:xfrm>
            <a:off x="7740352"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4_ kuva">
    <p:spTree>
      <p:nvGrpSpPr>
        <p:cNvPr id="1" name=""/>
        <p:cNvGrpSpPr/>
        <p:nvPr/>
      </p:nvGrpSpPr>
      <p:grpSpPr>
        <a:xfrm>
          <a:off x="0" y="0"/>
          <a:ext cx="0" cy="0"/>
          <a:chOff x="0" y="0"/>
          <a:chExt cx="0" cy="0"/>
        </a:xfrm>
      </p:grpSpPr>
      <p:sp>
        <p:nvSpPr>
          <p:cNvPr id="3" name="Platshållare för bild 2"/>
          <p:cNvSpPr>
            <a:spLocks noGrp="1"/>
          </p:cNvSpPr>
          <p:nvPr>
            <p:ph type="pic" idx="1"/>
          </p:nvPr>
        </p:nvSpPr>
        <p:spPr>
          <a:xfrm>
            <a:off x="251520" y="260648"/>
            <a:ext cx="8640960" cy="5328592"/>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fi-FI"/>
          </a:p>
        </p:txBody>
      </p:sp>
      <p:sp>
        <p:nvSpPr>
          <p:cNvPr id="4" name="Platshållare för text 3"/>
          <p:cNvSpPr>
            <a:spLocks noGrp="1"/>
          </p:cNvSpPr>
          <p:nvPr>
            <p:ph type="body" sz="half" idx="2"/>
          </p:nvPr>
        </p:nvSpPr>
        <p:spPr>
          <a:xfrm>
            <a:off x="251520" y="5661248"/>
            <a:ext cx="8640960" cy="509934"/>
          </a:xfrm>
          <a:prstGeom prst="rect">
            <a:avLst/>
          </a:prstGeo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6" name="Platshållare för sidfot 5"/>
          <p:cNvSpPr>
            <a:spLocks noGrp="1"/>
          </p:cNvSpPr>
          <p:nvPr>
            <p:ph type="ftr" sz="quarter" idx="11"/>
          </p:nvPr>
        </p:nvSpPr>
        <p:spPr/>
        <p:txBody>
          <a:bodyPr/>
          <a:lstStyle/>
          <a:p>
            <a:r>
              <a:rPr lang="fi-FI" smtClean="0"/>
              <a:t>Elinikäisen oppimisen kehittämiskohteet 2014 – 2020, Tuija Toivakainen 4.11.2014, työskentelypohja</a:t>
            </a:r>
            <a:endParaRPr lang="fi-FI" dirty="0"/>
          </a:p>
        </p:txBody>
      </p:sp>
      <p:sp>
        <p:nvSpPr>
          <p:cNvPr id="7" name="Platshållare för bildnummer 6"/>
          <p:cNvSpPr>
            <a:spLocks noGrp="1"/>
          </p:cNvSpPr>
          <p:nvPr>
            <p:ph type="sldNum" sz="quarter" idx="12"/>
          </p:nvPr>
        </p:nvSpPr>
        <p:spPr>
          <a:xfrm>
            <a:off x="7740352"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5_ otsikko ja sisältölokero">
    <p:spTree>
      <p:nvGrpSpPr>
        <p:cNvPr id="1" name=""/>
        <p:cNvGrpSpPr/>
        <p:nvPr/>
      </p:nvGrpSpPr>
      <p:grpSpPr>
        <a:xfrm>
          <a:off x="0" y="0"/>
          <a:ext cx="0" cy="0"/>
          <a:chOff x="0" y="0"/>
          <a:chExt cx="0" cy="0"/>
        </a:xfrm>
      </p:grpSpPr>
      <p:sp>
        <p:nvSpPr>
          <p:cNvPr id="2" name="Rubrik 1"/>
          <p:cNvSpPr>
            <a:spLocks noGrp="1"/>
          </p:cNvSpPr>
          <p:nvPr>
            <p:ph type="title"/>
          </p:nvPr>
        </p:nvSpPr>
        <p:spPr>
          <a:xfrm>
            <a:off x="251520" y="1268760"/>
            <a:ext cx="8352928" cy="1143000"/>
          </a:xfrm>
          <a:prstGeom prst="rect">
            <a:avLst/>
          </a:prstGeom>
        </p:spPr>
        <p:txBody>
          <a:bodyPr/>
          <a:lstStyle>
            <a:lvl1pPr>
              <a:defRPr sz="3000">
                <a:solidFill>
                  <a:schemeClr val="tx1"/>
                </a:solidFill>
              </a:defRPr>
            </a:lvl1pPr>
          </a:lstStyle>
          <a:p>
            <a:r>
              <a:rPr lang="fi-FI" smtClean="0"/>
              <a:t>Muokkaa perustyyl. napsautt.</a:t>
            </a:r>
            <a:endParaRPr lang="fi-FI" dirty="0"/>
          </a:p>
        </p:txBody>
      </p:sp>
      <p:sp>
        <p:nvSpPr>
          <p:cNvPr id="3" name="Platshållare för innehåll 2"/>
          <p:cNvSpPr>
            <a:spLocks noGrp="1"/>
          </p:cNvSpPr>
          <p:nvPr>
            <p:ph idx="1"/>
          </p:nvPr>
        </p:nvSpPr>
        <p:spPr>
          <a:xfrm>
            <a:off x="251520" y="2564904"/>
            <a:ext cx="8373616" cy="3268960"/>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buClr>
                <a:schemeClr val="accent6"/>
              </a:buClr>
              <a:defRPr/>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5" name="Platshållare för sidfot 4"/>
          <p:cNvSpPr>
            <a:spLocks noGrp="1"/>
          </p:cNvSpPr>
          <p:nvPr>
            <p:ph type="ftr" sz="quarter" idx="11"/>
          </p:nvPr>
        </p:nvSpPr>
        <p:spPr>
          <a:xfrm>
            <a:off x="251520" y="6357938"/>
            <a:ext cx="6357937" cy="365125"/>
          </a:xfrm>
        </p:spPr>
        <p:txBody>
          <a:bodyPr/>
          <a:lstStyle/>
          <a:p>
            <a:r>
              <a:rPr lang="fi-FI" smtClean="0"/>
              <a:t>Elinikäisen oppimisen kehittämiskohteet 2014 – 2020, Tuija Toivakainen 4.11.2014, työskentelypohja</a:t>
            </a:r>
            <a:endParaRPr lang="fi-FI" dirty="0"/>
          </a:p>
        </p:txBody>
      </p:sp>
      <p:sp>
        <p:nvSpPr>
          <p:cNvPr id="6" name="Platshållare för bildnummer 5"/>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5_ Otsikko ja kaksi sisältölokeroa">
    <p:spTree>
      <p:nvGrpSpPr>
        <p:cNvPr id="1" name=""/>
        <p:cNvGrpSpPr/>
        <p:nvPr/>
      </p:nvGrpSpPr>
      <p:grpSpPr>
        <a:xfrm>
          <a:off x="0" y="0"/>
          <a:ext cx="0" cy="0"/>
          <a:chOff x="0" y="0"/>
          <a:chExt cx="0" cy="0"/>
        </a:xfrm>
      </p:grpSpPr>
      <p:sp>
        <p:nvSpPr>
          <p:cNvPr id="2" name="Rubrik 1"/>
          <p:cNvSpPr>
            <a:spLocks noGrp="1"/>
          </p:cNvSpPr>
          <p:nvPr>
            <p:ph type="title"/>
          </p:nvPr>
        </p:nvSpPr>
        <p:spPr>
          <a:xfrm>
            <a:off x="251520" y="980728"/>
            <a:ext cx="8568952" cy="1008112"/>
          </a:xfrm>
          <a:prstGeom prst="rect">
            <a:avLst/>
          </a:prstGeom>
        </p:spPr>
        <p:txBody>
          <a:bodyPr/>
          <a:lstStyle>
            <a:lvl1pPr>
              <a:defRPr sz="3000">
                <a:solidFill>
                  <a:schemeClr val="tx1"/>
                </a:solidFill>
              </a:defRPr>
            </a:lvl1pPr>
          </a:lstStyle>
          <a:p>
            <a:r>
              <a:rPr lang="fi-FI" smtClean="0"/>
              <a:t>Muokkaa perustyyl. napsautt.</a:t>
            </a:r>
            <a:endParaRPr lang="fi-FI" dirty="0"/>
          </a:p>
        </p:txBody>
      </p:sp>
      <p:sp>
        <p:nvSpPr>
          <p:cNvPr id="3" name="Platshållare för innehåll 2"/>
          <p:cNvSpPr>
            <a:spLocks noGrp="1"/>
          </p:cNvSpPr>
          <p:nvPr>
            <p:ph sz="half" idx="1"/>
          </p:nvPr>
        </p:nvSpPr>
        <p:spPr>
          <a:xfrm>
            <a:off x="251520" y="1988841"/>
            <a:ext cx="4254624" cy="4320480"/>
          </a:xfrm>
          <a:prstGeom prst="rect">
            <a:avLst/>
          </a:prstGeom>
        </p:spPr>
        <p:txBody>
          <a:bodyPr/>
          <a:lstStyle>
            <a:lvl1pPr>
              <a:buClr>
                <a:schemeClr val="accent6"/>
              </a:buClr>
              <a:buFont typeface="Wingdings" pitchFamily="2" charset="2"/>
              <a:buChar char="§"/>
              <a:defRPr sz="2200"/>
            </a:lvl1pPr>
            <a:lvl2pPr>
              <a:defRPr sz="2200"/>
            </a:lvl2pPr>
            <a:lvl3pPr>
              <a:buClr>
                <a:schemeClr val="accent6"/>
              </a:buClr>
              <a:defRPr sz="18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4" name="Platshållare för innehåll 3"/>
          <p:cNvSpPr>
            <a:spLocks noGrp="1"/>
          </p:cNvSpPr>
          <p:nvPr>
            <p:ph sz="half" idx="2"/>
          </p:nvPr>
        </p:nvSpPr>
        <p:spPr>
          <a:xfrm>
            <a:off x="4572000" y="1988841"/>
            <a:ext cx="4248472" cy="4320480"/>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sv-SE" dirty="0" smtClean="0"/>
          </a:p>
        </p:txBody>
      </p:sp>
      <p:sp>
        <p:nvSpPr>
          <p:cNvPr id="6" name="Platshållare för sidfot 5"/>
          <p:cNvSpPr>
            <a:spLocks noGrp="1"/>
          </p:cNvSpPr>
          <p:nvPr>
            <p:ph type="ftr" sz="quarter" idx="11"/>
          </p:nvPr>
        </p:nvSpPr>
        <p:spPr/>
        <p:txBody>
          <a:bodyPr/>
          <a:lstStyle/>
          <a:p>
            <a:r>
              <a:rPr lang="fi-FI" smtClean="0"/>
              <a:t>Elinikäisen oppimisen kehittämiskohteet 2014 – 2020, Tuija Toivakainen 4.11.2014, työskentelypohja</a:t>
            </a:r>
            <a:endParaRPr lang="fi-FI"/>
          </a:p>
        </p:txBody>
      </p:sp>
      <p:sp>
        <p:nvSpPr>
          <p:cNvPr id="7" name="Platshållare för bildnummer 6"/>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loitusdia_vihreä">
    <p:spTree>
      <p:nvGrpSpPr>
        <p:cNvPr id="1" name=""/>
        <p:cNvGrpSpPr/>
        <p:nvPr/>
      </p:nvGrpSpPr>
      <p:grpSpPr>
        <a:xfrm>
          <a:off x="0" y="0"/>
          <a:ext cx="0" cy="0"/>
          <a:chOff x="0" y="0"/>
          <a:chExt cx="0" cy="0"/>
        </a:xfrm>
      </p:grpSpPr>
      <p:sp>
        <p:nvSpPr>
          <p:cNvPr id="10" name="Rektangel 9"/>
          <p:cNvSpPr/>
          <p:nvPr userDrawn="1"/>
        </p:nvSpPr>
        <p:spPr>
          <a:xfrm>
            <a:off x="0" y="981075"/>
            <a:ext cx="9144000" cy="58769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1" name="Bildobjekt 9" descr="logon_sipuli2_vit.png"/>
          <p:cNvPicPr>
            <a:picLocks noChangeAspect="1"/>
          </p:cNvPicPr>
          <p:nvPr userDrawn="1"/>
        </p:nvPicPr>
        <p:blipFill>
          <a:blip r:embed="rId2" cstate="print"/>
          <a:srcRect l="504" r="57983"/>
          <a:stretch>
            <a:fillRect/>
          </a:stretch>
        </p:blipFill>
        <p:spPr bwMode="auto">
          <a:xfrm>
            <a:off x="7292718" y="1556792"/>
            <a:ext cx="1851282" cy="4727352"/>
          </a:xfrm>
          <a:prstGeom prst="rect">
            <a:avLst/>
          </a:prstGeom>
          <a:noFill/>
          <a:ln w="9525">
            <a:noFill/>
            <a:miter lim="800000"/>
            <a:headEnd/>
            <a:tailEnd/>
          </a:ln>
        </p:spPr>
      </p:pic>
      <p:sp>
        <p:nvSpPr>
          <p:cNvPr id="6" name="Otsikko 6"/>
          <p:cNvSpPr>
            <a:spLocks noGrp="1"/>
          </p:cNvSpPr>
          <p:nvPr>
            <p:ph type="title"/>
          </p:nvPr>
        </p:nvSpPr>
        <p:spPr>
          <a:xfrm>
            <a:off x="683568" y="2924944"/>
            <a:ext cx="6048672" cy="1584176"/>
          </a:xfrm>
          <a:prstGeom prst="rect">
            <a:avLst/>
          </a:prstGeom>
        </p:spPr>
        <p:txBody>
          <a:bodyPr/>
          <a:lstStyle>
            <a:lvl1pPr algn="ctr">
              <a:defRPr sz="3600" baseline="0">
                <a:solidFill>
                  <a:schemeClr val="bg1"/>
                </a:solidFill>
              </a:defRPr>
            </a:lvl1pPr>
          </a:lstStyle>
          <a:p>
            <a:r>
              <a:rPr lang="fi-FI" smtClean="0"/>
              <a:t>Muokkaa perustyyl. napsautt.</a:t>
            </a:r>
            <a:endParaRPr lang="fi-FI" dirty="0"/>
          </a:p>
        </p:txBody>
      </p:sp>
      <p:sp>
        <p:nvSpPr>
          <p:cNvPr id="7" name="Tekstin paikkamerkki 16"/>
          <p:cNvSpPr>
            <a:spLocks noGrp="1"/>
          </p:cNvSpPr>
          <p:nvPr>
            <p:ph type="body" sz="quarter" idx="10"/>
          </p:nvPr>
        </p:nvSpPr>
        <p:spPr>
          <a:xfrm>
            <a:off x="683568" y="4509120"/>
            <a:ext cx="6048672" cy="1584176"/>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smtClean="0"/>
              <a:t>Muokkaa tekstin perustyylejä napsauttamalla</a:t>
            </a:r>
          </a:p>
        </p:txBody>
      </p:sp>
      <p:sp>
        <p:nvSpPr>
          <p:cNvPr id="12" name="Platshållare för datum 3"/>
          <p:cNvSpPr>
            <a:spLocks noGrp="1"/>
          </p:cNvSpPr>
          <p:nvPr>
            <p:ph type="dt" sz="half" idx="13"/>
          </p:nvPr>
        </p:nvSpPr>
        <p:spPr>
          <a:xfrm>
            <a:off x="3203848" y="6381328"/>
            <a:ext cx="936104" cy="360040"/>
          </a:xfrm>
        </p:spPr>
        <p:txBody>
          <a:bodyPr/>
          <a:lstStyle>
            <a:lvl1pPr algn="ctr">
              <a:defRPr>
                <a:solidFill>
                  <a:schemeClr val="bg1"/>
                </a:solidFill>
              </a:defRPr>
            </a:lvl1pPr>
          </a:lstStyle>
          <a:p>
            <a:endParaRPr lang="fi-FI" dirty="0"/>
          </a:p>
        </p:txBody>
      </p:sp>
      <p:sp>
        <p:nvSpPr>
          <p:cNvPr id="13" name="Platshållare för sidfot 4"/>
          <p:cNvSpPr>
            <a:spLocks noGrp="1"/>
          </p:cNvSpPr>
          <p:nvPr>
            <p:ph type="ftr" sz="quarter" idx="14"/>
          </p:nvPr>
        </p:nvSpPr>
        <p:spPr>
          <a:xfrm>
            <a:off x="683568" y="6093296"/>
            <a:ext cx="6048672" cy="288032"/>
          </a:xfrm>
        </p:spPr>
        <p:txBody>
          <a:bodyPr/>
          <a:lstStyle>
            <a:lvl1pPr algn="ctr">
              <a:defRPr>
                <a:solidFill>
                  <a:schemeClr val="bg1"/>
                </a:solidFill>
              </a:defRPr>
            </a:lvl1pPr>
          </a:lstStyle>
          <a:p>
            <a:r>
              <a:rPr lang="fi-FI" smtClean="0"/>
              <a:t>Elinikäisen oppimisen kehittämiskohteet 2014 – 2020, Tuija Toivakainen 4.11.2014, työskentelypohja</a:t>
            </a:r>
            <a:endParaRPr lang="fi-FI"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5_ Otsikot ja kaksi sisältölokeroa">
    <p:spTree>
      <p:nvGrpSpPr>
        <p:cNvPr id="1" name=""/>
        <p:cNvGrpSpPr/>
        <p:nvPr/>
      </p:nvGrpSpPr>
      <p:grpSpPr>
        <a:xfrm>
          <a:off x="0" y="0"/>
          <a:ext cx="0" cy="0"/>
          <a:chOff x="0" y="0"/>
          <a:chExt cx="0" cy="0"/>
        </a:xfrm>
      </p:grpSpPr>
      <p:sp>
        <p:nvSpPr>
          <p:cNvPr id="2" name="Rubrik 1"/>
          <p:cNvSpPr>
            <a:spLocks noGrp="1"/>
          </p:cNvSpPr>
          <p:nvPr>
            <p:ph type="title"/>
          </p:nvPr>
        </p:nvSpPr>
        <p:spPr>
          <a:xfrm>
            <a:off x="251520" y="1196752"/>
            <a:ext cx="8640960" cy="576064"/>
          </a:xfrm>
          <a:prstGeom prst="rect">
            <a:avLst/>
          </a:prstGeom>
        </p:spPr>
        <p:txBody>
          <a:bodyPr/>
          <a:lstStyle>
            <a:lvl1pPr>
              <a:defRPr sz="3000">
                <a:solidFill>
                  <a:schemeClr val="tx1"/>
                </a:solidFill>
              </a:defRPr>
            </a:lvl1pPr>
          </a:lstStyle>
          <a:p>
            <a:r>
              <a:rPr lang="fi-FI" smtClean="0"/>
              <a:t>Muokkaa perustyyl. napsautt.</a:t>
            </a:r>
            <a:endParaRPr lang="fi-FI" dirty="0"/>
          </a:p>
        </p:txBody>
      </p:sp>
      <p:sp>
        <p:nvSpPr>
          <p:cNvPr id="3" name="Platshållare för text 2"/>
          <p:cNvSpPr>
            <a:spLocks noGrp="1"/>
          </p:cNvSpPr>
          <p:nvPr>
            <p:ph type="body" idx="1"/>
          </p:nvPr>
        </p:nvSpPr>
        <p:spPr>
          <a:xfrm>
            <a:off x="251520" y="1988840"/>
            <a:ext cx="4248472" cy="720080"/>
          </a:xfrm>
          <a:prstGeom prst="rect">
            <a:avLst/>
          </a:prstGeo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Platshållare för innehåll 3"/>
          <p:cNvSpPr>
            <a:spLocks noGrp="1"/>
          </p:cNvSpPr>
          <p:nvPr>
            <p:ph sz="half" idx="2"/>
          </p:nvPr>
        </p:nvSpPr>
        <p:spPr>
          <a:xfrm>
            <a:off x="251520" y="2894955"/>
            <a:ext cx="4248472" cy="3414365"/>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buClr>
                <a:schemeClr val="accent6"/>
              </a:buCl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5" name="Platshållare för text 4"/>
          <p:cNvSpPr>
            <a:spLocks noGrp="1"/>
          </p:cNvSpPr>
          <p:nvPr>
            <p:ph type="body" sz="quarter" idx="3"/>
          </p:nvPr>
        </p:nvSpPr>
        <p:spPr>
          <a:xfrm>
            <a:off x="4644008" y="1988840"/>
            <a:ext cx="4248472" cy="711770"/>
          </a:xfrm>
          <a:prstGeom prst="rect">
            <a:avLst/>
          </a:prstGeo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Platshållare för innehåll 5"/>
          <p:cNvSpPr>
            <a:spLocks noGrp="1"/>
          </p:cNvSpPr>
          <p:nvPr>
            <p:ph sz="quarter" idx="4"/>
          </p:nvPr>
        </p:nvSpPr>
        <p:spPr>
          <a:xfrm>
            <a:off x="4645025" y="2894955"/>
            <a:ext cx="4247455" cy="3414365"/>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8" name="Platshållare för sidfot 7"/>
          <p:cNvSpPr>
            <a:spLocks noGrp="1"/>
          </p:cNvSpPr>
          <p:nvPr>
            <p:ph type="ftr" sz="quarter" idx="11"/>
          </p:nvPr>
        </p:nvSpPr>
        <p:spPr/>
        <p:txBody>
          <a:bodyPr/>
          <a:lstStyle/>
          <a:p>
            <a:r>
              <a:rPr lang="fi-FI" smtClean="0"/>
              <a:t>Elinikäisen oppimisen kehittämiskohteet 2014 – 2020, Tuija Toivakainen 4.11.2014, työskentelypohja</a:t>
            </a:r>
            <a:endParaRPr lang="fi-FI"/>
          </a:p>
        </p:txBody>
      </p:sp>
      <p:sp>
        <p:nvSpPr>
          <p:cNvPr id="9" name="Platshållare för bildnummer 8"/>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5_ Otsikko ja kaksi erikokoista  sisältölokeroa">
    <p:spTree>
      <p:nvGrpSpPr>
        <p:cNvPr id="1" name=""/>
        <p:cNvGrpSpPr/>
        <p:nvPr/>
      </p:nvGrpSpPr>
      <p:grpSpPr>
        <a:xfrm>
          <a:off x="0" y="0"/>
          <a:ext cx="0" cy="0"/>
          <a:chOff x="0" y="0"/>
          <a:chExt cx="0" cy="0"/>
        </a:xfrm>
      </p:grpSpPr>
      <p:sp>
        <p:nvSpPr>
          <p:cNvPr id="2" name="Rubrik 1"/>
          <p:cNvSpPr>
            <a:spLocks noGrp="1"/>
          </p:cNvSpPr>
          <p:nvPr>
            <p:ph type="title"/>
          </p:nvPr>
        </p:nvSpPr>
        <p:spPr>
          <a:xfrm>
            <a:off x="251520" y="1268760"/>
            <a:ext cx="4032448" cy="792088"/>
          </a:xfrm>
          <a:prstGeom prst="rect">
            <a:avLst/>
          </a:prstGeom>
        </p:spPr>
        <p:txBody>
          <a:bodyPr anchor="b"/>
          <a:lstStyle>
            <a:lvl1pPr algn="l">
              <a:defRPr sz="2200" b="0">
                <a:solidFill>
                  <a:schemeClr val="tx1"/>
                </a:solidFill>
              </a:defRPr>
            </a:lvl1pPr>
          </a:lstStyle>
          <a:p>
            <a:r>
              <a:rPr lang="fi-FI" noProof="0" smtClean="0"/>
              <a:t>Muokkaa perustyyl. napsautt.</a:t>
            </a:r>
            <a:endParaRPr lang="fi-FI" noProof="0" dirty="0"/>
          </a:p>
        </p:txBody>
      </p:sp>
      <p:sp>
        <p:nvSpPr>
          <p:cNvPr id="3" name="Platshållare för innehåll 2"/>
          <p:cNvSpPr>
            <a:spLocks noGrp="1"/>
          </p:cNvSpPr>
          <p:nvPr>
            <p:ph idx="1"/>
          </p:nvPr>
        </p:nvSpPr>
        <p:spPr>
          <a:xfrm>
            <a:off x="4572000" y="404665"/>
            <a:ext cx="4320480" cy="5760640"/>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4" name="Platshållare för text 3"/>
          <p:cNvSpPr>
            <a:spLocks noGrp="1"/>
          </p:cNvSpPr>
          <p:nvPr>
            <p:ph type="body" sz="half" idx="2"/>
          </p:nvPr>
        </p:nvSpPr>
        <p:spPr>
          <a:xfrm>
            <a:off x="251520" y="2204864"/>
            <a:ext cx="4032448" cy="3960440"/>
          </a:xfrm>
          <a:prstGeom prst="rect">
            <a:avLst/>
          </a:prstGeom>
        </p:spPr>
        <p:txBody>
          <a:bodyPr/>
          <a:lstStyle>
            <a:lvl1pPr marL="0" indent="0">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6" name="Platshållare för sidfot 5"/>
          <p:cNvSpPr>
            <a:spLocks noGrp="1"/>
          </p:cNvSpPr>
          <p:nvPr>
            <p:ph type="ftr" sz="quarter" idx="11"/>
          </p:nvPr>
        </p:nvSpPr>
        <p:spPr/>
        <p:txBody>
          <a:bodyPr/>
          <a:lstStyle/>
          <a:p>
            <a:r>
              <a:rPr lang="fi-FI" smtClean="0"/>
              <a:t>Elinikäisen oppimisen kehittämiskohteet 2014 – 2020, Tuija Toivakainen 4.11.2014, työskentelypohja</a:t>
            </a:r>
            <a:endParaRPr lang="fi-FI" dirty="0"/>
          </a:p>
        </p:txBody>
      </p:sp>
      <p:sp>
        <p:nvSpPr>
          <p:cNvPr id="7" name="Platshållare för bildnummer 6"/>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6_Tyhjä">
    <p:spTree>
      <p:nvGrpSpPr>
        <p:cNvPr id="1" name=""/>
        <p:cNvGrpSpPr/>
        <p:nvPr/>
      </p:nvGrpSpPr>
      <p:grpSpPr>
        <a:xfrm>
          <a:off x="0" y="0"/>
          <a:ext cx="0" cy="0"/>
          <a:chOff x="0" y="0"/>
          <a:chExt cx="0" cy="0"/>
        </a:xfrm>
      </p:grpSpPr>
      <p:sp>
        <p:nvSpPr>
          <p:cNvPr id="3" name="Platshållare för sidfot 2"/>
          <p:cNvSpPr>
            <a:spLocks noGrp="1"/>
          </p:cNvSpPr>
          <p:nvPr>
            <p:ph type="ftr" sz="quarter" idx="11"/>
          </p:nvPr>
        </p:nvSpPr>
        <p:spPr/>
        <p:txBody>
          <a:bodyPr/>
          <a:lstStyle/>
          <a:p>
            <a:r>
              <a:rPr lang="fi-FI" smtClean="0"/>
              <a:t>Elinikäisen oppimisen kehittämiskohteet 2014 – 2020, Tuija Toivakainen 4.11.2014, työskentelypohja</a:t>
            </a:r>
            <a:endParaRPr lang="fi-FI"/>
          </a:p>
        </p:txBody>
      </p:sp>
      <p:sp>
        <p:nvSpPr>
          <p:cNvPr id="4" name="Platshållare för bildnummer 3"/>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loitusdia_oranssi">
    <p:spTree>
      <p:nvGrpSpPr>
        <p:cNvPr id="1" name=""/>
        <p:cNvGrpSpPr/>
        <p:nvPr/>
      </p:nvGrpSpPr>
      <p:grpSpPr>
        <a:xfrm>
          <a:off x="0" y="0"/>
          <a:ext cx="0" cy="0"/>
          <a:chOff x="0" y="0"/>
          <a:chExt cx="0" cy="0"/>
        </a:xfrm>
      </p:grpSpPr>
      <p:sp>
        <p:nvSpPr>
          <p:cNvPr id="10" name="Rektangel 9"/>
          <p:cNvSpPr/>
          <p:nvPr userDrawn="1"/>
        </p:nvSpPr>
        <p:spPr>
          <a:xfrm>
            <a:off x="0" y="981075"/>
            <a:ext cx="9144000" cy="587692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1" name="Bildobjekt 9" descr="logon_sipuli2_vit.png"/>
          <p:cNvPicPr>
            <a:picLocks noChangeAspect="1"/>
          </p:cNvPicPr>
          <p:nvPr userDrawn="1"/>
        </p:nvPicPr>
        <p:blipFill>
          <a:blip r:embed="rId2" cstate="print"/>
          <a:srcRect l="504" r="57983"/>
          <a:stretch>
            <a:fillRect/>
          </a:stretch>
        </p:blipFill>
        <p:spPr bwMode="auto">
          <a:xfrm>
            <a:off x="7292718" y="1556792"/>
            <a:ext cx="1851282" cy="4727352"/>
          </a:xfrm>
          <a:prstGeom prst="rect">
            <a:avLst/>
          </a:prstGeom>
          <a:noFill/>
          <a:ln w="9525">
            <a:noFill/>
            <a:miter lim="800000"/>
            <a:headEnd/>
            <a:tailEnd/>
          </a:ln>
        </p:spPr>
      </p:pic>
      <p:sp>
        <p:nvSpPr>
          <p:cNvPr id="6" name="Otsikko 6"/>
          <p:cNvSpPr>
            <a:spLocks noGrp="1"/>
          </p:cNvSpPr>
          <p:nvPr>
            <p:ph type="title"/>
          </p:nvPr>
        </p:nvSpPr>
        <p:spPr>
          <a:xfrm>
            <a:off x="683568" y="2924944"/>
            <a:ext cx="5976664" cy="1656184"/>
          </a:xfrm>
          <a:prstGeom prst="rect">
            <a:avLst/>
          </a:prstGeom>
        </p:spPr>
        <p:txBody>
          <a:bodyPr/>
          <a:lstStyle>
            <a:lvl1pPr algn="ctr">
              <a:defRPr sz="3600" baseline="0">
                <a:solidFill>
                  <a:schemeClr val="bg1"/>
                </a:solidFill>
              </a:defRPr>
            </a:lvl1pPr>
          </a:lstStyle>
          <a:p>
            <a:r>
              <a:rPr lang="fi-FI" smtClean="0"/>
              <a:t>Muokkaa perustyyl. napsautt.</a:t>
            </a:r>
            <a:endParaRPr lang="fi-FI" dirty="0"/>
          </a:p>
        </p:txBody>
      </p:sp>
      <p:sp>
        <p:nvSpPr>
          <p:cNvPr id="7" name="Tekstin paikkamerkki 16"/>
          <p:cNvSpPr>
            <a:spLocks noGrp="1"/>
          </p:cNvSpPr>
          <p:nvPr>
            <p:ph type="body" sz="quarter" idx="10"/>
          </p:nvPr>
        </p:nvSpPr>
        <p:spPr>
          <a:xfrm>
            <a:off x="683568" y="4581128"/>
            <a:ext cx="5976664" cy="1440160"/>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smtClean="0"/>
              <a:t>Muokkaa tekstin perustyylejä napsauttamalla</a:t>
            </a:r>
          </a:p>
        </p:txBody>
      </p:sp>
      <p:sp>
        <p:nvSpPr>
          <p:cNvPr id="12" name="Platshållare för datum 3"/>
          <p:cNvSpPr>
            <a:spLocks noGrp="1"/>
          </p:cNvSpPr>
          <p:nvPr>
            <p:ph type="dt" sz="half" idx="13"/>
          </p:nvPr>
        </p:nvSpPr>
        <p:spPr>
          <a:xfrm>
            <a:off x="3203848" y="6381328"/>
            <a:ext cx="936104" cy="360040"/>
          </a:xfrm>
        </p:spPr>
        <p:txBody>
          <a:bodyPr/>
          <a:lstStyle>
            <a:lvl1pPr algn="ctr">
              <a:defRPr>
                <a:solidFill>
                  <a:schemeClr val="bg1"/>
                </a:solidFill>
              </a:defRPr>
            </a:lvl1pPr>
          </a:lstStyle>
          <a:p>
            <a:endParaRPr lang="fi-FI" dirty="0"/>
          </a:p>
        </p:txBody>
      </p:sp>
      <p:sp>
        <p:nvSpPr>
          <p:cNvPr id="13" name="Platshållare för sidfot 4"/>
          <p:cNvSpPr>
            <a:spLocks noGrp="1"/>
          </p:cNvSpPr>
          <p:nvPr>
            <p:ph type="ftr" sz="quarter" idx="14"/>
          </p:nvPr>
        </p:nvSpPr>
        <p:spPr>
          <a:xfrm>
            <a:off x="683568" y="6021288"/>
            <a:ext cx="5976664" cy="360040"/>
          </a:xfrm>
        </p:spPr>
        <p:txBody>
          <a:bodyPr/>
          <a:lstStyle>
            <a:lvl1pPr algn="ctr">
              <a:defRPr>
                <a:solidFill>
                  <a:schemeClr val="bg1"/>
                </a:solidFill>
              </a:defRPr>
            </a:lvl1pPr>
          </a:lstStyle>
          <a:p>
            <a:r>
              <a:rPr lang="fi-FI" smtClean="0"/>
              <a:t>Elinikäisen oppimisen kehittämiskohteet 2014 – 2020, Tuija Toivakainen 4.11.2014, työskentelypohja</a:t>
            </a:r>
            <a:endParaRPr lang="fi-FI"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Otsikko ja sisältö">
    <p:spTree>
      <p:nvGrpSpPr>
        <p:cNvPr id="1" name=""/>
        <p:cNvGrpSpPr/>
        <p:nvPr/>
      </p:nvGrpSpPr>
      <p:grpSpPr>
        <a:xfrm>
          <a:off x="0" y="0"/>
          <a:ext cx="0" cy="0"/>
          <a:chOff x="0" y="0"/>
          <a:chExt cx="0" cy="0"/>
        </a:xfrm>
      </p:grpSpPr>
      <p:sp>
        <p:nvSpPr>
          <p:cNvPr id="6" name="Otsikko 6"/>
          <p:cNvSpPr>
            <a:spLocks noGrp="1"/>
          </p:cNvSpPr>
          <p:nvPr>
            <p:ph type="title"/>
          </p:nvPr>
        </p:nvSpPr>
        <p:spPr>
          <a:xfrm>
            <a:off x="827584" y="1268760"/>
            <a:ext cx="7776864" cy="64294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7" name="Tekstin paikkamerkki 16"/>
          <p:cNvSpPr>
            <a:spLocks noGrp="1"/>
          </p:cNvSpPr>
          <p:nvPr>
            <p:ph type="body" sz="quarter" idx="10"/>
          </p:nvPr>
        </p:nvSpPr>
        <p:spPr>
          <a:xfrm>
            <a:off x="827584" y="2084238"/>
            <a:ext cx="7782694"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
        <p:nvSpPr>
          <p:cNvPr id="4" name="Dian numeron paikkamerkki 9"/>
          <p:cNvSpPr>
            <a:spLocks noGrp="1"/>
          </p:cNvSpPr>
          <p:nvPr>
            <p:ph type="sldNum" sz="quarter" idx="11"/>
          </p:nvPr>
        </p:nvSpPr>
        <p:spPr>
          <a:xfrm>
            <a:off x="7740352" y="6356350"/>
            <a:ext cx="400050" cy="365125"/>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p:ph type="ftr" sz="quarter" idx="14"/>
          </p:nvPr>
        </p:nvSpPr>
        <p:spPr>
          <a:xfrm>
            <a:off x="251520" y="6357938"/>
            <a:ext cx="6357937" cy="365125"/>
          </a:xfrm>
        </p:spPr>
        <p:txBody>
          <a:bodyPr/>
          <a:lstStyle/>
          <a:p>
            <a:r>
              <a:rPr lang="fi-FI" smtClean="0"/>
              <a:t>Elinikäisen oppimisen kehittämiskohteet 2014 – 2020, Tuija Toivakainen 4.11.2014, työskentelypohja</a:t>
            </a:r>
            <a:endParaRPr lang="fi-FI"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Otsikko ja sisältö hankelogoilla">
    <p:spTree>
      <p:nvGrpSpPr>
        <p:cNvPr id="1" name=""/>
        <p:cNvGrpSpPr/>
        <p:nvPr/>
      </p:nvGrpSpPr>
      <p:grpSpPr>
        <a:xfrm>
          <a:off x="0" y="0"/>
          <a:ext cx="0" cy="0"/>
          <a:chOff x="0" y="0"/>
          <a:chExt cx="0" cy="0"/>
        </a:xfrm>
      </p:grpSpPr>
      <p:sp>
        <p:nvSpPr>
          <p:cNvPr id="6" name="Otsikko 6"/>
          <p:cNvSpPr>
            <a:spLocks noGrp="1"/>
          </p:cNvSpPr>
          <p:nvPr>
            <p:ph type="title"/>
          </p:nvPr>
        </p:nvSpPr>
        <p:spPr>
          <a:xfrm>
            <a:off x="827584" y="1268760"/>
            <a:ext cx="7776864" cy="642942"/>
          </a:xfrm>
          <a:prstGeom prst="rect">
            <a:avLst/>
          </a:prstGeom>
        </p:spPr>
        <p:txBody>
          <a:bodyPr/>
          <a:lstStyle>
            <a:lvl1pPr>
              <a:defRPr lang="fi-FI" sz="3000" dirty="0">
                <a:solidFill>
                  <a:schemeClr val="tx1"/>
                </a:solidFill>
              </a:defRPr>
            </a:lvl1pPr>
          </a:lstStyle>
          <a:p>
            <a:r>
              <a:rPr lang="fi-FI" smtClean="0"/>
              <a:t>Muokkaa perustyyl. napsautt.</a:t>
            </a:r>
            <a:endParaRPr lang="fi-FI" dirty="0"/>
          </a:p>
        </p:txBody>
      </p:sp>
      <p:sp>
        <p:nvSpPr>
          <p:cNvPr id="7" name="Tekstin paikkamerkki 16"/>
          <p:cNvSpPr>
            <a:spLocks noGrp="1"/>
          </p:cNvSpPr>
          <p:nvPr>
            <p:ph type="body" sz="quarter" idx="10"/>
          </p:nvPr>
        </p:nvSpPr>
        <p:spPr>
          <a:xfrm>
            <a:off x="827584" y="2084238"/>
            <a:ext cx="7782694"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
        <p:nvSpPr>
          <p:cNvPr id="4" name="Dian numeron paikkamerkki 9"/>
          <p:cNvSpPr>
            <a:spLocks noGrp="1"/>
          </p:cNvSpPr>
          <p:nvPr>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p:ph type="ftr" sz="quarter" idx="14"/>
          </p:nvPr>
        </p:nvSpPr>
        <p:spPr>
          <a:xfrm>
            <a:off x="251520" y="6357938"/>
            <a:ext cx="6357937" cy="365125"/>
          </a:xfrm>
        </p:spPr>
        <p:txBody>
          <a:bodyPr/>
          <a:lstStyle/>
          <a:p>
            <a:r>
              <a:rPr lang="fi-FI" smtClean="0"/>
              <a:t>Elinikäisen oppimisen kehittämiskohteet 2014 – 2020, Tuija Toivakainen 4.11.2014, työskentelypohja</a:t>
            </a:r>
            <a:endParaRPr lang="fi-FI" dirty="0"/>
          </a:p>
        </p:txBody>
      </p:sp>
      <p:pic>
        <p:nvPicPr>
          <p:cNvPr id="10" name="Kuva 11" descr="sosiaali.png"/>
          <p:cNvPicPr>
            <a:picLocks noChangeAspect="1"/>
          </p:cNvPicPr>
          <p:nvPr userDrawn="1"/>
        </p:nvPicPr>
        <p:blipFill>
          <a:blip r:embed="rId2" cstate="print"/>
          <a:srcRect/>
          <a:stretch>
            <a:fillRect/>
          </a:stretch>
        </p:blipFill>
        <p:spPr bwMode="auto">
          <a:xfrm>
            <a:off x="6216278" y="260350"/>
            <a:ext cx="903287" cy="503238"/>
          </a:xfrm>
          <a:prstGeom prst="rect">
            <a:avLst/>
          </a:prstGeom>
          <a:noFill/>
          <a:ln w="9525">
            <a:noFill/>
            <a:miter lim="800000"/>
            <a:headEnd/>
            <a:tailEnd/>
          </a:ln>
        </p:spPr>
      </p:pic>
      <p:pic>
        <p:nvPicPr>
          <p:cNvPr id="11" name="Kuva 12" descr="vipuvoimaaEU.png"/>
          <p:cNvPicPr>
            <a:picLocks noChangeAspect="1"/>
          </p:cNvPicPr>
          <p:nvPr userDrawn="1"/>
        </p:nvPicPr>
        <p:blipFill>
          <a:blip r:embed="rId3" cstate="print"/>
          <a:srcRect/>
          <a:stretch>
            <a:fillRect/>
          </a:stretch>
        </p:blipFill>
        <p:spPr bwMode="auto">
          <a:xfrm>
            <a:off x="7368803" y="260350"/>
            <a:ext cx="1163637" cy="485775"/>
          </a:xfrm>
          <a:prstGeom prst="rect">
            <a:avLst/>
          </a:prstGeom>
          <a:noFill/>
          <a:ln w="9525">
            <a:noFill/>
            <a:miter lim="800000"/>
            <a:headEnd/>
            <a:tailEnd/>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_Otsikko ja sisältö_ilman logoa">
    <p:spTree>
      <p:nvGrpSpPr>
        <p:cNvPr id="1" name=""/>
        <p:cNvGrpSpPr/>
        <p:nvPr/>
      </p:nvGrpSpPr>
      <p:grpSpPr>
        <a:xfrm>
          <a:off x="0" y="0"/>
          <a:ext cx="0" cy="0"/>
          <a:chOff x="0" y="0"/>
          <a:chExt cx="0" cy="0"/>
        </a:xfrm>
      </p:grpSpPr>
      <p:sp>
        <p:nvSpPr>
          <p:cNvPr id="6" name="Otsikko 6"/>
          <p:cNvSpPr>
            <a:spLocks noGrp="1"/>
          </p:cNvSpPr>
          <p:nvPr>
            <p:ph type="title"/>
          </p:nvPr>
        </p:nvSpPr>
        <p:spPr>
          <a:xfrm>
            <a:off x="611560" y="548680"/>
            <a:ext cx="7776864"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7" name="Tekstin paikkamerkki 16"/>
          <p:cNvSpPr>
            <a:spLocks noGrp="1"/>
          </p:cNvSpPr>
          <p:nvPr>
            <p:ph type="body" sz="quarter" idx="10"/>
          </p:nvPr>
        </p:nvSpPr>
        <p:spPr>
          <a:xfrm>
            <a:off x="611560" y="1556792"/>
            <a:ext cx="7782694" cy="4536504"/>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
        <p:nvSpPr>
          <p:cNvPr id="4" name="Dian numeron paikkamerkki 9"/>
          <p:cNvSpPr>
            <a:spLocks noGrp="1"/>
          </p:cNvSpPr>
          <p:nvPr>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p:ph type="ftr" sz="quarter" idx="14"/>
          </p:nvPr>
        </p:nvSpPr>
        <p:spPr>
          <a:xfrm>
            <a:off x="251520" y="6357938"/>
            <a:ext cx="6357937" cy="365125"/>
          </a:xfrm>
        </p:spPr>
        <p:txBody>
          <a:bodyPr/>
          <a:lstStyle/>
          <a:p>
            <a:r>
              <a:rPr lang="fi-FI" smtClean="0"/>
              <a:t>Elinikäisen oppimisen kehittämiskohteet 2014 – 2020, Tuija Toivakainen 4.11.2014, työskentelypohja</a:t>
            </a:r>
            <a:endParaRPr lang="fi-FI"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1_otsikko ja sisältö_keskitetty">
    <p:spTree>
      <p:nvGrpSpPr>
        <p:cNvPr id="1" name=""/>
        <p:cNvGrpSpPr/>
        <p:nvPr/>
      </p:nvGrpSpPr>
      <p:grpSpPr>
        <a:xfrm>
          <a:off x="0" y="0"/>
          <a:ext cx="0" cy="0"/>
          <a:chOff x="0" y="0"/>
          <a:chExt cx="0" cy="0"/>
        </a:xfrm>
      </p:grpSpPr>
      <p:sp>
        <p:nvSpPr>
          <p:cNvPr id="2" name="Rubrik 1"/>
          <p:cNvSpPr>
            <a:spLocks noGrp="1"/>
          </p:cNvSpPr>
          <p:nvPr>
            <p:ph type="ctrTitle"/>
          </p:nvPr>
        </p:nvSpPr>
        <p:spPr>
          <a:xfrm>
            <a:off x="827584" y="1988840"/>
            <a:ext cx="7344816" cy="1470025"/>
          </a:xfrm>
          <a:prstGeom prst="rect">
            <a:avLst/>
          </a:prstGeom>
        </p:spPr>
        <p:txBody>
          <a:bodyPr/>
          <a:lstStyle>
            <a:lvl1pPr algn="ctr">
              <a:defRPr sz="3000">
                <a:solidFill>
                  <a:schemeClr val="tx1"/>
                </a:solidFill>
              </a:defRPr>
            </a:lvl1pPr>
          </a:lstStyle>
          <a:p>
            <a:r>
              <a:rPr lang="fi-FI" smtClean="0"/>
              <a:t>Muokkaa perustyyl. napsautt.</a:t>
            </a:r>
            <a:endParaRPr lang="fi-FI" dirty="0"/>
          </a:p>
        </p:txBody>
      </p:sp>
      <p:sp>
        <p:nvSpPr>
          <p:cNvPr id="3" name="Underrubrik 2"/>
          <p:cNvSpPr>
            <a:spLocks noGrp="1"/>
          </p:cNvSpPr>
          <p:nvPr>
            <p:ph type="subTitle" idx="1"/>
          </p:nvPr>
        </p:nvSpPr>
        <p:spPr>
          <a:xfrm>
            <a:off x="827584" y="3886200"/>
            <a:ext cx="7344816" cy="1752600"/>
          </a:xfrm>
          <a:prstGeom prst="rect">
            <a:avLst/>
          </a:prstGeom>
        </p:spPr>
        <p:txBody>
          <a:bodyPr/>
          <a:lstStyle>
            <a:lvl1pPr marL="0" indent="0" algn="ctr">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dirty="0" smtClean="0"/>
          </a:p>
        </p:txBody>
      </p:sp>
      <p:sp>
        <p:nvSpPr>
          <p:cNvPr id="5" name="Platshållare för sidfot 4"/>
          <p:cNvSpPr>
            <a:spLocks noGrp="1"/>
          </p:cNvSpPr>
          <p:nvPr>
            <p:ph type="ftr" sz="quarter" idx="11"/>
          </p:nvPr>
        </p:nvSpPr>
        <p:spPr/>
        <p:txBody>
          <a:bodyPr/>
          <a:lstStyle/>
          <a:p>
            <a:r>
              <a:rPr lang="fi-FI" smtClean="0"/>
              <a:t>Elinikäisen oppimisen kehittämiskohteet 2014 – 2020, Tuija Toivakainen 4.11.2014, työskentelypohja</a:t>
            </a:r>
            <a:endParaRPr lang="fi-FI" dirty="0"/>
          </a:p>
        </p:txBody>
      </p:sp>
      <p:sp>
        <p:nvSpPr>
          <p:cNvPr id="6" name="Platshållare för bildnummer 5"/>
          <p:cNvSpPr>
            <a:spLocks noGrp="1"/>
          </p:cNvSpPr>
          <p:nvPr>
            <p:ph type="sldNum" sz="quarter" idx="12"/>
          </p:nvPr>
        </p:nvSpPr>
        <p:spPr>
          <a:xfrm>
            <a:off x="7740352" y="6381328"/>
            <a:ext cx="400050" cy="360040"/>
          </a:xfrm>
        </p:spPr>
        <p:txBody>
          <a:bodyPr/>
          <a:lstStyle/>
          <a:p>
            <a:fld id="{4644F606-9E59-44A4-9C1B-318877967A10}" type="slidenum">
              <a:rPr lang="fi-FI" smtClean="0"/>
              <a:pPr/>
              <a:t>‹#›</a:t>
            </a:fld>
            <a:endParaRPr lang="fi-FI"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1_Vain iso otsikko">
    <p:spTree>
      <p:nvGrpSpPr>
        <p:cNvPr id="1" name=""/>
        <p:cNvGrpSpPr/>
        <p:nvPr/>
      </p:nvGrpSpPr>
      <p:grpSpPr>
        <a:xfrm>
          <a:off x="0" y="0"/>
          <a:ext cx="0" cy="0"/>
          <a:chOff x="0" y="0"/>
          <a:chExt cx="0" cy="0"/>
        </a:xfrm>
      </p:grpSpPr>
      <p:sp>
        <p:nvSpPr>
          <p:cNvPr id="2" name="Rubrik 1"/>
          <p:cNvSpPr>
            <a:spLocks noGrp="1"/>
          </p:cNvSpPr>
          <p:nvPr>
            <p:ph type="title"/>
          </p:nvPr>
        </p:nvSpPr>
        <p:spPr>
          <a:xfrm>
            <a:off x="827584" y="1268760"/>
            <a:ext cx="7992888" cy="4464496"/>
          </a:xfrm>
          <a:prstGeom prst="rect">
            <a:avLst/>
          </a:prstGeom>
        </p:spPr>
        <p:txBody>
          <a:bodyPr/>
          <a:lstStyle>
            <a:lvl1pPr>
              <a:defRPr>
                <a:solidFill>
                  <a:schemeClr val="tx1"/>
                </a:solidFill>
              </a:defRPr>
            </a:lvl1pPr>
          </a:lstStyle>
          <a:p>
            <a:r>
              <a:rPr lang="fi-FI" smtClean="0"/>
              <a:t>Muokkaa perustyyl. napsautt.</a:t>
            </a:r>
            <a:endParaRPr lang="fi-FI" dirty="0"/>
          </a:p>
        </p:txBody>
      </p:sp>
      <p:sp>
        <p:nvSpPr>
          <p:cNvPr id="4" name="Platshållare för sidfot 3"/>
          <p:cNvSpPr>
            <a:spLocks noGrp="1"/>
          </p:cNvSpPr>
          <p:nvPr>
            <p:ph type="ftr" sz="quarter" idx="11"/>
          </p:nvPr>
        </p:nvSpPr>
        <p:spPr/>
        <p:txBody>
          <a:bodyPr/>
          <a:lstStyle/>
          <a:p>
            <a:r>
              <a:rPr lang="fi-FI" smtClean="0"/>
              <a:t>Elinikäisen oppimisen kehittämiskohteet 2014 – 2020, Tuija Toivakainen 4.11.2014, työskentelypohja</a:t>
            </a:r>
            <a:endParaRPr lang="fi-FI"/>
          </a:p>
        </p:txBody>
      </p:sp>
      <p:sp>
        <p:nvSpPr>
          <p:cNvPr id="7" name="Dian numeron paikkamerkki 9"/>
          <p:cNvSpPr>
            <a:spLocks noGrp="1"/>
          </p:cNvSpPr>
          <p:nvPr>
            <p:ph type="sldNum" sz="quarter" idx="12"/>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sininen">
    <p:spTree>
      <p:nvGrpSpPr>
        <p:cNvPr id="1" name=""/>
        <p:cNvGrpSpPr/>
        <p:nvPr/>
      </p:nvGrpSpPr>
      <p:grpSpPr>
        <a:xfrm>
          <a:off x="0" y="0"/>
          <a:ext cx="0" cy="0"/>
          <a:chOff x="0" y="0"/>
          <a:chExt cx="0" cy="0"/>
        </a:xfrm>
      </p:grpSpPr>
      <p:sp>
        <p:nvSpPr>
          <p:cNvPr id="11" name="Rektangel 10"/>
          <p:cNvSpPr/>
          <p:nvPr/>
        </p:nvSpPr>
        <p:spPr>
          <a:xfrm>
            <a:off x="8100392" y="0"/>
            <a:ext cx="10436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2" name="Bildobjekt 5" descr="logon_sipuli2_vit.png"/>
          <p:cNvPicPr>
            <a:picLocks noChangeAspect="1"/>
          </p:cNvPicPr>
          <p:nvPr/>
        </p:nvPicPr>
        <p:blipFill>
          <a:blip r:embed="rId2" cstate="print"/>
          <a:srcRect l="33112" r="34585"/>
          <a:stretch>
            <a:fillRect/>
          </a:stretch>
        </p:blipFill>
        <p:spPr bwMode="auto">
          <a:xfrm>
            <a:off x="8100392" y="3319463"/>
            <a:ext cx="1043608" cy="3422650"/>
          </a:xfrm>
          <a:prstGeom prst="rect">
            <a:avLst/>
          </a:prstGeom>
          <a:noFill/>
          <a:ln w="9525">
            <a:noFill/>
            <a:miter lim="800000"/>
            <a:headEnd/>
            <a:tailEnd/>
          </a:ln>
        </p:spPr>
      </p:pic>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0034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Elinikäisen oppimisen kehittämiskohteet 2014 – 2020, Tuija Toivakainen 4.11.2014, työskentelypohja</a:t>
            </a:r>
            <a:endParaRPr lang="fi-FI" dirty="0"/>
          </a:p>
        </p:txBody>
      </p:sp>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jpe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3801" name="Text Box 9"/>
          <p:cNvSpPr txBox="1">
            <a:spLocks noChangeArrowheads="1"/>
          </p:cNvSpPr>
          <p:nvPr/>
        </p:nvSpPr>
        <p:spPr bwMode="auto">
          <a:xfrm>
            <a:off x="323850" y="6021388"/>
            <a:ext cx="1944688" cy="274637"/>
          </a:xfrm>
          <a:prstGeom prst="rect">
            <a:avLst/>
          </a:prstGeom>
          <a:noFill/>
          <a:ln w="9525">
            <a:noFill/>
            <a:miter lim="800000"/>
            <a:headEnd/>
            <a:tailEnd/>
          </a:ln>
          <a:effectLst/>
        </p:spPr>
        <p:txBody>
          <a:bodyPr lIns="0" tIns="0" rIns="0" bIns="0">
            <a:spAutoFit/>
          </a:bodyPr>
          <a:lstStyle/>
          <a:p>
            <a:pPr>
              <a:spcBef>
                <a:spcPct val="50000"/>
              </a:spcBef>
              <a:defRPr/>
            </a:pPr>
            <a:endParaRPr lang="fi-FI">
              <a:cs typeface="+mn-cs"/>
            </a:endParaRPr>
          </a:p>
        </p:txBody>
      </p:sp>
      <p:sp>
        <p:nvSpPr>
          <p:cNvPr id="5" name="Päivämäärän paikkamerkki 4"/>
          <p:cNvSpPr>
            <a:spLocks noGrp="1"/>
          </p:cNvSpPr>
          <p:nvPr>
            <p:ph type="dt" sz="half" idx="2"/>
          </p:nvPr>
        </p:nvSpPr>
        <p:spPr>
          <a:xfrm>
            <a:off x="6713538" y="6357938"/>
            <a:ext cx="810790" cy="365125"/>
          </a:xfrm>
          <a:prstGeom prst="rect">
            <a:avLst/>
          </a:prstGeom>
        </p:spPr>
        <p:txBody>
          <a:bodyPr vert="horz" lIns="91440" tIns="45720" rIns="91440" bIns="45720" rtlCol="0" anchor="ctr"/>
          <a:lstStyle>
            <a:lvl1pPr algn="l">
              <a:defRPr sz="1000" baseline="0" dirty="0">
                <a:solidFill>
                  <a:schemeClr val="tx1"/>
                </a:solidFill>
                <a:cs typeface="+mn-cs"/>
              </a:defRPr>
            </a:lvl1pPr>
          </a:lstStyle>
          <a:p>
            <a:pPr>
              <a:defRPr/>
            </a:pPr>
            <a:endParaRPr lang="fi-FI"/>
          </a:p>
        </p:txBody>
      </p:sp>
      <p:sp>
        <p:nvSpPr>
          <p:cNvPr id="6" name="Alatunnisteen paikkamerkki 5"/>
          <p:cNvSpPr>
            <a:spLocks noGrp="1"/>
          </p:cNvSpPr>
          <p:nvPr>
            <p:ph type="ftr" sz="quarter" idx="3"/>
          </p:nvPr>
        </p:nvSpPr>
        <p:spPr>
          <a:xfrm>
            <a:off x="284163" y="6357938"/>
            <a:ext cx="6357937" cy="365125"/>
          </a:xfrm>
          <a:prstGeom prst="rect">
            <a:avLst/>
          </a:prstGeom>
        </p:spPr>
        <p:txBody>
          <a:bodyPr vert="horz" lIns="91440" tIns="45720" rIns="91440" bIns="45720" rtlCol="0" anchor="ctr"/>
          <a:lstStyle>
            <a:lvl1pPr algn="l">
              <a:defRPr sz="1000" baseline="0" smtClean="0">
                <a:solidFill>
                  <a:schemeClr val="tx1"/>
                </a:solidFill>
                <a:cs typeface="+mn-cs"/>
              </a:defRPr>
            </a:lvl1pPr>
          </a:lstStyle>
          <a:p>
            <a:pPr>
              <a:defRPr/>
            </a:pPr>
            <a:r>
              <a:rPr lang="fi-FI" smtClean="0"/>
              <a:t>Elinikäisen oppimisen kehittämiskohteet 2014 – 2020, Tuija Toivakainen 4.11.2014, työskentelypohja</a:t>
            </a:r>
            <a:endParaRPr lang="fi-FI" dirty="0"/>
          </a:p>
        </p:txBody>
      </p:sp>
      <p:sp>
        <p:nvSpPr>
          <p:cNvPr id="7" name="Dian numeron paikkamerkki 6"/>
          <p:cNvSpPr>
            <a:spLocks noGrp="1"/>
          </p:cNvSpPr>
          <p:nvPr>
            <p:ph type="sldNum" sz="quarter" idx="4"/>
          </p:nvPr>
        </p:nvSpPr>
        <p:spPr>
          <a:xfrm>
            <a:off x="7740352" y="6381328"/>
            <a:ext cx="400050" cy="360040"/>
          </a:xfrm>
          <a:prstGeom prst="rect">
            <a:avLst/>
          </a:prstGeom>
        </p:spPr>
        <p:txBody>
          <a:bodyPr vert="horz" lIns="91440" tIns="45720" rIns="91440" bIns="45720" rtlCol="0" anchor="ctr"/>
          <a:lstStyle>
            <a:lvl1pPr algn="r">
              <a:defRPr sz="1000" baseline="0" smtClean="0">
                <a:solidFill>
                  <a:schemeClr val="tx1"/>
                </a:solidFill>
                <a:cs typeface="+mn-cs"/>
              </a:defRPr>
            </a:lvl1pPr>
          </a:lstStyle>
          <a:p>
            <a:pPr>
              <a:defRPr/>
            </a:pPr>
            <a:fld id="{1F70512E-3501-4C97-9457-F6C16E24E41E}" type="slidenum">
              <a:rPr lang="fi-FI"/>
              <a:pPr>
                <a:defRPr/>
              </a:pPr>
              <a:t>‹#›</a:t>
            </a:fld>
            <a:endParaRPr lang="fi-FI" dirty="0"/>
          </a:p>
        </p:txBody>
      </p:sp>
      <p:pic>
        <p:nvPicPr>
          <p:cNvPr id="8" name="Kuva 7" descr="ELY_LB01_FiSvEn_3L_B3___RGB_tresprak.jpg"/>
          <p:cNvPicPr>
            <a:picLocks noChangeAspect="1"/>
          </p:cNvPicPr>
          <p:nvPr/>
        </p:nvPicPr>
        <p:blipFill>
          <a:blip r:embed="rId24" cstate="print"/>
          <a:stretch>
            <a:fillRect/>
          </a:stretch>
        </p:blipFill>
        <p:spPr>
          <a:xfrm>
            <a:off x="179512" y="116632"/>
            <a:ext cx="4055487" cy="864096"/>
          </a:xfrm>
          <a:prstGeom prst="rect">
            <a:avLst/>
          </a:prstGeom>
        </p:spPr>
      </p:pic>
    </p:spTree>
  </p:cSld>
  <p:clrMap bg1="lt1" tx1="dk1" bg2="lt2" tx2="dk2" accent1="accent1" accent2="accent2" accent3="accent3" accent4="accent4" accent5="accent5" accent6="accent6" hlink="hlink" folHlink="folHlink"/>
  <p:sldLayoutIdLst>
    <p:sldLayoutId id="2147483692" r:id="rId1"/>
    <p:sldLayoutId id="2147483748" r:id="rId2"/>
    <p:sldLayoutId id="2147483749" r:id="rId3"/>
    <p:sldLayoutId id="2147483735" r:id="rId4"/>
    <p:sldLayoutId id="2147483750" r:id="rId5"/>
    <p:sldLayoutId id="2147483736" r:id="rId6"/>
    <p:sldLayoutId id="2147483734" r:id="rId7"/>
    <p:sldLayoutId id="2147483725" r:id="rId8"/>
    <p:sldLayoutId id="2147483738" r:id="rId9"/>
    <p:sldLayoutId id="2147483739" r:id="rId10"/>
    <p:sldLayoutId id="2147483740" r:id="rId11"/>
    <p:sldLayoutId id="2147483742" r:id="rId12"/>
    <p:sldLayoutId id="2147483743" r:id="rId13"/>
    <p:sldLayoutId id="2147483744" r:id="rId14"/>
    <p:sldLayoutId id="2147483745" r:id="rId15"/>
    <p:sldLayoutId id="2147483728" r:id="rId16"/>
    <p:sldLayoutId id="2147483737" r:id="rId17"/>
    <p:sldLayoutId id="2147483721" r:id="rId18"/>
    <p:sldLayoutId id="2147483723" r:id="rId19"/>
    <p:sldLayoutId id="2147483724" r:id="rId20"/>
    <p:sldLayoutId id="2147483727" r:id="rId21"/>
    <p:sldLayoutId id="2147483726" r:id="rId22"/>
  </p:sldLayoutIdLst>
  <p:timing>
    <p:tnLst>
      <p:par>
        <p:cTn id="1" dur="indefinite" restart="never" nodeType="tmRoot"/>
      </p:par>
    </p:tnLst>
  </p:timing>
  <p:hf sldNum="0" hdr="0" dt="0"/>
  <p:txStyles>
    <p:titleStyle>
      <a:lvl1pPr algn="l" rtl="0" eaLnBrk="1" fontAlgn="base" hangingPunct="1">
        <a:spcBef>
          <a:spcPct val="0"/>
        </a:spcBef>
        <a:spcAft>
          <a:spcPct val="0"/>
        </a:spcAft>
        <a:defRPr sz="40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Arial" charset="0"/>
        </a:defRPr>
      </a:lvl2pPr>
      <a:lvl3pPr algn="l" rtl="0" eaLnBrk="1" fontAlgn="base" hangingPunct="1">
        <a:spcBef>
          <a:spcPct val="0"/>
        </a:spcBef>
        <a:spcAft>
          <a:spcPct val="0"/>
        </a:spcAft>
        <a:defRPr sz="4000">
          <a:solidFill>
            <a:schemeClr val="tx2"/>
          </a:solidFill>
          <a:latin typeface="Arial" charset="0"/>
        </a:defRPr>
      </a:lvl3pPr>
      <a:lvl4pPr algn="l" rtl="0" eaLnBrk="1" fontAlgn="base" hangingPunct="1">
        <a:spcBef>
          <a:spcPct val="0"/>
        </a:spcBef>
        <a:spcAft>
          <a:spcPct val="0"/>
        </a:spcAft>
        <a:defRPr sz="4000">
          <a:solidFill>
            <a:schemeClr val="tx2"/>
          </a:solidFill>
          <a:latin typeface="Arial" charset="0"/>
        </a:defRPr>
      </a:lvl4pPr>
      <a:lvl5pPr algn="l" rtl="0" eaLnBrk="1" fontAlgn="base" hangingPunct="1">
        <a:spcBef>
          <a:spcPct val="0"/>
        </a:spcBef>
        <a:spcAft>
          <a:spcPct val="0"/>
        </a:spcAft>
        <a:defRPr sz="4000">
          <a:solidFill>
            <a:schemeClr val="tx2"/>
          </a:solidFill>
          <a:latin typeface="Arial" charset="0"/>
        </a:defRPr>
      </a:lvl5pPr>
      <a:lvl6pPr marL="457200" algn="l" rtl="0" eaLnBrk="1" fontAlgn="base" hangingPunct="1">
        <a:spcBef>
          <a:spcPct val="0"/>
        </a:spcBef>
        <a:spcAft>
          <a:spcPct val="0"/>
        </a:spcAft>
        <a:defRPr sz="4000">
          <a:solidFill>
            <a:schemeClr val="tx2"/>
          </a:solidFill>
          <a:latin typeface="Verdana" pitchFamily="34" charset="0"/>
        </a:defRPr>
      </a:lvl6pPr>
      <a:lvl7pPr marL="914400" algn="l" rtl="0" eaLnBrk="1" fontAlgn="base" hangingPunct="1">
        <a:spcBef>
          <a:spcPct val="0"/>
        </a:spcBef>
        <a:spcAft>
          <a:spcPct val="0"/>
        </a:spcAft>
        <a:defRPr sz="4000">
          <a:solidFill>
            <a:schemeClr val="tx2"/>
          </a:solidFill>
          <a:latin typeface="Verdana" pitchFamily="34" charset="0"/>
        </a:defRPr>
      </a:lvl7pPr>
      <a:lvl8pPr marL="1371600" algn="l" rtl="0" eaLnBrk="1" fontAlgn="base" hangingPunct="1">
        <a:spcBef>
          <a:spcPct val="0"/>
        </a:spcBef>
        <a:spcAft>
          <a:spcPct val="0"/>
        </a:spcAft>
        <a:defRPr sz="4000">
          <a:solidFill>
            <a:schemeClr val="tx2"/>
          </a:solidFill>
          <a:latin typeface="Verdana" pitchFamily="34" charset="0"/>
        </a:defRPr>
      </a:lvl8pPr>
      <a:lvl9pPr marL="1828800" algn="l" rtl="0" eaLnBrk="1" fontAlgn="base" hangingPunct="1">
        <a:spcBef>
          <a:spcPct val="0"/>
        </a:spcBef>
        <a:spcAft>
          <a:spcPct val="0"/>
        </a:spcAft>
        <a:defRPr sz="4000">
          <a:solidFill>
            <a:schemeClr val="tx2"/>
          </a:solidFill>
          <a:latin typeface="Verdana" pitchFamily="34" charset="0"/>
        </a:defRPr>
      </a:lvl9pPr>
    </p:titleStyle>
    <p:body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13" Type="http://schemas.openxmlformats.org/officeDocument/2006/relationships/image" Target="../media/image18.pn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png"/><Relationship Id="rId2" Type="http://schemas.openxmlformats.org/officeDocument/2006/relationships/notesSlide" Target="../notesSlides/notesSlide1.xml"/><Relationship Id="rId16" Type="http://schemas.openxmlformats.org/officeDocument/2006/relationships/image" Target="../media/image21.png"/><Relationship Id="rId1" Type="http://schemas.openxmlformats.org/officeDocument/2006/relationships/slideLayout" Target="../slideLayouts/slideLayout22.xml"/><Relationship Id="rId6" Type="http://schemas.openxmlformats.org/officeDocument/2006/relationships/image" Target="../media/image11.png"/><Relationship Id="rId11" Type="http://schemas.openxmlformats.org/officeDocument/2006/relationships/image" Target="../media/image16.png"/><Relationship Id="rId5" Type="http://schemas.openxmlformats.org/officeDocument/2006/relationships/image" Target="../media/image10.png"/><Relationship Id="rId15" Type="http://schemas.openxmlformats.org/officeDocument/2006/relationships/image" Target="../media/image20.pn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png"/><Relationship Id="rId14" Type="http://schemas.openxmlformats.org/officeDocument/2006/relationships/image" Target="../media/image19.png"/></Relationships>
</file>

<file path=ppt/slides/_rels/slide1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6.png"/><Relationship Id="rId1" Type="http://schemas.openxmlformats.org/officeDocument/2006/relationships/slideLayout" Target="../slideLayouts/slideLayout4.xml"/><Relationship Id="rId4" Type="http://schemas.openxmlformats.org/officeDocument/2006/relationships/image" Target="../media/image19.png"/></Relationships>
</file>

<file path=ppt/slides/_rels/slide19.xml.rels><?xml version="1.0" encoding="UTF-8" standalone="yes"?>
<Relationships xmlns="http://schemas.openxmlformats.org/package/2006/relationships"><Relationship Id="rId8" Type="http://schemas.openxmlformats.org/officeDocument/2006/relationships/hyperlink" Target="http://www.nuorisotakuu.fi/" TargetMode="External"/><Relationship Id="rId3" Type="http://schemas.openxmlformats.org/officeDocument/2006/relationships/hyperlink" Target="mailto:nuorisotakuu.etela-savo@ely-keskus.fi" TargetMode="External"/><Relationship Id="rId7" Type="http://schemas.openxmlformats.org/officeDocument/2006/relationships/hyperlink" Target="https://peda.net/hankkeet/eejn" TargetMode="External"/><Relationship Id="rId2" Type="http://schemas.openxmlformats.org/officeDocument/2006/relationships/hyperlink" Target="mailto:tuija.toivakainen@ely-keskus.fi" TargetMode="External"/><Relationship Id="rId1" Type="http://schemas.openxmlformats.org/officeDocument/2006/relationships/slideLayout" Target="../slideLayouts/slideLayout4.xml"/><Relationship Id="rId6" Type="http://schemas.openxmlformats.org/officeDocument/2006/relationships/hyperlink" Target="https://www.facebook.com/nuorisotakuues" TargetMode="External"/><Relationship Id="rId5" Type="http://schemas.openxmlformats.org/officeDocument/2006/relationships/hyperlink" Target="mailto:kirjaamo.etel&#228;-savo@ely-keskus.fi" TargetMode="External"/><Relationship Id="rId10" Type="http://schemas.openxmlformats.org/officeDocument/2006/relationships/image" Target="../media/image4.png"/><Relationship Id="rId4" Type="http://schemas.openxmlformats.org/officeDocument/2006/relationships/hyperlink" Target="http://www.ely-keskus.fi/etela-savo" TargetMode="External"/><Relationship Id="rId9"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atunnisteen paikkamerkki 1"/>
          <p:cNvSpPr>
            <a:spLocks noGrp="1"/>
          </p:cNvSpPr>
          <p:nvPr>
            <p:ph type="ftr" sz="quarter" idx="11"/>
          </p:nvPr>
        </p:nvSpPr>
        <p:spPr/>
        <p:txBody>
          <a:bodyPr/>
          <a:lstStyle/>
          <a:p>
            <a:r>
              <a:rPr lang="fi-FI" smtClean="0"/>
              <a:t>Elinikäisen oppimisen kehittämiskohteet 2014 – 2020, Tuija Toivakainen 4.11.2014, työskentelypohja</a:t>
            </a:r>
            <a:endParaRPr lang="fi-FI"/>
          </a:p>
        </p:txBody>
      </p:sp>
      <p:pic>
        <p:nvPicPr>
          <p:cNvPr id="3" name="Kuva 2"/>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0" y="566"/>
            <a:ext cx="9143245" cy="6857434"/>
          </a:xfrm>
          <a:prstGeom prst="rect">
            <a:avLst/>
          </a:prstGeom>
        </p:spPr>
      </p:pic>
      <p:sp>
        <p:nvSpPr>
          <p:cNvPr id="4" name="Tekstiruutu 3"/>
          <p:cNvSpPr txBox="1"/>
          <p:nvPr/>
        </p:nvSpPr>
        <p:spPr>
          <a:xfrm>
            <a:off x="179512" y="188641"/>
            <a:ext cx="4608512" cy="815608"/>
          </a:xfrm>
          <a:prstGeom prst="rect">
            <a:avLst/>
          </a:prstGeom>
          <a:noFill/>
        </p:spPr>
        <p:txBody>
          <a:bodyPr wrap="square" rtlCol="0">
            <a:spAutoFit/>
          </a:bodyPr>
          <a:lstStyle/>
          <a:p>
            <a:pPr lvl="0"/>
            <a:r>
              <a:rPr lang="fi-FI" dirty="0" smtClean="0">
                <a:ln w="10160">
                  <a:solidFill>
                    <a:schemeClr val="accent1"/>
                  </a:solidFill>
                  <a:prstDash val="solid"/>
                </a:ln>
                <a:solidFill>
                  <a:srgbClr val="FFFFFF"/>
                </a:solidFill>
                <a:effectLst>
                  <a:outerShdw blurRad="38100" dist="32000" dir="5400000" algn="tl">
                    <a:srgbClr val="000000">
                      <a:alpha val="30000"/>
                    </a:srgbClr>
                  </a:outerShdw>
                </a:effectLst>
                <a:latin typeface="Arial Black" panose="020B0A04020102020204" pitchFamily="34" charset="0"/>
              </a:rPr>
              <a:t>Elinikäisen oppimisen tavoitteet </a:t>
            </a:r>
            <a:r>
              <a:rPr lang="fi-FI" dirty="0">
                <a:ln w="10160">
                  <a:solidFill>
                    <a:schemeClr val="accent1"/>
                  </a:solidFill>
                  <a:prstDash val="solid"/>
                </a:ln>
                <a:solidFill>
                  <a:srgbClr val="FFFFFF"/>
                </a:solidFill>
                <a:effectLst>
                  <a:outerShdw blurRad="38100" dist="32000" dir="5400000" algn="tl">
                    <a:srgbClr val="000000">
                      <a:alpha val="30000"/>
                    </a:srgbClr>
                  </a:outerShdw>
                </a:effectLst>
                <a:latin typeface="Arial Black" panose="020B0A04020102020204" pitchFamily="34" charset="0"/>
              </a:rPr>
              <a:t>2014 </a:t>
            </a:r>
            <a:r>
              <a:rPr lang="fi-FI" dirty="0" smtClean="0">
                <a:ln w="10160">
                  <a:solidFill>
                    <a:schemeClr val="accent1"/>
                  </a:solidFill>
                  <a:prstDash val="solid"/>
                </a:ln>
                <a:solidFill>
                  <a:srgbClr val="FFFFFF"/>
                </a:solidFill>
                <a:effectLst>
                  <a:outerShdw blurRad="38100" dist="32000" dir="5400000" algn="tl">
                    <a:srgbClr val="000000">
                      <a:alpha val="30000"/>
                    </a:srgbClr>
                  </a:outerShdw>
                </a:effectLst>
                <a:latin typeface="Arial Black" panose="020B0A04020102020204" pitchFamily="34" charset="0"/>
              </a:rPr>
              <a:t>– 2016 Etelä-Savossa</a:t>
            </a:r>
          </a:p>
          <a:p>
            <a:r>
              <a:rPr lang="fi-FI" sz="1100" dirty="0" smtClean="0">
                <a:ln w="10160">
                  <a:solidFill>
                    <a:schemeClr val="accent1"/>
                  </a:solidFill>
                  <a:prstDash val="solid"/>
                </a:ln>
                <a:solidFill>
                  <a:srgbClr val="FFFFFF"/>
                </a:solidFill>
                <a:effectLst>
                  <a:outerShdw blurRad="38100" dist="32000" dir="5400000" algn="tl">
                    <a:srgbClr val="000000">
                      <a:alpha val="30000"/>
                    </a:srgbClr>
                  </a:outerShdw>
                </a:effectLst>
                <a:latin typeface="Arial Black" panose="020B0A04020102020204" pitchFamily="34" charset="0"/>
              </a:rPr>
              <a:t>(sisältää ohjauksen sekä tieto- ja neuvontapalvelut)</a:t>
            </a:r>
            <a:endParaRPr lang="fi-FI" sz="1100" dirty="0">
              <a:ln w="10160">
                <a:solidFill>
                  <a:schemeClr val="accent1"/>
                </a:solidFill>
                <a:prstDash val="solid"/>
              </a:ln>
              <a:solidFill>
                <a:srgbClr val="FFFFFF"/>
              </a:solidFill>
              <a:effectLst>
                <a:outerShdw blurRad="38100" dist="32000" dir="5400000" algn="tl">
                  <a:srgbClr val="000000">
                    <a:alpha val="30000"/>
                  </a:srgbClr>
                </a:outerShdw>
              </a:effectLst>
              <a:latin typeface="Arial Black" panose="020B0A04020102020204" pitchFamily="34" charset="0"/>
            </a:endParaRPr>
          </a:p>
        </p:txBody>
      </p:sp>
      <p:sp>
        <p:nvSpPr>
          <p:cNvPr id="6" name="Tekstin paikkamerkki 2"/>
          <p:cNvSpPr txBox="1">
            <a:spLocks/>
          </p:cNvSpPr>
          <p:nvPr/>
        </p:nvSpPr>
        <p:spPr>
          <a:xfrm>
            <a:off x="7720764" y="2358957"/>
            <a:ext cx="1479335" cy="505875"/>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indent="0">
              <a:buNone/>
            </a:pPr>
            <a:r>
              <a:rPr lang="fi-FI" sz="2200" b="1" kern="0" dirty="0" smtClean="0">
                <a:solidFill>
                  <a:schemeClr val="bg1"/>
                </a:solidFill>
                <a:effectLst>
                  <a:outerShdw blurRad="50800" dist="38100" dir="2700000" algn="tl" rotWithShape="0">
                    <a:prstClr val="black">
                      <a:alpha val="40000"/>
                    </a:prstClr>
                  </a:outerShdw>
                </a:effectLst>
              </a:rPr>
              <a:t>Yrittäen</a:t>
            </a:r>
            <a:endParaRPr lang="fi-FI" sz="2200" b="1" kern="0" dirty="0">
              <a:solidFill>
                <a:schemeClr val="bg1"/>
              </a:solidFill>
              <a:effectLst>
                <a:outerShdw blurRad="50800" dist="38100" dir="2700000" algn="tl" rotWithShape="0">
                  <a:prstClr val="black">
                    <a:alpha val="40000"/>
                  </a:prstClr>
                </a:outerShdw>
              </a:effectLst>
            </a:endParaRPr>
          </a:p>
        </p:txBody>
      </p:sp>
      <p:sp>
        <p:nvSpPr>
          <p:cNvPr id="7" name="Otsikko 1"/>
          <p:cNvSpPr txBox="1">
            <a:spLocks/>
          </p:cNvSpPr>
          <p:nvPr/>
        </p:nvSpPr>
        <p:spPr>
          <a:xfrm>
            <a:off x="2644382" y="3287189"/>
            <a:ext cx="1368152" cy="595721"/>
          </a:xfrm>
          <a:prstGeom prst="rect">
            <a:avLst/>
          </a:prstGeom>
        </p:spPr>
        <p:txBody>
          <a:bodyPr/>
          <a:lstStyle>
            <a:lvl1pPr algn="l" rtl="0" eaLnBrk="1" fontAlgn="base" hangingPunct="1">
              <a:spcBef>
                <a:spcPct val="0"/>
              </a:spcBef>
              <a:spcAft>
                <a:spcPct val="0"/>
              </a:spcAft>
              <a:defRPr sz="40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Arial" charset="0"/>
              </a:defRPr>
            </a:lvl2pPr>
            <a:lvl3pPr algn="l" rtl="0" eaLnBrk="1" fontAlgn="base" hangingPunct="1">
              <a:spcBef>
                <a:spcPct val="0"/>
              </a:spcBef>
              <a:spcAft>
                <a:spcPct val="0"/>
              </a:spcAft>
              <a:defRPr sz="4000">
                <a:solidFill>
                  <a:schemeClr val="tx2"/>
                </a:solidFill>
                <a:latin typeface="Arial" charset="0"/>
              </a:defRPr>
            </a:lvl3pPr>
            <a:lvl4pPr algn="l" rtl="0" eaLnBrk="1" fontAlgn="base" hangingPunct="1">
              <a:spcBef>
                <a:spcPct val="0"/>
              </a:spcBef>
              <a:spcAft>
                <a:spcPct val="0"/>
              </a:spcAft>
              <a:defRPr sz="4000">
                <a:solidFill>
                  <a:schemeClr val="tx2"/>
                </a:solidFill>
                <a:latin typeface="Arial" charset="0"/>
              </a:defRPr>
            </a:lvl4pPr>
            <a:lvl5pPr algn="l" rtl="0" eaLnBrk="1" fontAlgn="base" hangingPunct="1">
              <a:spcBef>
                <a:spcPct val="0"/>
              </a:spcBef>
              <a:spcAft>
                <a:spcPct val="0"/>
              </a:spcAft>
              <a:defRPr sz="4000">
                <a:solidFill>
                  <a:schemeClr val="tx2"/>
                </a:solidFill>
                <a:latin typeface="Arial" charset="0"/>
              </a:defRPr>
            </a:lvl5pPr>
            <a:lvl6pPr marL="457200" algn="l" rtl="0" eaLnBrk="1" fontAlgn="base" hangingPunct="1">
              <a:spcBef>
                <a:spcPct val="0"/>
              </a:spcBef>
              <a:spcAft>
                <a:spcPct val="0"/>
              </a:spcAft>
              <a:defRPr sz="4000">
                <a:solidFill>
                  <a:schemeClr val="tx2"/>
                </a:solidFill>
                <a:latin typeface="Verdana" pitchFamily="34" charset="0"/>
              </a:defRPr>
            </a:lvl6pPr>
            <a:lvl7pPr marL="914400" algn="l" rtl="0" eaLnBrk="1" fontAlgn="base" hangingPunct="1">
              <a:spcBef>
                <a:spcPct val="0"/>
              </a:spcBef>
              <a:spcAft>
                <a:spcPct val="0"/>
              </a:spcAft>
              <a:defRPr sz="4000">
                <a:solidFill>
                  <a:schemeClr val="tx2"/>
                </a:solidFill>
                <a:latin typeface="Verdana" pitchFamily="34" charset="0"/>
              </a:defRPr>
            </a:lvl7pPr>
            <a:lvl8pPr marL="1371600" algn="l" rtl="0" eaLnBrk="1" fontAlgn="base" hangingPunct="1">
              <a:spcBef>
                <a:spcPct val="0"/>
              </a:spcBef>
              <a:spcAft>
                <a:spcPct val="0"/>
              </a:spcAft>
              <a:defRPr sz="4000">
                <a:solidFill>
                  <a:schemeClr val="tx2"/>
                </a:solidFill>
                <a:latin typeface="Verdana" pitchFamily="34" charset="0"/>
              </a:defRPr>
            </a:lvl8pPr>
            <a:lvl9pPr marL="1828800" algn="l" rtl="0" eaLnBrk="1" fontAlgn="base" hangingPunct="1">
              <a:spcBef>
                <a:spcPct val="0"/>
              </a:spcBef>
              <a:spcAft>
                <a:spcPct val="0"/>
              </a:spcAft>
              <a:defRPr sz="4000">
                <a:solidFill>
                  <a:schemeClr val="tx2"/>
                </a:solidFill>
                <a:latin typeface="Verdana" pitchFamily="34" charset="0"/>
              </a:defRPr>
            </a:lvl9pPr>
          </a:lstStyle>
          <a:p>
            <a:r>
              <a:rPr lang="fi-FI" sz="2400" b="1" kern="0" dirty="0" smtClean="0">
                <a:solidFill>
                  <a:schemeClr val="bg1"/>
                </a:solidFill>
                <a:effectLst>
                  <a:outerShdw blurRad="50800" dist="38100" dir="2700000" algn="tl" rotWithShape="0">
                    <a:prstClr val="black">
                      <a:alpha val="40000"/>
                    </a:prstClr>
                  </a:outerShdw>
                </a:effectLst>
              </a:rPr>
              <a:t>Visio:</a:t>
            </a:r>
            <a:endParaRPr lang="fi-FI" sz="2400" b="1" kern="0" dirty="0">
              <a:solidFill>
                <a:schemeClr val="bg1"/>
              </a:solidFill>
              <a:effectLst>
                <a:outerShdw blurRad="50800" dist="38100" dir="2700000" algn="tl" rotWithShape="0">
                  <a:prstClr val="black">
                    <a:alpha val="40000"/>
                  </a:prstClr>
                </a:outerShdw>
              </a:effectLst>
            </a:endParaRPr>
          </a:p>
        </p:txBody>
      </p:sp>
      <p:sp>
        <p:nvSpPr>
          <p:cNvPr id="8" name="Tekstin paikkamerkki 2"/>
          <p:cNvSpPr txBox="1">
            <a:spLocks/>
          </p:cNvSpPr>
          <p:nvPr/>
        </p:nvSpPr>
        <p:spPr>
          <a:xfrm>
            <a:off x="3707904" y="3308510"/>
            <a:ext cx="996671" cy="443954"/>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indent="0">
              <a:buNone/>
            </a:pPr>
            <a:r>
              <a:rPr lang="fi-FI" sz="2200" b="1" kern="0" dirty="0" smtClean="0">
                <a:solidFill>
                  <a:schemeClr val="bg1"/>
                </a:solidFill>
                <a:effectLst>
                  <a:outerShdw blurRad="50800" dist="38100" dir="2700000" algn="tl" rotWithShape="0">
                    <a:prstClr val="black">
                      <a:alpha val="40000"/>
                    </a:prstClr>
                  </a:outerShdw>
                </a:effectLst>
              </a:rPr>
              <a:t>Opin</a:t>
            </a:r>
            <a:endParaRPr lang="fi-FI" sz="2200" b="1" kern="0" dirty="0">
              <a:solidFill>
                <a:schemeClr val="bg1"/>
              </a:solidFill>
              <a:effectLst>
                <a:outerShdw blurRad="50800" dist="38100" dir="2700000" algn="tl" rotWithShape="0">
                  <a:prstClr val="black">
                    <a:alpha val="40000"/>
                  </a:prstClr>
                </a:outerShdw>
              </a:effectLst>
            </a:endParaRPr>
          </a:p>
        </p:txBody>
      </p:sp>
      <p:sp>
        <p:nvSpPr>
          <p:cNvPr id="9" name="Tekstin paikkamerkki 2"/>
          <p:cNvSpPr txBox="1">
            <a:spLocks/>
          </p:cNvSpPr>
          <p:nvPr/>
        </p:nvSpPr>
        <p:spPr>
          <a:xfrm>
            <a:off x="4574982" y="3387656"/>
            <a:ext cx="1356441" cy="495254"/>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indent="0">
              <a:buNone/>
            </a:pPr>
            <a:r>
              <a:rPr lang="fi-FI" sz="2200" b="1" kern="0" dirty="0" smtClean="0">
                <a:solidFill>
                  <a:schemeClr val="bg1"/>
                </a:solidFill>
                <a:effectLst>
                  <a:outerShdw blurRad="50800" dist="38100" dir="2700000" algn="tl" rotWithShape="0">
                    <a:prstClr val="black">
                      <a:alpha val="40000"/>
                    </a:prstClr>
                  </a:outerShdw>
                </a:effectLst>
              </a:rPr>
              <a:t>Oivallan</a:t>
            </a:r>
            <a:endParaRPr lang="fi-FI" sz="2200" b="1" kern="0" dirty="0">
              <a:solidFill>
                <a:schemeClr val="bg1"/>
              </a:solidFill>
              <a:effectLst>
                <a:outerShdw blurRad="50800" dist="38100" dir="2700000" algn="tl" rotWithShape="0">
                  <a:prstClr val="black">
                    <a:alpha val="40000"/>
                  </a:prstClr>
                </a:outerShdw>
              </a:effectLst>
            </a:endParaRPr>
          </a:p>
        </p:txBody>
      </p:sp>
      <p:sp>
        <p:nvSpPr>
          <p:cNvPr id="10" name="Tekstin paikkamerkki 2"/>
          <p:cNvSpPr txBox="1">
            <a:spLocks/>
          </p:cNvSpPr>
          <p:nvPr/>
        </p:nvSpPr>
        <p:spPr>
          <a:xfrm>
            <a:off x="5479286" y="3018748"/>
            <a:ext cx="1468978" cy="536882"/>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indent="0">
              <a:buNone/>
            </a:pPr>
            <a:r>
              <a:rPr lang="fi-FI" sz="2200" b="1" kern="0" dirty="0" smtClean="0">
                <a:solidFill>
                  <a:schemeClr val="bg1"/>
                </a:solidFill>
                <a:effectLst>
                  <a:outerShdw blurRad="50800" dist="38100" dir="2700000" algn="tl" rotWithShape="0">
                    <a:prstClr val="black">
                      <a:alpha val="40000"/>
                    </a:prstClr>
                  </a:outerShdw>
                </a:effectLst>
              </a:rPr>
              <a:t>Onnistun</a:t>
            </a:r>
            <a:endParaRPr lang="fi-FI" sz="2200" b="1" kern="0" dirty="0">
              <a:solidFill>
                <a:schemeClr val="bg1"/>
              </a:solidFill>
              <a:effectLst>
                <a:outerShdw blurRad="50800" dist="38100" dir="2700000" algn="tl" rotWithShape="0">
                  <a:prstClr val="black">
                    <a:alpha val="40000"/>
                  </a:prstClr>
                </a:outerShdw>
              </a:effectLst>
            </a:endParaRPr>
          </a:p>
        </p:txBody>
      </p:sp>
      <p:sp>
        <p:nvSpPr>
          <p:cNvPr id="11" name="Tekstin paikkamerkki 2"/>
          <p:cNvSpPr txBox="1">
            <a:spLocks/>
          </p:cNvSpPr>
          <p:nvPr/>
        </p:nvSpPr>
        <p:spPr>
          <a:xfrm>
            <a:off x="6804248" y="2667484"/>
            <a:ext cx="1368152" cy="487849"/>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indent="0">
              <a:buNone/>
            </a:pPr>
            <a:r>
              <a:rPr lang="fi-FI" sz="2200" b="1" kern="0" dirty="0" smtClean="0">
                <a:solidFill>
                  <a:schemeClr val="bg1"/>
                </a:solidFill>
                <a:effectLst>
                  <a:outerShdw blurRad="50800" dist="38100" dir="2700000" algn="tl" rotWithShape="0">
                    <a:prstClr val="black">
                      <a:alpha val="40000"/>
                    </a:prstClr>
                  </a:outerShdw>
                </a:effectLst>
              </a:rPr>
              <a:t>Yhdessä</a:t>
            </a:r>
          </a:p>
        </p:txBody>
      </p:sp>
      <p:sp>
        <p:nvSpPr>
          <p:cNvPr id="12" name="Tekstin paikkamerkki 2"/>
          <p:cNvSpPr txBox="1">
            <a:spLocks/>
          </p:cNvSpPr>
          <p:nvPr/>
        </p:nvSpPr>
        <p:spPr>
          <a:xfrm>
            <a:off x="0" y="6209928"/>
            <a:ext cx="9143244" cy="675456"/>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indent="0" algn="ctr">
              <a:buNone/>
            </a:pPr>
            <a:r>
              <a:rPr lang="fi-FI" sz="2400" b="1" kern="0" dirty="0" smtClean="0">
                <a:solidFill>
                  <a:schemeClr val="bg1"/>
                </a:solidFill>
                <a:effectLst>
                  <a:outerShdw blurRad="50800" dist="38100" dir="2700000" algn="tl" rotWithShape="0">
                    <a:prstClr val="black">
                      <a:alpha val="40000"/>
                    </a:prstClr>
                  </a:outerShdw>
                </a:effectLst>
              </a:rPr>
              <a:t>Arvot:</a:t>
            </a:r>
            <a:r>
              <a:rPr lang="fi-FI" sz="3200" b="1" kern="0" dirty="0" smtClean="0">
                <a:solidFill>
                  <a:schemeClr val="bg1"/>
                </a:solidFill>
                <a:effectLst>
                  <a:outerShdw blurRad="50800" dist="38100" dir="2700000" algn="tl" rotWithShape="0">
                    <a:prstClr val="black">
                      <a:alpha val="40000"/>
                    </a:prstClr>
                  </a:outerShdw>
                </a:effectLst>
              </a:rPr>
              <a:t> </a:t>
            </a:r>
            <a:r>
              <a:rPr lang="fi-FI" sz="2200" b="1" kern="0" dirty="0" smtClean="0">
                <a:solidFill>
                  <a:schemeClr val="bg1"/>
                </a:solidFill>
                <a:effectLst>
                  <a:outerShdw blurRad="50800" dist="38100" dir="2700000" algn="tl" rotWithShape="0">
                    <a:prstClr val="black">
                      <a:alpha val="40000"/>
                    </a:prstClr>
                  </a:outerShdw>
                </a:effectLst>
              </a:rPr>
              <a:t>luottamus, kunnioitus, tasa-arvo, joustavuus, sivistys</a:t>
            </a:r>
            <a:endParaRPr lang="fi-FI" sz="2200" b="1" kern="0" dirty="0">
              <a:solidFill>
                <a:schemeClr val="bg1"/>
              </a:solidFill>
              <a:effectLst>
                <a:outerShdw blurRad="50800" dist="38100" dir="2700000" algn="tl" rotWithShape="0">
                  <a:prstClr val="black">
                    <a:alpha val="40000"/>
                  </a:prstClr>
                </a:outerShdw>
              </a:effectLst>
            </a:endParaRPr>
          </a:p>
        </p:txBody>
      </p:sp>
      <p:sp>
        <p:nvSpPr>
          <p:cNvPr id="14" name="Tekstin paikkamerkki 2"/>
          <p:cNvSpPr txBox="1">
            <a:spLocks/>
          </p:cNvSpPr>
          <p:nvPr/>
        </p:nvSpPr>
        <p:spPr>
          <a:xfrm>
            <a:off x="265489" y="1248646"/>
            <a:ext cx="1656748" cy="1106820"/>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indent="0">
              <a:buNone/>
            </a:pPr>
            <a:endParaRPr lang="fi-FI" sz="800" kern="0" dirty="0"/>
          </a:p>
        </p:txBody>
      </p:sp>
      <p:sp>
        <p:nvSpPr>
          <p:cNvPr id="18" name="Pyöristetty suorakulmio 17"/>
          <p:cNvSpPr/>
          <p:nvPr/>
        </p:nvSpPr>
        <p:spPr>
          <a:xfrm>
            <a:off x="7092279" y="4600438"/>
            <a:ext cx="1584177" cy="1341594"/>
          </a:xfrm>
          <a:prstGeom prst="roundRect">
            <a:avLst>
              <a:gd name="adj" fmla="val 5029"/>
            </a:avLst>
          </a:pr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7" name="Tekstin paikkamerkki 2"/>
          <p:cNvSpPr txBox="1">
            <a:spLocks/>
          </p:cNvSpPr>
          <p:nvPr/>
        </p:nvSpPr>
        <p:spPr>
          <a:xfrm>
            <a:off x="7157157" y="4680929"/>
            <a:ext cx="1519299" cy="1261102"/>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lvl="1" indent="0">
              <a:buClr>
                <a:schemeClr val="accent6"/>
              </a:buClr>
              <a:buSzPct val="150000"/>
              <a:buNone/>
            </a:pPr>
            <a:r>
              <a:rPr lang="fi-FI" sz="800" b="1" kern="0" dirty="0" smtClean="0">
                <a:solidFill>
                  <a:srgbClr val="002060"/>
                </a:solidFill>
              </a:rPr>
              <a:t>Elinikäisen oppimisen </a:t>
            </a:r>
            <a:r>
              <a:rPr lang="fi-FI" sz="800" b="1" kern="0" dirty="0">
                <a:solidFill>
                  <a:srgbClr val="002060"/>
                </a:solidFill>
              </a:rPr>
              <a:t>kansainväliset ja </a:t>
            </a:r>
            <a:br>
              <a:rPr lang="fi-FI" sz="800" b="1" kern="0" dirty="0">
                <a:solidFill>
                  <a:srgbClr val="002060"/>
                </a:solidFill>
              </a:rPr>
            </a:br>
            <a:r>
              <a:rPr lang="fi-FI" sz="800" b="1" kern="0" dirty="0" smtClean="0">
                <a:solidFill>
                  <a:srgbClr val="002060"/>
                </a:solidFill>
              </a:rPr>
              <a:t>kansalliset </a:t>
            </a:r>
            <a:r>
              <a:rPr lang="fi-FI" sz="800" b="1" kern="0" dirty="0">
                <a:solidFill>
                  <a:srgbClr val="002060"/>
                </a:solidFill>
              </a:rPr>
              <a:t>painotukset</a:t>
            </a:r>
          </a:p>
          <a:p>
            <a:pPr marL="144000" lvl="1" indent="-144000">
              <a:buClr>
                <a:schemeClr val="accent6"/>
              </a:buClr>
              <a:buSzPct val="150000"/>
              <a:buFont typeface="Wingdings" pitchFamily="2" charset="2"/>
              <a:buChar char="§"/>
            </a:pPr>
            <a:r>
              <a:rPr lang="fi-FI" sz="800" kern="0" dirty="0" smtClean="0"/>
              <a:t>Ohjausta tasapuolisesti</a:t>
            </a:r>
          </a:p>
          <a:p>
            <a:pPr marL="144000" lvl="1" indent="-144000">
              <a:buClr>
                <a:schemeClr val="accent6"/>
              </a:buClr>
              <a:buSzPct val="150000"/>
              <a:buFont typeface="Wingdings" pitchFamily="2" charset="2"/>
              <a:buChar char="§"/>
            </a:pPr>
            <a:r>
              <a:rPr lang="fi-FI" sz="800" kern="0" smtClean="0"/>
              <a:t>Urasuunnittelun taidot</a:t>
            </a:r>
            <a:endParaRPr lang="fi-FI" sz="800" kern="0" dirty="0" smtClean="0"/>
          </a:p>
          <a:p>
            <a:pPr marL="144000" lvl="1" indent="-144000">
              <a:buClr>
                <a:schemeClr val="accent6"/>
              </a:buClr>
              <a:buSzPct val="150000"/>
              <a:buFont typeface="Wingdings" pitchFamily="2" charset="2"/>
              <a:buChar char="§"/>
            </a:pPr>
            <a:r>
              <a:rPr lang="fi-FI" sz="800" kern="0" dirty="0" smtClean="0"/>
              <a:t>Ohjausosaaminen</a:t>
            </a:r>
          </a:p>
          <a:p>
            <a:pPr marL="144000" lvl="1" indent="-144000">
              <a:buClr>
                <a:schemeClr val="accent6"/>
              </a:buClr>
              <a:buSzPct val="150000"/>
              <a:buFont typeface="Wingdings" pitchFamily="2" charset="2"/>
              <a:buChar char="§"/>
            </a:pPr>
            <a:r>
              <a:rPr lang="fi-FI" sz="800" kern="0" dirty="0" smtClean="0"/>
              <a:t>Laatujärjestelmä</a:t>
            </a:r>
          </a:p>
          <a:p>
            <a:pPr marL="144000" lvl="1" indent="-144000">
              <a:buClr>
                <a:schemeClr val="accent6"/>
              </a:buClr>
              <a:buSzPct val="150000"/>
              <a:buFont typeface="Wingdings" pitchFamily="2" charset="2"/>
              <a:buChar char="§"/>
            </a:pPr>
            <a:r>
              <a:rPr lang="fi-FI" sz="800" kern="0" dirty="0" smtClean="0"/>
              <a:t>Koordinointi</a:t>
            </a:r>
            <a:endParaRPr lang="fi-FI" sz="800" kern="0" dirty="0"/>
          </a:p>
        </p:txBody>
      </p:sp>
      <p:sp>
        <p:nvSpPr>
          <p:cNvPr id="22" name="Pyöristetty suorakulmio 21"/>
          <p:cNvSpPr/>
          <p:nvPr/>
        </p:nvSpPr>
        <p:spPr>
          <a:xfrm>
            <a:off x="231159" y="4804401"/>
            <a:ext cx="1483685" cy="1137631"/>
          </a:xfrm>
          <a:prstGeom prst="roundRect">
            <a:avLst>
              <a:gd name="adj" fmla="val 5029"/>
            </a:avLst>
          </a:pr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3" name="Tekstin paikkamerkki 2"/>
          <p:cNvSpPr txBox="1">
            <a:spLocks/>
          </p:cNvSpPr>
          <p:nvPr/>
        </p:nvSpPr>
        <p:spPr>
          <a:xfrm>
            <a:off x="307794" y="4797153"/>
            <a:ext cx="1263036" cy="1144880"/>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indent="0">
              <a:buNone/>
            </a:pPr>
            <a:r>
              <a:rPr lang="fi-FI" sz="800" b="1" dirty="0" smtClean="0">
                <a:solidFill>
                  <a:srgbClr val="002060"/>
                </a:solidFill>
              </a:rPr>
              <a:t>Etelä-Savon elinikäisen oppimisen kehitystehtävät</a:t>
            </a:r>
          </a:p>
          <a:p>
            <a:pPr marL="144000" indent="-144000">
              <a:buClr>
                <a:schemeClr val="accent6"/>
              </a:buClr>
            </a:pPr>
            <a:r>
              <a:rPr lang="fi-FI" sz="800" dirty="0" smtClean="0"/>
              <a:t>Tekee strategiaa</a:t>
            </a:r>
          </a:p>
          <a:p>
            <a:pPr marL="144000" indent="-144000">
              <a:buClr>
                <a:schemeClr val="accent6"/>
              </a:buClr>
            </a:pPr>
            <a:r>
              <a:rPr lang="fi-FI" sz="800" dirty="0" smtClean="0"/>
              <a:t>Kehittää </a:t>
            </a:r>
            <a:r>
              <a:rPr lang="fi-FI" sz="800" dirty="0"/>
              <a:t>ja arvioi</a:t>
            </a:r>
          </a:p>
          <a:p>
            <a:pPr marL="144000" indent="-144000">
              <a:buClr>
                <a:schemeClr val="accent6"/>
              </a:buClr>
            </a:pPr>
            <a:r>
              <a:rPr lang="fi-FI" sz="800" dirty="0" err="1"/>
              <a:t>Yhteensovittaa</a:t>
            </a:r>
            <a:endParaRPr lang="fi-FI" sz="800" dirty="0"/>
          </a:p>
          <a:p>
            <a:pPr marL="144000" indent="-144000">
              <a:buClr>
                <a:schemeClr val="accent6"/>
              </a:buClr>
            </a:pPr>
            <a:r>
              <a:rPr lang="fi-FI" sz="800" dirty="0"/>
              <a:t>Avaa yhteistyötä</a:t>
            </a:r>
          </a:p>
          <a:p>
            <a:pPr marL="144000" indent="-144000">
              <a:buClr>
                <a:schemeClr val="accent6"/>
              </a:buClr>
            </a:pPr>
            <a:r>
              <a:rPr lang="fi-FI" sz="800" dirty="0"/>
              <a:t>Verkostoituu</a:t>
            </a:r>
          </a:p>
        </p:txBody>
      </p:sp>
      <p:sp>
        <p:nvSpPr>
          <p:cNvPr id="36" name="Tekstiruutu 35"/>
          <p:cNvSpPr txBox="1"/>
          <p:nvPr/>
        </p:nvSpPr>
        <p:spPr>
          <a:xfrm>
            <a:off x="6660232" y="634301"/>
            <a:ext cx="1357199" cy="754668"/>
          </a:xfrm>
          <a:prstGeom prst="rect">
            <a:avLst/>
          </a:prstGeom>
          <a:noFill/>
        </p:spPr>
        <p:txBody>
          <a:bodyPr wrap="square" rtlCol="0">
            <a:spAutoFit/>
          </a:bodyPr>
          <a:lstStyle/>
          <a:p>
            <a:pPr lvl="0" algn="ctr"/>
            <a:r>
              <a:rPr lang="fi-FI" sz="1400" b="1" dirty="0" smtClean="0">
                <a:ln w="10160">
                  <a:solidFill>
                    <a:schemeClr val="accent1"/>
                  </a:solidFill>
                  <a:prstDash val="solid"/>
                </a:ln>
                <a:latin typeface="+mn-lt"/>
              </a:rPr>
              <a:t>Vastuumme </a:t>
            </a:r>
            <a:r>
              <a:rPr lang="fi-FI" sz="1400" b="1" dirty="0" err="1" smtClean="0">
                <a:ln w="10160">
                  <a:solidFill>
                    <a:schemeClr val="accent1"/>
                  </a:solidFill>
                  <a:prstDash val="solid"/>
                </a:ln>
                <a:latin typeface="+mn-lt"/>
              </a:rPr>
              <a:t>tulevaisuu-</a:t>
            </a:r>
            <a:endParaRPr lang="fi-FI" sz="1400" b="1" dirty="0" smtClean="0">
              <a:ln w="10160">
                <a:solidFill>
                  <a:schemeClr val="accent1"/>
                </a:solidFill>
                <a:prstDash val="solid"/>
              </a:ln>
              <a:latin typeface="+mn-lt"/>
            </a:endParaRPr>
          </a:p>
          <a:p>
            <a:pPr lvl="0" algn="ctr"/>
            <a:r>
              <a:rPr lang="fi-FI" sz="1400" b="1" dirty="0" err="1" smtClean="0">
                <a:ln w="10160">
                  <a:solidFill>
                    <a:schemeClr val="accent1"/>
                  </a:solidFill>
                  <a:prstDash val="solid"/>
                </a:ln>
                <a:latin typeface="+mn-lt"/>
              </a:rPr>
              <a:t>desta</a:t>
            </a:r>
            <a:endParaRPr lang="fi-FI" sz="1400" b="1" dirty="0">
              <a:ln w="10160">
                <a:solidFill>
                  <a:schemeClr val="accent1"/>
                </a:solidFill>
                <a:prstDash val="solid"/>
              </a:ln>
              <a:latin typeface="+mn-lt"/>
            </a:endParaRPr>
          </a:p>
        </p:txBody>
      </p:sp>
      <p:sp>
        <p:nvSpPr>
          <p:cNvPr id="38" name="Tekstiruutu 37"/>
          <p:cNvSpPr txBox="1"/>
          <p:nvPr/>
        </p:nvSpPr>
        <p:spPr>
          <a:xfrm>
            <a:off x="797912" y="1327869"/>
            <a:ext cx="3600400" cy="307777"/>
          </a:xfrm>
          <a:prstGeom prst="rect">
            <a:avLst/>
          </a:prstGeom>
          <a:noFill/>
        </p:spPr>
        <p:txBody>
          <a:bodyPr wrap="square" rtlCol="0">
            <a:spAutoFit/>
          </a:bodyPr>
          <a:lstStyle/>
          <a:p>
            <a:pPr algn="ctr"/>
            <a:r>
              <a:rPr lang="fi-FI" sz="1400" b="1" dirty="0" smtClean="0"/>
              <a:t>Tavoitteet</a:t>
            </a:r>
            <a:endParaRPr lang="fi-FI" sz="1400" b="1" dirty="0"/>
          </a:p>
        </p:txBody>
      </p:sp>
      <p:sp>
        <p:nvSpPr>
          <p:cNvPr id="39" name="Tekstiruutu 38"/>
          <p:cNvSpPr txBox="1"/>
          <p:nvPr/>
        </p:nvSpPr>
        <p:spPr>
          <a:xfrm>
            <a:off x="5725014" y="1388969"/>
            <a:ext cx="1363833" cy="461665"/>
          </a:xfrm>
          <a:prstGeom prst="rect">
            <a:avLst/>
          </a:prstGeom>
          <a:noFill/>
        </p:spPr>
        <p:txBody>
          <a:bodyPr wrap="square" rtlCol="0">
            <a:spAutoFit/>
          </a:bodyPr>
          <a:lstStyle/>
          <a:p>
            <a:pPr lvl="0" algn="ctr"/>
            <a:r>
              <a:rPr lang="fi-FI" sz="1200" b="1" dirty="0" smtClean="0">
                <a:ln w="10160">
                  <a:solidFill>
                    <a:schemeClr val="accent1"/>
                  </a:solidFill>
                  <a:prstDash val="solid"/>
                </a:ln>
                <a:latin typeface="+mn-lt"/>
              </a:rPr>
              <a:t>Työelämä </a:t>
            </a:r>
            <a:r>
              <a:rPr lang="fi-FI" sz="1200" b="1" dirty="0" err="1" smtClean="0">
                <a:ln w="10160">
                  <a:solidFill>
                    <a:schemeClr val="accent1"/>
                  </a:solidFill>
                  <a:prstDash val="solid"/>
                </a:ln>
                <a:latin typeface="+mn-lt"/>
              </a:rPr>
              <a:t>pirstaloituu</a:t>
            </a:r>
            <a:endParaRPr lang="fi-FI" sz="1200" b="1" dirty="0">
              <a:ln w="10160">
                <a:solidFill>
                  <a:schemeClr val="accent1"/>
                </a:solidFill>
                <a:prstDash val="solid"/>
              </a:ln>
              <a:latin typeface="+mn-lt"/>
            </a:endParaRPr>
          </a:p>
        </p:txBody>
      </p:sp>
      <p:sp>
        <p:nvSpPr>
          <p:cNvPr id="40" name="Tekstiruutu 39"/>
          <p:cNvSpPr txBox="1"/>
          <p:nvPr/>
        </p:nvSpPr>
        <p:spPr>
          <a:xfrm>
            <a:off x="7720764" y="96307"/>
            <a:ext cx="1363833" cy="461665"/>
          </a:xfrm>
          <a:prstGeom prst="rect">
            <a:avLst/>
          </a:prstGeom>
          <a:noFill/>
        </p:spPr>
        <p:txBody>
          <a:bodyPr wrap="square" rtlCol="0">
            <a:spAutoFit/>
          </a:bodyPr>
          <a:lstStyle/>
          <a:p>
            <a:pPr lvl="0" algn="ctr"/>
            <a:r>
              <a:rPr lang="fi-FI" sz="1200" b="1" dirty="0" smtClean="0">
                <a:ln w="10160">
                  <a:solidFill>
                    <a:schemeClr val="accent1"/>
                  </a:solidFill>
                  <a:prstDash val="solid"/>
                </a:ln>
                <a:latin typeface="+mn-lt"/>
              </a:rPr>
              <a:t>Ikärakenne muuttuu</a:t>
            </a:r>
            <a:endParaRPr lang="fi-FI" sz="1200" b="1" dirty="0">
              <a:ln w="10160">
                <a:solidFill>
                  <a:schemeClr val="accent1"/>
                </a:solidFill>
                <a:prstDash val="solid"/>
              </a:ln>
              <a:latin typeface="+mn-lt"/>
            </a:endParaRPr>
          </a:p>
        </p:txBody>
      </p:sp>
      <p:sp>
        <p:nvSpPr>
          <p:cNvPr id="41" name="Tekstiruutu 40"/>
          <p:cNvSpPr txBox="1"/>
          <p:nvPr/>
        </p:nvSpPr>
        <p:spPr>
          <a:xfrm>
            <a:off x="7916806" y="1027528"/>
            <a:ext cx="1263420" cy="461665"/>
          </a:xfrm>
          <a:prstGeom prst="rect">
            <a:avLst/>
          </a:prstGeom>
          <a:noFill/>
        </p:spPr>
        <p:txBody>
          <a:bodyPr wrap="square" rtlCol="0">
            <a:spAutoFit/>
          </a:bodyPr>
          <a:lstStyle/>
          <a:p>
            <a:pPr lvl="0" algn="ctr"/>
            <a:r>
              <a:rPr lang="fi-FI" sz="1200" b="1" dirty="0" smtClean="0">
                <a:ln w="10160">
                  <a:solidFill>
                    <a:schemeClr val="accent1"/>
                  </a:solidFill>
                  <a:prstDash val="solid"/>
                </a:ln>
                <a:latin typeface="+mn-lt"/>
              </a:rPr>
              <a:t>Yksilöllisyys vahvistuu</a:t>
            </a:r>
            <a:endParaRPr lang="fi-FI" sz="1200" b="1" dirty="0">
              <a:ln w="10160">
                <a:solidFill>
                  <a:schemeClr val="accent1"/>
                </a:solidFill>
                <a:prstDash val="solid"/>
              </a:ln>
              <a:latin typeface="+mn-lt"/>
            </a:endParaRPr>
          </a:p>
        </p:txBody>
      </p:sp>
      <p:sp>
        <p:nvSpPr>
          <p:cNvPr id="24" name="Tekstiruutu 23"/>
          <p:cNvSpPr txBox="1"/>
          <p:nvPr/>
        </p:nvSpPr>
        <p:spPr>
          <a:xfrm>
            <a:off x="5396170" y="198066"/>
            <a:ext cx="1363833" cy="461665"/>
          </a:xfrm>
          <a:prstGeom prst="rect">
            <a:avLst/>
          </a:prstGeom>
          <a:noFill/>
          <a:ln>
            <a:noFill/>
          </a:ln>
        </p:spPr>
        <p:txBody>
          <a:bodyPr wrap="square" rtlCol="0">
            <a:spAutoFit/>
          </a:bodyPr>
          <a:lstStyle/>
          <a:p>
            <a:pPr lvl="0" algn="ctr"/>
            <a:r>
              <a:rPr lang="fi-FI" sz="1200" b="1" dirty="0" smtClean="0">
                <a:ln w="10160">
                  <a:solidFill>
                    <a:schemeClr val="accent1"/>
                  </a:solidFill>
                  <a:prstDash val="solid"/>
                </a:ln>
                <a:latin typeface="+mn-lt"/>
              </a:rPr>
              <a:t>Globalisaatio kiihtyy</a:t>
            </a:r>
            <a:endParaRPr lang="fi-FI" sz="1200" b="1" dirty="0">
              <a:ln w="10160">
                <a:solidFill>
                  <a:schemeClr val="accent1"/>
                </a:solidFill>
                <a:prstDash val="solid"/>
              </a:ln>
              <a:latin typeface="+mn-lt"/>
            </a:endParaRPr>
          </a:p>
        </p:txBody>
      </p:sp>
      <p:sp>
        <p:nvSpPr>
          <p:cNvPr id="25" name="Tekstiruutu 24"/>
          <p:cNvSpPr txBox="1"/>
          <p:nvPr/>
        </p:nvSpPr>
        <p:spPr>
          <a:xfrm>
            <a:off x="5188810" y="696472"/>
            <a:ext cx="1363833" cy="461665"/>
          </a:xfrm>
          <a:prstGeom prst="rect">
            <a:avLst/>
          </a:prstGeom>
          <a:noFill/>
        </p:spPr>
        <p:txBody>
          <a:bodyPr wrap="square" rtlCol="0">
            <a:spAutoFit/>
          </a:bodyPr>
          <a:lstStyle/>
          <a:p>
            <a:pPr lvl="0" algn="ctr"/>
            <a:r>
              <a:rPr lang="fi-FI" sz="1200" b="1" dirty="0">
                <a:ln w="10160">
                  <a:solidFill>
                    <a:schemeClr val="accent1"/>
                  </a:solidFill>
                  <a:prstDash val="solid"/>
                </a:ln>
                <a:latin typeface="+mn-lt"/>
              </a:rPr>
              <a:t>Tekniikka kehittyy</a:t>
            </a:r>
          </a:p>
        </p:txBody>
      </p:sp>
      <p:sp>
        <p:nvSpPr>
          <p:cNvPr id="26" name="Tekstiruutu 25"/>
          <p:cNvSpPr txBox="1"/>
          <p:nvPr/>
        </p:nvSpPr>
        <p:spPr>
          <a:xfrm>
            <a:off x="135986" y="2647056"/>
            <a:ext cx="1123646" cy="707886"/>
          </a:xfrm>
          <a:prstGeom prst="rect">
            <a:avLst/>
          </a:prstGeom>
          <a:noFill/>
        </p:spPr>
        <p:txBody>
          <a:bodyPr wrap="square" rtlCol="0">
            <a:spAutoFit/>
          </a:bodyPr>
          <a:lstStyle/>
          <a:p>
            <a:pPr algn="ctr"/>
            <a:r>
              <a:rPr lang="fi-FI" sz="1000" b="1" dirty="0"/>
              <a:t>Oppimisen ja </a:t>
            </a:r>
            <a:r>
              <a:rPr lang="fi-FI" sz="1000" b="1" dirty="0" smtClean="0"/>
              <a:t>ohjauksen </a:t>
            </a:r>
            <a:r>
              <a:rPr lang="fi-FI" sz="1000" b="1" dirty="0"/>
              <a:t>yhteiset järjestelyt</a:t>
            </a:r>
          </a:p>
        </p:txBody>
      </p:sp>
      <p:sp>
        <p:nvSpPr>
          <p:cNvPr id="27" name="Tekstiruutu 26"/>
          <p:cNvSpPr txBox="1"/>
          <p:nvPr/>
        </p:nvSpPr>
        <p:spPr>
          <a:xfrm>
            <a:off x="1187624" y="2647056"/>
            <a:ext cx="792088" cy="400110"/>
          </a:xfrm>
          <a:prstGeom prst="rect">
            <a:avLst/>
          </a:prstGeom>
          <a:noFill/>
        </p:spPr>
        <p:txBody>
          <a:bodyPr wrap="square" rtlCol="0">
            <a:spAutoFit/>
          </a:bodyPr>
          <a:lstStyle/>
          <a:p>
            <a:pPr algn="ctr"/>
            <a:r>
              <a:rPr lang="fi-FI" sz="1000" b="1" dirty="0" smtClean="0"/>
              <a:t>Läpi-</a:t>
            </a:r>
          </a:p>
          <a:p>
            <a:pPr algn="ctr"/>
            <a:r>
              <a:rPr lang="fi-FI" sz="1000" b="1" dirty="0" smtClean="0"/>
              <a:t>näkyvyys</a:t>
            </a:r>
            <a:endParaRPr lang="fi-FI" sz="1000" b="1" dirty="0"/>
          </a:p>
        </p:txBody>
      </p:sp>
      <p:sp>
        <p:nvSpPr>
          <p:cNvPr id="28" name="Tekstiruutu 27"/>
          <p:cNvSpPr txBox="1"/>
          <p:nvPr/>
        </p:nvSpPr>
        <p:spPr>
          <a:xfrm>
            <a:off x="2051720" y="2647056"/>
            <a:ext cx="697806" cy="400110"/>
          </a:xfrm>
          <a:prstGeom prst="rect">
            <a:avLst/>
          </a:prstGeom>
          <a:noFill/>
        </p:spPr>
        <p:txBody>
          <a:bodyPr wrap="square" rtlCol="0">
            <a:spAutoFit/>
          </a:bodyPr>
          <a:lstStyle/>
          <a:p>
            <a:pPr algn="ctr"/>
            <a:r>
              <a:rPr lang="fi-FI" sz="1000" b="1" dirty="0"/>
              <a:t>Helpot </a:t>
            </a:r>
            <a:endParaRPr lang="fi-FI" sz="1000" b="1" dirty="0" smtClean="0"/>
          </a:p>
          <a:p>
            <a:pPr algn="ctr"/>
            <a:r>
              <a:rPr lang="fi-FI" sz="1000" b="1" dirty="0" smtClean="0"/>
              <a:t>palvelut</a:t>
            </a:r>
            <a:endParaRPr lang="fi-FI" sz="1000" b="1" dirty="0"/>
          </a:p>
        </p:txBody>
      </p:sp>
      <p:sp>
        <p:nvSpPr>
          <p:cNvPr id="31" name="Tekstiruutu 30"/>
          <p:cNvSpPr txBox="1"/>
          <p:nvPr/>
        </p:nvSpPr>
        <p:spPr>
          <a:xfrm>
            <a:off x="2785420" y="2647056"/>
            <a:ext cx="1112163" cy="553998"/>
          </a:xfrm>
          <a:prstGeom prst="rect">
            <a:avLst/>
          </a:prstGeom>
          <a:noFill/>
        </p:spPr>
        <p:txBody>
          <a:bodyPr wrap="square" rtlCol="0">
            <a:spAutoFit/>
          </a:bodyPr>
          <a:lstStyle/>
          <a:p>
            <a:pPr algn="ctr"/>
            <a:r>
              <a:rPr lang="fi-FI" sz="1000" b="1" dirty="0"/>
              <a:t>Oppimisen kannustavat vaihtoehdot</a:t>
            </a:r>
          </a:p>
        </p:txBody>
      </p:sp>
      <p:sp>
        <p:nvSpPr>
          <p:cNvPr id="32" name="Tekstiruutu 31"/>
          <p:cNvSpPr txBox="1"/>
          <p:nvPr/>
        </p:nvSpPr>
        <p:spPr>
          <a:xfrm>
            <a:off x="3707904" y="2647056"/>
            <a:ext cx="1112163" cy="553998"/>
          </a:xfrm>
          <a:prstGeom prst="rect">
            <a:avLst/>
          </a:prstGeom>
          <a:noFill/>
        </p:spPr>
        <p:txBody>
          <a:bodyPr wrap="square" rtlCol="0">
            <a:spAutoFit/>
          </a:bodyPr>
          <a:lstStyle/>
          <a:p>
            <a:pPr algn="ctr"/>
            <a:r>
              <a:rPr lang="fi-FI" sz="1000" b="1" dirty="0"/>
              <a:t>Toimiva </a:t>
            </a:r>
            <a:r>
              <a:rPr lang="fi-FI" sz="1000" b="1" dirty="0" smtClean="0"/>
              <a:t>verkosto-</a:t>
            </a:r>
          </a:p>
          <a:p>
            <a:pPr algn="ctr"/>
            <a:r>
              <a:rPr lang="fi-FI" sz="1000" b="1" dirty="0" smtClean="0"/>
              <a:t>yhteistyö</a:t>
            </a:r>
            <a:endParaRPr lang="fi-FI" sz="1000" b="1" dirty="0"/>
          </a:p>
        </p:txBody>
      </p:sp>
      <p:sp>
        <p:nvSpPr>
          <p:cNvPr id="37" name="Tekstiruutu 36"/>
          <p:cNvSpPr txBox="1"/>
          <p:nvPr/>
        </p:nvSpPr>
        <p:spPr>
          <a:xfrm>
            <a:off x="4708023" y="2647056"/>
            <a:ext cx="1162703" cy="246221"/>
          </a:xfrm>
          <a:prstGeom prst="rect">
            <a:avLst/>
          </a:prstGeom>
          <a:noFill/>
        </p:spPr>
        <p:txBody>
          <a:bodyPr wrap="square" rtlCol="0">
            <a:spAutoFit/>
          </a:bodyPr>
          <a:lstStyle/>
          <a:p>
            <a:pPr algn="ctr"/>
            <a:endParaRPr lang="fi-FI" sz="1000" b="1" dirty="0" smtClean="0"/>
          </a:p>
        </p:txBody>
      </p:sp>
      <p:pic>
        <p:nvPicPr>
          <p:cNvPr id="5" name="Kuva 4"/>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358898" y="3465663"/>
            <a:ext cx="594130" cy="1215265"/>
          </a:xfrm>
          <a:prstGeom prst="rect">
            <a:avLst/>
          </a:prstGeom>
        </p:spPr>
      </p:pic>
      <p:grpSp>
        <p:nvGrpSpPr>
          <p:cNvPr id="29" name="Ryhmä 33"/>
          <p:cNvGrpSpPr/>
          <p:nvPr/>
        </p:nvGrpSpPr>
        <p:grpSpPr>
          <a:xfrm>
            <a:off x="373890" y="1853462"/>
            <a:ext cx="621340" cy="927466"/>
            <a:chOff x="373890" y="1772816"/>
            <a:chExt cx="621340" cy="927466"/>
          </a:xfrm>
        </p:grpSpPr>
        <p:pic>
          <p:nvPicPr>
            <p:cNvPr id="30" name="Kuva 29"/>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385004" y="2416221"/>
              <a:ext cx="599112" cy="284061"/>
            </a:xfrm>
            <a:prstGeom prst="rect">
              <a:avLst/>
            </a:prstGeom>
          </p:spPr>
        </p:pic>
        <p:pic>
          <p:nvPicPr>
            <p:cNvPr id="13" name="Kuva 12"/>
            <p:cNvPicPr>
              <a:picLocks noChangeAspect="1"/>
            </p:cNvPicPr>
            <p:nvPr/>
          </p:nvPicPr>
          <p:blipFill>
            <a:blip r:embed="rId6" cstate="print">
              <a:extLst>
                <a:ext uri="{28A0092B-C50C-407E-A947-70E740481C1C}">
                  <a14:useLocalDpi xmlns:a14="http://schemas.microsoft.com/office/drawing/2010/main" xmlns="" val="0"/>
                </a:ext>
              </a:extLst>
            </a:blip>
            <a:stretch>
              <a:fillRect/>
            </a:stretch>
          </p:blipFill>
          <p:spPr>
            <a:xfrm>
              <a:off x="373890" y="1772816"/>
              <a:ext cx="621340" cy="885985"/>
            </a:xfrm>
            <a:prstGeom prst="rect">
              <a:avLst/>
            </a:prstGeom>
          </p:spPr>
        </p:pic>
      </p:grpSp>
      <p:grpSp>
        <p:nvGrpSpPr>
          <p:cNvPr id="33" name="Ryhmä 47"/>
          <p:cNvGrpSpPr/>
          <p:nvPr/>
        </p:nvGrpSpPr>
        <p:grpSpPr>
          <a:xfrm>
            <a:off x="2091031" y="1890035"/>
            <a:ext cx="641991" cy="937844"/>
            <a:chOff x="2087614" y="1844824"/>
            <a:chExt cx="641991" cy="937844"/>
          </a:xfrm>
        </p:grpSpPr>
        <p:pic>
          <p:nvPicPr>
            <p:cNvPr id="47" name="Kuva 46"/>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2130493" y="2498607"/>
              <a:ext cx="599112" cy="284061"/>
            </a:xfrm>
            <a:prstGeom prst="rect">
              <a:avLst/>
            </a:prstGeom>
          </p:spPr>
        </p:pic>
        <p:pic>
          <p:nvPicPr>
            <p:cNvPr id="16" name="Kuva 15"/>
            <p:cNvPicPr>
              <a:picLocks noChangeAspect="1"/>
            </p:cNvPicPr>
            <p:nvPr/>
          </p:nvPicPr>
          <p:blipFill>
            <a:blip r:embed="rId7" cstate="print">
              <a:extLst>
                <a:ext uri="{28A0092B-C50C-407E-A947-70E740481C1C}">
                  <a14:useLocalDpi xmlns:a14="http://schemas.microsoft.com/office/drawing/2010/main" xmlns="" val="0"/>
                </a:ext>
              </a:extLst>
            </a:blip>
            <a:stretch>
              <a:fillRect/>
            </a:stretch>
          </p:blipFill>
          <p:spPr>
            <a:xfrm>
              <a:off x="2087614" y="1844824"/>
              <a:ext cx="641991" cy="847912"/>
            </a:xfrm>
            <a:prstGeom prst="rect">
              <a:avLst/>
            </a:prstGeom>
          </p:spPr>
        </p:pic>
      </p:grpSp>
      <p:grpSp>
        <p:nvGrpSpPr>
          <p:cNvPr id="34" name="Ryhmä 49"/>
          <p:cNvGrpSpPr/>
          <p:nvPr/>
        </p:nvGrpSpPr>
        <p:grpSpPr>
          <a:xfrm>
            <a:off x="3055852" y="1948649"/>
            <a:ext cx="599112" cy="832279"/>
            <a:chOff x="3055852" y="1916832"/>
            <a:chExt cx="599112" cy="832279"/>
          </a:xfrm>
        </p:grpSpPr>
        <p:pic>
          <p:nvPicPr>
            <p:cNvPr id="49" name="Kuva 48"/>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3055852" y="2465050"/>
              <a:ext cx="599112" cy="284061"/>
            </a:xfrm>
            <a:prstGeom prst="rect">
              <a:avLst/>
            </a:prstGeom>
          </p:spPr>
        </p:pic>
        <p:pic>
          <p:nvPicPr>
            <p:cNvPr id="19" name="Kuva 18"/>
            <p:cNvPicPr>
              <a:picLocks noChangeAspect="1"/>
            </p:cNvPicPr>
            <p:nvPr/>
          </p:nvPicPr>
          <p:blipFill>
            <a:blip r:embed="rId8" cstate="print">
              <a:extLst>
                <a:ext uri="{28A0092B-C50C-407E-A947-70E740481C1C}">
                  <a14:useLocalDpi xmlns:a14="http://schemas.microsoft.com/office/drawing/2010/main" xmlns="" val="0"/>
                </a:ext>
              </a:extLst>
            </a:blip>
            <a:stretch>
              <a:fillRect/>
            </a:stretch>
          </p:blipFill>
          <p:spPr>
            <a:xfrm>
              <a:off x="3055852" y="1916832"/>
              <a:ext cx="571298" cy="731976"/>
            </a:xfrm>
            <a:prstGeom prst="rect">
              <a:avLst/>
            </a:prstGeom>
          </p:spPr>
        </p:pic>
      </p:grpSp>
      <p:grpSp>
        <p:nvGrpSpPr>
          <p:cNvPr id="35" name="Ryhmä 51"/>
          <p:cNvGrpSpPr/>
          <p:nvPr/>
        </p:nvGrpSpPr>
        <p:grpSpPr>
          <a:xfrm>
            <a:off x="3779912" y="1844824"/>
            <a:ext cx="964679" cy="937844"/>
            <a:chOff x="3779912" y="1844824"/>
            <a:chExt cx="964679" cy="937844"/>
          </a:xfrm>
        </p:grpSpPr>
        <p:pic>
          <p:nvPicPr>
            <p:cNvPr id="51" name="Kuva 50"/>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3975870" y="2498607"/>
              <a:ext cx="599112" cy="284061"/>
            </a:xfrm>
            <a:prstGeom prst="rect">
              <a:avLst/>
            </a:prstGeom>
          </p:spPr>
        </p:pic>
        <p:pic>
          <p:nvPicPr>
            <p:cNvPr id="20" name="Kuva 19"/>
            <p:cNvPicPr>
              <a:picLocks noChangeAspect="1"/>
            </p:cNvPicPr>
            <p:nvPr/>
          </p:nvPicPr>
          <p:blipFill>
            <a:blip r:embed="rId9" cstate="print">
              <a:extLst>
                <a:ext uri="{28A0092B-C50C-407E-A947-70E740481C1C}">
                  <a14:useLocalDpi xmlns:a14="http://schemas.microsoft.com/office/drawing/2010/main" xmlns="" val="0"/>
                </a:ext>
              </a:extLst>
            </a:blip>
            <a:stretch>
              <a:fillRect/>
            </a:stretch>
          </p:blipFill>
          <p:spPr>
            <a:xfrm>
              <a:off x="3779912" y="1844824"/>
              <a:ext cx="964679" cy="818516"/>
            </a:xfrm>
            <a:prstGeom prst="rect">
              <a:avLst/>
            </a:prstGeom>
          </p:spPr>
        </p:pic>
      </p:grpSp>
      <p:grpSp>
        <p:nvGrpSpPr>
          <p:cNvPr id="42" name="Ryhmä 52"/>
          <p:cNvGrpSpPr/>
          <p:nvPr/>
        </p:nvGrpSpPr>
        <p:grpSpPr>
          <a:xfrm>
            <a:off x="4708023" y="1080065"/>
            <a:ext cx="1160151" cy="1673859"/>
            <a:chOff x="4708023" y="1080065"/>
            <a:chExt cx="1160151" cy="1673859"/>
          </a:xfrm>
        </p:grpSpPr>
        <p:pic>
          <p:nvPicPr>
            <p:cNvPr id="43" name="Kuva 42"/>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4953646" y="2469863"/>
              <a:ext cx="599112" cy="284061"/>
            </a:xfrm>
            <a:prstGeom prst="rect">
              <a:avLst/>
            </a:prstGeom>
          </p:spPr>
        </p:pic>
        <p:pic>
          <p:nvPicPr>
            <p:cNvPr id="21" name="Kuva 20"/>
            <p:cNvPicPr>
              <a:picLocks noChangeAspect="1"/>
            </p:cNvPicPr>
            <p:nvPr/>
          </p:nvPicPr>
          <p:blipFill>
            <a:blip r:embed="rId10" cstate="print">
              <a:extLst>
                <a:ext uri="{28A0092B-C50C-407E-A947-70E740481C1C}">
                  <a14:useLocalDpi xmlns:a14="http://schemas.microsoft.com/office/drawing/2010/main" xmlns="" val="0"/>
                </a:ext>
              </a:extLst>
            </a:blip>
            <a:stretch>
              <a:fillRect/>
            </a:stretch>
          </p:blipFill>
          <p:spPr>
            <a:xfrm>
              <a:off x="4708023" y="1080065"/>
              <a:ext cx="1160151" cy="1556847"/>
            </a:xfrm>
            <a:prstGeom prst="rect">
              <a:avLst/>
            </a:prstGeom>
          </p:spPr>
        </p:pic>
      </p:grpSp>
      <p:pic>
        <p:nvPicPr>
          <p:cNvPr id="54" name="Kuva 53"/>
          <p:cNvPicPr>
            <a:picLocks noChangeAspect="1"/>
          </p:cNvPicPr>
          <p:nvPr/>
        </p:nvPicPr>
        <p:blipFill>
          <a:blip r:embed="rId11" cstate="print">
            <a:extLst>
              <a:ext uri="{28A0092B-C50C-407E-A947-70E740481C1C}">
                <a14:useLocalDpi xmlns:a14="http://schemas.microsoft.com/office/drawing/2010/main" xmlns="" val="0"/>
              </a:ext>
            </a:extLst>
          </a:blip>
          <a:stretch>
            <a:fillRect/>
          </a:stretch>
        </p:blipFill>
        <p:spPr>
          <a:xfrm>
            <a:off x="3188172" y="4142095"/>
            <a:ext cx="1648723" cy="776005"/>
          </a:xfrm>
          <a:prstGeom prst="rect">
            <a:avLst/>
          </a:prstGeom>
        </p:spPr>
      </p:pic>
      <p:pic>
        <p:nvPicPr>
          <p:cNvPr id="55" name="Kuva 54"/>
          <p:cNvPicPr>
            <a:picLocks noChangeAspect="1"/>
          </p:cNvPicPr>
          <p:nvPr/>
        </p:nvPicPr>
        <p:blipFill>
          <a:blip r:embed="rId12" cstate="print">
            <a:extLst>
              <a:ext uri="{28A0092B-C50C-407E-A947-70E740481C1C}">
                <a14:useLocalDpi xmlns:a14="http://schemas.microsoft.com/office/drawing/2010/main" xmlns="" val="0"/>
              </a:ext>
            </a:extLst>
          </a:blip>
          <a:stretch>
            <a:fillRect/>
          </a:stretch>
        </p:blipFill>
        <p:spPr>
          <a:xfrm>
            <a:off x="5249643" y="3894667"/>
            <a:ext cx="1727256" cy="1329645"/>
          </a:xfrm>
          <a:prstGeom prst="rect">
            <a:avLst/>
          </a:prstGeom>
        </p:spPr>
      </p:pic>
      <p:pic>
        <p:nvPicPr>
          <p:cNvPr id="56" name="Kuva 55"/>
          <p:cNvPicPr>
            <a:picLocks noChangeAspect="1"/>
          </p:cNvPicPr>
          <p:nvPr/>
        </p:nvPicPr>
        <p:blipFill>
          <a:blip r:embed="rId13" cstate="print">
            <a:extLst>
              <a:ext uri="{28A0092B-C50C-407E-A947-70E740481C1C}">
                <a14:useLocalDpi xmlns:a14="http://schemas.microsoft.com/office/drawing/2010/main" xmlns="" val="0"/>
              </a:ext>
            </a:extLst>
          </a:blip>
          <a:stretch>
            <a:fillRect/>
          </a:stretch>
        </p:blipFill>
        <p:spPr>
          <a:xfrm rot="-300000">
            <a:off x="1901593" y="4198001"/>
            <a:ext cx="139594" cy="856177"/>
          </a:xfrm>
          <a:prstGeom prst="rect">
            <a:avLst/>
          </a:prstGeom>
        </p:spPr>
      </p:pic>
      <p:pic>
        <p:nvPicPr>
          <p:cNvPr id="57" name="Kuva 56"/>
          <p:cNvPicPr>
            <a:picLocks noChangeAspect="1"/>
          </p:cNvPicPr>
          <p:nvPr/>
        </p:nvPicPr>
        <p:blipFill>
          <a:blip r:embed="rId14" cstate="print">
            <a:extLst>
              <a:ext uri="{28A0092B-C50C-407E-A947-70E740481C1C}">
                <a14:useLocalDpi xmlns:a14="http://schemas.microsoft.com/office/drawing/2010/main" xmlns="" val="0"/>
              </a:ext>
            </a:extLst>
          </a:blip>
          <a:stretch>
            <a:fillRect/>
          </a:stretch>
        </p:blipFill>
        <p:spPr>
          <a:xfrm rot="180000">
            <a:off x="2937761" y="3820433"/>
            <a:ext cx="136492" cy="856177"/>
          </a:xfrm>
          <a:prstGeom prst="rect">
            <a:avLst/>
          </a:prstGeom>
        </p:spPr>
      </p:pic>
      <p:pic>
        <p:nvPicPr>
          <p:cNvPr id="58" name="Kuva 57"/>
          <p:cNvPicPr>
            <a:picLocks noChangeAspect="1"/>
          </p:cNvPicPr>
          <p:nvPr/>
        </p:nvPicPr>
        <p:blipFill>
          <a:blip r:embed="rId13" cstate="print">
            <a:extLst>
              <a:ext uri="{28A0092B-C50C-407E-A947-70E740481C1C}">
                <a14:useLocalDpi xmlns:a14="http://schemas.microsoft.com/office/drawing/2010/main" xmlns="" val="0"/>
              </a:ext>
            </a:extLst>
          </a:blip>
          <a:stretch>
            <a:fillRect/>
          </a:stretch>
        </p:blipFill>
        <p:spPr>
          <a:xfrm rot="-300000">
            <a:off x="3561758" y="3157107"/>
            <a:ext cx="123229" cy="755805"/>
          </a:xfrm>
          <a:prstGeom prst="rect">
            <a:avLst/>
          </a:prstGeom>
        </p:spPr>
      </p:pic>
      <p:pic>
        <p:nvPicPr>
          <p:cNvPr id="59" name="Kuva 58"/>
          <p:cNvPicPr>
            <a:picLocks noChangeAspect="1"/>
          </p:cNvPicPr>
          <p:nvPr/>
        </p:nvPicPr>
        <p:blipFill>
          <a:blip r:embed="rId14" cstate="print">
            <a:extLst>
              <a:ext uri="{28A0092B-C50C-407E-A947-70E740481C1C}">
                <a14:useLocalDpi xmlns:a14="http://schemas.microsoft.com/office/drawing/2010/main" xmlns="" val="0"/>
              </a:ext>
            </a:extLst>
          </a:blip>
          <a:stretch>
            <a:fillRect/>
          </a:stretch>
        </p:blipFill>
        <p:spPr>
          <a:xfrm rot="180000">
            <a:off x="4550005" y="3152905"/>
            <a:ext cx="114558" cy="718588"/>
          </a:xfrm>
          <a:prstGeom prst="rect">
            <a:avLst/>
          </a:prstGeom>
        </p:spPr>
      </p:pic>
      <p:pic>
        <p:nvPicPr>
          <p:cNvPr id="60" name="Kuva 59"/>
          <p:cNvPicPr>
            <a:picLocks noChangeAspect="1"/>
          </p:cNvPicPr>
          <p:nvPr/>
        </p:nvPicPr>
        <p:blipFill>
          <a:blip r:embed="rId15" cstate="print">
            <a:extLst>
              <a:ext uri="{28A0092B-C50C-407E-A947-70E740481C1C}">
                <a14:useLocalDpi xmlns:a14="http://schemas.microsoft.com/office/drawing/2010/main" xmlns="" val="0"/>
              </a:ext>
            </a:extLst>
          </a:blip>
          <a:stretch>
            <a:fillRect/>
          </a:stretch>
        </p:blipFill>
        <p:spPr>
          <a:xfrm rot="-300000">
            <a:off x="5335888" y="2829525"/>
            <a:ext cx="113324" cy="695057"/>
          </a:xfrm>
          <a:prstGeom prst="rect">
            <a:avLst/>
          </a:prstGeom>
        </p:spPr>
      </p:pic>
      <p:pic>
        <p:nvPicPr>
          <p:cNvPr id="61" name="Kuva 60"/>
          <p:cNvPicPr>
            <a:picLocks noChangeAspect="1"/>
          </p:cNvPicPr>
          <p:nvPr/>
        </p:nvPicPr>
        <p:blipFill>
          <a:blip r:embed="rId14" cstate="print">
            <a:extLst>
              <a:ext uri="{28A0092B-C50C-407E-A947-70E740481C1C}">
                <a14:useLocalDpi xmlns:a14="http://schemas.microsoft.com/office/drawing/2010/main" xmlns="" val="0"/>
              </a:ext>
            </a:extLst>
          </a:blip>
          <a:stretch>
            <a:fillRect/>
          </a:stretch>
        </p:blipFill>
        <p:spPr>
          <a:xfrm rot="180000">
            <a:off x="8888792" y="2465188"/>
            <a:ext cx="136492" cy="856177"/>
          </a:xfrm>
          <a:prstGeom prst="rect">
            <a:avLst/>
          </a:prstGeom>
        </p:spPr>
      </p:pic>
      <p:pic>
        <p:nvPicPr>
          <p:cNvPr id="62" name="Kuva 61"/>
          <p:cNvPicPr>
            <a:picLocks noChangeAspect="1"/>
          </p:cNvPicPr>
          <p:nvPr/>
        </p:nvPicPr>
        <p:blipFill>
          <a:blip r:embed="rId13" cstate="print">
            <a:extLst>
              <a:ext uri="{28A0092B-C50C-407E-A947-70E740481C1C}">
                <a14:useLocalDpi xmlns:a14="http://schemas.microsoft.com/office/drawing/2010/main" xmlns="" val="0"/>
              </a:ext>
            </a:extLst>
          </a:blip>
          <a:stretch>
            <a:fillRect/>
          </a:stretch>
        </p:blipFill>
        <p:spPr>
          <a:xfrm rot="-300000">
            <a:off x="5728277" y="5573868"/>
            <a:ext cx="140529" cy="861912"/>
          </a:xfrm>
          <a:prstGeom prst="rect">
            <a:avLst/>
          </a:prstGeom>
        </p:spPr>
      </p:pic>
      <p:pic>
        <p:nvPicPr>
          <p:cNvPr id="63" name="Kuva 62"/>
          <p:cNvPicPr>
            <a:picLocks noChangeAspect="1"/>
          </p:cNvPicPr>
          <p:nvPr/>
        </p:nvPicPr>
        <p:blipFill>
          <a:blip r:embed="rId14" cstate="print">
            <a:extLst>
              <a:ext uri="{28A0092B-C50C-407E-A947-70E740481C1C}">
                <a14:useLocalDpi xmlns:a14="http://schemas.microsoft.com/office/drawing/2010/main" xmlns="" val="0"/>
              </a:ext>
            </a:extLst>
          </a:blip>
          <a:stretch>
            <a:fillRect/>
          </a:stretch>
        </p:blipFill>
        <p:spPr>
          <a:xfrm rot="180000">
            <a:off x="6393988" y="5243930"/>
            <a:ext cx="137406" cy="861910"/>
          </a:xfrm>
          <a:prstGeom prst="rect">
            <a:avLst/>
          </a:prstGeom>
        </p:spPr>
      </p:pic>
      <p:pic>
        <p:nvPicPr>
          <p:cNvPr id="65" name="Kuva 64"/>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1296823" y="2496867"/>
            <a:ext cx="599112" cy="284061"/>
          </a:xfrm>
          <a:prstGeom prst="rect">
            <a:avLst/>
          </a:prstGeom>
        </p:spPr>
      </p:pic>
      <p:pic>
        <p:nvPicPr>
          <p:cNvPr id="1026" name="Picture 2" descr="C:\Users\a002456\AppData\Local\Microsoft\Windows\Temporary Internet Files\Content.Outlook\K1APR0CP\Mukula2.png"/>
          <p:cNvPicPr>
            <a:picLocks noChangeAspect="1" noChangeArrowheads="1"/>
          </p:cNvPicPr>
          <p:nvPr/>
        </p:nvPicPr>
        <p:blipFill>
          <a:blip r:embed="rId16" cstate="print"/>
          <a:srcRect/>
          <a:stretch>
            <a:fillRect/>
          </a:stretch>
        </p:blipFill>
        <p:spPr bwMode="auto">
          <a:xfrm>
            <a:off x="1187624" y="2132856"/>
            <a:ext cx="648072" cy="526559"/>
          </a:xfrm>
          <a:prstGeom prst="rect">
            <a:avLst/>
          </a:prstGeom>
          <a:noFill/>
        </p:spPr>
      </p:pic>
      <p:sp>
        <p:nvSpPr>
          <p:cNvPr id="15" name="Tekstiruutu 14"/>
          <p:cNvSpPr txBox="1"/>
          <p:nvPr/>
        </p:nvSpPr>
        <p:spPr>
          <a:xfrm rot="5400000">
            <a:off x="7580967" y="4989225"/>
            <a:ext cx="2901418" cy="215444"/>
          </a:xfrm>
          <a:prstGeom prst="rect">
            <a:avLst/>
          </a:prstGeom>
          <a:noFill/>
        </p:spPr>
        <p:txBody>
          <a:bodyPr wrap="square" rtlCol="0">
            <a:spAutoFit/>
          </a:bodyPr>
          <a:lstStyle/>
          <a:p>
            <a:pPr lvl="0" algn="r"/>
            <a:r>
              <a:rPr lang="fi-FI" sz="800" dirty="0" smtClean="0"/>
              <a:t>Kuvat: Martti </a:t>
            </a:r>
            <a:r>
              <a:rPr lang="fi-FI" sz="800" dirty="0"/>
              <a:t>Hänninen ja </a:t>
            </a:r>
            <a:r>
              <a:rPr lang="fi-FI" sz="800" dirty="0" err="1"/>
              <a:t>Kixit</a:t>
            </a:r>
            <a:r>
              <a:rPr lang="fi-FI" sz="800" dirty="0"/>
              <a:t> Oy</a:t>
            </a:r>
            <a:r>
              <a:rPr lang="fi-FI" sz="800" dirty="0" smtClean="0"/>
              <a:t>, Heleen Paukkunen</a:t>
            </a:r>
            <a:endParaRPr lang="fi-FI" sz="800" dirty="0"/>
          </a:p>
        </p:txBody>
      </p:sp>
    </p:spTree>
    <p:extLst>
      <p:ext uri="{BB962C8B-B14F-4D97-AF65-F5344CB8AC3E}">
        <p14:creationId xmlns:p14="http://schemas.microsoft.com/office/powerpoint/2010/main" xmlns="" val="37304035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908720"/>
            <a:ext cx="7776864" cy="1002982"/>
          </a:xfrm>
        </p:spPr>
        <p:txBody>
          <a:bodyPr/>
          <a:lstStyle/>
          <a:p>
            <a:r>
              <a:rPr lang="fi-FI" b="1" dirty="0" smtClean="0">
                <a:solidFill>
                  <a:srgbClr val="002060"/>
                </a:solidFill>
              </a:rPr>
              <a:t>Tavoitteet: läpinäkyvyys </a:t>
            </a:r>
            <a:endParaRPr lang="fi-FI" b="1" dirty="0">
              <a:solidFill>
                <a:srgbClr val="002060"/>
              </a:solidFill>
            </a:endParaRPr>
          </a:p>
        </p:txBody>
      </p:sp>
      <p:sp>
        <p:nvSpPr>
          <p:cNvPr id="3" name="Tekstin paikkamerkki 2"/>
          <p:cNvSpPr>
            <a:spLocks noGrp="1"/>
          </p:cNvSpPr>
          <p:nvPr>
            <p:ph type="body" sz="quarter" idx="10"/>
          </p:nvPr>
        </p:nvSpPr>
        <p:spPr>
          <a:xfrm>
            <a:off x="827584" y="2084238"/>
            <a:ext cx="7782694" cy="4225082"/>
          </a:xfrm>
        </p:spPr>
        <p:txBody>
          <a:bodyPr/>
          <a:lstStyle/>
          <a:p>
            <a:r>
              <a:rPr lang="fi-FI" dirty="0" smtClean="0"/>
              <a:t>Koska palvelumme ovat kaikille helposti löydettävissä ja saavutettavissa, voi ihminen tuntea saavansa puolueetonta ja laadukasta apua erilaisissa elämäntilanteissa ja kysymyksissä. Erilaiset vaihtoehdot valintoihin löytyvät helposti, sillä palvelujen taustalla verkostot työskentelevät ihmisen parhaaksi. Siksi käytämme esimerkiksi digitaalisia ohjaustarvearviointeja, mittaamme, arvioimme ja kehitämme oppimisen sekä tieto-, neuvonta- ja ohjauspalvelujen laatua, mistä viestimme avoimesti.  </a:t>
            </a:r>
          </a:p>
        </p:txBody>
      </p:sp>
      <p:sp>
        <p:nvSpPr>
          <p:cNvPr id="5" name="Alatunnisteen paikkamerkki 4"/>
          <p:cNvSpPr>
            <a:spLocks noGrp="1"/>
          </p:cNvSpPr>
          <p:nvPr>
            <p:ph type="ftr" sz="quarter" idx="14"/>
          </p:nvPr>
        </p:nvSpPr>
        <p:spPr>
          <a:xfrm>
            <a:off x="251520" y="6357938"/>
            <a:ext cx="7560840" cy="365125"/>
          </a:xfrm>
        </p:spPr>
        <p:txBody>
          <a:bodyPr/>
          <a:lstStyle/>
          <a:p>
            <a:r>
              <a:rPr lang="fi-FI" smtClean="0"/>
              <a:t>Elinikäisen oppimisen kehittämiskohteet 2014 – 2020, Tuija Toivakainen 4.11.2014, työskentelypohja</a:t>
            </a:r>
            <a:endParaRPr lang="fi-FI" dirty="0"/>
          </a:p>
        </p:txBody>
      </p:sp>
      <p:pic>
        <p:nvPicPr>
          <p:cNvPr id="2050" name="Picture 2" descr="V:\ELY Etelä-Savo\TE-keskus\TYO-yksikkö\TNO_ELO\2014_TNO_ELO\Tavoitteet_ELO_Nuorisotakuu_2014-2016\030314_Kuva_Martti_Hanninen\Mukula2.png"/>
          <p:cNvPicPr>
            <a:picLocks noChangeAspect="1" noChangeArrowheads="1"/>
          </p:cNvPicPr>
          <p:nvPr/>
        </p:nvPicPr>
        <p:blipFill>
          <a:blip r:embed="rId2" cstate="print"/>
          <a:srcRect/>
          <a:stretch>
            <a:fillRect/>
          </a:stretch>
        </p:blipFill>
        <p:spPr bwMode="auto">
          <a:xfrm>
            <a:off x="6732240" y="404664"/>
            <a:ext cx="1625397" cy="1320635"/>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908720"/>
            <a:ext cx="7776864" cy="1002982"/>
          </a:xfrm>
        </p:spPr>
        <p:txBody>
          <a:bodyPr/>
          <a:lstStyle/>
          <a:p>
            <a:r>
              <a:rPr lang="fi-FI" b="1" dirty="0" smtClean="0">
                <a:solidFill>
                  <a:srgbClr val="002060"/>
                </a:solidFill>
              </a:rPr>
              <a:t>Tavoitteet: läpinäkyvyys </a:t>
            </a:r>
            <a:endParaRPr lang="fi-FI" b="1" dirty="0">
              <a:solidFill>
                <a:srgbClr val="002060"/>
              </a:solidFill>
            </a:endParaRPr>
          </a:p>
        </p:txBody>
      </p:sp>
      <p:sp>
        <p:nvSpPr>
          <p:cNvPr id="3" name="Tekstin paikkamerkki 2"/>
          <p:cNvSpPr>
            <a:spLocks noGrp="1"/>
          </p:cNvSpPr>
          <p:nvPr>
            <p:ph type="body" sz="quarter" idx="10"/>
          </p:nvPr>
        </p:nvSpPr>
        <p:spPr>
          <a:xfrm>
            <a:off x="827584" y="2084238"/>
            <a:ext cx="7782694" cy="4225082"/>
          </a:xfrm>
        </p:spPr>
        <p:txBody>
          <a:bodyPr/>
          <a:lstStyle/>
          <a:p>
            <a:r>
              <a:rPr lang="fi-FI" dirty="0" smtClean="0"/>
              <a:t>Kehittämiskohteet ja ajoitus:</a:t>
            </a:r>
          </a:p>
          <a:p>
            <a:endParaRPr lang="fi-FI" dirty="0" smtClean="0"/>
          </a:p>
          <a:p>
            <a:endParaRPr lang="fi-FI" dirty="0" smtClean="0"/>
          </a:p>
          <a:p>
            <a:endParaRPr lang="fi-FI" dirty="0" smtClean="0"/>
          </a:p>
          <a:p>
            <a:r>
              <a:rPr lang="fi-FI" dirty="0" smtClean="0"/>
              <a:t>Vastuunottajat:</a:t>
            </a:r>
          </a:p>
          <a:p>
            <a:endParaRPr lang="fi-FI" dirty="0" smtClean="0"/>
          </a:p>
          <a:p>
            <a:endParaRPr lang="fi-FI" dirty="0" smtClean="0"/>
          </a:p>
          <a:p>
            <a:r>
              <a:rPr lang="fi-FI" dirty="0" smtClean="0"/>
              <a:t>Rahoitus:</a:t>
            </a:r>
          </a:p>
          <a:p>
            <a:endParaRPr lang="fi-FI" dirty="0" smtClean="0"/>
          </a:p>
        </p:txBody>
      </p:sp>
      <p:sp>
        <p:nvSpPr>
          <p:cNvPr id="5" name="Alatunnisteen paikkamerkki 4"/>
          <p:cNvSpPr>
            <a:spLocks noGrp="1"/>
          </p:cNvSpPr>
          <p:nvPr>
            <p:ph type="ftr" sz="quarter" idx="14"/>
          </p:nvPr>
        </p:nvSpPr>
        <p:spPr>
          <a:xfrm>
            <a:off x="251520" y="6357938"/>
            <a:ext cx="7560840" cy="365125"/>
          </a:xfrm>
        </p:spPr>
        <p:txBody>
          <a:bodyPr/>
          <a:lstStyle/>
          <a:p>
            <a:r>
              <a:rPr lang="fi-FI" smtClean="0"/>
              <a:t>Elinikäisen oppimisen kehittämiskohteet 2014 – 2020, Tuija Toivakainen 4.11.2014, työskentelypohja</a:t>
            </a:r>
            <a:endParaRPr lang="fi-FI" dirty="0"/>
          </a:p>
        </p:txBody>
      </p:sp>
      <p:pic>
        <p:nvPicPr>
          <p:cNvPr id="2050" name="Picture 2" descr="V:\ELY Etelä-Savo\TE-keskus\TYO-yksikkö\TNO_ELO\2014_TNO_ELO\Tavoitteet_ELO_Nuorisotakuu_2014-2016\030314_Kuva_Martti_Hanninen\Mukula2.png"/>
          <p:cNvPicPr>
            <a:picLocks noChangeAspect="1" noChangeArrowheads="1"/>
          </p:cNvPicPr>
          <p:nvPr/>
        </p:nvPicPr>
        <p:blipFill>
          <a:blip r:embed="rId2" cstate="print"/>
          <a:srcRect/>
          <a:stretch>
            <a:fillRect/>
          </a:stretch>
        </p:blipFill>
        <p:spPr bwMode="auto">
          <a:xfrm>
            <a:off x="6732240" y="404664"/>
            <a:ext cx="1625397" cy="1320635"/>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836712"/>
            <a:ext cx="7776864" cy="1074990"/>
          </a:xfrm>
        </p:spPr>
        <p:txBody>
          <a:bodyPr/>
          <a:lstStyle/>
          <a:p>
            <a:r>
              <a:rPr lang="fi-FI" b="1" dirty="0" smtClean="0">
                <a:solidFill>
                  <a:srgbClr val="002060"/>
                </a:solidFill>
              </a:rPr>
              <a:t>Tavoitteet: helppo palvelu </a:t>
            </a:r>
            <a:endParaRPr lang="fi-FI" b="1" dirty="0">
              <a:solidFill>
                <a:srgbClr val="002060"/>
              </a:solidFill>
            </a:endParaRPr>
          </a:p>
        </p:txBody>
      </p:sp>
      <p:sp>
        <p:nvSpPr>
          <p:cNvPr id="3" name="Tekstin paikkamerkki 2"/>
          <p:cNvSpPr>
            <a:spLocks noGrp="1"/>
          </p:cNvSpPr>
          <p:nvPr>
            <p:ph type="body" sz="quarter" idx="10"/>
          </p:nvPr>
        </p:nvSpPr>
        <p:spPr>
          <a:xfrm>
            <a:off x="827584" y="1988840"/>
            <a:ext cx="7782694" cy="4176464"/>
          </a:xfrm>
        </p:spPr>
        <p:txBody>
          <a:bodyPr/>
          <a:lstStyle/>
          <a:p>
            <a:r>
              <a:rPr lang="fi-FI" sz="2400" dirty="0" smtClean="0"/>
              <a:t>Olemme yhden oven -periaatteella läsnä ja kansalaiselle helposti saavutettava matalan kynnyksen palvelu: kasvokkain, puhelimitse ja sähköisesti paikallisesti ja valtakunnallisesti. Palvelumme  tarjoavat tietoa, neuvontaa ja ohjausta sekä oppimista. Tarjoamme vaihtoehtoisia mahdollisuuksia, erisyvyisiä ja -muotoisia palveluja oppimiseen, työhön ja vapaa-aikaan. Tunnistamme ja tunnustamme erilaista oppimista ja osaamista sekä pystymme </a:t>
            </a:r>
            <a:r>
              <a:rPr lang="fi-FI" sz="2400" dirty="0" err="1" smtClean="0"/>
              <a:t>validoimaan</a:t>
            </a:r>
            <a:r>
              <a:rPr lang="fi-FI" sz="2400" dirty="0" smtClean="0"/>
              <a:t> myös epävirallista oppimista ja arkioppimista. </a:t>
            </a:r>
          </a:p>
        </p:txBody>
      </p:sp>
      <p:sp>
        <p:nvSpPr>
          <p:cNvPr id="5" name="Alatunnisteen paikkamerkki 4"/>
          <p:cNvSpPr>
            <a:spLocks noGrp="1"/>
          </p:cNvSpPr>
          <p:nvPr>
            <p:ph type="ftr" sz="quarter" idx="14"/>
          </p:nvPr>
        </p:nvSpPr>
        <p:spPr>
          <a:xfrm>
            <a:off x="251520" y="6357938"/>
            <a:ext cx="7560840" cy="365125"/>
          </a:xfrm>
        </p:spPr>
        <p:txBody>
          <a:bodyPr/>
          <a:lstStyle/>
          <a:p>
            <a:r>
              <a:rPr lang="fi-FI" smtClean="0"/>
              <a:t>Elinikäisen oppimisen kehittämiskohteet 2014 – 2020, Tuija Toivakainen 4.11.2014, työskentelypohja</a:t>
            </a:r>
            <a:endParaRPr lang="fi-FI" dirty="0"/>
          </a:p>
        </p:txBody>
      </p:sp>
      <p:pic>
        <p:nvPicPr>
          <p:cNvPr id="3074" name="Picture 2" descr="V:\ELY Etelä-Savo\TE-keskus\TYO-yksikkö\TNO_ELO\2014_TNO_ELO\Tavoitteet_ELO_Nuorisotakuu_2014-2016\030314_Kuva_Martti_Hanninen\Taimi.png"/>
          <p:cNvPicPr>
            <a:picLocks noChangeAspect="1" noChangeArrowheads="1"/>
          </p:cNvPicPr>
          <p:nvPr/>
        </p:nvPicPr>
        <p:blipFill>
          <a:blip r:embed="rId2" cstate="print"/>
          <a:srcRect/>
          <a:stretch>
            <a:fillRect/>
          </a:stretch>
        </p:blipFill>
        <p:spPr bwMode="auto">
          <a:xfrm>
            <a:off x="7164288" y="188640"/>
            <a:ext cx="1614877" cy="2132856"/>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836712"/>
            <a:ext cx="7776864" cy="1074990"/>
          </a:xfrm>
        </p:spPr>
        <p:txBody>
          <a:bodyPr/>
          <a:lstStyle/>
          <a:p>
            <a:r>
              <a:rPr lang="fi-FI" b="1" dirty="0" smtClean="0">
                <a:solidFill>
                  <a:srgbClr val="002060"/>
                </a:solidFill>
              </a:rPr>
              <a:t>Tavoitteet: helppo palvelu </a:t>
            </a:r>
            <a:endParaRPr lang="fi-FI" b="1" dirty="0">
              <a:solidFill>
                <a:srgbClr val="002060"/>
              </a:solidFill>
            </a:endParaRPr>
          </a:p>
        </p:txBody>
      </p:sp>
      <p:sp>
        <p:nvSpPr>
          <p:cNvPr id="3" name="Tekstin paikkamerkki 2"/>
          <p:cNvSpPr>
            <a:spLocks noGrp="1"/>
          </p:cNvSpPr>
          <p:nvPr>
            <p:ph type="body" sz="quarter" idx="10"/>
          </p:nvPr>
        </p:nvSpPr>
        <p:spPr>
          <a:xfrm>
            <a:off x="827584" y="1988840"/>
            <a:ext cx="7782694" cy="4176464"/>
          </a:xfrm>
        </p:spPr>
        <p:txBody>
          <a:bodyPr/>
          <a:lstStyle/>
          <a:p>
            <a:r>
              <a:rPr lang="fi-FI" sz="2400" dirty="0" smtClean="0"/>
              <a:t>Kehittämiskohteet ja ajoitus:</a:t>
            </a:r>
          </a:p>
          <a:p>
            <a:endParaRPr lang="fi-FI" sz="2400" dirty="0" smtClean="0"/>
          </a:p>
          <a:p>
            <a:endParaRPr lang="fi-FI" sz="2400" dirty="0" smtClean="0"/>
          </a:p>
          <a:p>
            <a:endParaRPr lang="fi-FI" sz="2400" dirty="0" smtClean="0"/>
          </a:p>
          <a:p>
            <a:r>
              <a:rPr lang="fi-FI" sz="2400" dirty="0" smtClean="0"/>
              <a:t>Vastuunottajat:</a:t>
            </a:r>
          </a:p>
          <a:p>
            <a:endParaRPr lang="fi-FI" sz="2400" dirty="0" smtClean="0"/>
          </a:p>
          <a:p>
            <a:endParaRPr lang="fi-FI" sz="2400" dirty="0" smtClean="0"/>
          </a:p>
          <a:p>
            <a:r>
              <a:rPr lang="fi-FI" sz="2400" dirty="0" smtClean="0"/>
              <a:t>Rahoitus:</a:t>
            </a:r>
          </a:p>
          <a:p>
            <a:endParaRPr lang="fi-FI" sz="2400" dirty="0" smtClean="0"/>
          </a:p>
        </p:txBody>
      </p:sp>
      <p:sp>
        <p:nvSpPr>
          <p:cNvPr id="5" name="Alatunnisteen paikkamerkki 4"/>
          <p:cNvSpPr>
            <a:spLocks noGrp="1"/>
          </p:cNvSpPr>
          <p:nvPr>
            <p:ph type="ftr" sz="quarter" idx="14"/>
          </p:nvPr>
        </p:nvSpPr>
        <p:spPr>
          <a:xfrm>
            <a:off x="251520" y="6357938"/>
            <a:ext cx="7560840" cy="365125"/>
          </a:xfrm>
        </p:spPr>
        <p:txBody>
          <a:bodyPr/>
          <a:lstStyle/>
          <a:p>
            <a:r>
              <a:rPr lang="fi-FI" smtClean="0"/>
              <a:t>Elinikäisen oppimisen kehittämiskohteet 2014 – 2020, Tuija Toivakainen 4.11.2014, työskentelypohja</a:t>
            </a:r>
            <a:endParaRPr lang="fi-FI" dirty="0"/>
          </a:p>
        </p:txBody>
      </p:sp>
      <p:pic>
        <p:nvPicPr>
          <p:cNvPr id="3074" name="Picture 2" descr="V:\ELY Etelä-Savo\TE-keskus\TYO-yksikkö\TNO_ELO\2014_TNO_ELO\Tavoitteet_ELO_Nuorisotakuu_2014-2016\030314_Kuva_Martti_Hanninen\Taimi.png"/>
          <p:cNvPicPr>
            <a:picLocks noChangeAspect="1" noChangeArrowheads="1"/>
          </p:cNvPicPr>
          <p:nvPr/>
        </p:nvPicPr>
        <p:blipFill>
          <a:blip r:embed="rId2" cstate="print"/>
          <a:srcRect/>
          <a:stretch>
            <a:fillRect/>
          </a:stretch>
        </p:blipFill>
        <p:spPr bwMode="auto">
          <a:xfrm>
            <a:off x="7164288" y="188640"/>
            <a:ext cx="1614877" cy="2132856"/>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936104"/>
          </a:xfrm>
        </p:spPr>
        <p:txBody>
          <a:bodyPr/>
          <a:lstStyle/>
          <a:p>
            <a:r>
              <a:rPr lang="fi-FI" b="1" dirty="0" smtClean="0">
                <a:solidFill>
                  <a:srgbClr val="002060"/>
                </a:solidFill>
              </a:rPr>
              <a:t>Tavoitteet: </a:t>
            </a:r>
            <a:r>
              <a:rPr lang="fi-FI" sz="2800" b="1" dirty="0" smtClean="0">
                <a:solidFill>
                  <a:srgbClr val="002060"/>
                </a:solidFill>
              </a:rPr>
              <a:t>kannustavat vaihtoehdot oppimiseen</a:t>
            </a:r>
            <a:endParaRPr lang="fi-FI" b="1" dirty="0">
              <a:solidFill>
                <a:srgbClr val="002060"/>
              </a:solidFill>
            </a:endParaRPr>
          </a:p>
        </p:txBody>
      </p:sp>
      <p:sp>
        <p:nvSpPr>
          <p:cNvPr id="3" name="Tekstin paikkamerkki 2"/>
          <p:cNvSpPr>
            <a:spLocks noGrp="1"/>
          </p:cNvSpPr>
          <p:nvPr>
            <p:ph type="body" sz="quarter" idx="10"/>
          </p:nvPr>
        </p:nvSpPr>
        <p:spPr>
          <a:xfrm>
            <a:off x="827584" y="2420888"/>
            <a:ext cx="7782694" cy="3816424"/>
          </a:xfrm>
        </p:spPr>
        <p:txBody>
          <a:bodyPr/>
          <a:lstStyle/>
          <a:p>
            <a:r>
              <a:rPr lang="fi-FI" sz="2000" dirty="0" smtClean="0"/>
              <a:t>Kannustamme oppimiseen ja opintoihin, joita voi valita joustavasti erilaisten elämäntilanteiden mukaan. Ne antavat mahdollisuudet valita itselle sopivaa koulutusta  ja opintoja tukemaan uravalinnoissa sekä työpaikan ja -tehtävien vaihdoksissa myös </a:t>
            </a:r>
            <a:r>
              <a:rPr lang="fi-FI" sz="2000" dirty="0" err="1" smtClean="0"/>
              <a:t>työssäoppimalla</a:t>
            </a:r>
            <a:r>
              <a:rPr lang="fi-FI" sz="2000" dirty="0" smtClean="0"/>
              <a:t>. </a:t>
            </a:r>
          </a:p>
          <a:p>
            <a:endParaRPr lang="fi-FI" sz="1800" dirty="0" smtClean="0"/>
          </a:p>
        </p:txBody>
      </p:sp>
      <p:sp>
        <p:nvSpPr>
          <p:cNvPr id="5" name="Alatunnisteen paikkamerkki 4"/>
          <p:cNvSpPr>
            <a:spLocks noGrp="1"/>
          </p:cNvSpPr>
          <p:nvPr>
            <p:ph type="ftr" sz="quarter" idx="14"/>
          </p:nvPr>
        </p:nvSpPr>
        <p:spPr>
          <a:xfrm>
            <a:off x="251520" y="6357938"/>
            <a:ext cx="7560840" cy="365125"/>
          </a:xfrm>
        </p:spPr>
        <p:txBody>
          <a:bodyPr/>
          <a:lstStyle/>
          <a:p>
            <a:r>
              <a:rPr lang="fi-FI" smtClean="0"/>
              <a:t>Elinikäisen oppimisen kehittämiskohteet 2014 – 2020, Tuija Toivakainen 4.11.2014, työskentelypohja</a:t>
            </a:r>
            <a:endParaRPr lang="fi-FI" dirty="0"/>
          </a:p>
        </p:txBody>
      </p:sp>
      <p:pic>
        <p:nvPicPr>
          <p:cNvPr id="4098" name="Picture 2" descr="V:\ELY Etelä-Savo\TE-keskus\TYO-yksikkö\TNO_ELO\2014_TNO_ELO\Tavoitteet_ELO_Nuorisotakuu_2014-2016\030314_Kuva_Martti_Hanninen\Kukka.png"/>
          <p:cNvPicPr>
            <a:picLocks noChangeAspect="1" noChangeArrowheads="1"/>
          </p:cNvPicPr>
          <p:nvPr/>
        </p:nvPicPr>
        <p:blipFill>
          <a:blip r:embed="rId2" cstate="print"/>
          <a:srcRect/>
          <a:stretch>
            <a:fillRect/>
          </a:stretch>
        </p:blipFill>
        <p:spPr bwMode="auto">
          <a:xfrm>
            <a:off x="7452320" y="548680"/>
            <a:ext cx="1440160" cy="1845205"/>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936104"/>
          </a:xfrm>
        </p:spPr>
        <p:txBody>
          <a:bodyPr/>
          <a:lstStyle/>
          <a:p>
            <a:r>
              <a:rPr lang="fi-FI" b="1" dirty="0" smtClean="0">
                <a:solidFill>
                  <a:srgbClr val="002060"/>
                </a:solidFill>
              </a:rPr>
              <a:t>Tavoitteet: </a:t>
            </a:r>
            <a:r>
              <a:rPr lang="fi-FI" sz="2800" b="1" dirty="0" smtClean="0">
                <a:solidFill>
                  <a:srgbClr val="002060"/>
                </a:solidFill>
              </a:rPr>
              <a:t>kannustavat vaihtoehdot oppimiseen</a:t>
            </a:r>
            <a:endParaRPr lang="fi-FI" b="1" dirty="0">
              <a:solidFill>
                <a:srgbClr val="002060"/>
              </a:solidFill>
            </a:endParaRPr>
          </a:p>
        </p:txBody>
      </p:sp>
      <p:sp>
        <p:nvSpPr>
          <p:cNvPr id="3" name="Tekstin paikkamerkki 2"/>
          <p:cNvSpPr>
            <a:spLocks noGrp="1"/>
          </p:cNvSpPr>
          <p:nvPr>
            <p:ph type="body" sz="quarter" idx="10"/>
          </p:nvPr>
        </p:nvSpPr>
        <p:spPr>
          <a:xfrm>
            <a:off x="827584" y="2420888"/>
            <a:ext cx="7782694" cy="3816424"/>
          </a:xfrm>
        </p:spPr>
        <p:txBody>
          <a:bodyPr/>
          <a:lstStyle/>
          <a:p>
            <a:r>
              <a:rPr lang="fi-FI" sz="1800" dirty="0" smtClean="0"/>
              <a:t>Kehittämiskohteet ja ajoitus:</a:t>
            </a:r>
          </a:p>
          <a:p>
            <a:endParaRPr lang="fi-FI" sz="1800" dirty="0" smtClean="0"/>
          </a:p>
          <a:p>
            <a:endParaRPr lang="fi-FI" sz="1800" dirty="0" smtClean="0"/>
          </a:p>
          <a:p>
            <a:endParaRPr lang="fi-FI" sz="1800" dirty="0" smtClean="0"/>
          </a:p>
          <a:p>
            <a:r>
              <a:rPr lang="fi-FI" sz="1800" dirty="0" smtClean="0"/>
              <a:t>Vastuunottajat:</a:t>
            </a:r>
          </a:p>
          <a:p>
            <a:endParaRPr lang="fi-FI" sz="1800" dirty="0" smtClean="0"/>
          </a:p>
          <a:p>
            <a:endParaRPr lang="fi-FI" sz="1800" dirty="0" smtClean="0"/>
          </a:p>
          <a:p>
            <a:r>
              <a:rPr lang="fi-FI" sz="1800" dirty="0" smtClean="0"/>
              <a:t>Rahoitus:</a:t>
            </a:r>
          </a:p>
          <a:p>
            <a:endParaRPr lang="fi-FI" sz="1800" dirty="0" smtClean="0"/>
          </a:p>
        </p:txBody>
      </p:sp>
      <p:sp>
        <p:nvSpPr>
          <p:cNvPr id="5" name="Alatunnisteen paikkamerkki 4"/>
          <p:cNvSpPr>
            <a:spLocks noGrp="1"/>
          </p:cNvSpPr>
          <p:nvPr>
            <p:ph type="ftr" sz="quarter" idx="14"/>
          </p:nvPr>
        </p:nvSpPr>
        <p:spPr>
          <a:xfrm>
            <a:off x="251520" y="6357938"/>
            <a:ext cx="7560840" cy="365125"/>
          </a:xfrm>
        </p:spPr>
        <p:txBody>
          <a:bodyPr/>
          <a:lstStyle/>
          <a:p>
            <a:r>
              <a:rPr lang="fi-FI" smtClean="0"/>
              <a:t>Elinikäisen oppimisen kehittämiskohteet 2014 – 2020, Tuija Toivakainen 4.11.2014, työskentelypohja</a:t>
            </a:r>
            <a:endParaRPr lang="fi-FI" dirty="0"/>
          </a:p>
        </p:txBody>
      </p:sp>
      <p:pic>
        <p:nvPicPr>
          <p:cNvPr id="4098" name="Picture 2" descr="V:\ELY Etelä-Savo\TE-keskus\TYO-yksikkö\TNO_ELO\2014_TNO_ELO\Tavoitteet_ELO_Nuorisotakuu_2014-2016\030314_Kuva_Martti_Hanninen\Kukka.png"/>
          <p:cNvPicPr>
            <a:picLocks noChangeAspect="1" noChangeArrowheads="1"/>
          </p:cNvPicPr>
          <p:nvPr/>
        </p:nvPicPr>
        <p:blipFill>
          <a:blip r:embed="rId2" cstate="print"/>
          <a:srcRect/>
          <a:stretch>
            <a:fillRect/>
          </a:stretch>
        </p:blipFill>
        <p:spPr bwMode="auto">
          <a:xfrm>
            <a:off x="7452320" y="548680"/>
            <a:ext cx="1440160" cy="1845205"/>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solidFill>
                  <a:srgbClr val="002060"/>
                </a:solidFill>
              </a:rPr>
              <a:t>Tavoitteet: toimiva verkostoyhteistyö </a:t>
            </a:r>
            <a:endParaRPr lang="fi-FI" b="1" dirty="0">
              <a:solidFill>
                <a:srgbClr val="002060"/>
              </a:solidFill>
            </a:endParaRPr>
          </a:p>
        </p:txBody>
      </p:sp>
      <p:sp>
        <p:nvSpPr>
          <p:cNvPr id="3" name="Tekstin paikkamerkki 2"/>
          <p:cNvSpPr>
            <a:spLocks noGrp="1"/>
          </p:cNvSpPr>
          <p:nvPr>
            <p:ph type="body" sz="quarter" idx="10"/>
          </p:nvPr>
        </p:nvSpPr>
        <p:spPr>
          <a:xfrm>
            <a:off x="827584" y="2492896"/>
            <a:ext cx="7782694" cy="3528392"/>
          </a:xfrm>
        </p:spPr>
        <p:txBody>
          <a:bodyPr/>
          <a:lstStyle/>
          <a:p>
            <a:r>
              <a:rPr lang="fi-FI" dirty="0" smtClean="0"/>
              <a:t>Keskitymme sisäisiin prosesseihin ja ihmisten johtamiseen, minkä avulla saavutamme verkostoissamme ja organisaatioissamme vastuuta yhteisistä päätöksistä ja yhteisestä toiminnasta. Hyvällä johtamisella saamme toimivat verkostot, joilla on valta ja vastuu sekä lupa päättää, tehdä ja toimia verkoston elinkaaren aikana, minkä kansalainen tuntee myönteisenä kokemuksena. </a:t>
            </a:r>
          </a:p>
          <a:p>
            <a:endParaRPr lang="fi-FI" dirty="0" smtClean="0"/>
          </a:p>
        </p:txBody>
      </p:sp>
      <p:sp>
        <p:nvSpPr>
          <p:cNvPr id="5" name="Alatunnisteen paikkamerkki 4"/>
          <p:cNvSpPr>
            <a:spLocks noGrp="1"/>
          </p:cNvSpPr>
          <p:nvPr>
            <p:ph type="ftr" sz="quarter" idx="14"/>
          </p:nvPr>
        </p:nvSpPr>
        <p:spPr>
          <a:xfrm>
            <a:off x="251520" y="6357938"/>
            <a:ext cx="7560840" cy="365125"/>
          </a:xfrm>
        </p:spPr>
        <p:txBody>
          <a:bodyPr/>
          <a:lstStyle/>
          <a:p>
            <a:r>
              <a:rPr lang="fi-FI" smtClean="0"/>
              <a:t>Elinikäisen oppimisen kehittämiskohteet 2014 – 2020, Tuija Toivakainen 4.11.2014, työskentelypohja</a:t>
            </a:r>
            <a:endParaRPr lang="fi-FI" dirty="0"/>
          </a:p>
        </p:txBody>
      </p:sp>
      <p:pic>
        <p:nvPicPr>
          <p:cNvPr id="5122" name="Picture 2" descr="V:\ELY Etelä-Savo\TE-keskus\TYO-yksikkö\TNO_ELO\2014_TNO_ELO\Tavoitteet_ELO_Nuorisotakuu_2014-2016\030314_Kuva_Martti_Hanninen\Pensas.png"/>
          <p:cNvPicPr>
            <a:picLocks noChangeAspect="1" noChangeArrowheads="1"/>
          </p:cNvPicPr>
          <p:nvPr/>
        </p:nvPicPr>
        <p:blipFill>
          <a:blip r:embed="rId2" cstate="print"/>
          <a:srcRect/>
          <a:stretch>
            <a:fillRect/>
          </a:stretch>
        </p:blipFill>
        <p:spPr bwMode="auto">
          <a:xfrm>
            <a:off x="7452320" y="188640"/>
            <a:ext cx="1368152" cy="1160856"/>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solidFill>
                  <a:srgbClr val="002060"/>
                </a:solidFill>
              </a:rPr>
              <a:t>Tavoitteet: toimiva verkostoyhteistyö </a:t>
            </a:r>
            <a:endParaRPr lang="fi-FI" b="1" dirty="0">
              <a:solidFill>
                <a:srgbClr val="002060"/>
              </a:solidFill>
            </a:endParaRPr>
          </a:p>
        </p:txBody>
      </p:sp>
      <p:sp>
        <p:nvSpPr>
          <p:cNvPr id="3" name="Tekstin paikkamerkki 2"/>
          <p:cNvSpPr>
            <a:spLocks noGrp="1"/>
          </p:cNvSpPr>
          <p:nvPr>
            <p:ph type="body" sz="quarter" idx="10"/>
          </p:nvPr>
        </p:nvSpPr>
        <p:spPr>
          <a:xfrm>
            <a:off x="827584" y="2492896"/>
            <a:ext cx="7782694" cy="3528392"/>
          </a:xfrm>
        </p:spPr>
        <p:txBody>
          <a:bodyPr/>
          <a:lstStyle/>
          <a:p>
            <a:r>
              <a:rPr lang="fi-FI" dirty="0" smtClean="0"/>
              <a:t>Kehittämiskohteet ja ajoitus:</a:t>
            </a:r>
          </a:p>
          <a:p>
            <a:endParaRPr lang="fi-FI" dirty="0" smtClean="0"/>
          </a:p>
          <a:p>
            <a:endParaRPr lang="fi-FI" dirty="0" smtClean="0"/>
          </a:p>
          <a:p>
            <a:endParaRPr lang="fi-FI" dirty="0" smtClean="0"/>
          </a:p>
          <a:p>
            <a:r>
              <a:rPr lang="fi-FI" dirty="0" smtClean="0"/>
              <a:t>Vastuunottajat:</a:t>
            </a:r>
          </a:p>
          <a:p>
            <a:endParaRPr lang="fi-FI" dirty="0" smtClean="0"/>
          </a:p>
          <a:p>
            <a:endParaRPr lang="fi-FI" dirty="0" smtClean="0"/>
          </a:p>
          <a:p>
            <a:r>
              <a:rPr lang="fi-FI" dirty="0" smtClean="0"/>
              <a:t>Rahoitus:</a:t>
            </a:r>
          </a:p>
          <a:p>
            <a:endParaRPr lang="fi-FI" dirty="0" smtClean="0"/>
          </a:p>
        </p:txBody>
      </p:sp>
      <p:sp>
        <p:nvSpPr>
          <p:cNvPr id="5" name="Alatunnisteen paikkamerkki 4"/>
          <p:cNvSpPr>
            <a:spLocks noGrp="1"/>
          </p:cNvSpPr>
          <p:nvPr>
            <p:ph type="ftr" sz="quarter" idx="14"/>
          </p:nvPr>
        </p:nvSpPr>
        <p:spPr>
          <a:xfrm>
            <a:off x="251520" y="6357938"/>
            <a:ext cx="7560840" cy="365125"/>
          </a:xfrm>
        </p:spPr>
        <p:txBody>
          <a:bodyPr/>
          <a:lstStyle/>
          <a:p>
            <a:r>
              <a:rPr lang="fi-FI" smtClean="0"/>
              <a:t>Elinikäisen oppimisen kehittämiskohteet 2014 – 2020, Tuija Toivakainen 4.11.2014, työskentelypohja</a:t>
            </a:r>
            <a:endParaRPr lang="fi-FI" dirty="0"/>
          </a:p>
        </p:txBody>
      </p:sp>
      <p:pic>
        <p:nvPicPr>
          <p:cNvPr id="5122" name="Picture 2" descr="V:\ELY Etelä-Savo\TE-keskus\TYO-yksikkö\TNO_ELO\2014_TNO_ELO\Tavoitteet_ELO_Nuorisotakuu_2014-2016\030314_Kuva_Martti_Hanninen\Pensas.png"/>
          <p:cNvPicPr>
            <a:picLocks noChangeAspect="1" noChangeArrowheads="1"/>
          </p:cNvPicPr>
          <p:nvPr/>
        </p:nvPicPr>
        <p:blipFill>
          <a:blip r:embed="rId2" cstate="print"/>
          <a:srcRect/>
          <a:stretch>
            <a:fillRect/>
          </a:stretch>
        </p:blipFill>
        <p:spPr bwMode="auto">
          <a:xfrm>
            <a:off x="7452320" y="188640"/>
            <a:ext cx="1368152" cy="1160856"/>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648072"/>
          </a:xfrm>
        </p:spPr>
        <p:txBody>
          <a:bodyPr/>
          <a:lstStyle/>
          <a:p>
            <a:r>
              <a:rPr lang="fi-FI" b="1" dirty="0" smtClean="0">
                <a:solidFill>
                  <a:srgbClr val="002060"/>
                </a:solidFill>
              </a:rPr>
              <a:t>Sovimme käytännön yhteistyöstä </a:t>
            </a:r>
            <a:endParaRPr lang="fi-FI" sz="1400" b="1" dirty="0">
              <a:solidFill>
                <a:srgbClr val="002060"/>
              </a:solidFill>
            </a:endParaRPr>
          </a:p>
        </p:txBody>
      </p:sp>
      <p:sp>
        <p:nvSpPr>
          <p:cNvPr id="3" name="Tekstin paikkamerkki 2"/>
          <p:cNvSpPr>
            <a:spLocks noGrp="1"/>
          </p:cNvSpPr>
          <p:nvPr>
            <p:ph type="body" sz="quarter" idx="10"/>
          </p:nvPr>
        </p:nvSpPr>
        <p:spPr>
          <a:xfrm>
            <a:off x="827584" y="1988840"/>
            <a:ext cx="7782694" cy="4176464"/>
          </a:xfrm>
        </p:spPr>
        <p:txBody>
          <a:bodyPr/>
          <a:lstStyle/>
          <a:p>
            <a:r>
              <a:rPr lang="fi-FI" sz="1400" dirty="0" smtClean="0"/>
              <a:t>Kuvataan (verkostositoumuksena) käytännön toimet, joita yksittäinen toimija (yritys, viranomainen, oppilaitos, järjestö, verkosto, organisaatio ym.) tekee  yhteisten tavoitteiden onnistumiseksi Etelä-Savossa 2014 – 2016 esimerkiksi seuraavien asioiden avulla. </a:t>
            </a:r>
          </a:p>
          <a:p>
            <a:pPr lvl="0"/>
            <a:r>
              <a:rPr lang="fi-FI" sz="1400" b="1" dirty="0" smtClean="0"/>
              <a:t>Tavoitteet</a:t>
            </a:r>
            <a:r>
              <a:rPr lang="fi-FI" sz="1400" dirty="0" smtClean="0"/>
              <a:t> ovat yhdessä valittuja maakunnan  tavoitteita kansalaisen  tai nuoren kannalta. </a:t>
            </a:r>
          </a:p>
          <a:p>
            <a:pPr lvl="0"/>
            <a:r>
              <a:rPr lang="fi-FI" sz="1400" b="1" dirty="0" smtClean="0"/>
              <a:t>Avaintehtävä</a:t>
            </a:r>
            <a:r>
              <a:rPr lang="fi-FI" sz="1400" dirty="0" smtClean="0"/>
              <a:t> tarkoittaa sitä, mitä käytännössä teemme tavoitteeseen pääsemiseksi kansalaisen tai nuoren näkökulmasta. </a:t>
            </a:r>
          </a:p>
          <a:p>
            <a:pPr lvl="0"/>
            <a:r>
              <a:rPr lang="fi-FI" sz="1400" b="1" dirty="0" smtClean="0"/>
              <a:t>Esimerkki</a:t>
            </a:r>
            <a:r>
              <a:rPr lang="fi-FI" sz="1400" dirty="0" smtClean="0"/>
              <a:t> hyvästä käytännöstä voi olla oma tai muilta opittu käytäntö. </a:t>
            </a:r>
          </a:p>
          <a:p>
            <a:pPr lvl="0"/>
            <a:r>
              <a:rPr lang="fi-FI" sz="1400" b="1" dirty="0" smtClean="0"/>
              <a:t>Yhteistyössä</a:t>
            </a:r>
            <a:r>
              <a:rPr lang="fi-FI" sz="1400" dirty="0" smtClean="0"/>
              <a:t> tarkoittaa avaintehtävässä mukana olevia verkostoja, organisaatioita, järjestöjä, yrityksiä, viranomaisia ja muita toimijoita, joiden kanssa avaintehtävää tekemällä pääsee tavoitteeseen. Onnistumme yhdessä tekemällä.</a:t>
            </a:r>
          </a:p>
          <a:p>
            <a:pPr lvl="0"/>
            <a:r>
              <a:rPr lang="fi-FI" sz="1400" b="1" dirty="0" smtClean="0"/>
              <a:t>Yhteistyön laatutasoa</a:t>
            </a:r>
            <a:r>
              <a:rPr lang="fi-FI" sz="1400" dirty="0" smtClean="0"/>
              <a:t> voi kuvata monella </a:t>
            </a:r>
            <a:r>
              <a:rPr lang="fi-FI" sz="1400" dirty="0" smtClean="0"/>
              <a:t>tavalla. </a:t>
            </a:r>
            <a:endParaRPr lang="fi-FI" sz="1400" dirty="0" smtClean="0"/>
          </a:p>
          <a:p>
            <a:pPr lvl="0"/>
            <a:r>
              <a:rPr lang="fi-FI" sz="1400" b="1" dirty="0" smtClean="0"/>
              <a:t>Osaamisen</a:t>
            </a:r>
            <a:r>
              <a:rPr lang="fi-FI" sz="1400" dirty="0" smtClean="0"/>
              <a:t> kohtaan voi kuvata erityisosaamista tai toimijan tarvitsemaa osaamista, jota tarvitaan avaintehtävässä onnistumiseen. </a:t>
            </a:r>
          </a:p>
          <a:p>
            <a:pPr lvl="0"/>
            <a:r>
              <a:rPr lang="fi-FI" sz="1400" b="1" dirty="0" smtClean="0"/>
              <a:t>Yhdyshenkilöt</a:t>
            </a:r>
            <a:r>
              <a:rPr lang="fi-FI" sz="1400" dirty="0" smtClean="0"/>
              <a:t> (vähintään kaksi/toimija) ovat organisaatiossa avaintehtävästä vastuullisia tai muutoin asiaa hoitavia. </a:t>
            </a:r>
          </a:p>
          <a:p>
            <a:pPr lvl="0"/>
            <a:r>
              <a:rPr lang="fi-FI" sz="1400" b="1" dirty="0" smtClean="0"/>
              <a:t>HUOM! </a:t>
            </a:r>
            <a:r>
              <a:rPr lang="fi-FI" sz="1400" dirty="0" smtClean="0"/>
              <a:t>Lisäksi</a:t>
            </a:r>
            <a:r>
              <a:rPr lang="fi-FI" sz="1400" b="1" dirty="0" smtClean="0"/>
              <a:t> mittari</a:t>
            </a:r>
            <a:r>
              <a:rPr lang="fi-FI" sz="1400" dirty="0" smtClean="0"/>
              <a:t>, </a:t>
            </a:r>
            <a:r>
              <a:rPr lang="fi-FI" sz="1400" b="1" dirty="0" smtClean="0"/>
              <a:t>seuranta</a:t>
            </a:r>
            <a:r>
              <a:rPr lang="fi-FI" sz="1400" dirty="0" smtClean="0"/>
              <a:t> ja </a:t>
            </a:r>
            <a:r>
              <a:rPr lang="fi-FI" sz="1400" b="1" dirty="0" smtClean="0"/>
              <a:t>arviointi</a:t>
            </a:r>
            <a:r>
              <a:rPr lang="fi-FI" sz="1400" dirty="0" smtClean="0"/>
              <a:t> johdettuna suoraan kustakin maakunnan yhteisestä tavoitteesta (ota huomioon Pohjois-Savon  ohjauksen laatutyökalu ja sen kehittäminen, myös mahdollisesti kolmiportaiseksi tasokuvaukseksi)</a:t>
            </a:r>
          </a:p>
          <a:p>
            <a:endParaRPr lang="fi-FI" sz="1200" dirty="0"/>
          </a:p>
        </p:txBody>
      </p:sp>
      <p:sp>
        <p:nvSpPr>
          <p:cNvPr id="5" name="Alatunnisteen paikkamerkki 4"/>
          <p:cNvSpPr>
            <a:spLocks noGrp="1"/>
          </p:cNvSpPr>
          <p:nvPr>
            <p:ph type="ftr" sz="quarter" idx="14"/>
          </p:nvPr>
        </p:nvSpPr>
        <p:spPr>
          <a:xfrm>
            <a:off x="251520" y="6357938"/>
            <a:ext cx="7488832" cy="365125"/>
          </a:xfrm>
        </p:spPr>
        <p:txBody>
          <a:bodyPr/>
          <a:lstStyle/>
          <a:p>
            <a:r>
              <a:rPr lang="fi-FI" smtClean="0"/>
              <a:t>Elinikäisen oppimisen kehittämiskohteet 2014 – 2020, Tuija Toivakainen 4.11.2014, työskentelypohja</a:t>
            </a:r>
            <a:endParaRPr lang="fi-FI" dirty="0"/>
          </a:p>
        </p:txBody>
      </p:sp>
      <p:pic>
        <p:nvPicPr>
          <p:cNvPr id="6" name="Kuva 5"/>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7092280" y="476672"/>
            <a:ext cx="1648723" cy="776005"/>
          </a:xfrm>
          <a:prstGeom prst="rect">
            <a:avLst/>
          </a:prstGeom>
        </p:spPr>
      </p:pic>
      <p:pic>
        <p:nvPicPr>
          <p:cNvPr id="7" name="Kuva 6"/>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rot="-300000">
            <a:off x="7201580" y="481155"/>
            <a:ext cx="140529" cy="861912"/>
          </a:xfrm>
          <a:prstGeom prst="rect">
            <a:avLst/>
          </a:prstGeom>
        </p:spPr>
      </p:pic>
      <p:pic>
        <p:nvPicPr>
          <p:cNvPr id="8" name="Kuva 7"/>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rot="180000">
            <a:off x="8698917" y="119637"/>
            <a:ext cx="137406" cy="861910"/>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fi-FI" b="1" dirty="0" smtClean="0">
                <a:solidFill>
                  <a:srgbClr val="002060"/>
                </a:solidFill>
              </a:rPr>
              <a:t>Yhteystiedot</a:t>
            </a:r>
            <a:endParaRPr lang="fi-FI" b="1" dirty="0">
              <a:solidFill>
                <a:srgbClr val="002060"/>
              </a:solidFill>
            </a:endParaRPr>
          </a:p>
        </p:txBody>
      </p:sp>
      <p:sp>
        <p:nvSpPr>
          <p:cNvPr id="3" name="Platshållare för text 2"/>
          <p:cNvSpPr>
            <a:spLocks noGrp="1"/>
          </p:cNvSpPr>
          <p:nvPr>
            <p:ph type="body" sz="quarter" idx="10"/>
          </p:nvPr>
        </p:nvSpPr>
        <p:spPr>
          <a:xfrm>
            <a:off x="827584" y="2084238"/>
            <a:ext cx="7782694" cy="4009058"/>
          </a:xfrm>
        </p:spPr>
        <p:txBody>
          <a:bodyPr/>
          <a:lstStyle/>
          <a:p>
            <a:r>
              <a:rPr lang="fi-FI" sz="2400" dirty="0" smtClean="0">
                <a:latin typeface="Freestyle Script" pitchFamily="66" charset="0"/>
              </a:rPr>
              <a:t>Tuija Toivakainen</a:t>
            </a:r>
          </a:p>
          <a:p>
            <a:r>
              <a:rPr lang="fi-FI" sz="1200" dirty="0" smtClean="0"/>
              <a:t>Puh. +358 29 502 4220</a:t>
            </a:r>
          </a:p>
          <a:p>
            <a:r>
              <a:rPr lang="fi-FI" sz="1200" dirty="0" err="1" smtClean="0"/>
              <a:t>Sähköp</a:t>
            </a:r>
            <a:r>
              <a:rPr lang="fi-FI" sz="1200" dirty="0" smtClean="0"/>
              <a:t>. </a:t>
            </a:r>
            <a:r>
              <a:rPr lang="fi-FI" sz="1200" dirty="0" err="1" smtClean="0">
                <a:hlinkClick r:id="rId2"/>
              </a:rPr>
              <a:t>tuija.toivakainen@ely-keskus.fi</a:t>
            </a:r>
            <a:r>
              <a:rPr lang="fi-FI" sz="1200" dirty="0" smtClean="0"/>
              <a:t>  tai </a:t>
            </a:r>
            <a:r>
              <a:rPr lang="fi-FI" sz="1200" dirty="0" err="1" smtClean="0">
                <a:hlinkClick r:id="rId3"/>
              </a:rPr>
              <a:t>nuorisotakuu.etela-savo@ely-keskus.fi</a:t>
            </a:r>
            <a:r>
              <a:rPr lang="fi-FI" sz="1200" dirty="0" smtClean="0"/>
              <a:t>      </a:t>
            </a:r>
          </a:p>
          <a:p>
            <a:pPr>
              <a:buNone/>
            </a:pPr>
            <a:r>
              <a:rPr lang="fi-FI" sz="1200" dirty="0" smtClean="0"/>
              <a:t>	Kehityspäällikkö</a:t>
            </a:r>
          </a:p>
          <a:p>
            <a:pPr>
              <a:buNone/>
            </a:pPr>
            <a:r>
              <a:rPr lang="fi-FI" sz="1200" dirty="0" smtClean="0"/>
              <a:t> </a:t>
            </a:r>
          </a:p>
          <a:p>
            <a:pPr lvl="1"/>
            <a:r>
              <a:rPr lang="fi-FI" sz="1200" dirty="0" smtClean="0"/>
              <a:t>Etelä-Savon elinkeino-, liikenne- ja ympäristökeskus</a:t>
            </a:r>
          </a:p>
          <a:p>
            <a:pPr lvl="1"/>
            <a:r>
              <a:rPr lang="fi-FI" sz="1200" dirty="0" err="1" smtClean="0">
                <a:hlinkClick r:id="rId4"/>
              </a:rPr>
              <a:t>www.ely-keskus.fi/etela-savo</a:t>
            </a:r>
            <a:r>
              <a:rPr lang="fi-FI" sz="1200" dirty="0" smtClean="0"/>
              <a:t> &gt; Alueen tila ja näkymät &gt; Nuorisotakuun seuranta</a:t>
            </a:r>
          </a:p>
          <a:p>
            <a:pPr lvl="1"/>
            <a:r>
              <a:rPr lang="fi-FI" sz="1200" dirty="0" smtClean="0"/>
              <a:t>Puh. vaihde +358 29 502 4000</a:t>
            </a:r>
          </a:p>
          <a:p>
            <a:pPr lvl="1"/>
            <a:r>
              <a:rPr lang="fi-FI" sz="1200" dirty="0" smtClean="0"/>
              <a:t>Kirjaamon </a:t>
            </a:r>
            <a:r>
              <a:rPr lang="fi-FI" sz="1200" dirty="0" err="1" smtClean="0"/>
              <a:t>sähköp</a:t>
            </a:r>
            <a:r>
              <a:rPr lang="fi-FI" sz="1200" dirty="0" smtClean="0"/>
              <a:t>. </a:t>
            </a:r>
            <a:r>
              <a:rPr lang="fi-FI" sz="1200" dirty="0" err="1" smtClean="0">
                <a:hlinkClick r:id="rId5"/>
              </a:rPr>
              <a:t>kirjaamo.etelä-savo@ely-keskus.fi</a:t>
            </a:r>
            <a:endParaRPr lang="fi-FI" sz="1200" dirty="0" smtClean="0"/>
          </a:p>
          <a:p>
            <a:pPr lvl="1"/>
            <a:r>
              <a:rPr lang="fi-FI" sz="1200" dirty="0" err="1" smtClean="0"/>
              <a:t>Käyntios</a:t>
            </a:r>
            <a:r>
              <a:rPr lang="fi-FI" sz="1200" dirty="0" smtClean="0"/>
              <a:t>. Jääkärinkatu 14, Mikkeli </a:t>
            </a:r>
          </a:p>
          <a:p>
            <a:pPr lvl="1"/>
            <a:r>
              <a:rPr lang="fi-FI" sz="1200" dirty="0" err="1" smtClean="0"/>
              <a:t>Postios</a:t>
            </a:r>
            <a:r>
              <a:rPr lang="fi-FI" sz="1200" dirty="0" smtClean="0"/>
              <a:t>. PL 164, 50101 Mikkeli</a:t>
            </a:r>
          </a:p>
          <a:p>
            <a:pPr lvl="2">
              <a:buFont typeface="Arial" pitchFamily="34" charset="0"/>
              <a:buChar char="•"/>
            </a:pPr>
            <a:r>
              <a:rPr lang="fi-FI" sz="1100" dirty="0" err="1" smtClean="0">
                <a:hlinkClick r:id="rId4"/>
              </a:rPr>
              <a:t>www.ely-keskus.fi/etela-savo</a:t>
            </a:r>
            <a:r>
              <a:rPr lang="fi-FI" sz="1100" dirty="0" smtClean="0"/>
              <a:t> &gt; Alueen tila ja näkymät &gt; Nuorisotakuun seuranta</a:t>
            </a:r>
          </a:p>
          <a:p>
            <a:pPr lvl="2">
              <a:buFont typeface="Arial" pitchFamily="34" charset="0"/>
              <a:buChar char="•"/>
            </a:pPr>
            <a:r>
              <a:rPr lang="fi-FI" sz="1100" dirty="0" smtClean="0"/>
              <a:t>Nuorisotakuu myös </a:t>
            </a:r>
            <a:r>
              <a:rPr lang="fi-FI" sz="1100" dirty="0" err="1" smtClean="0"/>
              <a:t>Facebookissa</a:t>
            </a:r>
            <a:r>
              <a:rPr lang="fi-FI" sz="1100" dirty="0" smtClean="0"/>
              <a:t>  </a:t>
            </a:r>
            <a:r>
              <a:rPr lang="fi-FI" sz="1100" dirty="0" smtClean="0">
                <a:hlinkClick r:id="rId6"/>
              </a:rPr>
              <a:t>https://</a:t>
            </a:r>
            <a:r>
              <a:rPr lang="fi-FI" sz="1100" dirty="0" smtClean="0">
                <a:hlinkClick r:id="rId6"/>
              </a:rPr>
              <a:t>www.facebook.com/nuorisotakuues</a:t>
            </a:r>
            <a:r>
              <a:rPr lang="fi-FI" sz="1100" dirty="0" smtClean="0"/>
              <a:t>  </a:t>
            </a:r>
            <a:endParaRPr lang="fi-FI" sz="1100" dirty="0" smtClean="0"/>
          </a:p>
          <a:p>
            <a:pPr lvl="2">
              <a:buFont typeface="Arial" pitchFamily="34" charset="0"/>
              <a:buChar char="•"/>
            </a:pPr>
            <a:r>
              <a:rPr lang="fi-FI" sz="1100" dirty="0" smtClean="0"/>
              <a:t>Nuorisotakuu ja elinikäinen oppiminen </a:t>
            </a:r>
            <a:r>
              <a:rPr lang="fi-FI" sz="1100" dirty="0" smtClean="0">
                <a:hlinkClick r:id="rId7"/>
              </a:rPr>
              <a:t>https://</a:t>
            </a:r>
            <a:r>
              <a:rPr lang="fi-FI" sz="1100" dirty="0" smtClean="0">
                <a:hlinkClick r:id="rId7"/>
              </a:rPr>
              <a:t>peda.net/hankkeet/eejn</a:t>
            </a:r>
            <a:r>
              <a:rPr lang="fi-FI" sz="1100" dirty="0" smtClean="0"/>
              <a:t>   </a:t>
            </a:r>
            <a:endParaRPr lang="fi-FI" sz="1100" dirty="0" smtClean="0"/>
          </a:p>
          <a:p>
            <a:pPr lvl="2"/>
            <a:r>
              <a:rPr lang="fi-FI" sz="1100" dirty="0" smtClean="0"/>
              <a:t> </a:t>
            </a:r>
            <a:r>
              <a:rPr lang="fi-FI" sz="1100" b="1" dirty="0" smtClean="0"/>
              <a:t>Nuori duuniin! </a:t>
            </a:r>
            <a:r>
              <a:rPr lang="fi-FI" sz="1100" dirty="0" err="1" smtClean="0"/>
              <a:t>www.lansi-savo.fi</a:t>
            </a:r>
            <a:r>
              <a:rPr lang="fi-FI" sz="1100" dirty="0" smtClean="0"/>
              <a:t> &gt; Teemat &gt; Nuori duuniin!</a:t>
            </a:r>
          </a:p>
          <a:p>
            <a:pPr lvl="2"/>
            <a:r>
              <a:rPr lang="fi-FI" sz="1100" b="1" dirty="0" smtClean="0"/>
              <a:t>Digitaalinen kaupunkiseikkailu</a:t>
            </a:r>
            <a:r>
              <a:rPr lang="fi-FI" sz="1100" dirty="0" smtClean="0"/>
              <a:t> syksyllä 2014: http://www.digitaalinenkaupunkiseikkailu.fi/   </a:t>
            </a:r>
          </a:p>
          <a:p>
            <a:pPr lvl="2"/>
            <a:r>
              <a:rPr lang="fi-FI" sz="1100" b="1" dirty="0" smtClean="0"/>
              <a:t>Valtakunnalliset uudistuneet nuorisotakuun</a:t>
            </a:r>
            <a:r>
              <a:rPr lang="fi-FI" sz="1100" dirty="0" smtClean="0"/>
              <a:t> sivut: </a:t>
            </a:r>
            <a:r>
              <a:rPr lang="fi-FI" sz="1100" dirty="0" err="1" smtClean="0">
                <a:hlinkClick r:id="rId8"/>
              </a:rPr>
              <a:t>www.nuorisotakuu.fi</a:t>
            </a:r>
            <a:r>
              <a:rPr lang="fi-FI" sz="1200" dirty="0" smtClean="0"/>
              <a:t>   </a:t>
            </a:r>
          </a:p>
          <a:p>
            <a:pPr>
              <a:buNone/>
            </a:pPr>
            <a:r>
              <a:rPr lang="fi-FI" sz="1200" dirty="0" smtClean="0"/>
              <a:t> </a:t>
            </a:r>
          </a:p>
          <a:p>
            <a:endParaRPr lang="fi-FI" sz="1200" dirty="0" smtClean="0"/>
          </a:p>
          <a:p>
            <a:endParaRPr lang="fi-FI" sz="1200" dirty="0" smtClean="0"/>
          </a:p>
          <a:p>
            <a:endParaRPr lang="fi-FI" sz="1200" dirty="0"/>
          </a:p>
        </p:txBody>
      </p:sp>
      <p:pic>
        <p:nvPicPr>
          <p:cNvPr id="6" name="Kuva 11" descr="sosiaali.png"/>
          <p:cNvPicPr>
            <a:picLocks noChangeAspect="1"/>
          </p:cNvPicPr>
          <p:nvPr/>
        </p:nvPicPr>
        <p:blipFill>
          <a:blip r:embed="rId9" cstate="print"/>
          <a:srcRect/>
          <a:stretch>
            <a:fillRect/>
          </a:stretch>
        </p:blipFill>
        <p:spPr bwMode="auto">
          <a:xfrm>
            <a:off x="6227787" y="260648"/>
            <a:ext cx="903287" cy="503238"/>
          </a:xfrm>
          <a:prstGeom prst="rect">
            <a:avLst/>
          </a:prstGeom>
          <a:noFill/>
          <a:ln w="9525">
            <a:noFill/>
            <a:miter lim="800000"/>
            <a:headEnd/>
            <a:tailEnd/>
          </a:ln>
        </p:spPr>
      </p:pic>
      <p:pic>
        <p:nvPicPr>
          <p:cNvPr id="7" name="Kuva 12" descr="vipuvoimaaEU.png"/>
          <p:cNvPicPr>
            <a:picLocks noChangeAspect="1"/>
          </p:cNvPicPr>
          <p:nvPr/>
        </p:nvPicPr>
        <p:blipFill>
          <a:blip r:embed="rId10" cstate="print"/>
          <a:srcRect/>
          <a:stretch>
            <a:fillRect/>
          </a:stretch>
        </p:blipFill>
        <p:spPr bwMode="auto">
          <a:xfrm>
            <a:off x="7380312" y="260648"/>
            <a:ext cx="1163637" cy="485775"/>
          </a:xfrm>
          <a:prstGeom prst="rect">
            <a:avLst/>
          </a:prstGeom>
          <a:noFill/>
          <a:ln w="9525">
            <a:noFill/>
            <a:miter lim="800000"/>
            <a:headEnd/>
            <a:tailEnd/>
          </a:ln>
        </p:spPr>
      </p:pic>
      <p:sp>
        <p:nvSpPr>
          <p:cNvPr id="8" name="Alatunnisteen paikkamerkki 7"/>
          <p:cNvSpPr>
            <a:spLocks noGrp="1"/>
          </p:cNvSpPr>
          <p:nvPr>
            <p:ph type="ftr" sz="quarter" idx="14"/>
          </p:nvPr>
        </p:nvSpPr>
        <p:spPr>
          <a:xfrm>
            <a:off x="251520" y="6357938"/>
            <a:ext cx="7488832" cy="365125"/>
          </a:xfrm>
        </p:spPr>
        <p:txBody>
          <a:bodyPr/>
          <a:lstStyle/>
          <a:p>
            <a:r>
              <a:rPr lang="fi-FI" smtClean="0"/>
              <a:t>Elinikäisen oppimisen kehittämiskohteet 2014 – 2020, Tuija Toivakainen 4.11.2014, työskentelypohja</a:t>
            </a:r>
            <a:endParaRPr lang="fi-FI"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solidFill>
                  <a:srgbClr val="002060"/>
                </a:solidFill>
              </a:rPr>
              <a:t>Arvot</a:t>
            </a:r>
            <a:endParaRPr lang="fi-FI" b="1" dirty="0">
              <a:solidFill>
                <a:srgbClr val="002060"/>
              </a:solidFill>
            </a:endParaRPr>
          </a:p>
        </p:txBody>
      </p:sp>
      <p:sp>
        <p:nvSpPr>
          <p:cNvPr id="3" name="Tekstin paikkamerkki 2"/>
          <p:cNvSpPr>
            <a:spLocks noGrp="1"/>
          </p:cNvSpPr>
          <p:nvPr>
            <p:ph type="body" sz="quarter" idx="10"/>
          </p:nvPr>
        </p:nvSpPr>
        <p:spPr/>
        <p:txBody>
          <a:bodyPr/>
          <a:lstStyle/>
          <a:p>
            <a:r>
              <a:rPr lang="fi-FI" sz="3200" dirty="0" smtClean="0"/>
              <a:t>Luottamus</a:t>
            </a:r>
          </a:p>
          <a:p>
            <a:r>
              <a:rPr lang="fi-FI" sz="3200" dirty="0" smtClean="0"/>
              <a:t>Kunnioitus</a:t>
            </a:r>
          </a:p>
          <a:p>
            <a:r>
              <a:rPr lang="fi-FI" sz="3200" dirty="0" smtClean="0"/>
              <a:t>Tasa-arvo</a:t>
            </a:r>
          </a:p>
          <a:p>
            <a:r>
              <a:rPr lang="fi-FI" sz="3200" dirty="0" smtClean="0"/>
              <a:t>Joustavuus</a:t>
            </a:r>
          </a:p>
          <a:p>
            <a:r>
              <a:rPr lang="fi-FI" sz="3200" dirty="0" smtClean="0"/>
              <a:t>Sivistys</a:t>
            </a:r>
            <a:endParaRPr lang="fi-FI" sz="3200" dirty="0"/>
          </a:p>
        </p:txBody>
      </p:sp>
      <p:sp>
        <p:nvSpPr>
          <p:cNvPr id="5" name="Alatunnisteen paikkamerkki 4"/>
          <p:cNvSpPr>
            <a:spLocks noGrp="1"/>
          </p:cNvSpPr>
          <p:nvPr>
            <p:ph type="ftr" sz="quarter" idx="14"/>
          </p:nvPr>
        </p:nvSpPr>
        <p:spPr>
          <a:xfrm>
            <a:off x="251520" y="6357938"/>
            <a:ext cx="7632848" cy="365125"/>
          </a:xfrm>
        </p:spPr>
        <p:txBody>
          <a:bodyPr/>
          <a:lstStyle/>
          <a:p>
            <a:r>
              <a:rPr lang="fi-FI" dirty="0" smtClean="0"/>
              <a:t>Elinikäisen oppimisen </a:t>
            </a:r>
            <a:r>
              <a:rPr lang="fi-FI" dirty="0" smtClean="0"/>
              <a:t>kehittämiskohteet </a:t>
            </a:r>
            <a:r>
              <a:rPr lang="fi-FI" dirty="0" smtClean="0"/>
              <a:t>2014 – </a:t>
            </a:r>
            <a:r>
              <a:rPr lang="fi-FI" dirty="0" smtClean="0"/>
              <a:t>2020, </a:t>
            </a:r>
            <a:r>
              <a:rPr lang="fi-FI" dirty="0" smtClean="0"/>
              <a:t>Tuija Toivakainen </a:t>
            </a:r>
            <a:r>
              <a:rPr lang="fi-FI" dirty="0" smtClean="0"/>
              <a:t>4.11.2014, työskentelypohja</a:t>
            </a:r>
            <a:endParaRPr lang="fi-FI"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solidFill>
                  <a:srgbClr val="002060"/>
                </a:solidFill>
              </a:rPr>
              <a:t>Arvot </a:t>
            </a:r>
            <a:endParaRPr lang="fi-FI" sz="1200" b="1" dirty="0">
              <a:solidFill>
                <a:srgbClr val="002060"/>
              </a:solidFill>
            </a:endParaRPr>
          </a:p>
        </p:txBody>
      </p:sp>
      <p:sp>
        <p:nvSpPr>
          <p:cNvPr id="3" name="Tekstin paikkamerkki 2"/>
          <p:cNvSpPr>
            <a:spLocks noGrp="1"/>
          </p:cNvSpPr>
          <p:nvPr>
            <p:ph type="body" sz="quarter" idx="10"/>
          </p:nvPr>
        </p:nvSpPr>
        <p:spPr/>
        <p:txBody>
          <a:bodyPr/>
          <a:lstStyle/>
          <a:p>
            <a:r>
              <a:rPr lang="fi-FI" sz="1400" b="1" dirty="0" smtClean="0"/>
              <a:t>Luottamus</a:t>
            </a:r>
            <a:r>
              <a:rPr lang="fi-FI" sz="1400" dirty="0" smtClean="0"/>
              <a:t>: Työskentelemme kansalaisten sekä verkostojen ja organisaatioiden kanssa luottamuksellisesti niin, että asiakas ja yhteistyökumppani voivat kokea luottavansa asian etenemiseen vaikeissakin tilanteissa. Pyrimme ylittämään odotukset ja kehitämme palveluitamme  yhdessä kansalaisten kanssa.  </a:t>
            </a:r>
          </a:p>
          <a:p>
            <a:r>
              <a:rPr lang="fi-FI" sz="1400" b="1" dirty="0" smtClean="0"/>
              <a:t>Kunnioitus</a:t>
            </a:r>
            <a:r>
              <a:rPr lang="fi-FI" sz="1400" dirty="0" smtClean="0"/>
              <a:t>: Kunnioitamme yksilön tahtoa, yksityisyyttä ja luottamuksellista suhdetta. Kunnioitus syntyy myös yksilöllisestä kohtaamisesta, vahvuuksien sekä  eri tavoin opittujen taitojen esiin kannustamisesta ja valintojen vaihtoehtoisuudesta. (Ohjauksessa noudatetaan Suomen opinto-ohjaajat ry:n eettisiä periaatteita: www.sopo.fi/yhdistys/eettiset%20periaatteet.)</a:t>
            </a:r>
          </a:p>
          <a:p>
            <a:r>
              <a:rPr lang="fi-FI" sz="1400" b="1" dirty="0" smtClean="0"/>
              <a:t>Tasa-arvo</a:t>
            </a:r>
            <a:r>
              <a:rPr lang="fi-FI" sz="1400" dirty="0" smtClean="0"/>
              <a:t>: Tarjoamme monimuotoisia palveluja kaikenikäisille eri elämäntilanteissa helposti saavuttaen. Työskentelemme kaikki pelaa -lähtökohdasta. </a:t>
            </a:r>
          </a:p>
          <a:p>
            <a:r>
              <a:rPr lang="fi-FI" sz="1400" b="1" dirty="0" smtClean="0"/>
              <a:t>Joustavuus</a:t>
            </a:r>
            <a:r>
              <a:rPr lang="fi-FI" sz="1400" dirty="0" smtClean="0"/>
              <a:t>: Pyrimme tekemään asiat jatkuvasti entistä paremmin ja joustavammin. Ennakoimme muutoksia ja etsimme menetelmiä ja työtapoja, jotka ovat luovia, avoimia ja kansalaisen kannalta osuvia. </a:t>
            </a:r>
          </a:p>
          <a:p>
            <a:r>
              <a:rPr lang="fi-FI" sz="1400" b="1" dirty="0" smtClean="0"/>
              <a:t>Sivistys</a:t>
            </a:r>
            <a:r>
              <a:rPr lang="fi-FI" sz="1400" dirty="0" smtClean="0"/>
              <a:t>:  Toimimme yhteisten arvojemme mukaan monimuotoisessa kulttuuriympäristössä, joka on avarakatseinen, henkisesti kehittynyt ja sydämeltään viisas.  Arvostamme erilaisuutta ja kannustamme  moniääniseen  kulttuuriseen vuoropuheluun.</a:t>
            </a:r>
          </a:p>
          <a:p>
            <a:endParaRPr lang="fi-FI" dirty="0"/>
          </a:p>
        </p:txBody>
      </p:sp>
      <p:sp>
        <p:nvSpPr>
          <p:cNvPr id="5" name="Alatunnisteen paikkamerkki 4"/>
          <p:cNvSpPr>
            <a:spLocks noGrp="1"/>
          </p:cNvSpPr>
          <p:nvPr>
            <p:ph type="ftr" sz="quarter" idx="14"/>
          </p:nvPr>
        </p:nvSpPr>
        <p:spPr>
          <a:xfrm>
            <a:off x="251520" y="6357938"/>
            <a:ext cx="7560840" cy="365125"/>
          </a:xfrm>
        </p:spPr>
        <p:txBody>
          <a:bodyPr/>
          <a:lstStyle/>
          <a:p>
            <a:r>
              <a:rPr lang="fi-FI" smtClean="0"/>
              <a:t>Elinikäisen oppimisen kehittämiskohteet 2014 – 2020, Tuija Toivakainen 4.11.2014, työskentelypohja</a:t>
            </a:r>
            <a:endParaRPr lang="fi-FI"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solidFill>
                  <a:srgbClr val="002060"/>
                </a:solidFill>
              </a:rPr>
              <a:t>Visio</a:t>
            </a:r>
            <a:endParaRPr lang="fi-FI" b="1" dirty="0">
              <a:solidFill>
                <a:srgbClr val="002060"/>
              </a:solidFill>
            </a:endParaRPr>
          </a:p>
        </p:txBody>
      </p:sp>
      <p:sp>
        <p:nvSpPr>
          <p:cNvPr id="3" name="Tekstin paikkamerkki 2"/>
          <p:cNvSpPr>
            <a:spLocks noGrp="1"/>
          </p:cNvSpPr>
          <p:nvPr>
            <p:ph type="body" sz="quarter" idx="10"/>
          </p:nvPr>
        </p:nvSpPr>
        <p:spPr>
          <a:xfrm>
            <a:off x="827584" y="2084238"/>
            <a:ext cx="7782694" cy="4081066"/>
          </a:xfrm>
        </p:spPr>
        <p:txBody>
          <a:bodyPr/>
          <a:lstStyle/>
          <a:p>
            <a:r>
              <a:rPr lang="fi-FI" sz="2400" dirty="0" smtClean="0"/>
              <a:t>Opin, oivallan, onnistun yhdessä yrittäen</a:t>
            </a:r>
          </a:p>
          <a:p>
            <a:endParaRPr lang="fi-FI" sz="2400" dirty="0" smtClean="0"/>
          </a:p>
          <a:p>
            <a:r>
              <a:rPr lang="fi-FI" sz="1200" b="1" dirty="0" smtClean="0"/>
              <a:t>Opin</a:t>
            </a:r>
            <a:r>
              <a:rPr lang="fi-FI" sz="1200" dirty="0" smtClean="0"/>
              <a:t> elämän eri vaiheissa uutta ja saan siihen kannustusta niin, että tunnen vahvuuteni ja kehittämiskohteeni. Voin valita ja päättää sen mukaan eri vaihtoehdoista ratkaisuja tulevaisuuteeni.</a:t>
            </a:r>
          </a:p>
          <a:p>
            <a:r>
              <a:rPr lang="fi-FI" sz="1200" b="1" dirty="0" smtClean="0"/>
              <a:t>Oivallan</a:t>
            </a:r>
            <a:r>
              <a:rPr lang="fi-FI" sz="1200" dirty="0" smtClean="0"/>
              <a:t> itsenäisesti sen, mikä on minulle parasta. Voin saada apua ja kannustusta  vaihtoehtojen punnintaan silloin, kun tarvitsen, ja siinä muodossa, kuin haluan. </a:t>
            </a:r>
          </a:p>
          <a:p>
            <a:r>
              <a:rPr lang="fi-FI" sz="1200" b="1" dirty="0" smtClean="0"/>
              <a:t>Onnistun</a:t>
            </a:r>
            <a:r>
              <a:rPr lang="fi-FI" sz="1200" dirty="0" smtClean="0"/>
              <a:t> valinnoissani, koska saan tukea ja kannustusta myönteisistä kokemuksista. Minulla on myös mahdollisuus muuttaa suunnitelmiani ja päätyä uuteen ratkaisuun, kun olen kokeillut uutta. </a:t>
            </a:r>
          </a:p>
          <a:p>
            <a:r>
              <a:rPr lang="fi-FI" sz="1200" b="1" dirty="0" smtClean="0"/>
              <a:t>Yhdessä</a:t>
            </a:r>
            <a:r>
              <a:rPr lang="fi-FI" sz="1200" dirty="0" smtClean="0"/>
              <a:t> voin onnistua, sillä kaikki pääsevät mukaan. Saan hyviä kokemuksia, kun voin jakaa niitä ja hyödyntää muiden  onnistumisia. </a:t>
            </a:r>
          </a:p>
          <a:p>
            <a:r>
              <a:rPr lang="fi-FI" sz="1200" b="1" dirty="0" smtClean="0"/>
              <a:t>Yrittäen</a:t>
            </a:r>
            <a:r>
              <a:rPr lang="fi-FI" sz="1200" dirty="0" smtClean="0"/>
              <a:t> onnistun usein vielä paremmin, kun osaan myös ottaa vastuuta omista valinnoistani. Ymmärrän niiden vaikutukset ja seuraukset myös muiden elämään ja valintoihin. </a:t>
            </a:r>
          </a:p>
          <a:p>
            <a:endParaRPr lang="fi-FI" sz="1200" dirty="0" smtClean="0"/>
          </a:p>
          <a:p>
            <a:endParaRPr lang="fi-FI" sz="1200" dirty="0" smtClean="0"/>
          </a:p>
          <a:p>
            <a:r>
              <a:rPr lang="fi-FI" sz="1200" dirty="0" smtClean="0"/>
              <a:t>Vision avulla saavutamme viisi tavoitettamme eli oppimisen ja ohjauksen  yhteiset järjestelyt, läpinäkyvyys, helpon palvelun,  oppimisen kannustavat vaihtoehdot ja toimiva verkostoyhteistyö.</a:t>
            </a:r>
          </a:p>
          <a:p>
            <a:endParaRPr lang="fi-FI" sz="1100" dirty="0" smtClean="0"/>
          </a:p>
          <a:p>
            <a:endParaRPr lang="fi-FI" sz="1100" dirty="0"/>
          </a:p>
        </p:txBody>
      </p:sp>
      <p:sp>
        <p:nvSpPr>
          <p:cNvPr id="5" name="Alatunnisteen paikkamerkki 4"/>
          <p:cNvSpPr>
            <a:spLocks noGrp="1"/>
          </p:cNvSpPr>
          <p:nvPr>
            <p:ph type="ftr" sz="quarter" idx="14"/>
          </p:nvPr>
        </p:nvSpPr>
        <p:spPr>
          <a:xfrm>
            <a:off x="251520" y="6357938"/>
            <a:ext cx="7632848" cy="365125"/>
          </a:xfrm>
        </p:spPr>
        <p:txBody>
          <a:bodyPr/>
          <a:lstStyle/>
          <a:p>
            <a:r>
              <a:rPr lang="fi-FI" smtClean="0"/>
              <a:t>Elinikäisen oppimisen kehittämiskohteet 2014 – 2020, Tuija Toivakainen 4.11.2014, työskentelypohja</a:t>
            </a:r>
            <a:endParaRPr lang="fi-FI"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solidFill>
                  <a:srgbClr val="002060"/>
                </a:solidFill>
              </a:rPr>
              <a:t>Vastuumme tulevaisuudesta </a:t>
            </a:r>
            <a:endParaRPr lang="fi-FI" b="1" dirty="0">
              <a:solidFill>
                <a:srgbClr val="002060"/>
              </a:solidFill>
            </a:endParaRPr>
          </a:p>
        </p:txBody>
      </p:sp>
      <p:sp>
        <p:nvSpPr>
          <p:cNvPr id="3" name="Tekstin paikkamerkki 2"/>
          <p:cNvSpPr>
            <a:spLocks noGrp="1"/>
          </p:cNvSpPr>
          <p:nvPr>
            <p:ph type="body" sz="quarter" idx="10"/>
          </p:nvPr>
        </p:nvSpPr>
        <p:spPr/>
        <p:txBody>
          <a:bodyPr/>
          <a:lstStyle/>
          <a:p>
            <a:r>
              <a:rPr lang="fi-FI" sz="3200" dirty="0" smtClean="0"/>
              <a:t>Ikärakenne muuttuu</a:t>
            </a:r>
          </a:p>
          <a:p>
            <a:r>
              <a:rPr lang="fi-FI" sz="3200" dirty="0" smtClean="0"/>
              <a:t>Yksilöllisyys vahvistuu</a:t>
            </a:r>
          </a:p>
          <a:p>
            <a:r>
              <a:rPr lang="fi-FI" sz="3200" dirty="0" smtClean="0"/>
              <a:t>Työelämä </a:t>
            </a:r>
            <a:r>
              <a:rPr lang="fi-FI" sz="3200" dirty="0" err="1" smtClean="0"/>
              <a:t>pirstaloituu</a:t>
            </a:r>
            <a:endParaRPr lang="fi-FI" sz="3200" dirty="0" smtClean="0"/>
          </a:p>
          <a:p>
            <a:r>
              <a:rPr lang="fi-FI" sz="3200" dirty="0" smtClean="0"/>
              <a:t>Globalisaatio kiihtyy</a:t>
            </a:r>
          </a:p>
          <a:p>
            <a:r>
              <a:rPr lang="fi-FI" sz="3200" dirty="0" smtClean="0"/>
              <a:t>Tekniikka kehittyy</a:t>
            </a:r>
            <a:endParaRPr lang="fi-FI" sz="3200" dirty="0"/>
          </a:p>
        </p:txBody>
      </p:sp>
      <p:sp>
        <p:nvSpPr>
          <p:cNvPr id="5" name="Alatunnisteen paikkamerkki 4"/>
          <p:cNvSpPr>
            <a:spLocks noGrp="1"/>
          </p:cNvSpPr>
          <p:nvPr>
            <p:ph type="ftr" sz="quarter" idx="14"/>
          </p:nvPr>
        </p:nvSpPr>
        <p:spPr>
          <a:xfrm>
            <a:off x="251520" y="6357938"/>
            <a:ext cx="7632848" cy="365125"/>
          </a:xfrm>
        </p:spPr>
        <p:txBody>
          <a:bodyPr/>
          <a:lstStyle/>
          <a:p>
            <a:r>
              <a:rPr lang="fi-FI" smtClean="0"/>
              <a:t>Elinikäisen oppimisen kehittämiskohteet 2014 – 2020, Tuija Toivakainen 4.11.2014, työskentelypohja</a:t>
            </a:r>
            <a:endParaRPr lang="fi-FI" dirty="0"/>
          </a:p>
        </p:txBody>
      </p:sp>
      <p:pic>
        <p:nvPicPr>
          <p:cNvPr id="1026" name="Picture 2" descr="C:\Users\a002456\AppData\Local\Microsoft\Windows\Temporary Internet Files\Content.Outlook\K1APR0CP\Aurinko.png"/>
          <p:cNvPicPr>
            <a:picLocks noChangeAspect="1" noChangeArrowheads="1"/>
          </p:cNvPicPr>
          <p:nvPr/>
        </p:nvPicPr>
        <p:blipFill>
          <a:blip r:embed="rId2" cstate="print"/>
          <a:srcRect/>
          <a:stretch>
            <a:fillRect/>
          </a:stretch>
        </p:blipFill>
        <p:spPr bwMode="auto">
          <a:xfrm>
            <a:off x="6372200" y="260648"/>
            <a:ext cx="2592288" cy="2575563"/>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908720"/>
            <a:ext cx="7776864" cy="720080"/>
          </a:xfrm>
        </p:spPr>
        <p:txBody>
          <a:bodyPr/>
          <a:lstStyle/>
          <a:p>
            <a:r>
              <a:rPr lang="fi-FI" b="1" dirty="0" smtClean="0">
                <a:solidFill>
                  <a:srgbClr val="002060"/>
                </a:solidFill>
              </a:rPr>
              <a:t>Vastuumme tulevaisuudesta </a:t>
            </a:r>
            <a:endParaRPr lang="fi-FI" b="1" dirty="0">
              <a:solidFill>
                <a:srgbClr val="002060"/>
              </a:solidFill>
            </a:endParaRPr>
          </a:p>
        </p:txBody>
      </p:sp>
      <p:sp>
        <p:nvSpPr>
          <p:cNvPr id="3" name="Tekstin paikkamerkki 2"/>
          <p:cNvSpPr>
            <a:spLocks noGrp="1"/>
          </p:cNvSpPr>
          <p:nvPr>
            <p:ph type="body" sz="quarter" idx="10"/>
          </p:nvPr>
        </p:nvSpPr>
        <p:spPr>
          <a:xfrm>
            <a:off x="827584" y="1916832"/>
            <a:ext cx="7782694" cy="4392488"/>
          </a:xfrm>
        </p:spPr>
        <p:txBody>
          <a:bodyPr/>
          <a:lstStyle/>
          <a:p>
            <a:r>
              <a:rPr lang="fi-FI" sz="1600" b="1" dirty="0" smtClean="0"/>
              <a:t>Ikärakenne muuttuu</a:t>
            </a:r>
            <a:r>
              <a:rPr lang="fi-FI" sz="1600" dirty="0" smtClean="0"/>
              <a:t>: Nuorten suhteellinen määrä pienenee, kun väestö ikääntyy, mutta ihmiset ovat ikääntyessään terveempiä ja aktiivisempia. Työelämän vaihe  jatkuu pidempään. </a:t>
            </a:r>
          </a:p>
          <a:p>
            <a:r>
              <a:rPr lang="fi-FI" sz="1600" b="1" dirty="0" smtClean="0"/>
              <a:t>Yksilöllisyys vahvistuu</a:t>
            </a:r>
            <a:r>
              <a:rPr lang="fi-FI" sz="1600" dirty="0" smtClean="0"/>
              <a:t>: Valinnanvapaus lisääntyy ja yksilölliset valinnat korostuvat. Elämässä pärjääminen vaatii taitoja rakentaa itse oman näköinen polkunsa esim. opinnoissa, työelämän aikana ja työelämän jälkeen. </a:t>
            </a:r>
          </a:p>
          <a:p>
            <a:r>
              <a:rPr lang="fi-FI" sz="1600" b="1" dirty="0" smtClean="0"/>
              <a:t>Työelämä </a:t>
            </a:r>
            <a:r>
              <a:rPr lang="fi-FI" sz="1600" b="1" dirty="0" err="1" smtClean="0"/>
              <a:t>pirstaloituu</a:t>
            </a:r>
            <a:r>
              <a:rPr lang="fi-FI" sz="1600" dirty="0" smtClean="0"/>
              <a:t>: Ammatit  laaja-alaistuvat, työurat </a:t>
            </a:r>
            <a:r>
              <a:rPr lang="fi-FI" sz="1600" dirty="0" err="1" smtClean="0"/>
              <a:t>pirstaloituvat</a:t>
            </a:r>
            <a:r>
              <a:rPr lang="fi-FI" sz="1600" dirty="0" smtClean="0"/>
              <a:t> ja työ organisoituu verkostoihin. Uuden oppiminen, alan vaihtaminen ja vuorottelu työn ja opintojen välillä vaativat joustavuutta osaamiseen.</a:t>
            </a:r>
          </a:p>
          <a:p>
            <a:r>
              <a:rPr lang="fi-FI" sz="1600" b="1" dirty="0" smtClean="0"/>
              <a:t>Globalisaatio kiihtyy</a:t>
            </a:r>
            <a:r>
              <a:rPr lang="fi-FI" sz="1600" dirty="0" smtClean="0"/>
              <a:t>: Kaikilla yhteiskunnan tasoilla ihmiset voivat lähentyä, myös markkinat ja hallinto. Kulttuuriosaamisen, kielitaidon ja viestinnän merkitys ovat yhä tärkeämpiä. </a:t>
            </a:r>
          </a:p>
          <a:p>
            <a:r>
              <a:rPr lang="fi-FI" sz="1600" b="1" dirty="0" smtClean="0"/>
              <a:t>Tekniikka kehittyy</a:t>
            </a:r>
            <a:r>
              <a:rPr lang="fi-FI" sz="1600" dirty="0" smtClean="0"/>
              <a:t>: Digitalisoituminen ja </a:t>
            </a:r>
            <a:r>
              <a:rPr lang="fi-FI" sz="1600" dirty="0" err="1" smtClean="0"/>
              <a:t>jokapaikan</a:t>
            </a:r>
            <a:r>
              <a:rPr lang="fi-FI" sz="1600" dirty="0" smtClean="0"/>
              <a:t> </a:t>
            </a:r>
            <a:r>
              <a:rPr lang="fi-FI" sz="1600" dirty="0" err="1" smtClean="0"/>
              <a:t>tietoteknikka</a:t>
            </a:r>
            <a:r>
              <a:rPr lang="fi-FI" sz="1600" dirty="0" smtClean="0"/>
              <a:t> puskevat jokaiselle elämän osa-alueelle. Tulee uudenlaista työtä vanhojen työtehtävien poistuessa, mikä vaatii teknologian taitoja myös vapaa-aikana kaikilla elämän alueilla. </a:t>
            </a:r>
          </a:p>
          <a:p>
            <a:endParaRPr lang="fi-FI" dirty="0" smtClean="0"/>
          </a:p>
          <a:p>
            <a:endParaRPr lang="fi-FI" dirty="0"/>
          </a:p>
        </p:txBody>
      </p:sp>
      <p:sp>
        <p:nvSpPr>
          <p:cNvPr id="5" name="Alatunnisteen paikkamerkki 4"/>
          <p:cNvSpPr>
            <a:spLocks noGrp="1"/>
          </p:cNvSpPr>
          <p:nvPr>
            <p:ph type="ftr" sz="quarter" idx="14"/>
          </p:nvPr>
        </p:nvSpPr>
        <p:spPr/>
        <p:txBody>
          <a:bodyPr/>
          <a:lstStyle/>
          <a:p>
            <a:r>
              <a:rPr lang="fi-FI" smtClean="0"/>
              <a:t>Elinikäisen oppimisen kehittämiskohteet 2014 – 2020, Tuija Toivakainen 4.11.2014, työskentelypohja</a:t>
            </a:r>
            <a:endParaRPr lang="fi-FI" dirty="0"/>
          </a:p>
        </p:txBody>
      </p:sp>
      <p:pic>
        <p:nvPicPr>
          <p:cNvPr id="6" name="Picture 2" descr="C:\Users\a002456\AppData\Local\Microsoft\Windows\Temporary Internet Files\Content.Outlook\K1APR0CP\Aurinko.png"/>
          <p:cNvPicPr>
            <a:picLocks noChangeAspect="1" noChangeArrowheads="1"/>
          </p:cNvPicPr>
          <p:nvPr/>
        </p:nvPicPr>
        <p:blipFill>
          <a:blip r:embed="rId2" cstate="print"/>
          <a:srcRect/>
          <a:stretch>
            <a:fillRect/>
          </a:stretch>
        </p:blipFill>
        <p:spPr bwMode="auto">
          <a:xfrm>
            <a:off x="6948264" y="116632"/>
            <a:ext cx="2001755" cy="198884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solidFill>
                  <a:srgbClr val="002060"/>
                </a:solidFill>
              </a:rPr>
              <a:t>Tavoitteet </a:t>
            </a:r>
            <a:endParaRPr lang="fi-FI" b="1" dirty="0">
              <a:solidFill>
                <a:srgbClr val="002060"/>
              </a:solidFill>
            </a:endParaRPr>
          </a:p>
        </p:txBody>
      </p:sp>
      <p:sp>
        <p:nvSpPr>
          <p:cNvPr id="3" name="Tekstin paikkamerkki 2"/>
          <p:cNvSpPr>
            <a:spLocks noGrp="1"/>
          </p:cNvSpPr>
          <p:nvPr>
            <p:ph type="body" sz="quarter" idx="10"/>
          </p:nvPr>
        </p:nvSpPr>
        <p:spPr/>
        <p:txBody>
          <a:bodyPr/>
          <a:lstStyle/>
          <a:p>
            <a:r>
              <a:rPr lang="fi-FI" sz="2800" dirty="0" smtClean="0"/>
              <a:t>Oppimisen ja ohjauksen yhteiset järjestelyt</a:t>
            </a:r>
          </a:p>
          <a:p>
            <a:r>
              <a:rPr lang="fi-FI" sz="2800" dirty="0" smtClean="0"/>
              <a:t>Läpinäkyvyys</a:t>
            </a:r>
          </a:p>
          <a:p>
            <a:r>
              <a:rPr lang="fi-FI" sz="2800" dirty="0" smtClean="0"/>
              <a:t>Helpot palvelut</a:t>
            </a:r>
          </a:p>
          <a:p>
            <a:r>
              <a:rPr lang="fi-FI" sz="2800" dirty="0" smtClean="0"/>
              <a:t>Oppimisen kannustavat vaihtoehdot</a:t>
            </a:r>
          </a:p>
          <a:p>
            <a:r>
              <a:rPr lang="fi-FI" sz="2800" dirty="0" smtClean="0"/>
              <a:t>Toimiva verkostoyhteistyö</a:t>
            </a:r>
          </a:p>
          <a:p>
            <a:endParaRPr lang="fi-FI" sz="3200" dirty="0" smtClean="0"/>
          </a:p>
          <a:p>
            <a:endParaRPr lang="fi-FI" dirty="0"/>
          </a:p>
        </p:txBody>
      </p:sp>
      <p:sp>
        <p:nvSpPr>
          <p:cNvPr id="5" name="Alatunnisteen paikkamerkki 4"/>
          <p:cNvSpPr>
            <a:spLocks noGrp="1"/>
          </p:cNvSpPr>
          <p:nvPr>
            <p:ph type="ftr" sz="quarter" idx="14"/>
          </p:nvPr>
        </p:nvSpPr>
        <p:spPr>
          <a:xfrm>
            <a:off x="251520" y="6357938"/>
            <a:ext cx="7560840" cy="365125"/>
          </a:xfrm>
        </p:spPr>
        <p:txBody>
          <a:bodyPr/>
          <a:lstStyle/>
          <a:p>
            <a:r>
              <a:rPr lang="fi-FI" smtClean="0"/>
              <a:t>Elinikäisen oppimisen kehittämiskohteet 2014 – 2020, Tuija Toivakainen 4.11.2014, työskentelypohja</a:t>
            </a:r>
            <a:endParaRPr lang="fi-FI"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80120"/>
          </a:xfrm>
        </p:spPr>
        <p:txBody>
          <a:bodyPr/>
          <a:lstStyle/>
          <a:p>
            <a:r>
              <a:rPr lang="fi-FI" b="1" dirty="0" smtClean="0">
                <a:solidFill>
                  <a:srgbClr val="002060"/>
                </a:solidFill>
              </a:rPr>
              <a:t>Tavoitteet: oppimisen ja ohjauksen yhteiset järjestelyt </a:t>
            </a:r>
            <a:endParaRPr lang="fi-FI" b="1" dirty="0">
              <a:solidFill>
                <a:srgbClr val="002060"/>
              </a:solidFill>
            </a:endParaRPr>
          </a:p>
        </p:txBody>
      </p:sp>
      <p:sp>
        <p:nvSpPr>
          <p:cNvPr id="3" name="Tekstin paikkamerkki 2"/>
          <p:cNvSpPr>
            <a:spLocks noGrp="1"/>
          </p:cNvSpPr>
          <p:nvPr>
            <p:ph type="body" sz="quarter" idx="10"/>
          </p:nvPr>
        </p:nvSpPr>
        <p:spPr>
          <a:xfrm>
            <a:off x="821754" y="2348880"/>
            <a:ext cx="7782694" cy="3960440"/>
          </a:xfrm>
        </p:spPr>
        <p:txBody>
          <a:bodyPr/>
          <a:lstStyle/>
          <a:p>
            <a:r>
              <a:rPr lang="fi-FI" dirty="0" smtClean="0"/>
              <a:t>Toimimme monimuotoisesti ja modernisti oppimisen ja ohjauksen yhteisissä järjestelyissä niin, että pyrimme hyvään oppimiseen ja oppimiskäsitykseen. Oppimisen sekä tieto-, neuvonta- ja ohjauspalvelut järjestämme sellaisista rakennusaineista, joille on hyvä pohjustaa omaa tulevaisuutta. Uudet toimintatavat antavat kokemuksen siitä, että ihminen on saanut tukea ja kannustusta ja pystyy tekemään itsenäisiä päätöksiä ja valintoja. </a:t>
            </a:r>
          </a:p>
        </p:txBody>
      </p:sp>
      <p:sp>
        <p:nvSpPr>
          <p:cNvPr id="5" name="Alatunnisteen paikkamerkki 4"/>
          <p:cNvSpPr>
            <a:spLocks noGrp="1"/>
          </p:cNvSpPr>
          <p:nvPr>
            <p:ph type="ftr" sz="quarter" idx="14"/>
          </p:nvPr>
        </p:nvSpPr>
        <p:spPr>
          <a:xfrm>
            <a:off x="251520" y="6357938"/>
            <a:ext cx="7560840" cy="365125"/>
          </a:xfrm>
        </p:spPr>
        <p:txBody>
          <a:bodyPr/>
          <a:lstStyle/>
          <a:p>
            <a:r>
              <a:rPr lang="fi-FI" smtClean="0"/>
              <a:t>Elinikäisen oppimisen kehittämiskohteet 2014 – 2020, Tuija Toivakainen 4.11.2014, työskentelypohja</a:t>
            </a:r>
            <a:endParaRPr lang="fi-FI" dirty="0"/>
          </a:p>
        </p:txBody>
      </p:sp>
      <p:pic>
        <p:nvPicPr>
          <p:cNvPr id="1026" name="Picture 2" descr="V:\ELY Etelä-Savo\TE-keskus\TYO-yksikkö\TNO_ELO\2014_TNO_ELO\Tavoitteet_ELO_Nuorisotakuu_2014-2016\030314_Kuva_Martti_Hanninen\Pisara.png"/>
          <p:cNvPicPr>
            <a:picLocks noChangeAspect="1" noChangeArrowheads="1"/>
          </p:cNvPicPr>
          <p:nvPr/>
        </p:nvPicPr>
        <p:blipFill>
          <a:blip r:embed="rId2" cstate="print"/>
          <a:srcRect/>
          <a:stretch>
            <a:fillRect/>
          </a:stretch>
        </p:blipFill>
        <p:spPr bwMode="auto">
          <a:xfrm>
            <a:off x="7380312" y="260648"/>
            <a:ext cx="1371429" cy="1955556"/>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80120"/>
          </a:xfrm>
        </p:spPr>
        <p:txBody>
          <a:bodyPr/>
          <a:lstStyle/>
          <a:p>
            <a:r>
              <a:rPr lang="fi-FI" b="1" dirty="0" smtClean="0">
                <a:solidFill>
                  <a:srgbClr val="002060"/>
                </a:solidFill>
              </a:rPr>
              <a:t>Tavoitteet: oppimisen ja ohjauksen yhteiset järjestelyt </a:t>
            </a:r>
            <a:endParaRPr lang="fi-FI" b="1" dirty="0">
              <a:solidFill>
                <a:srgbClr val="002060"/>
              </a:solidFill>
            </a:endParaRPr>
          </a:p>
        </p:txBody>
      </p:sp>
      <p:sp>
        <p:nvSpPr>
          <p:cNvPr id="3" name="Tekstin paikkamerkki 2"/>
          <p:cNvSpPr>
            <a:spLocks noGrp="1"/>
          </p:cNvSpPr>
          <p:nvPr>
            <p:ph type="body" sz="quarter" idx="10"/>
          </p:nvPr>
        </p:nvSpPr>
        <p:spPr>
          <a:xfrm>
            <a:off x="821754" y="2348880"/>
            <a:ext cx="7782694" cy="3960440"/>
          </a:xfrm>
        </p:spPr>
        <p:txBody>
          <a:bodyPr/>
          <a:lstStyle/>
          <a:p>
            <a:r>
              <a:rPr lang="fi-FI" dirty="0" smtClean="0"/>
              <a:t>Kehittämiskohteet ja ajoitus:</a:t>
            </a:r>
          </a:p>
          <a:p>
            <a:endParaRPr lang="fi-FI" dirty="0" smtClean="0"/>
          </a:p>
          <a:p>
            <a:endParaRPr lang="fi-FI" dirty="0" smtClean="0"/>
          </a:p>
          <a:p>
            <a:endParaRPr lang="fi-FI" dirty="0" smtClean="0"/>
          </a:p>
          <a:p>
            <a:r>
              <a:rPr lang="fi-FI" dirty="0" smtClean="0"/>
              <a:t>Vastuunottajat:</a:t>
            </a:r>
          </a:p>
          <a:p>
            <a:endParaRPr lang="fi-FI" dirty="0" smtClean="0"/>
          </a:p>
          <a:p>
            <a:endParaRPr lang="fi-FI" dirty="0" smtClean="0"/>
          </a:p>
          <a:p>
            <a:r>
              <a:rPr lang="fi-FI" dirty="0" smtClean="0"/>
              <a:t>Rahoitus:</a:t>
            </a:r>
            <a:endParaRPr lang="fi-FI" dirty="0" smtClean="0"/>
          </a:p>
        </p:txBody>
      </p:sp>
      <p:sp>
        <p:nvSpPr>
          <p:cNvPr id="5" name="Alatunnisteen paikkamerkki 4"/>
          <p:cNvSpPr>
            <a:spLocks noGrp="1"/>
          </p:cNvSpPr>
          <p:nvPr>
            <p:ph type="ftr" sz="quarter" idx="14"/>
          </p:nvPr>
        </p:nvSpPr>
        <p:spPr>
          <a:xfrm>
            <a:off x="251520" y="6357938"/>
            <a:ext cx="7560840" cy="365125"/>
          </a:xfrm>
        </p:spPr>
        <p:txBody>
          <a:bodyPr/>
          <a:lstStyle/>
          <a:p>
            <a:r>
              <a:rPr lang="fi-FI" smtClean="0"/>
              <a:t>Elinikäisen oppimisen kehittämiskohteet 2014 – 2020, Tuija Toivakainen 4.11.2014, työskentelypohja</a:t>
            </a:r>
            <a:endParaRPr lang="fi-FI" dirty="0"/>
          </a:p>
        </p:txBody>
      </p:sp>
      <p:pic>
        <p:nvPicPr>
          <p:cNvPr id="1026" name="Picture 2" descr="V:\ELY Etelä-Savo\TE-keskus\TYO-yksikkö\TNO_ELO\2014_TNO_ELO\Tavoitteet_ELO_Nuorisotakuu_2014-2016\030314_Kuva_Martti_Hanninen\Pisara.png"/>
          <p:cNvPicPr>
            <a:picLocks noChangeAspect="1" noChangeArrowheads="1"/>
          </p:cNvPicPr>
          <p:nvPr/>
        </p:nvPicPr>
        <p:blipFill>
          <a:blip r:embed="rId2" cstate="print"/>
          <a:srcRect/>
          <a:stretch>
            <a:fillRect/>
          </a:stretch>
        </p:blipFill>
        <p:spPr bwMode="auto">
          <a:xfrm>
            <a:off x="7380312" y="260648"/>
            <a:ext cx="1371429" cy="1955556"/>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ELY_EA02_PowerP_________RGB[1]">
  <a:themeElements>
    <a:clrScheme name="ELY-värit">
      <a:dk1>
        <a:sysClr val="windowText" lastClr="000000"/>
      </a:dk1>
      <a:lt1>
        <a:srgbClr val="FFFFFF"/>
      </a:lt1>
      <a:dk2>
        <a:srgbClr val="58585A"/>
      </a:dk2>
      <a:lt2>
        <a:srgbClr val="D8D8D8"/>
      </a:lt2>
      <a:accent1>
        <a:srgbClr val="003883"/>
      </a:accent1>
      <a:accent2>
        <a:srgbClr val="779346"/>
      </a:accent2>
      <a:accent3>
        <a:srgbClr val="D9640C"/>
      </a:accent3>
      <a:accent4>
        <a:srgbClr val="4460A5"/>
      </a:accent4>
      <a:accent5>
        <a:srgbClr val="58585A"/>
      </a:accent5>
      <a:accent6>
        <a:srgbClr val="FDD078"/>
      </a:accent6>
      <a:hlink>
        <a:srgbClr val="D9640C"/>
      </a:hlink>
      <a:folHlink>
        <a:srgbClr val="D9640C"/>
      </a:folHlink>
    </a:clrScheme>
    <a:fontScheme name="ELY_fonti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teema 1">
        <a:dk1>
          <a:srgbClr val="59595B"/>
        </a:dk1>
        <a:lt1>
          <a:srgbClr val="FFFFFF"/>
        </a:lt1>
        <a:dk2>
          <a:srgbClr val="0081CC"/>
        </a:dk2>
        <a:lt2>
          <a:srgbClr val="A7A8AB"/>
        </a:lt2>
        <a:accent1>
          <a:srgbClr val="859FCB"/>
        </a:accent1>
        <a:accent2>
          <a:srgbClr val="D87F82"/>
        </a:accent2>
        <a:accent3>
          <a:srgbClr val="FFFFFF"/>
        </a:accent3>
        <a:accent4>
          <a:srgbClr val="4B4B4C"/>
        </a:accent4>
        <a:accent5>
          <a:srgbClr val="C2CDE2"/>
        </a:accent5>
        <a:accent6>
          <a:srgbClr val="C47275"/>
        </a:accent6>
        <a:hlink>
          <a:srgbClr val="7FD1ED"/>
        </a:hlink>
        <a:folHlink>
          <a:srgbClr val="F7BC7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Asiakirja" ma:contentTypeID="0x0101003A3FAE1109520B4D82BC82EE2A1EAEDB" ma:contentTypeVersion="1" ma:contentTypeDescription="Luo uusi asiakirja." ma:contentTypeScope="" ma:versionID="1d7a705af14bccfecd86ced791765f61">
  <xsd:schema xmlns:xsd="http://www.w3.org/2001/XMLSchema" xmlns:p="http://schemas.microsoft.com/office/2006/metadata/properties" xmlns:ns1="http://schemas.microsoft.com/sharepoint/v3" targetNamespace="http://schemas.microsoft.com/office/2006/metadata/properties" ma:root="true" ma:fieldsID="4340a008e99365d80b71206bae222996"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dms="http://schemas.microsoft.com/office/2006/documentManagement/types" targetNamespace="http://schemas.microsoft.com/sharepoint/v3" elementFormDefault="qualified">
    <xsd:import namespace="http://schemas.microsoft.com/office/2006/documentManagement/types"/>
    <xsd:element name="PublishingStartDate" ma:index="8" nillable="true" ma:displayName="Ajoituksen alkamispäivämäärä" ma:description="" ma:hidden="true" ma:internalName="PublishingStartDate">
      <xsd:simpleType>
        <xsd:restriction base="dms:Unknown"/>
      </xsd:simpleType>
    </xsd:element>
    <xsd:element name="PublishingExpirationDate" ma:index="9" nillable="true" ma:displayName="Ajoituksen päättymispäivämäärä"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ma:readOnly="true"/>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40CFD55B-6F5B-455B-B832-A905D73D1474}">
  <ds:schemaRefs>
    <ds:schemaRef ds:uri="http://schemas.microsoft.com/sharepoint/v3/contenttype/forms"/>
  </ds:schemaRefs>
</ds:datastoreItem>
</file>

<file path=customXml/itemProps2.xml><?xml version="1.0" encoding="utf-8"?>
<ds:datastoreItem xmlns:ds="http://schemas.openxmlformats.org/officeDocument/2006/customXml" ds:itemID="{BB15C7FA-C064-493C-8450-B442FA6A30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516B3E77-6CB4-4439-A3AE-2DC86C8303D0}">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http://schemas.microsoft.com/sharepoint/v3"/>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ELY_EA02_PowerP_________RGB[1]</Template>
  <TotalTime>1846</TotalTime>
  <Words>1331</Words>
  <Application>Microsoft Office PowerPoint</Application>
  <PresentationFormat>Näytössä katseltava diaesitys (4:3)</PresentationFormat>
  <Paragraphs>184</Paragraphs>
  <Slides>19</Slides>
  <Notes>1</Notes>
  <HiddenSlides>0</HiddenSlides>
  <MMClips>0</MMClips>
  <ScaleCrop>false</ScaleCrop>
  <HeadingPairs>
    <vt:vector size="4" baseType="variant">
      <vt:variant>
        <vt:lpstr>Teema</vt:lpstr>
      </vt:variant>
      <vt:variant>
        <vt:i4>1</vt:i4>
      </vt:variant>
      <vt:variant>
        <vt:lpstr>Dian otsikot</vt:lpstr>
      </vt:variant>
      <vt:variant>
        <vt:i4>19</vt:i4>
      </vt:variant>
    </vt:vector>
  </HeadingPairs>
  <TitlesOfParts>
    <vt:vector size="20" baseType="lpstr">
      <vt:lpstr>ELY_EA02_PowerP_________RGB[1]</vt:lpstr>
      <vt:lpstr>Dia 1</vt:lpstr>
      <vt:lpstr>Arvot</vt:lpstr>
      <vt:lpstr>Arvot </vt:lpstr>
      <vt:lpstr>Visio</vt:lpstr>
      <vt:lpstr>Vastuumme tulevaisuudesta </vt:lpstr>
      <vt:lpstr>Vastuumme tulevaisuudesta </vt:lpstr>
      <vt:lpstr>Tavoitteet </vt:lpstr>
      <vt:lpstr>Tavoitteet: oppimisen ja ohjauksen yhteiset järjestelyt </vt:lpstr>
      <vt:lpstr>Tavoitteet: oppimisen ja ohjauksen yhteiset järjestelyt </vt:lpstr>
      <vt:lpstr>Tavoitteet: läpinäkyvyys </vt:lpstr>
      <vt:lpstr>Tavoitteet: läpinäkyvyys </vt:lpstr>
      <vt:lpstr>Tavoitteet: helppo palvelu </vt:lpstr>
      <vt:lpstr>Tavoitteet: helppo palvelu </vt:lpstr>
      <vt:lpstr>Tavoitteet: kannustavat vaihtoehdot oppimiseen</vt:lpstr>
      <vt:lpstr>Tavoitteet: kannustavat vaihtoehdot oppimiseen</vt:lpstr>
      <vt:lpstr>Tavoitteet: toimiva verkostoyhteistyö </vt:lpstr>
      <vt:lpstr>Tavoitteet: toimiva verkostoyhteistyö </vt:lpstr>
      <vt:lpstr>Sovimme käytännön yhteistyöstä </vt:lpstr>
      <vt:lpstr>Yhteystiedot</vt:lpstr>
    </vt:vector>
  </TitlesOfParts>
  <Company>AVI ELY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Marjukka Manninen</dc:creator>
  <cp:lastModifiedBy>a002456</cp:lastModifiedBy>
  <cp:revision>304</cp:revision>
  <dcterms:created xsi:type="dcterms:W3CDTF">2013-02-01T12:32:59Z</dcterms:created>
  <dcterms:modified xsi:type="dcterms:W3CDTF">2014-11-04T06:42:00Z</dcterms:modified>
  <cp:contentType>Asiakirja</cp:contentTyp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0x0101003A3FAE1109520B4D82BC82EE2A1EAEDB</vt:lpwstr>
  </property>
</Properties>
</file>