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30"/>
  </p:notesMasterIdLst>
  <p:sldIdLst>
    <p:sldId id="256" r:id="rId2"/>
    <p:sldId id="342" r:id="rId3"/>
    <p:sldId id="258" r:id="rId4"/>
    <p:sldId id="330" r:id="rId5"/>
    <p:sldId id="352" r:id="rId6"/>
    <p:sldId id="332" r:id="rId7"/>
    <p:sldId id="346" r:id="rId8"/>
    <p:sldId id="289" r:id="rId9"/>
    <p:sldId id="360" r:id="rId10"/>
    <p:sldId id="357" r:id="rId11"/>
    <p:sldId id="361" r:id="rId12"/>
    <p:sldId id="363" r:id="rId13"/>
    <p:sldId id="362" r:id="rId14"/>
    <p:sldId id="365" r:id="rId15"/>
    <p:sldId id="368" r:id="rId16"/>
    <p:sldId id="364" r:id="rId17"/>
    <p:sldId id="354" r:id="rId18"/>
    <p:sldId id="356" r:id="rId19"/>
    <p:sldId id="359" r:id="rId20"/>
    <p:sldId id="353" r:id="rId21"/>
    <p:sldId id="366" r:id="rId22"/>
    <p:sldId id="367" r:id="rId23"/>
    <p:sldId id="369" r:id="rId24"/>
    <p:sldId id="370" r:id="rId25"/>
    <p:sldId id="371" r:id="rId26"/>
    <p:sldId id="347" r:id="rId27"/>
    <p:sldId id="343" r:id="rId28"/>
    <p:sldId id="325" r:id="rId29"/>
  </p:sldIdLst>
  <p:sldSz cx="9144000" cy="6858000" type="screen4x3"/>
  <p:notesSz cx="6742113" cy="987266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23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FD36B8CC-CF64-4846-B3BA-98077D93DACC}" type="datetimeFigureOut">
              <a:rPr lang="fi-FI" smtClean="0"/>
              <a:t>14.3.2019</a:t>
            </a:fld>
            <a:endParaRPr lang="fi-FI"/>
          </a:p>
        </p:txBody>
      </p:sp>
      <p:sp>
        <p:nvSpPr>
          <p:cNvPr id="4" name="Dian kuvan paikkamerkki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4E167BCC-130A-4DA3-8798-BDC9B0A247F5}" type="slidenum">
              <a:rPr lang="fi-FI" smtClean="0"/>
              <a:t>‹#›</a:t>
            </a:fld>
            <a:endParaRPr lang="fi-FI"/>
          </a:p>
        </p:txBody>
      </p:sp>
    </p:spTree>
    <p:extLst>
      <p:ext uri="{BB962C8B-B14F-4D97-AF65-F5344CB8AC3E}">
        <p14:creationId xmlns:p14="http://schemas.microsoft.com/office/powerpoint/2010/main" val="734060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73900" y="4933950"/>
            <a:ext cx="20701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cstate="print">
            <a:extLst>
              <a:ext uri="{28A0092B-C50C-407E-A947-70E740481C1C}">
                <a14:useLocalDpi xmlns:a14="http://schemas.microsoft.com/office/drawing/2010/main" val="0"/>
              </a:ext>
            </a:extLst>
          </a:blip>
          <a:srcRect r="28867" b="6947"/>
          <a:stretch>
            <a:fillRect/>
          </a:stretch>
        </p:blipFill>
        <p:spPr bwMode="auto">
          <a:xfrm>
            <a:off x="3894138" y="5732463"/>
            <a:ext cx="30416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0"/>
            <a:ext cx="9144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685800" y="1034890"/>
            <a:ext cx="7772400" cy="1470025"/>
          </a:xfrm>
        </p:spPr>
        <p:txBody>
          <a:bodyPr/>
          <a:lstStyle/>
          <a:p>
            <a:r>
              <a:rPr lang="fi-FI" smtClean="0"/>
              <a:t>Muokkaa perustyyl. napsautt.</a:t>
            </a:r>
            <a:endParaRPr lang="fi-FI" dirty="0"/>
          </a:p>
        </p:txBody>
      </p:sp>
      <p:sp>
        <p:nvSpPr>
          <p:cNvPr id="3" name="Alaotsikko 2"/>
          <p:cNvSpPr>
            <a:spLocks noGrp="1"/>
          </p:cNvSpPr>
          <p:nvPr>
            <p:ph type="subTitle" idx="1"/>
          </p:nvPr>
        </p:nvSpPr>
        <p:spPr>
          <a:xfrm>
            <a:off x="1371600" y="2519205"/>
            <a:ext cx="64008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fld id="{F991E779-EE94-4F51-85C0-7FF344B133B6}" type="datetime1">
              <a:rPr lang="fi-FI" smtClean="0"/>
              <a:t>14.3.2019</a:t>
            </a:fld>
            <a:endParaRPr lang="fi-FI"/>
          </a:p>
        </p:txBody>
      </p:sp>
    </p:spTree>
    <p:extLst>
      <p:ext uri="{BB962C8B-B14F-4D97-AF65-F5344CB8AC3E}">
        <p14:creationId xmlns:p14="http://schemas.microsoft.com/office/powerpoint/2010/main" val="3193828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fld id="{59B738F8-0D02-4060-87F0-77B913CA9467}" type="datetime1">
              <a:rPr lang="fi-FI" smtClean="0"/>
              <a:t>14.3.2019</a:t>
            </a:fld>
            <a:endParaRPr lang="fi-FI"/>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fld id="{0C9B13A9-7453-4C01-8C69-3EB7C181E35E}" type="slidenum">
              <a:rPr lang="fi-FI" smtClean="0"/>
              <a:t>‹#›</a:t>
            </a:fld>
            <a:endParaRPr lang="fi-FI"/>
          </a:p>
        </p:txBody>
      </p:sp>
    </p:spTree>
    <p:extLst>
      <p:ext uri="{BB962C8B-B14F-4D97-AF65-F5344CB8AC3E}">
        <p14:creationId xmlns:p14="http://schemas.microsoft.com/office/powerpoint/2010/main" val="349887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isäsivu 2 palstaa">
    <p:spTree>
      <p:nvGrpSpPr>
        <p:cNvPr id="1" name=""/>
        <p:cNvGrpSpPr/>
        <p:nvPr/>
      </p:nvGrpSpPr>
      <p:grpSpPr>
        <a:xfrm>
          <a:off x="0" y="0"/>
          <a:ext cx="0" cy="0"/>
          <a:chOff x="0" y="0"/>
          <a:chExt cx="0" cy="0"/>
        </a:xfrm>
      </p:grpSpPr>
      <p:pic>
        <p:nvPicPr>
          <p:cNvPr id="5" name="Picture 6" descr="Aallokko merkki leikattu_rgb_55mm.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a:xfrm>
            <a:off x="457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1" name="Sisällön paikkamerkki 2"/>
          <p:cNvSpPr>
            <a:spLocks noGrp="1"/>
          </p:cNvSpPr>
          <p:nvPr>
            <p:ph idx="13"/>
          </p:nvPr>
        </p:nvSpPr>
        <p:spPr>
          <a:xfrm>
            <a:off x="4648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7" name="Päiväyksen paikkamerkki 3"/>
          <p:cNvSpPr>
            <a:spLocks noGrp="1"/>
          </p:cNvSpPr>
          <p:nvPr>
            <p:ph type="dt" sz="half" idx="14"/>
          </p:nvPr>
        </p:nvSpPr>
        <p:spPr/>
        <p:txBody>
          <a:bodyPr/>
          <a:lstStyle>
            <a:lvl1pPr>
              <a:defRPr sz="1000">
                <a:solidFill>
                  <a:srgbClr val="898989"/>
                </a:solidFill>
                <a:latin typeface="Arial"/>
                <a:cs typeface="Arial"/>
              </a:defRPr>
            </a:lvl1pPr>
          </a:lstStyle>
          <a:p>
            <a:fld id="{4888A3CD-F1E3-41CA-A8B8-8AF23582E9BA}" type="datetime1">
              <a:rPr lang="fi-FI" smtClean="0"/>
              <a:t>14.3.2019</a:t>
            </a:fld>
            <a:endParaRPr lang="fi-FI"/>
          </a:p>
        </p:txBody>
      </p:sp>
      <p:sp>
        <p:nvSpPr>
          <p:cNvPr id="8" name="Alatunnisteen paikkamerkki 4"/>
          <p:cNvSpPr>
            <a:spLocks noGrp="1"/>
          </p:cNvSpPr>
          <p:nvPr>
            <p:ph type="ftr" sz="quarter" idx="15"/>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endParaRPr lang="fi-FI"/>
          </a:p>
        </p:txBody>
      </p:sp>
      <p:sp>
        <p:nvSpPr>
          <p:cNvPr id="9" name="Dian numeron paikkamerkki 5"/>
          <p:cNvSpPr>
            <a:spLocks noGrp="1"/>
          </p:cNvSpPr>
          <p:nvPr>
            <p:ph type="sldNum" sz="quarter" idx="16"/>
          </p:nvPr>
        </p:nvSpPr>
        <p:spPr/>
        <p:txBody>
          <a:bodyPr/>
          <a:lstStyle>
            <a:lvl1pPr algn="ctr">
              <a:defRPr sz="1000">
                <a:solidFill>
                  <a:srgbClr val="898989"/>
                </a:solidFill>
                <a:latin typeface="Arial"/>
                <a:cs typeface="Arial"/>
              </a:defRPr>
            </a:lvl1pPr>
          </a:lstStyle>
          <a:p>
            <a:fld id="{0C9B13A9-7453-4C01-8C69-3EB7C181E35E}" type="slidenum">
              <a:rPr lang="fi-FI" smtClean="0"/>
              <a:t>‹#›</a:t>
            </a:fld>
            <a:endParaRPr lang="fi-FI"/>
          </a:p>
        </p:txBody>
      </p:sp>
    </p:spTree>
    <p:extLst>
      <p:ext uri="{BB962C8B-B14F-4D97-AF65-F5344CB8AC3E}">
        <p14:creationId xmlns:p14="http://schemas.microsoft.com/office/powerpoint/2010/main" val="139776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Väliotsikko">
    <p:spTree>
      <p:nvGrpSpPr>
        <p:cNvPr id="1" name=""/>
        <p:cNvGrpSpPr/>
        <p:nvPr/>
      </p:nvGrpSpPr>
      <p:grpSpPr>
        <a:xfrm>
          <a:off x="0" y="0"/>
          <a:ext cx="0" cy="0"/>
          <a:chOff x="0" y="0"/>
          <a:chExt cx="0" cy="0"/>
        </a:xfrm>
      </p:grpSpPr>
      <p:pic>
        <p:nvPicPr>
          <p:cNvPr id="4" name="Picture 8" descr="Kuvapohja_Jkl_vär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288" y="1428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in paikkamerkki 2"/>
          <p:cNvSpPr>
            <a:spLocks noGrp="1"/>
          </p:cNvSpPr>
          <p:nvPr>
            <p:ph type="body" idx="1"/>
          </p:nvPr>
        </p:nvSpPr>
        <p:spPr>
          <a:xfrm>
            <a:off x="722313" y="1225176"/>
            <a:ext cx="7772400" cy="940574"/>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11" name="Otsikko 1"/>
          <p:cNvSpPr>
            <a:spLocks noGrp="1"/>
          </p:cNvSpPr>
          <p:nvPr>
            <p:ph type="title"/>
          </p:nvPr>
        </p:nvSpPr>
        <p:spPr>
          <a:xfrm>
            <a:off x="722313" y="2434688"/>
            <a:ext cx="7772400" cy="1362075"/>
          </a:xfrm>
        </p:spPr>
        <p:txBody>
          <a:bodyPr anchor="t"/>
          <a:lstStyle>
            <a:lvl1pPr algn="ctr">
              <a:defRPr sz="4000" b="0" i="0" cap="none"/>
            </a:lvl1pPr>
          </a:lstStyle>
          <a:p>
            <a:r>
              <a:rPr lang="fi-FI" smtClean="0"/>
              <a:t>Muokkaa perustyyl. napsautt.</a:t>
            </a:r>
            <a:endParaRPr lang="fi-FI" dirty="0"/>
          </a:p>
        </p:txBody>
      </p:sp>
      <p:sp>
        <p:nvSpPr>
          <p:cNvPr id="5" name="Päiväyksen paikkamerkki 3"/>
          <p:cNvSpPr>
            <a:spLocks noGrp="1"/>
          </p:cNvSpPr>
          <p:nvPr>
            <p:ph type="dt" sz="half" idx="10"/>
          </p:nvPr>
        </p:nvSpPr>
        <p:spPr/>
        <p:txBody>
          <a:bodyPr/>
          <a:lstStyle>
            <a:lvl1pPr>
              <a:defRPr/>
            </a:lvl1pPr>
          </a:lstStyle>
          <a:p>
            <a:fld id="{ACACD94B-8420-45B7-AA2C-6D17F46B7FE8}" type="datetime1">
              <a:rPr lang="fi-FI" smtClean="0"/>
              <a:t>14.3.2019</a:t>
            </a:fld>
            <a:endParaRPr lang="fi-FI"/>
          </a:p>
        </p:txBody>
      </p:sp>
      <p:sp>
        <p:nvSpPr>
          <p:cNvPr id="6" name="Alatunnisteen paikkamerkki 4"/>
          <p:cNvSpPr>
            <a:spLocks noGrp="1"/>
          </p:cNvSpPr>
          <p:nvPr>
            <p:ph type="ftr" sz="quarter" idx="11"/>
          </p:nvPr>
        </p:nvSpPr>
        <p:spPr/>
        <p:txBody>
          <a:bodyPr/>
          <a:lstStyle>
            <a:lvl1pPr>
              <a:defRPr/>
            </a:lvl1pPr>
          </a:lstStyle>
          <a:p>
            <a:endParaRPr lang="fi-FI"/>
          </a:p>
        </p:txBody>
      </p:sp>
      <p:sp>
        <p:nvSpPr>
          <p:cNvPr id="7" name="Dian numeron paikkamerkki 5"/>
          <p:cNvSpPr>
            <a:spLocks noGrp="1"/>
          </p:cNvSpPr>
          <p:nvPr>
            <p:ph type="sldNum" sz="quarter" idx="12"/>
          </p:nvPr>
        </p:nvSpPr>
        <p:spPr/>
        <p:txBody>
          <a:bodyPr/>
          <a:lstStyle>
            <a:lvl1pPr>
              <a:defRPr/>
            </a:lvl1pPr>
          </a:lstStyle>
          <a:p>
            <a:fld id="{0C9B13A9-7453-4C01-8C69-3EB7C181E35E}" type="slidenum">
              <a:rPr lang="fi-FI" smtClean="0"/>
              <a:t>‹#›</a:t>
            </a:fld>
            <a:endParaRPr lang="fi-FI"/>
          </a:p>
        </p:txBody>
      </p:sp>
    </p:spTree>
    <p:extLst>
      <p:ext uri="{BB962C8B-B14F-4D97-AF65-F5344CB8AC3E}">
        <p14:creationId xmlns:p14="http://schemas.microsoft.com/office/powerpoint/2010/main" val="233267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fld id="{0544AD61-C3F2-45B4-9D97-36EC42E2962C}" type="datetime1">
              <a:rPr lang="fi-FI" smtClean="0"/>
              <a:t>14.3.2019</a:t>
            </a:fld>
            <a:endParaRPr lang="fi-FI"/>
          </a:p>
        </p:txBody>
      </p:sp>
      <p:sp>
        <p:nvSpPr>
          <p:cNvPr id="3" name="Alatunnisteen paikkamerkki 4"/>
          <p:cNvSpPr>
            <a:spLocks noGrp="1"/>
          </p:cNvSpPr>
          <p:nvPr>
            <p:ph type="ftr" sz="quarter" idx="11"/>
          </p:nvPr>
        </p:nvSpPr>
        <p:spPr>
          <a:ln/>
        </p:spPr>
        <p:txBody>
          <a:bodyPr/>
          <a:lstStyle>
            <a:lvl1pPr>
              <a:defRPr/>
            </a:lvl1pPr>
          </a:lstStyle>
          <a:p>
            <a:endParaRPr lang="fi-FI"/>
          </a:p>
        </p:txBody>
      </p:sp>
      <p:sp>
        <p:nvSpPr>
          <p:cNvPr id="4" name="Dian numeron paikkamerkki 5"/>
          <p:cNvSpPr>
            <a:spLocks noGrp="1"/>
          </p:cNvSpPr>
          <p:nvPr>
            <p:ph type="sldNum" sz="quarter" idx="12"/>
          </p:nvPr>
        </p:nvSpPr>
        <p:spPr/>
        <p:txBody>
          <a:bodyPr/>
          <a:lstStyle>
            <a:lvl1pPr>
              <a:defRPr/>
            </a:lvl1pPr>
          </a:lstStyle>
          <a:p>
            <a:fld id="{0C9B13A9-7453-4C01-8C69-3EB7C181E35E}" type="slidenum">
              <a:rPr lang="fi-FI" smtClean="0"/>
              <a:t>‹#›</a:t>
            </a:fld>
            <a:endParaRPr lang="fi-FI"/>
          </a:p>
        </p:txBody>
      </p:sp>
    </p:spTree>
    <p:extLst>
      <p:ext uri="{BB962C8B-B14F-4D97-AF65-F5344CB8AC3E}">
        <p14:creationId xmlns:p14="http://schemas.microsoft.com/office/powerpoint/2010/main" val="408149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fld id="{8D19817C-9C59-4FA0-910D-B1410AFB18FF}" type="datetime1">
              <a:rPr lang="fi-FI" smtClean="0"/>
              <a:t>14.3.2019</a:t>
            </a:fld>
            <a:endParaRPr lang="fi-FI"/>
          </a:p>
        </p:txBody>
      </p:sp>
      <p:sp>
        <p:nvSpPr>
          <p:cNvPr id="4" name="Alatunnisteen paikkamerkki 4"/>
          <p:cNvSpPr>
            <a:spLocks noGrp="1"/>
          </p:cNvSpPr>
          <p:nvPr>
            <p:ph type="ftr" sz="quarter" idx="11"/>
          </p:nvPr>
        </p:nvSpPr>
        <p:spPr>
          <a:ln/>
        </p:spPr>
        <p:txBody>
          <a:bodyPr/>
          <a:lstStyle>
            <a:lvl1pPr>
              <a:defRPr/>
            </a:lvl1pPr>
          </a:lstStyle>
          <a:p>
            <a:endParaRPr lang="fi-FI"/>
          </a:p>
        </p:txBody>
      </p:sp>
      <p:sp>
        <p:nvSpPr>
          <p:cNvPr id="5" name="Dian numeron paikkamerkki 5"/>
          <p:cNvSpPr>
            <a:spLocks noGrp="1"/>
          </p:cNvSpPr>
          <p:nvPr>
            <p:ph type="sldNum" sz="quarter" idx="12"/>
          </p:nvPr>
        </p:nvSpPr>
        <p:spPr/>
        <p:txBody>
          <a:bodyPr/>
          <a:lstStyle>
            <a:lvl1pPr>
              <a:defRPr/>
            </a:lvl1pPr>
          </a:lstStyle>
          <a:p>
            <a:fld id="{0C9B13A9-7453-4C01-8C69-3EB7C181E35E}" type="slidenum">
              <a:rPr lang="fi-FI" smtClean="0"/>
              <a:t>‹#›</a:t>
            </a:fld>
            <a:endParaRPr lang="fi-FI"/>
          </a:p>
        </p:txBody>
      </p:sp>
    </p:spTree>
    <p:extLst>
      <p:ext uri="{BB962C8B-B14F-4D97-AF65-F5344CB8AC3E}">
        <p14:creationId xmlns:p14="http://schemas.microsoft.com/office/powerpoint/2010/main" val="2956119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Tyhjä, iso kuva tai taulukko">
    <p:spTree>
      <p:nvGrpSpPr>
        <p:cNvPr id="1" name=""/>
        <p:cNvGrpSpPr/>
        <p:nvPr/>
      </p:nvGrpSpPr>
      <p:grpSpPr>
        <a:xfrm>
          <a:off x="0" y="0"/>
          <a:ext cx="0" cy="0"/>
          <a:chOff x="0" y="0"/>
          <a:chExt cx="0" cy="0"/>
        </a:xfrm>
      </p:grpSpPr>
    </p:spTree>
    <p:extLst>
      <p:ext uri="{BB962C8B-B14F-4D97-AF65-F5344CB8AC3E}">
        <p14:creationId xmlns:p14="http://schemas.microsoft.com/office/powerpoint/2010/main" val="54155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i-FI"/>
              <a:t>Muokkaa perustyylejä osoitt.</a:t>
            </a:r>
          </a:p>
        </p:txBody>
      </p:sp>
      <p:sp>
        <p:nvSpPr>
          <p:cNvPr id="1027" name="Tekstin paikkamerkki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2"/>
          </p:nvPr>
        </p:nvSpPr>
        <p:spPr>
          <a:xfrm>
            <a:off x="146050" y="6429375"/>
            <a:ext cx="1285875"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A59CC5B4-F756-4FE9-AB98-14424195D101}" type="datetime1">
              <a:rPr lang="fi-FI" smtClean="0"/>
              <a:t>14.3.2019</a:t>
            </a:fld>
            <a:endParaRPr lang="fi-FI"/>
          </a:p>
        </p:txBody>
      </p:sp>
      <p:sp>
        <p:nvSpPr>
          <p:cNvPr id="5" name="Alatunnisteen paikkamerkki 4"/>
          <p:cNvSpPr>
            <a:spLocks noGrp="1"/>
          </p:cNvSpPr>
          <p:nvPr>
            <p:ph type="ftr" sz="quarter" idx="3"/>
          </p:nvPr>
        </p:nvSpPr>
        <p:spPr>
          <a:xfrm>
            <a:off x="1563688" y="6429375"/>
            <a:ext cx="2895600" cy="365125"/>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endParaRPr lang="fi-FI"/>
          </a:p>
        </p:txBody>
      </p:sp>
      <p:sp>
        <p:nvSpPr>
          <p:cNvPr id="6" name="Dian numeron paikkamerkki 5"/>
          <p:cNvSpPr>
            <a:spLocks noGrp="1"/>
          </p:cNvSpPr>
          <p:nvPr>
            <p:ph type="sldNum" sz="quarter" idx="4"/>
          </p:nvPr>
        </p:nvSpPr>
        <p:spPr>
          <a:xfrm>
            <a:off x="4565650" y="6429375"/>
            <a:ext cx="1498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fld id="{0C9B13A9-7453-4C01-8C69-3EB7C181E35E}" type="slidenum">
              <a:rPr lang="fi-FI" smtClean="0"/>
              <a:t>‹#›</a:t>
            </a:fld>
            <a:endParaRPr lang="fi-FI"/>
          </a:p>
        </p:txBody>
      </p:sp>
      <p:sp>
        <p:nvSpPr>
          <p:cNvPr id="2" name="MSIPCMContentMarking" descr="{&quot;HashCode&quot;:2135260817,&quot;Placement&quot;:&quot;Footer&quot;}"/>
          <p:cNvSpPr txBox="1"/>
          <p:nvPr userDrawn="1"/>
        </p:nvSpPr>
        <p:spPr>
          <a:xfrm>
            <a:off x="0" y="6629836"/>
            <a:ext cx="572882" cy="228163"/>
          </a:xfrm>
          <a:prstGeom prst="rect">
            <a:avLst/>
          </a:prstGeom>
          <a:noFill/>
        </p:spPr>
        <p:txBody>
          <a:bodyPr vert="horz" wrap="square" lIns="0" tIns="0" rIns="0" bIns="0" rtlCol="0" anchor="ctr" anchorCtr="1">
            <a:spAutoFit/>
          </a:bodyPr>
          <a:lstStyle/>
          <a:p>
            <a:pPr algn="l">
              <a:spcBef>
                <a:spcPts val="0"/>
              </a:spcBef>
              <a:spcAft>
                <a:spcPts val="0"/>
              </a:spcAft>
            </a:pPr>
            <a:r>
              <a:rPr lang="fi-FI" sz="800" smtClean="0">
                <a:solidFill>
                  <a:srgbClr val="000000"/>
                </a:solidFill>
                <a:latin typeface="Calibri" panose="020F0502020204030204" pitchFamily="34" charset="0"/>
              </a:rPr>
              <a:t>Julkinen</a:t>
            </a:r>
            <a:endParaRPr lang="fi-FI" sz="8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hf hdr="0" ftr="0" dt="0"/>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Arial"/>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jamsa.fi/info-ja-asiointi/asiointipalvelut/tietosuojaselosteet" TargetMode="External"/><Relationship Id="rId2" Type="http://schemas.openxmlformats.org/officeDocument/2006/relationships/hyperlink" Target="https://www.jyvaskyla.fi/info/tietosuoj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peda.net/jyvaskyla/ict/ohjeet/tietosuoja/tk"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peda.net/jyvaskyla/ict/ohjeet/tietosuoja/tk" TargetMode="External"/><Relationship Id="rId2" Type="http://schemas.openxmlformats.org/officeDocument/2006/relationships/hyperlink" Target="https://peda.net/jyvaskyla/ict/ohjeet/tietosuoja/opetuksen-sovelluks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vm.fi/documents/10623/9602398/MicrosoftProductTerms(WW)(English)(August2018)(CR)_180820_1C.pdf/7f856f9e-a474-4943-859b-f0e14b6188c4/MicrosoftProductTerms(WW)(English)(August2018)(CR)_180820_1C.pdf.pdf" TargetMode="External"/><Relationship Id="rId2" Type="http://schemas.openxmlformats.org/officeDocument/2006/relationships/hyperlink" Target="https://vm.fi/documents/10623/9602398/MicrosoftOnlineServicesTerms(English)(August2018)_180820_1C.pdf/3a9d6caa-6f20-4e36-9a6a-0ac14a0a11bf/MicrosoftOnlineServicesTerms(English)(August2018)_180820_1C.pdf.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peda.net/jyvaskyla/ict/ohjeet/tietosuoja/vastuumatriisi"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peda.net/jyvaskyla/ict/ohjeet/tietosuoj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arjentietosuoja.fi/"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tietosuoja.fi/material/attachments/tietosuojavaltuutettu/tietosuojavaltuutetuntoimisto/oppaat/1Em8rT7IF/Miten_valmistautua_EUn_tietosuoja-asetukseen.pdf" TargetMode="External"/><Relationship Id="rId2" Type="http://schemas.openxmlformats.org/officeDocument/2006/relationships/hyperlink" Target="https://www.kuntaliitto.fi/yleiskirjeet/2017/yleinen-tietosuoja-asetus" TargetMode="External"/><Relationship Id="rId1" Type="http://schemas.openxmlformats.org/officeDocument/2006/relationships/slideLayout" Target="../slideLayouts/slideLayout2.xml"/><Relationship Id="rId5" Type="http://schemas.openxmlformats.org/officeDocument/2006/relationships/hyperlink" Target="http://www.tietosuoja.fi/" TargetMode="External"/><Relationship Id="rId4" Type="http://schemas.openxmlformats.org/officeDocument/2006/relationships/hyperlink" Target="https://www.vahtiohje.fi/c/document_library/get_file?uuid=ddb05959-40d1-435f-af23-fd20fc21d63f&amp;groupId=10229"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eda.net/jyvaskyla/ict/ohjeet/tietosuoja/vastuumatriisi" TargetMode="External"/><Relationship Id="rId2" Type="http://schemas.openxmlformats.org/officeDocument/2006/relationships/hyperlink" Target="https://www.slideshare.net/hponka/eun-yleinen-tietosuojaasetus-oppilaitosten-ja-opettajien-nkkulmast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67544" y="1988840"/>
            <a:ext cx="8280920" cy="2808312"/>
          </a:xfrm>
        </p:spPr>
        <p:txBody>
          <a:bodyPr/>
          <a:lstStyle/>
          <a:p>
            <a:r>
              <a:rPr lang="fi-FI" sz="3500" dirty="0" smtClean="0"/>
              <a:t>EU:N YLEINEN </a:t>
            </a:r>
            <a:br>
              <a:rPr lang="fi-FI" sz="3500" dirty="0" smtClean="0"/>
            </a:br>
            <a:r>
              <a:rPr lang="fi-FI" sz="3500" dirty="0" smtClean="0"/>
              <a:t>TIETOSUOJA-ASETUS (GDPR)</a:t>
            </a:r>
            <a:br>
              <a:rPr lang="fi-FI" sz="3500" dirty="0" smtClean="0"/>
            </a:br>
            <a:r>
              <a:rPr lang="fi-FI" sz="3500" dirty="0" smtClean="0"/>
              <a:t>- Rehtorin näkökulma</a:t>
            </a:r>
            <a:r>
              <a:rPr lang="fi-FI" sz="3000" dirty="0" smtClean="0"/>
              <a:t/>
            </a:r>
            <a:br>
              <a:rPr lang="fi-FI" sz="3000" dirty="0" smtClean="0"/>
            </a:br>
            <a:r>
              <a:rPr lang="fi-FI" sz="1600" dirty="0" smtClean="0"/>
              <a:t>Tietosuojavastaava Liina Kuusela</a:t>
            </a:r>
            <a:br>
              <a:rPr lang="fi-FI" sz="1600" dirty="0" smtClean="0"/>
            </a:br>
            <a:r>
              <a:rPr lang="fi-FI" sz="1600" dirty="0" smtClean="0"/>
              <a:t>Rehtoreiden koulutusta varten </a:t>
            </a:r>
            <a:r>
              <a:rPr lang="fi-FI" sz="1600" smtClean="0"/>
              <a:t>muokannut 12.3.2019 </a:t>
            </a:r>
            <a:r>
              <a:rPr lang="fi-FI" sz="1600" dirty="0" smtClean="0"/>
              <a:t>Jarkko Lampinen</a:t>
            </a:r>
            <a:endParaRPr lang="fi-FI" sz="3500" dirty="0"/>
          </a:p>
        </p:txBody>
      </p:sp>
    </p:spTree>
    <p:extLst>
      <p:ext uri="{BB962C8B-B14F-4D97-AF65-F5344CB8AC3E}">
        <p14:creationId xmlns:p14="http://schemas.microsoft.com/office/powerpoint/2010/main" val="18533902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Rehtorin ajolista</a:t>
            </a:r>
            <a:endParaRPr lang="fi-FI" dirty="0"/>
          </a:p>
        </p:txBody>
      </p:sp>
      <p:sp>
        <p:nvSpPr>
          <p:cNvPr id="3" name="Sisällön paikkamerkki 2"/>
          <p:cNvSpPr>
            <a:spLocks noGrp="1"/>
          </p:cNvSpPr>
          <p:nvPr>
            <p:ph idx="1"/>
          </p:nvPr>
        </p:nvSpPr>
        <p:spPr>
          <a:xfrm>
            <a:off x="457448" y="1417638"/>
            <a:ext cx="8229600" cy="5011736"/>
          </a:xfrm>
        </p:spPr>
        <p:txBody>
          <a:bodyPr/>
          <a:lstStyle/>
          <a:p>
            <a:r>
              <a:rPr lang="fi-FI" sz="1600" dirty="0"/>
              <a:t>Kuka on kuntamme tietosuojavastaava</a:t>
            </a:r>
            <a:r>
              <a:rPr lang="fi-FI" sz="1600" dirty="0" smtClean="0"/>
              <a:t>?</a:t>
            </a:r>
          </a:p>
          <a:p>
            <a:r>
              <a:rPr lang="fi-FI" sz="1600" dirty="0" smtClean="0"/>
              <a:t>Mistä löytyy kuntamme opetustoimea koskeva  tietosuojaseloste? Onko ajan tasalla?</a:t>
            </a:r>
          </a:p>
          <a:p>
            <a:r>
              <a:rPr lang="fi-FI" sz="1600" dirty="0" smtClean="0"/>
              <a:t>Miten ilmoitamme tietosuojarikkomuksesta?</a:t>
            </a:r>
          </a:p>
          <a:p>
            <a:r>
              <a:rPr lang="fi-FI" sz="1600" dirty="0" smtClean="0"/>
              <a:t>Miten vastaamme tietopyyntöön?</a:t>
            </a:r>
          </a:p>
          <a:p>
            <a:r>
              <a:rPr lang="fi-FI" sz="1600" dirty="0"/>
              <a:t>Mitkä ovat kunnan / koulun ylläpitämät rekisterit? Missä ne ovat? Mitä johdannaisia näistä rekistereistä muodostuu</a:t>
            </a:r>
            <a:r>
              <a:rPr lang="fi-FI" sz="1600" dirty="0" smtClean="0"/>
              <a:t>?</a:t>
            </a:r>
          </a:p>
          <a:p>
            <a:r>
              <a:rPr lang="fi-FI" sz="1600" dirty="0" smtClean="0"/>
              <a:t>Mitä henkilötietoja </a:t>
            </a:r>
            <a:r>
              <a:rPr lang="fi-FI" sz="1600" dirty="0"/>
              <a:t>minulla </a:t>
            </a:r>
            <a:r>
              <a:rPr lang="fi-FI" sz="1600" dirty="0" smtClean="0"/>
              <a:t>on oikeus käsitellä? </a:t>
            </a:r>
            <a:r>
              <a:rPr lang="fi-FI" sz="1600" dirty="0"/>
              <a:t>Miten niitä käsittelen?</a:t>
            </a:r>
            <a:endParaRPr lang="fi-FI" sz="1600" dirty="0" smtClean="0"/>
          </a:p>
          <a:p>
            <a:r>
              <a:rPr lang="fi-FI" sz="1600" dirty="0" smtClean="0"/>
              <a:t>Onko paperidokumenttien ja valokuvien käsittely ohjeistettu koulussa?</a:t>
            </a:r>
          </a:p>
          <a:p>
            <a:r>
              <a:rPr lang="fi-FI" sz="1600" dirty="0" smtClean="0"/>
              <a:t>Mitä sähköisiä järjestelmiä koulumme voi käyttää opetukseen? Miten ja millä perusteella teemme siitä päätöksen? Millä perusteella?</a:t>
            </a:r>
          </a:p>
          <a:p>
            <a:r>
              <a:rPr lang="fi-FI" sz="1600" dirty="0" smtClean="0"/>
              <a:t>Onko järjestelmissä henkilökohtaiset käyttäjätunnukset ja onko roolit määritelty? </a:t>
            </a:r>
          </a:p>
          <a:p>
            <a:r>
              <a:rPr lang="fi-FI" sz="1600" dirty="0" smtClean="0"/>
              <a:t>Onko henkilöstön roolit ja vastuut määritelty?</a:t>
            </a:r>
          </a:p>
          <a:p>
            <a:r>
              <a:rPr lang="fi-FI" sz="1600" dirty="0" smtClean="0"/>
              <a:t>Onko ulkopuolisten palveluntarjoajien vastuut määritelty?</a:t>
            </a:r>
          </a:p>
          <a:p>
            <a:r>
              <a:rPr lang="fi-FI" sz="1600" dirty="0" smtClean="0"/>
              <a:t>Onko tilojen valvonta ja kameravalvonta määritelty?</a:t>
            </a:r>
          </a:p>
          <a:p>
            <a:r>
              <a:rPr lang="fi-FI" sz="1600" dirty="0" smtClean="0"/>
              <a:t>Mitä koulutusta, </a:t>
            </a:r>
            <a:r>
              <a:rPr lang="fi-FI" sz="1600" b="1" dirty="0" smtClean="0"/>
              <a:t>ohjeita</a:t>
            </a:r>
            <a:r>
              <a:rPr lang="fi-FI" sz="1600" dirty="0" smtClean="0"/>
              <a:t> ja materiaalia henkilöstö tarvitsee?</a:t>
            </a:r>
          </a:p>
        </p:txBody>
      </p:sp>
      <p:sp>
        <p:nvSpPr>
          <p:cNvPr id="4" name="Dian numeron paikkamerkki 3"/>
          <p:cNvSpPr>
            <a:spLocks noGrp="1"/>
          </p:cNvSpPr>
          <p:nvPr>
            <p:ph type="sldNum" sz="quarter" idx="12"/>
          </p:nvPr>
        </p:nvSpPr>
        <p:spPr/>
        <p:txBody>
          <a:bodyPr/>
          <a:lstStyle/>
          <a:p>
            <a:fld id="{0C9B13A9-7453-4C01-8C69-3EB7C181E35E}" type="slidenum">
              <a:rPr lang="fi-FI" smtClean="0"/>
              <a:t>10</a:t>
            </a:fld>
            <a:endParaRPr lang="fi-FI"/>
          </a:p>
        </p:txBody>
      </p:sp>
    </p:spTree>
    <p:extLst>
      <p:ext uri="{BB962C8B-B14F-4D97-AF65-F5344CB8AC3E}">
        <p14:creationId xmlns:p14="http://schemas.microsoft.com/office/powerpoint/2010/main" val="383950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Kuka on kuntamme tietosuojavastaava</a:t>
            </a:r>
            <a:r>
              <a:rPr lang="fi-FI" sz="2800" dirty="0" smtClean="0"/>
              <a:t>? </a:t>
            </a:r>
            <a:r>
              <a:rPr lang="fi-FI" sz="2800" dirty="0"/>
              <a:t>Mistä löytyy kuntamme opetustoimea koskeva  tietosuojaseloste? Onko ajan tasalla</a:t>
            </a:r>
            <a:r>
              <a:rPr lang="fi-FI" sz="2800" dirty="0" smtClean="0"/>
              <a:t>?</a:t>
            </a:r>
            <a:endParaRPr lang="fi-FI" sz="2800" dirty="0"/>
          </a:p>
        </p:txBody>
      </p:sp>
      <p:sp>
        <p:nvSpPr>
          <p:cNvPr id="3" name="Sisällön paikkamerkki 2"/>
          <p:cNvSpPr>
            <a:spLocks noGrp="1"/>
          </p:cNvSpPr>
          <p:nvPr>
            <p:ph idx="1"/>
          </p:nvPr>
        </p:nvSpPr>
        <p:spPr>
          <a:xfrm>
            <a:off x="457200" y="2060847"/>
            <a:ext cx="8229600" cy="3816425"/>
          </a:xfrm>
        </p:spPr>
        <p:txBody>
          <a:bodyPr/>
          <a:lstStyle/>
          <a:p>
            <a:r>
              <a:rPr lang="fi-FI" dirty="0">
                <a:hlinkClick r:id="rId2"/>
              </a:rPr>
              <a:t>https://</a:t>
            </a:r>
            <a:r>
              <a:rPr lang="fi-FI" dirty="0" smtClean="0">
                <a:hlinkClick r:id="rId2"/>
              </a:rPr>
              <a:t>www.jyvaskyla.fi/info/tietosuoja</a:t>
            </a:r>
            <a:endParaRPr lang="fi-FI" dirty="0" smtClean="0"/>
          </a:p>
          <a:p>
            <a:r>
              <a:rPr lang="fi-FI" dirty="0">
                <a:hlinkClick r:id="rId3"/>
              </a:rPr>
              <a:t>https://</a:t>
            </a:r>
            <a:r>
              <a:rPr lang="fi-FI" dirty="0" smtClean="0">
                <a:hlinkClick r:id="rId3"/>
              </a:rPr>
              <a:t>www.jamsa.fi/info-ja-asiointi/asiointipalvelut/tietosuojaselosteet</a:t>
            </a:r>
            <a:endParaRPr lang="fi-FI" dirty="0" smtClean="0"/>
          </a:p>
          <a:p>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11</a:t>
            </a:fld>
            <a:endParaRPr lang="fi-FI"/>
          </a:p>
        </p:txBody>
      </p:sp>
    </p:spTree>
    <p:extLst>
      <p:ext uri="{BB962C8B-B14F-4D97-AF65-F5344CB8AC3E}">
        <p14:creationId xmlns:p14="http://schemas.microsoft.com/office/powerpoint/2010/main" val="2328464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Miten vastaamme tietopyyntöön?</a:t>
            </a:r>
          </a:p>
        </p:txBody>
      </p:sp>
      <p:sp>
        <p:nvSpPr>
          <p:cNvPr id="3" name="Sisällön paikkamerkki 2"/>
          <p:cNvSpPr>
            <a:spLocks noGrp="1"/>
          </p:cNvSpPr>
          <p:nvPr>
            <p:ph idx="1"/>
          </p:nvPr>
        </p:nvSpPr>
        <p:spPr>
          <a:xfrm>
            <a:off x="457200" y="1628800"/>
            <a:ext cx="8229600" cy="3816425"/>
          </a:xfrm>
        </p:spPr>
        <p:txBody>
          <a:bodyPr/>
          <a:lstStyle/>
          <a:p>
            <a:r>
              <a:rPr lang="fi-FI" dirty="0" smtClean="0"/>
              <a:t>Mikä on tietopyyntö?</a:t>
            </a:r>
            <a:endParaRPr lang="fi-FI" dirty="0" smtClean="0">
              <a:hlinkClick r:id="rId2"/>
            </a:endParaRPr>
          </a:p>
          <a:p>
            <a:r>
              <a:rPr lang="fi-FI" dirty="0" smtClean="0">
                <a:hlinkClick r:id="rId2"/>
              </a:rPr>
              <a:t>https</a:t>
            </a:r>
            <a:r>
              <a:rPr lang="fi-FI" dirty="0">
                <a:hlinkClick r:id="rId2"/>
              </a:rPr>
              <a:t>://www.jyvaskyla.fi/info/tietosuoja/asiakkaan-oikeudet-rekisteritietoihin-ja-tietopyynnon-tekeminen</a:t>
            </a:r>
          </a:p>
          <a:p>
            <a:r>
              <a:rPr lang="fi-FI" dirty="0" smtClean="0">
                <a:hlinkClick r:id="rId2"/>
              </a:rPr>
              <a:t>https</a:t>
            </a:r>
            <a:r>
              <a:rPr lang="fi-FI" dirty="0">
                <a:hlinkClick r:id="rId2"/>
              </a:rPr>
              <a:t>://</a:t>
            </a:r>
            <a:r>
              <a:rPr lang="fi-FI" dirty="0" smtClean="0">
                <a:hlinkClick r:id="rId2"/>
              </a:rPr>
              <a:t>peda.net/jyvaskyla/ict/ohjeet/tietosuoja/tk</a:t>
            </a:r>
            <a:endParaRPr lang="fi-FI" dirty="0" smtClean="0"/>
          </a:p>
          <a:p>
            <a:pPr lvl="1"/>
            <a:r>
              <a:rPr lang="fi-FI" dirty="0" smtClean="0"/>
              <a:t>Vaatii Peda.net kirjautumisen</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12</a:t>
            </a:fld>
            <a:endParaRPr lang="fi-FI"/>
          </a:p>
        </p:txBody>
      </p:sp>
    </p:spTree>
    <p:extLst>
      <p:ext uri="{BB962C8B-B14F-4D97-AF65-F5344CB8AC3E}">
        <p14:creationId xmlns:p14="http://schemas.microsoft.com/office/powerpoint/2010/main" val="326435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Miten ilmoitamme tietosuojarikkomuksesta?</a:t>
            </a:r>
          </a:p>
        </p:txBody>
      </p:sp>
      <p:sp>
        <p:nvSpPr>
          <p:cNvPr id="3" name="Sisällön paikkamerkki 2"/>
          <p:cNvSpPr>
            <a:spLocks noGrp="1"/>
          </p:cNvSpPr>
          <p:nvPr>
            <p:ph idx="1"/>
          </p:nvPr>
        </p:nvSpPr>
        <p:spPr>
          <a:xfrm>
            <a:off x="457200" y="1628800"/>
            <a:ext cx="8229600" cy="3816425"/>
          </a:xfrm>
        </p:spPr>
        <p:txBody>
          <a:bodyPr/>
          <a:lstStyle/>
          <a:p>
            <a:r>
              <a:rPr lang="fi-FI" dirty="0" smtClean="0"/>
              <a:t>Mikä on tietosuojarikkomus?</a:t>
            </a:r>
          </a:p>
          <a:p>
            <a:r>
              <a:rPr lang="fi-FI" dirty="0" smtClean="0"/>
              <a:t>Velvollisuus </a:t>
            </a:r>
            <a:r>
              <a:rPr lang="fi-FI" dirty="0"/>
              <a:t>ilmoittaa </a:t>
            </a:r>
            <a:r>
              <a:rPr lang="fi-FI" dirty="0" smtClean="0"/>
              <a:t>tietosuojarikkomuksesta</a:t>
            </a:r>
            <a:endParaRPr lang="fi-FI" dirty="0"/>
          </a:p>
          <a:p>
            <a:pPr lvl="2"/>
            <a:r>
              <a:rPr lang="fi-FI" dirty="0"/>
              <a:t>Loukkauksen kohteelle</a:t>
            </a:r>
          </a:p>
          <a:p>
            <a:pPr lvl="2"/>
            <a:r>
              <a:rPr lang="fi-FI" dirty="0"/>
              <a:t>Tietosuojaviranomaiselle 72 tunnin kuluessa</a:t>
            </a:r>
          </a:p>
          <a:p>
            <a:r>
              <a:rPr lang="fi-FI" dirty="0" smtClean="0"/>
              <a:t>Kenelle ilmoitetaan ja missä järjestyksessä?</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13</a:t>
            </a:fld>
            <a:endParaRPr lang="fi-FI"/>
          </a:p>
        </p:txBody>
      </p:sp>
    </p:spTree>
    <p:extLst>
      <p:ext uri="{BB962C8B-B14F-4D97-AF65-F5344CB8AC3E}">
        <p14:creationId xmlns:p14="http://schemas.microsoft.com/office/powerpoint/2010/main" val="1996963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Mitkä ovat kunnan / koulun ylläpitämät rekisterit? Missä ne ovat? Mitä johdannaisia näistä rekistereistä muodostuu?</a:t>
            </a:r>
          </a:p>
        </p:txBody>
      </p:sp>
      <p:sp>
        <p:nvSpPr>
          <p:cNvPr id="3" name="Sisällön paikkamerkki 2"/>
          <p:cNvSpPr>
            <a:spLocks noGrp="1"/>
          </p:cNvSpPr>
          <p:nvPr>
            <p:ph idx="1"/>
          </p:nvPr>
        </p:nvSpPr>
        <p:spPr>
          <a:xfrm>
            <a:off x="457200" y="2060848"/>
            <a:ext cx="8229600" cy="4248472"/>
          </a:xfrm>
        </p:spPr>
        <p:txBody>
          <a:bodyPr/>
          <a:lstStyle/>
          <a:p>
            <a:r>
              <a:rPr lang="fi-FI" dirty="0" smtClean="0"/>
              <a:t>Tietosuojaseloste</a:t>
            </a:r>
          </a:p>
          <a:p>
            <a:pPr lvl="1"/>
            <a:r>
              <a:rPr lang="fi-FI" dirty="0" smtClean="0"/>
              <a:t>Oppilasrekisteri, opettajarekisteri, henkilökuntarekisteri</a:t>
            </a:r>
          </a:p>
          <a:p>
            <a:pPr lvl="1"/>
            <a:r>
              <a:rPr lang="fi-FI" dirty="0" smtClean="0"/>
              <a:t>Koulun oikeusperuste henkilötietojen käsittelylle on lakiin perustuva opetuksen järjestäminen</a:t>
            </a:r>
          </a:p>
          <a:p>
            <a:pPr lvl="1"/>
            <a:r>
              <a:rPr lang="fi-FI" dirty="0" smtClean="0"/>
              <a:t>Mistä oppilas / huoltaja tietää, mihin hänen henkilötietojaan siirretään?</a:t>
            </a:r>
          </a:p>
          <a:p>
            <a:pPr lvl="1"/>
            <a:r>
              <a:rPr lang="fi-FI" dirty="0" smtClean="0"/>
              <a:t>Onko oppilasrekisteri Wilmassa?</a:t>
            </a:r>
          </a:p>
          <a:p>
            <a:pPr lvl="1"/>
            <a:r>
              <a:rPr lang="fi-FI" dirty="0" smtClean="0"/>
              <a:t>Esimerkkejä oppilasrekisterin johdannaisista?</a:t>
            </a:r>
          </a:p>
          <a:p>
            <a:endParaRPr lang="fi-FI" dirty="0" smtClean="0"/>
          </a:p>
          <a:p>
            <a:pPr lvl="1"/>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14</a:t>
            </a:fld>
            <a:endParaRPr lang="fi-FI"/>
          </a:p>
        </p:txBody>
      </p:sp>
    </p:spTree>
    <p:extLst>
      <p:ext uri="{BB962C8B-B14F-4D97-AF65-F5344CB8AC3E}">
        <p14:creationId xmlns:p14="http://schemas.microsoft.com/office/powerpoint/2010/main" val="3137445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sz="2800" dirty="0" smtClean="0"/>
              <a:t>Mitä henkilötietoja minulla oikeus käsitellä? Miten niitä käsittelen? </a:t>
            </a:r>
            <a:endParaRPr lang="fi-FI" sz="2800" dirty="0"/>
          </a:p>
        </p:txBody>
      </p:sp>
      <p:sp>
        <p:nvSpPr>
          <p:cNvPr id="4" name="Sisällön paikkamerkki 3"/>
          <p:cNvSpPr>
            <a:spLocks noGrp="1"/>
          </p:cNvSpPr>
          <p:nvPr>
            <p:ph idx="1"/>
          </p:nvPr>
        </p:nvSpPr>
        <p:spPr>
          <a:xfrm>
            <a:off x="457200" y="1484784"/>
            <a:ext cx="8229600" cy="4944591"/>
          </a:xfrm>
        </p:spPr>
        <p:txBody>
          <a:bodyPr/>
          <a:lstStyle/>
          <a:p>
            <a:r>
              <a:rPr lang="fi-FI" sz="1800" b="1" dirty="0" smtClean="0"/>
              <a:t>Tarkoitusperuste</a:t>
            </a:r>
            <a:r>
              <a:rPr lang="fi-FI" sz="1800" dirty="0" smtClean="0"/>
              <a:t>: Mikä on henkilötietojen käsittelyn tarkoitus?</a:t>
            </a:r>
          </a:p>
          <a:p>
            <a:pPr lvl="1"/>
            <a:r>
              <a:rPr lang="fi-FI" sz="1600" dirty="0" smtClean="0"/>
              <a:t>Opetussuunnitelman toteuttaminen</a:t>
            </a:r>
          </a:p>
          <a:p>
            <a:pPr lvl="1"/>
            <a:r>
              <a:rPr lang="fi-FI" sz="1600" dirty="0" smtClean="0"/>
              <a:t>Muu koulun toimintaan ja opetuksen järjestämiseen liittyvä työtehtävä</a:t>
            </a:r>
          </a:p>
          <a:p>
            <a:r>
              <a:rPr lang="fi-FI" sz="1800" dirty="0" smtClean="0"/>
              <a:t>Miten käsittelen henkilötietoja?</a:t>
            </a:r>
          </a:p>
          <a:p>
            <a:pPr lvl="1"/>
            <a:r>
              <a:rPr lang="fi-FI" sz="1600" dirty="0" smtClean="0"/>
              <a:t>Miten turvaan tiedot tietokoneessa / puhelimessa?</a:t>
            </a:r>
          </a:p>
          <a:p>
            <a:pPr lvl="2"/>
            <a:r>
              <a:rPr lang="fi-FI" sz="1400" dirty="0" smtClean="0"/>
              <a:t>Jatkossa dokumenttien luokittelu</a:t>
            </a:r>
            <a:endParaRPr lang="fi-FI" sz="1400" dirty="0" smtClean="0"/>
          </a:p>
          <a:p>
            <a:pPr lvl="1"/>
            <a:r>
              <a:rPr lang="fi-FI" sz="1600" dirty="0" smtClean="0"/>
              <a:t>Kenelle </a:t>
            </a:r>
            <a:r>
              <a:rPr lang="fi-FI" sz="1600" dirty="0" smtClean="0"/>
              <a:t>voin luovuttaa oppilaiden henkilötietoja?</a:t>
            </a:r>
          </a:p>
          <a:p>
            <a:pPr lvl="2"/>
            <a:r>
              <a:rPr lang="fi-FI" sz="1400" dirty="0" smtClean="0"/>
              <a:t>Kukin käsittelee vain niitä henkilötietoja, jotka liittyvät omiin työtehtäviin.</a:t>
            </a:r>
          </a:p>
          <a:p>
            <a:pPr lvl="1"/>
            <a:r>
              <a:rPr lang="fi-FI" sz="1600" dirty="0" smtClean="0"/>
              <a:t>Missä säilytän henkilötietoja / arkaluontoisia henkilötietoja?</a:t>
            </a:r>
          </a:p>
          <a:p>
            <a:pPr lvl="1"/>
            <a:r>
              <a:rPr lang="fi-FI" sz="1600" dirty="0" smtClean="0"/>
              <a:t>Voinko luovuttaa henkilötietoja sähköpostilla / turvapostilla?</a:t>
            </a:r>
          </a:p>
          <a:p>
            <a:r>
              <a:rPr lang="fi-FI" sz="1800" dirty="0"/>
              <a:t>Onko paperidokumenttien ja valokuvien käsittely ohjeistettu?</a:t>
            </a:r>
            <a:endParaRPr lang="fi-FI" sz="1800" dirty="0" smtClean="0"/>
          </a:p>
          <a:p>
            <a:pPr lvl="1"/>
            <a:r>
              <a:rPr lang="fi-FI" sz="1600" dirty="0"/>
              <a:t>Paperitulosteet / listat ja </a:t>
            </a:r>
            <a:r>
              <a:rPr lang="fi-FI" sz="1600" dirty="0" smtClean="0"/>
              <a:t>valokuvat: Esim</a:t>
            </a:r>
            <a:r>
              <a:rPr lang="fi-FI" sz="1800" dirty="0" smtClean="0"/>
              <a:t>.</a:t>
            </a:r>
            <a:r>
              <a:rPr lang="fi-FI" sz="1600" dirty="0" smtClean="0"/>
              <a:t> </a:t>
            </a:r>
            <a:r>
              <a:rPr lang="fi-FI" sz="1600" dirty="0"/>
              <a:t>Kuva netissä (henkilötietojen julkaisu), oppilaan etunimi naulakossa, sijaiskansio / sijaistunnus, järjestäjävuorot käsin kirjoitettuna</a:t>
            </a:r>
          </a:p>
          <a:p>
            <a:pPr lvl="1"/>
            <a:r>
              <a:rPr lang="fi-FI" sz="1600" dirty="0"/>
              <a:t>Turvatulostukseen siirtyminen, monitoimilaitteiden </a:t>
            </a:r>
            <a:r>
              <a:rPr lang="fi-FI" sz="1600" dirty="0" smtClean="0"/>
              <a:t>sijoittelu</a:t>
            </a:r>
          </a:p>
          <a:p>
            <a:r>
              <a:rPr lang="fi-FI" sz="1800" dirty="0" smtClean="0"/>
              <a:t>Miten toimin, kun en enää tarvitse henkilötietoja?</a:t>
            </a:r>
          </a:p>
        </p:txBody>
      </p:sp>
      <p:sp>
        <p:nvSpPr>
          <p:cNvPr id="2" name="Dian numeron paikkamerkki 1"/>
          <p:cNvSpPr>
            <a:spLocks noGrp="1"/>
          </p:cNvSpPr>
          <p:nvPr>
            <p:ph type="sldNum" sz="quarter" idx="12"/>
          </p:nvPr>
        </p:nvSpPr>
        <p:spPr/>
        <p:txBody>
          <a:bodyPr/>
          <a:lstStyle/>
          <a:p>
            <a:fld id="{0C9B13A9-7453-4C01-8C69-3EB7C181E35E}" type="slidenum">
              <a:rPr lang="fi-FI" smtClean="0"/>
              <a:t>15</a:t>
            </a:fld>
            <a:endParaRPr lang="fi-FI"/>
          </a:p>
        </p:txBody>
      </p:sp>
    </p:spTree>
    <p:extLst>
      <p:ext uri="{BB962C8B-B14F-4D97-AF65-F5344CB8AC3E}">
        <p14:creationId xmlns:p14="http://schemas.microsoft.com/office/powerpoint/2010/main" val="879716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800" dirty="0"/>
              <a:t>Mitä sähköisiä järjestelmiä koulumme voi käyttää opetukseen? Miten teemme siitä päätöksen? </a:t>
            </a:r>
            <a:r>
              <a:rPr lang="fi-FI" sz="2800" dirty="0" smtClean="0"/>
              <a:t>Millä </a:t>
            </a:r>
            <a:r>
              <a:rPr lang="fi-FI" sz="2800" dirty="0"/>
              <a:t>perusteella?</a:t>
            </a:r>
          </a:p>
        </p:txBody>
      </p:sp>
      <p:sp>
        <p:nvSpPr>
          <p:cNvPr id="3" name="Sisällön paikkamerkki 2"/>
          <p:cNvSpPr>
            <a:spLocks noGrp="1"/>
          </p:cNvSpPr>
          <p:nvPr>
            <p:ph idx="1"/>
          </p:nvPr>
        </p:nvSpPr>
        <p:spPr>
          <a:xfrm>
            <a:off x="457200" y="1911593"/>
            <a:ext cx="8579296" cy="2952327"/>
          </a:xfrm>
        </p:spPr>
        <p:txBody>
          <a:bodyPr/>
          <a:lstStyle/>
          <a:p>
            <a:r>
              <a:rPr lang="fi-FI" sz="2000" dirty="0" smtClean="0"/>
              <a:t>Järjestelmäkaavio: </a:t>
            </a:r>
            <a:r>
              <a:rPr lang="fi-FI" sz="2000" dirty="0"/>
              <a:t>V</a:t>
            </a:r>
            <a:r>
              <a:rPr lang="fi-FI" sz="2000" dirty="0" smtClean="0"/>
              <a:t>aikea kokonaisuus, monta osatekijää</a:t>
            </a:r>
          </a:p>
          <a:p>
            <a:r>
              <a:rPr lang="fi-FI" sz="2000" dirty="0" smtClean="0"/>
              <a:t>Prosessi </a:t>
            </a:r>
            <a:r>
              <a:rPr lang="fi-FI" sz="2000" dirty="0"/>
              <a:t>Jyväskylässä:</a:t>
            </a:r>
            <a:br>
              <a:rPr lang="fi-FI" sz="2000" dirty="0"/>
            </a:br>
            <a:r>
              <a:rPr lang="fi-FI" sz="2000" dirty="0">
                <a:hlinkClick r:id="rId2"/>
              </a:rPr>
              <a:t>https://</a:t>
            </a:r>
            <a:r>
              <a:rPr lang="fi-FI" sz="2000" dirty="0" smtClean="0">
                <a:hlinkClick r:id="rId2"/>
              </a:rPr>
              <a:t>peda.net/jyvaskyla/ict/ohjeet/tietosuoja/opetuksen-sovellukset</a:t>
            </a:r>
            <a:r>
              <a:rPr lang="fi-FI" sz="2000" dirty="0" smtClean="0"/>
              <a:t> </a:t>
            </a:r>
            <a:endParaRPr lang="fi-FI" sz="2000" dirty="0" smtClean="0">
              <a:hlinkClick r:id="rId3"/>
            </a:endParaRPr>
          </a:p>
          <a:p>
            <a:r>
              <a:rPr lang="fi-FI" sz="2000" dirty="0" smtClean="0"/>
              <a:t>Käsittely ja sopimuspohjat (opetuksella nyt oma pohja) </a:t>
            </a:r>
            <a:r>
              <a:rPr lang="fi-FI" sz="2000" dirty="0" err="1" smtClean="0"/>
              <a:t>Teams</a:t>
            </a:r>
            <a:r>
              <a:rPr lang="fi-FI" sz="2000" dirty="0" smtClean="0"/>
              <a:t> –palvelussa.</a:t>
            </a:r>
          </a:p>
          <a:p>
            <a:r>
              <a:rPr lang="fi-FI" sz="2000" dirty="0" smtClean="0"/>
              <a:t>Esimerkit: </a:t>
            </a:r>
          </a:p>
          <a:p>
            <a:pPr lvl="1"/>
            <a:r>
              <a:rPr lang="fi-FI" sz="1800" dirty="0" smtClean="0"/>
              <a:t>Hylätty sovellus, DPA jälkikäteen, Ville, WhatsApp</a:t>
            </a:r>
          </a:p>
          <a:p>
            <a:pPr marL="457200" lvl="1" indent="0">
              <a:buNone/>
            </a:pPr>
            <a:endParaRPr lang="fi-FI" dirty="0" smtClean="0">
              <a:hlinkClick r:id="rId3"/>
            </a:endParaRPr>
          </a:p>
        </p:txBody>
      </p:sp>
      <p:sp>
        <p:nvSpPr>
          <p:cNvPr id="4" name="Dian numeron paikkamerkki 3"/>
          <p:cNvSpPr>
            <a:spLocks noGrp="1"/>
          </p:cNvSpPr>
          <p:nvPr>
            <p:ph type="sldNum" sz="quarter" idx="12"/>
          </p:nvPr>
        </p:nvSpPr>
        <p:spPr/>
        <p:txBody>
          <a:bodyPr/>
          <a:lstStyle/>
          <a:p>
            <a:fld id="{0C9B13A9-7453-4C01-8C69-3EB7C181E35E}" type="slidenum">
              <a:rPr lang="fi-FI" smtClean="0"/>
              <a:t>16</a:t>
            </a:fld>
            <a:endParaRPr lang="fi-FI"/>
          </a:p>
        </p:txBody>
      </p:sp>
      <p:sp>
        <p:nvSpPr>
          <p:cNvPr id="5" name="Tekstiruutu 4"/>
          <p:cNvSpPr txBox="1"/>
          <p:nvPr/>
        </p:nvSpPr>
        <p:spPr>
          <a:xfrm>
            <a:off x="648993" y="4952047"/>
            <a:ext cx="8525219" cy="1754326"/>
          </a:xfrm>
          <a:prstGeom prst="rect">
            <a:avLst/>
          </a:prstGeom>
          <a:noFill/>
        </p:spPr>
        <p:txBody>
          <a:bodyPr wrap="none" rtlCol="0">
            <a:spAutoFit/>
          </a:bodyPr>
          <a:lstStyle/>
          <a:p>
            <a:r>
              <a:rPr lang="fi-FI" dirty="0"/>
              <a:t>REKISTERIN KÄYTTÖTARKOITUS</a:t>
            </a:r>
            <a:br>
              <a:rPr lang="fi-FI" dirty="0"/>
            </a:br>
            <a:r>
              <a:rPr lang="fi-FI" dirty="0"/>
              <a:t>Käyttäjän henkilötietoja käsitellään Palveluun liittyvien käyttäjäsuhteiden ylläpitämiseen, </a:t>
            </a:r>
            <a:endParaRPr lang="fi-FI" dirty="0" smtClean="0"/>
          </a:p>
          <a:p>
            <a:r>
              <a:rPr lang="fi-FI" dirty="0" smtClean="0"/>
              <a:t>hoitamiseen </a:t>
            </a:r>
            <a:r>
              <a:rPr lang="fi-FI" dirty="0"/>
              <a:t>ja kehittämiseen, analysointiin, viestintään, tilastointiin sekä </a:t>
            </a:r>
            <a:r>
              <a:rPr lang="fi-FI" dirty="0" smtClean="0"/>
              <a:t/>
            </a:r>
            <a:br>
              <a:rPr lang="fi-FI" dirty="0" smtClean="0"/>
            </a:br>
            <a:r>
              <a:rPr lang="fi-FI" dirty="0" smtClean="0"/>
              <a:t>Palvelun </a:t>
            </a:r>
            <a:r>
              <a:rPr lang="fi-FI" dirty="0"/>
              <a:t>tuottamiseen, tarjoamiseen ja kehittämiseen</a:t>
            </a:r>
            <a:r>
              <a:rPr lang="fi-FI" dirty="0" smtClean="0"/>
              <a:t>.</a:t>
            </a:r>
          </a:p>
          <a:p>
            <a:r>
              <a:rPr lang="fi-FI" dirty="0" smtClean="0"/>
              <a:t>&gt; Onko </a:t>
            </a:r>
            <a:r>
              <a:rPr lang="fi-FI" dirty="0"/>
              <a:t>ristiriita perusopetuksen käsittelyperusteen </a:t>
            </a:r>
            <a:r>
              <a:rPr lang="fi-FI" dirty="0" smtClean="0"/>
              <a:t>kanssa?</a:t>
            </a:r>
            <a:endParaRPr lang="fi-FI" dirty="0"/>
          </a:p>
          <a:p>
            <a:endParaRPr lang="fi-FI" dirty="0"/>
          </a:p>
        </p:txBody>
      </p:sp>
    </p:spTree>
    <p:extLst>
      <p:ext uri="{BB962C8B-B14F-4D97-AF65-F5344CB8AC3E}">
        <p14:creationId xmlns:p14="http://schemas.microsoft.com/office/powerpoint/2010/main" val="1823067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GDPR ja kolmannen osapuolen sovellukset opetuksessa</a:t>
            </a:r>
            <a:endParaRPr lang="fi-FI" dirty="0"/>
          </a:p>
        </p:txBody>
      </p:sp>
      <p:sp>
        <p:nvSpPr>
          <p:cNvPr id="3" name="Sisällön paikkamerkki 2"/>
          <p:cNvSpPr>
            <a:spLocks noGrp="1"/>
          </p:cNvSpPr>
          <p:nvPr>
            <p:ph idx="1"/>
          </p:nvPr>
        </p:nvSpPr>
        <p:spPr/>
        <p:txBody>
          <a:bodyPr/>
          <a:lstStyle/>
          <a:p>
            <a:pPr marL="0" lvl="0" indent="0">
              <a:spcBef>
                <a:spcPts val="0"/>
              </a:spcBef>
              <a:spcAft>
                <a:spcPts val="0"/>
              </a:spcAft>
              <a:buClr>
                <a:schemeClr val="dk1"/>
              </a:buClr>
              <a:buSzPts val="1100"/>
              <a:buNone/>
            </a:pPr>
            <a:r>
              <a:rPr lang="fi-FI" sz="1600" dirty="0">
                <a:solidFill>
                  <a:schemeClr val="dk1"/>
                </a:solidFill>
              </a:rPr>
              <a:t>Tiivistetysti, GDPR asetus määrittää rekisterinpitäjälle (=opetuksen järjestäjä) seuraavia vastuita:</a:t>
            </a:r>
          </a:p>
          <a:p>
            <a:pPr marL="457200" lvl="0" indent="-298450">
              <a:spcBef>
                <a:spcPts val="0"/>
              </a:spcBef>
              <a:spcAft>
                <a:spcPts val="0"/>
              </a:spcAft>
              <a:buClr>
                <a:schemeClr val="dk1"/>
              </a:buClr>
              <a:buSzPts val="1100"/>
              <a:buChar char="●"/>
            </a:pPr>
            <a:r>
              <a:rPr lang="fi-FI" sz="1600" dirty="0">
                <a:solidFill>
                  <a:schemeClr val="dk1"/>
                </a:solidFill>
              </a:rPr>
              <a:t>Rekisterinpitäjän (tässä tapauksessa opetuksen järjestäjän eli kaupungin) tulee tietää, missä oppilaiden henkilötiedot sijaitsevat, kenellä on niihin pääsy ja kuinka tietoturvasta on huolehdittu. Pilvipalvelujen kohdalla tämä toteutetaan toimittajahallinnan keinoin.</a:t>
            </a:r>
          </a:p>
          <a:p>
            <a:pPr marL="457200" lvl="0" indent="-298450">
              <a:spcBef>
                <a:spcPts val="0"/>
              </a:spcBef>
              <a:spcAft>
                <a:spcPts val="0"/>
              </a:spcAft>
              <a:buClr>
                <a:schemeClr val="dk1"/>
              </a:buClr>
              <a:buSzPts val="1100"/>
              <a:buChar char="●"/>
            </a:pPr>
            <a:r>
              <a:rPr lang="fi-FI" sz="1600" b="1" dirty="0">
                <a:solidFill>
                  <a:schemeClr val="dk1"/>
                </a:solidFill>
              </a:rPr>
              <a:t>Rekisterinpitäjä voi käyttää vain sellaisia henkilötietojen käsittelijöitä (=opetussovellusten toimittajia), jotka takaavat GDPR mukaisuuden vaatimukset toiminnassaan ja henkilötietojen turvaamisessa</a:t>
            </a:r>
            <a:r>
              <a:rPr lang="fi-FI" sz="1600" b="1" dirty="0" smtClean="0">
                <a:solidFill>
                  <a:schemeClr val="dk1"/>
                </a:solidFill>
              </a:rPr>
              <a:t>.</a:t>
            </a:r>
          </a:p>
          <a:p>
            <a:pPr marL="857250" lvl="1" indent="-298450">
              <a:spcBef>
                <a:spcPts val="0"/>
              </a:spcBef>
              <a:spcAft>
                <a:spcPts val="0"/>
              </a:spcAft>
              <a:buClr>
                <a:schemeClr val="dk1"/>
              </a:buClr>
              <a:buSzPts val="1100"/>
              <a:buChar char="●"/>
            </a:pPr>
            <a:r>
              <a:rPr lang="fi-FI" sz="1200" b="1" dirty="0" smtClean="0">
                <a:solidFill>
                  <a:schemeClr val="dk1"/>
                </a:solidFill>
              </a:rPr>
              <a:t>DPA-sopimukset ja muu GDPR-yhdenmukaisuus</a:t>
            </a:r>
            <a:endParaRPr lang="fi-FI" sz="1200" b="1" dirty="0">
              <a:solidFill>
                <a:schemeClr val="dk1"/>
              </a:solidFill>
            </a:endParaRPr>
          </a:p>
          <a:p>
            <a:pPr marL="457200" lvl="0" indent="-298450">
              <a:spcBef>
                <a:spcPts val="0"/>
              </a:spcBef>
              <a:spcAft>
                <a:spcPts val="0"/>
              </a:spcAft>
              <a:buClr>
                <a:schemeClr val="dk1"/>
              </a:buClr>
              <a:buSzPts val="1100"/>
              <a:buChar char="●"/>
            </a:pPr>
            <a:r>
              <a:rPr lang="fi-FI" sz="1600" dirty="0">
                <a:solidFill>
                  <a:schemeClr val="dk1"/>
                </a:solidFill>
              </a:rPr>
              <a:t>Rekisterinpitäjän tulee huolehtia, että henkilötietojen käsittelijän kanssa on olemassa sopimus (tai muu oikeudellinen asiakirja), joka takaa GDPR artiklojen noudattamisen. </a:t>
            </a:r>
          </a:p>
          <a:p>
            <a:pPr marL="457200" lvl="0" indent="-298450">
              <a:spcBef>
                <a:spcPts val="0"/>
              </a:spcBef>
              <a:spcAft>
                <a:spcPts val="0"/>
              </a:spcAft>
              <a:buClr>
                <a:schemeClr val="dk1"/>
              </a:buClr>
              <a:buSzPts val="1100"/>
              <a:buChar char="●"/>
            </a:pPr>
            <a:r>
              <a:rPr lang="fi-FI" sz="1600" dirty="0">
                <a:solidFill>
                  <a:schemeClr val="dk1"/>
                </a:solidFill>
              </a:rPr>
              <a:t>Rekisterinpitäjän ohjeistus henkilötietojen käsittelijälle tulee olla dokumentoitu.</a:t>
            </a:r>
          </a:p>
          <a:p>
            <a:pPr marL="457200" lvl="0" indent="-298450">
              <a:spcBef>
                <a:spcPts val="0"/>
              </a:spcBef>
              <a:spcAft>
                <a:spcPts val="0"/>
              </a:spcAft>
              <a:buClr>
                <a:schemeClr val="dk1"/>
              </a:buClr>
              <a:buSzPts val="1100"/>
              <a:buChar char="●"/>
            </a:pPr>
            <a:r>
              <a:rPr lang="fi-FI" sz="1600" dirty="0">
                <a:solidFill>
                  <a:schemeClr val="dk1"/>
                </a:solidFill>
              </a:rPr>
              <a:t>Rekisterinpitäjällä on vastuu, että GDPR mukaisuutta noudatetaan ja, että tämä voidaan todentaa.</a:t>
            </a:r>
          </a:p>
          <a:p>
            <a:pPr marL="457200" lvl="0" indent="-298450">
              <a:spcBef>
                <a:spcPts val="0"/>
              </a:spcBef>
              <a:spcAft>
                <a:spcPts val="0"/>
              </a:spcAft>
              <a:buClr>
                <a:schemeClr val="dk1"/>
              </a:buClr>
              <a:buSzPts val="1100"/>
              <a:buChar char="●"/>
            </a:pPr>
            <a:r>
              <a:rPr lang="fi-FI" sz="1600" dirty="0">
                <a:solidFill>
                  <a:schemeClr val="dk1"/>
                </a:solidFill>
              </a:rPr>
              <a:t>Rekisterinpitäjän tulee olla valmistautunut toteuttamaan rekisteröityjen oikeuksia (myös oppilaiden huoltajien taholta</a:t>
            </a:r>
            <a:r>
              <a:rPr lang="fi-FI" sz="1600" dirty="0" smtClean="0">
                <a:solidFill>
                  <a:schemeClr val="dk1"/>
                </a:solidFill>
              </a:rPr>
              <a:t>).</a:t>
            </a:r>
          </a:p>
        </p:txBody>
      </p:sp>
      <p:sp>
        <p:nvSpPr>
          <p:cNvPr id="4" name="Dian numeron paikkamerkki 3"/>
          <p:cNvSpPr>
            <a:spLocks noGrp="1"/>
          </p:cNvSpPr>
          <p:nvPr>
            <p:ph type="sldNum" sz="quarter" idx="12"/>
          </p:nvPr>
        </p:nvSpPr>
        <p:spPr/>
        <p:txBody>
          <a:bodyPr/>
          <a:lstStyle/>
          <a:p>
            <a:fld id="{0C9B13A9-7453-4C01-8C69-3EB7C181E35E}" type="slidenum">
              <a:rPr lang="fi-FI" smtClean="0"/>
              <a:t>17</a:t>
            </a:fld>
            <a:endParaRPr lang="fi-FI"/>
          </a:p>
        </p:txBody>
      </p:sp>
      <p:sp>
        <p:nvSpPr>
          <p:cNvPr id="5" name="Tekstiruutu 4"/>
          <p:cNvSpPr txBox="1"/>
          <p:nvPr/>
        </p:nvSpPr>
        <p:spPr>
          <a:xfrm>
            <a:off x="971600" y="6021288"/>
            <a:ext cx="3747821" cy="646331"/>
          </a:xfrm>
          <a:prstGeom prst="rect">
            <a:avLst/>
          </a:prstGeom>
          <a:noFill/>
        </p:spPr>
        <p:txBody>
          <a:bodyPr wrap="none" rtlCol="0">
            <a:spAutoFit/>
          </a:bodyPr>
          <a:lstStyle/>
          <a:p>
            <a:r>
              <a:rPr lang="fi-FI" dirty="0">
                <a:solidFill>
                  <a:schemeClr val="dk1"/>
                </a:solidFill>
              </a:rPr>
              <a:t>Lähde: </a:t>
            </a:r>
            <a:r>
              <a:rPr lang="fi-FI" dirty="0" err="1">
                <a:solidFill>
                  <a:schemeClr val="dk1"/>
                </a:solidFill>
              </a:rPr>
              <a:t>CloudPoint</a:t>
            </a:r>
            <a:r>
              <a:rPr lang="fi-FI" dirty="0">
                <a:solidFill>
                  <a:schemeClr val="dk1"/>
                </a:solidFill>
              </a:rPr>
              <a:t> EXT GDPR 1.6.2018</a:t>
            </a:r>
          </a:p>
          <a:p>
            <a:endParaRPr lang="fi-FI" dirty="0"/>
          </a:p>
        </p:txBody>
      </p:sp>
    </p:spTree>
    <p:extLst>
      <p:ext uri="{BB962C8B-B14F-4D97-AF65-F5344CB8AC3E}">
        <p14:creationId xmlns:p14="http://schemas.microsoft.com/office/powerpoint/2010/main" val="502915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n numeron paikkamerkki 4"/>
          <p:cNvSpPr>
            <a:spLocks noGrp="1"/>
          </p:cNvSpPr>
          <p:nvPr>
            <p:ph type="sldNum" sz="quarter" idx="4294967295"/>
          </p:nvPr>
        </p:nvSpPr>
        <p:spPr>
          <a:xfrm>
            <a:off x="7645400" y="6429375"/>
            <a:ext cx="1498600" cy="365125"/>
          </a:xfrm>
        </p:spPr>
        <p:txBody>
          <a:bodyPr/>
          <a:lstStyle/>
          <a:p>
            <a:fld id="{0C9B13A9-7453-4C01-8C69-3EB7C181E35E}" type="slidenum">
              <a:rPr lang="fi-FI" smtClean="0"/>
              <a:t>18</a:t>
            </a:fld>
            <a:endParaRPr lang="fi-FI"/>
          </a:p>
        </p:txBody>
      </p:sp>
      <p:sp>
        <p:nvSpPr>
          <p:cNvPr id="6" name="Suorakulmio 5"/>
          <p:cNvSpPr/>
          <p:nvPr/>
        </p:nvSpPr>
        <p:spPr>
          <a:xfrm>
            <a:off x="810289" y="4805898"/>
            <a:ext cx="1760342" cy="98521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2000" dirty="0" smtClean="0"/>
              <a:t>Primus/Kurre</a:t>
            </a:r>
            <a:endParaRPr lang="fi-FI" dirty="0" smtClean="0"/>
          </a:p>
          <a:p>
            <a:pPr algn="ctr"/>
            <a:r>
              <a:rPr lang="fi-FI" sz="1000" dirty="0" smtClean="0"/>
              <a:t>Oppilasrekisteri</a:t>
            </a:r>
          </a:p>
          <a:p>
            <a:pPr algn="ctr"/>
            <a:r>
              <a:rPr lang="fi-FI" sz="1000" dirty="0" smtClean="0"/>
              <a:t>Opettajarekisteri</a:t>
            </a:r>
          </a:p>
          <a:p>
            <a:pPr algn="ctr"/>
            <a:r>
              <a:rPr lang="fi-FI" sz="1000" dirty="0" smtClean="0"/>
              <a:t>Henkilökuntarekisteri</a:t>
            </a:r>
            <a:endParaRPr lang="fi-FI" sz="1000" dirty="0"/>
          </a:p>
        </p:txBody>
      </p:sp>
      <p:sp>
        <p:nvSpPr>
          <p:cNvPr id="7" name="Suorakulmio 6"/>
          <p:cNvSpPr/>
          <p:nvPr/>
        </p:nvSpPr>
        <p:spPr>
          <a:xfrm>
            <a:off x="3788170" y="4805898"/>
            <a:ext cx="2005885" cy="840736"/>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i-FI" sz="1800" dirty="0" smtClean="0"/>
              <a:t>Wilma</a:t>
            </a:r>
          </a:p>
          <a:p>
            <a:pPr marL="171450" indent="-171450" algn="ctr">
              <a:buFontTx/>
              <a:buChar char="-"/>
            </a:pPr>
            <a:r>
              <a:rPr lang="fi-FI" sz="800" dirty="0" smtClean="0"/>
              <a:t>Kodin ja koulun välinen viestint</a:t>
            </a:r>
            <a:r>
              <a:rPr lang="fi-FI" sz="1000" dirty="0" smtClean="0"/>
              <a:t>ä</a:t>
            </a:r>
          </a:p>
        </p:txBody>
      </p:sp>
      <p:sp>
        <p:nvSpPr>
          <p:cNvPr id="8" name="Suorakulmio 7"/>
          <p:cNvSpPr/>
          <p:nvPr/>
        </p:nvSpPr>
        <p:spPr>
          <a:xfrm>
            <a:off x="6687223" y="4555057"/>
            <a:ext cx="2063979" cy="67384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smtClean="0"/>
              <a:t>Linux</a:t>
            </a:r>
          </a:p>
          <a:p>
            <a:pPr algn="ctr"/>
            <a:r>
              <a:rPr lang="fi-FI" sz="800" dirty="0" smtClean="0"/>
              <a:t>Koneille kirjautuminen</a:t>
            </a:r>
          </a:p>
          <a:p>
            <a:pPr algn="ctr"/>
            <a:r>
              <a:rPr lang="fi-FI" sz="800" dirty="0" smtClean="0"/>
              <a:t>Kortepohjan koulu</a:t>
            </a:r>
          </a:p>
          <a:p>
            <a:pPr algn="ctr"/>
            <a:r>
              <a:rPr lang="fi-FI" sz="800" dirty="0" smtClean="0"/>
              <a:t>Viitaniemen koulu</a:t>
            </a:r>
            <a:endParaRPr lang="fi-FI" sz="800" dirty="0"/>
          </a:p>
        </p:txBody>
      </p:sp>
      <p:sp>
        <p:nvSpPr>
          <p:cNvPr id="9" name="Suorakulmio 8"/>
          <p:cNvSpPr/>
          <p:nvPr/>
        </p:nvSpPr>
        <p:spPr>
          <a:xfrm>
            <a:off x="7122539" y="3170881"/>
            <a:ext cx="1628663" cy="43209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i-FI" sz="1200" dirty="0" err="1" smtClean="0"/>
              <a:t>SanomaPro</a:t>
            </a:r>
            <a:endParaRPr lang="fi-FI" sz="1200" dirty="0" smtClean="0"/>
          </a:p>
          <a:p>
            <a:pPr algn="ctr"/>
            <a:r>
              <a:rPr lang="fi-FI" sz="700" dirty="0" smtClean="0"/>
              <a:t>Sähköisten oppimateriaalien jakaminen</a:t>
            </a:r>
            <a:endParaRPr lang="fi-FI" sz="700" dirty="0"/>
          </a:p>
        </p:txBody>
      </p:sp>
      <p:sp>
        <p:nvSpPr>
          <p:cNvPr id="10" name="Pilvi 9"/>
          <p:cNvSpPr/>
          <p:nvPr/>
        </p:nvSpPr>
        <p:spPr>
          <a:xfrm>
            <a:off x="486523" y="2691251"/>
            <a:ext cx="2400300" cy="1371601"/>
          </a:xfrm>
          <a:prstGeom prst="cloud">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err="1" smtClean="0"/>
              <a:t>Cygnnet</a:t>
            </a:r>
            <a:r>
              <a:rPr lang="fi-FI" sz="1200" dirty="0" smtClean="0"/>
              <a:t> AD </a:t>
            </a:r>
            <a:br>
              <a:rPr lang="fi-FI" sz="1200" dirty="0" smtClean="0"/>
            </a:br>
            <a:r>
              <a:rPr lang="fi-FI" sz="1200" dirty="0" smtClean="0"/>
              <a:t>- Active Directory -</a:t>
            </a:r>
            <a:br>
              <a:rPr lang="fi-FI" sz="1200" dirty="0" smtClean="0"/>
            </a:br>
            <a:r>
              <a:rPr lang="fi-FI" sz="800" dirty="0" smtClean="0"/>
              <a:t>Opetusverkon käyttäjätunnukset</a:t>
            </a:r>
          </a:p>
          <a:p>
            <a:pPr algn="ctr"/>
            <a:r>
              <a:rPr lang="fi-FI" sz="800" dirty="0" smtClean="0"/>
              <a:t>Opetusverkon AD tietokoneet</a:t>
            </a:r>
          </a:p>
        </p:txBody>
      </p:sp>
      <p:sp>
        <p:nvSpPr>
          <p:cNvPr id="11" name="Kuvaseliteviiva 1 (korostusviiva) 10"/>
          <p:cNvSpPr/>
          <p:nvPr/>
        </p:nvSpPr>
        <p:spPr>
          <a:xfrm>
            <a:off x="4704080" y="6115975"/>
            <a:ext cx="534803" cy="371565"/>
          </a:xfrm>
          <a:prstGeom prst="accentCallout1">
            <a:avLst>
              <a:gd name="adj1" fmla="val 72542"/>
              <a:gd name="adj2" fmla="val 6374"/>
              <a:gd name="adj3" fmla="val -48847"/>
              <a:gd name="adj4" fmla="val -47147"/>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dirty="0" smtClean="0"/>
              <a:t>Nimi</a:t>
            </a:r>
          </a:p>
          <a:p>
            <a:r>
              <a:rPr lang="fi-FI" sz="600" dirty="0" smtClean="0"/>
              <a:t>Koulu</a:t>
            </a:r>
          </a:p>
          <a:p>
            <a:r>
              <a:rPr lang="fi-FI" sz="600" dirty="0" smtClean="0"/>
              <a:t>Luokka</a:t>
            </a:r>
            <a:endParaRPr lang="fi-FI" sz="600" dirty="0"/>
          </a:p>
        </p:txBody>
      </p:sp>
      <p:sp>
        <p:nvSpPr>
          <p:cNvPr id="12" name="Pilvi 11"/>
          <p:cNvSpPr/>
          <p:nvPr/>
        </p:nvSpPr>
        <p:spPr>
          <a:xfrm>
            <a:off x="3283889" y="754305"/>
            <a:ext cx="2113446" cy="1207684"/>
          </a:xfrm>
          <a:prstGeom prst="cloud">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smtClean="0"/>
              <a:t>Microsoft </a:t>
            </a:r>
            <a:r>
              <a:rPr lang="fi-FI" sz="1200" dirty="0" err="1" smtClean="0"/>
              <a:t>Azure</a:t>
            </a:r>
            <a:r>
              <a:rPr lang="fi-FI" sz="1200" dirty="0"/>
              <a:t/>
            </a:r>
            <a:br>
              <a:rPr lang="fi-FI" sz="1200" dirty="0"/>
            </a:br>
            <a:r>
              <a:rPr lang="fi-FI" sz="800" dirty="0" smtClean="0"/>
              <a:t>Office 365</a:t>
            </a:r>
          </a:p>
          <a:p>
            <a:pPr algn="ctr"/>
            <a:r>
              <a:rPr lang="fi-FI" sz="800" dirty="0" smtClean="0"/>
              <a:t>Windows </a:t>
            </a:r>
            <a:r>
              <a:rPr lang="fi-FI" sz="800" dirty="0" err="1" smtClean="0"/>
              <a:t>Intune</a:t>
            </a:r>
            <a:endParaRPr lang="fi-FI" sz="800" dirty="0" smtClean="0"/>
          </a:p>
          <a:p>
            <a:pPr algn="ctr"/>
            <a:r>
              <a:rPr lang="fi-FI" sz="800" dirty="0" smtClean="0"/>
              <a:t>Pilvihallitut Win10 tietokoneet</a:t>
            </a:r>
            <a:endParaRPr lang="fi-FI" sz="300" dirty="0"/>
          </a:p>
        </p:txBody>
      </p:sp>
      <p:cxnSp>
        <p:nvCxnSpPr>
          <p:cNvPr id="13" name="Suora nuoliyhdysviiva 12"/>
          <p:cNvCxnSpPr/>
          <p:nvPr/>
        </p:nvCxnSpPr>
        <p:spPr>
          <a:xfrm flipV="1">
            <a:off x="1684671" y="2356187"/>
            <a:ext cx="5941" cy="32985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4" name="Kuvaseliteviiva 1 (korostusviiva) 13"/>
          <p:cNvSpPr/>
          <p:nvPr/>
        </p:nvSpPr>
        <p:spPr>
          <a:xfrm>
            <a:off x="7699584" y="5341953"/>
            <a:ext cx="474572" cy="238909"/>
          </a:xfrm>
          <a:prstGeom prst="accentCallout1">
            <a:avLst>
              <a:gd name="adj1" fmla="val 28150"/>
              <a:gd name="adj2" fmla="val 9181"/>
              <a:gd name="adj3" fmla="val 38679"/>
              <a:gd name="adj4" fmla="val -3800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i-FI" sz="600" dirty="0" smtClean="0"/>
              <a:t>Tunnus</a:t>
            </a:r>
          </a:p>
          <a:p>
            <a:pPr algn="ctr"/>
            <a:r>
              <a:rPr lang="fi-FI" sz="600" dirty="0" smtClean="0"/>
              <a:t>Salasana</a:t>
            </a:r>
            <a:endParaRPr lang="fi-FI" sz="600" dirty="0"/>
          </a:p>
        </p:txBody>
      </p:sp>
      <p:sp>
        <p:nvSpPr>
          <p:cNvPr id="15" name="Suorakulmio 14"/>
          <p:cNvSpPr/>
          <p:nvPr/>
        </p:nvSpPr>
        <p:spPr>
          <a:xfrm>
            <a:off x="7112907" y="1918156"/>
            <a:ext cx="1851072" cy="742243"/>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i-FI" sz="1200" dirty="0" smtClean="0"/>
              <a:t>Peda.net</a:t>
            </a:r>
          </a:p>
          <a:p>
            <a:pPr algn="ctr"/>
            <a:r>
              <a:rPr lang="fi-FI" sz="600" dirty="0" smtClean="0"/>
              <a:t>On GDPR yhteensopiva</a:t>
            </a:r>
          </a:p>
          <a:p>
            <a:pPr algn="ctr"/>
            <a:r>
              <a:rPr lang="fi-FI" sz="600" dirty="0" smtClean="0"/>
              <a:t>Alle 15 v. huoltajan luvalla</a:t>
            </a:r>
          </a:p>
          <a:p>
            <a:pPr algn="ctr"/>
            <a:r>
              <a:rPr lang="fi-FI" sz="600" dirty="0" smtClean="0"/>
              <a:t>Lupakysely kirjautumisen yhteydessä</a:t>
            </a:r>
            <a:endParaRPr lang="fi-FI" sz="600" dirty="0"/>
          </a:p>
          <a:p>
            <a:pPr algn="ctr"/>
            <a:r>
              <a:rPr lang="fi-FI" sz="600" dirty="0" smtClean="0"/>
              <a:t>Käyttäjä valitsee itse tavan, jolla </a:t>
            </a:r>
            <a:r>
              <a:rPr lang="fi-FI" sz="600" dirty="0" err="1" smtClean="0"/>
              <a:t>tunnistautuu</a:t>
            </a:r>
            <a:r>
              <a:rPr lang="fi-FI" sz="600" dirty="0" smtClean="0"/>
              <a:t> palveluun</a:t>
            </a:r>
          </a:p>
        </p:txBody>
      </p:sp>
      <p:sp>
        <p:nvSpPr>
          <p:cNvPr id="16" name="Ellipsi 15"/>
          <p:cNvSpPr/>
          <p:nvPr/>
        </p:nvSpPr>
        <p:spPr>
          <a:xfrm>
            <a:off x="421585" y="4129733"/>
            <a:ext cx="1249319" cy="519506"/>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i-FI" sz="900" dirty="0" err="1" smtClean="0"/>
              <a:t>Skripti</a:t>
            </a:r>
            <a:r>
              <a:rPr lang="fi-FI" sz="900" dirty="0" smtClean="0"/>
              <a:t>/</a:t>
            </a:r>
            <a:r>
              <a:rPr lang="fi-FI" sz="900" dirty="0" err="1" smtClean="0"/>
              <a:t>DirAdm</a:t>
            </a:r>
            <a:endParaRPr lang="fi-FI" sz="900" dirty="0" smtClean="0"/>
          </a:p>
          <a:p>
            <a:pPr algn="ctr"/>
            <a:r>
              <a:rPr lang="fi-FI" sz="600" dirty="0" smtClean="0"/>
              <a:t>- Opetusverkon käyttäjätunnusten luonti</a:t>
            </a:r>
            <a:endParaRPr lang="fi-FI" sz="600" dirty="0"/>
          </a:p>
        </p:txBody>
      </p:sp>
      <p:sp>
        <p:nvSpPr>
          <p:cNvPr id="17" name="Pilvi 16"/>
          <p:cNvSpPr/>
          <p:nvPr/>
        </p:nvSpPr>
        <p:spPr>
          <a:xfrm>
            <a:off x="574302" y="1078414"/>
            <a:ext cx="2163180" cy="1236104"/>
          </a:xfrm>
          <a:prstGeom prst="cloud">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smtClean="0"/>
              <a:t>Google G </a:t>
            </a:r>
            <a:r>
              <a:rPr lang="fi-FI" sz="1200" dirty="0" err="1" smtClean="0"/>
              <a:t>Suite</a:t>
            </a:r>
            <a:r>
              <a:rPr lang="fi-FI" sz="1200" dirty="0"/>
              <a:t/>
            </a:r>
            <a:br>
              <a:rPr lang="fi-FI" sz="1200" dirty="0"/>
            </a:br>
            <a:r>
              <a:rPr lang="fi-FI" sz="800" dirty="0" smtClean="0"/>
              <a:t>Googlen perustyökalut</a:t>
            </a:r>
          </a:p>
          <a:p>
            <a:pPr algn="ctr"/>
            <a:r>
              <a:rPr lang="fi-FI" sz="800" dirty="0" err="1" smtClean="0"/>
              <a:t>Glassroom</a:t>
            </a:r>
            <a:endParaRPr lang="fi-FI" sz="800" dirty="0" smtClean="0"/>
          </a:p>
          <a:p>
            <a:pPr algn="ctr"/>
            <a:r>
              <a:rPr lang="fi-FI" sz="800" dirty="0" smtClean="0"/>
              <a:t>Chromebook -laitteiden ylläpito</a:t>
            </a:r>
          </a:p>
        </p:txBody>
      </p:sp>
      <p:cxnSp>
        <p:nvCxnSpPr>
          <p:cNvPr id="18" name="Suora nuoliyhdysviiva 17"/>
          <p:cNvCxnSpPr/>
          <p:nvPr/>
        </p:nvCxnSpPr>
        <p:spPr>
          <a:xfrm flipV="1">
            <a:off x="2620313" y="1835880"/>
            <a:ext cx="840230" cy="90679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9" name="Pilvi 18"/>
          <p:cNvSpPr/>
          <p:nvPr/>
        </p:nvSpPr>
        <p:spPr>
          <a:xfrm>
            <a:off x="3587013" y="3337940"/>
            <a:ext cx="1873453" cy="790228"/>
          </a:xfrm>
          <a:prstGeom prst="cloud">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err="1" smtClean="0"/>
              <a:t>AirWatch</a:t>
            </a:r>
            <a:r>
              <a:rPr lang="fi-FI" sz="1200" dirty="0"/>
              <a:t/>
            </a:r>
            <a:br>
              <a:rPr lang="fi-FI" sz="1200" dirty="0"/>
            </a:br>
            <a:r>
              <a:rPr lang="fi-FI" sz="800" dirty="0" err="1" smtClean="0"/>
              <a:t>Tablet</a:t>
            </a:r>
            <a:r>
              <a:rPr lang="fi-FI" sz="800" dirty="0" smtClean="0"/>
              <a:t> -laitteiden ylläpito</a:t>
            </a:r>
          </a:p>
        </p:txBody>
      </p:sp>
      <p:cxnSp>
        <p:nvCxnSpPr>
          <p:cNvPr id="20" name="Suora nuoliyhdysviiva 19"/>
          <p:cNvCxnSpPr/>
          <p:nvPr/>
        </p:nvCxnSpPr>
        <p:spPr>
          <a:xfrm>
            <a:off x="2924005" y="3447848"/>
            <a:ext cx="663008" cy="20754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1" name="Ellipsi 20"/>
          <p:cNvSpPr/>
          <p:nvPr/>
        </p:nvSpPr>
        <p:spPr>
          <a:xfrm>
            <a:off x="4421402" y="1620609"/>
            <a:ext cx="1375515" cy="384885"/>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i-FI" sz="1100" dirty="0" smtClean="0"/>
              <a:t>ADFS</a:t>
            </a:r>
          </a:p>
          <a:p>
            <a:pPr algn="ctr"/>
            <a:r>
              <a:rPr lang="fi-FI" sz="700" dirty="0" smtClean="0"/>
              <a:t>-Kirjautumispalvelu</a:t>
            </a:r>
            <a:endParaRPr lang="fi-FI" sz="700" dirty="0"/>
          </a:p>
        </p:txBody>
      </p:sp>
      <p:sp>
        <p:nvSpPr>
          <p:cNvPr id="22" name="Pilvi 21"/>
          <p:cNvSpPr/>
          <p:nvPr/>
        </p:nvSpPr>
        <p:spPr>
          <a:xfrm>
            <a:off x="6687223" y="5626062"/>
            <a:ext cx="1881589" cy="979826"/>
          </a:xfrm>
          <a:prstGeom prst="cloud">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i-FI" sz="1200" dirty="0" err="1" smtClean="0"/>
              <a:t>Opinsys</a:t>
            </a:r>
            <a:endParaRPr lang="fi-FI" sz="1200" dirty="0" smtClean="0"/>
          </a:p>
          <a:p>
            <a:pPr algn="ctr"/>
            <a:r>
              <a:rPr lang="fi-FI" sz="800" dirty="0" smtClean="0"/>
              <a:t>Linux koneiden ylläpito</a:t>
            </a:r>
          </a:p>
          <a:p>
            <a:pPr algn="ctr"/>
            <a:r>
              <a:rPr lang="fi-FI" sz="800" dirty="0" smtClean="0"/>
              <a:t>Linux käyttäjätunnukset</a:t>
            </a:r>
          </a:p>
          <a:p>
            <a:pPr algn="ctr"/>
            <a:r>
              <a:rPr lang="fi-FI" sz="800" dirty="0"/>
              <a:t>Kortepohjan </a:t>
            </a:r>
            <a:r>
              <a:rPr lang="fi-FI" sz="800" dirty="0" smtClean="0"/>
              <a:t>koulu</a:t>
            </a:r>
          </a:p>
          <a:p>
            <a:pPr algn="ctr"/>
            <a:r>
              <a:rPr lang="fi-FI" sz="800" dirty="0" smtClean="0"/>
              <a:t>Viitaniemen koulu</a:t>
            </a:r>
          </a:p>
        </p:txBody>
      </p:sp>
      <p:sp>
        <p:nvSpPr>
          <p:cNvPr id="23" name="Suorakulmio 22"/>
          <p:cNvSpPr/>
          <p:nvPr/>
        </p:nvSpPr>
        <p:spPr>
          <a:xfrm>
            <a:off x="804553" y="6225505"/>
            <a:ext cx="1760342" cy="46483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i-FI" sz="1050" dirty="0" smtClean="0"/>
              <a:t>VRK, Koulusihteerit</a:t>
            </a:r>
            <a:endParaRPr lang="fi-FI" sz="300" dirty="0"/>
          </a:p>
        </p:txBody>
      </p:sp>
      <p:sp>
        <p:nvSpPr>
          <p:cNvPr id="24" name="Suorakulmio 23"/>
          <p:cNvSpPr/>
          <p:nvPr/>
        </p:nvSpPr>
        <p:spPr>
          <a:xfrm>
            <a:off x="7115207" y="380456"/>
            <a:ext cx="1848772" cy="139591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i-FI" sz="1000" dirty="0" smtClean="0"/>
              <a:t>Ulkopuolisten palveluntarjoajien sovellukset, käyttö esim. mobiilisovelluksella tai selaimella</a:t>
            </a:r>
          </a:p>
          <a:p>
            <a:pPr algn="ctr"/>
            <a:r>
              <a:rPr lang="fi-FI" sz="600" dirty="0" smtClean="0"/>
              <a:t>Oltava GDPR -yhteensopiva</a:t>
            </a:r>
          </a:p>
          <a:p>
            <a:pPr algn="ctr"/>
            <a:r>
              <a:rPr lang="fi-FI" sz="600" dirty="0"/>
              <a:t>Oltava DPA-sopimus</a:t>
            </a:r>
          </a:p>
          <a:p>
            <a:pPr algn="ctr"/>
            <a:r>
              <a:rPr lang="fi-FI" sz="600" dirty="0" err="1" smtClean="0"/>
              <a:t>Tunnistautuminen</a:t>
            </a:r>
            <a:r>
              <a:rPr lang="fi-FI" sz="600" dirty="0" smtClean="0"/>
              <a:t> palvelun omilla tunnuksilla</a:t>
            </a:r>
          </a:p>
          <a:p>
            <a:pPr algn="ctr"/>
            <a:r>
              <a:rPr lang="fi-FI" sz="600" dirty="0" err="1" smtClean="0"/>
              <a:t>Tunnistautuminen</a:t>
            </a:r>
            <a:r>
              <a:rPr lang="fi-FI" sz="600" dirty="0" smtClean="0"/>
              <a:t> opetusverkon tunnuksilla mahdollista osassa sovelluksia</a:t>
            </a:r>
            <a:endParaRPr lang="fi-FI" sz="600" dirty="0"/>
          </a:p>
        </p:txBody>
      </p:sp>
      <p:cxnSp>
        <p:nvCxnSpPr>
          <p:cNvPr id="25" name="Suora nuoliyhdysviiva 24"/>
          <p:cNvCxnSpPr/>
          <p:nvPr/>
        </p:nvCxnSpPr>
        <p:spPr>
          <a:xfrm>
            <a:off x="2636220" y="5740158"/>
            <a:ext cx="3959099" cy="41847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6" name="Kuvaseliteviiva 1 (korostusviiva) 25"/>
          <p:cNvSpPr/>
          <p:nvPr/>
        </p:nvSpPr>
        <p:spPr>
          <a:xfrm>
            <a:off x="2725976" y="5946016"/>
            <a:ext cx="1352338" cy="726511"/>
          </a:xfrm>
          <a:prstGeom prst="accentCallout1">
            <a:avLst>
              <a:gd name="adj1" fmla="val 24837"/>
              <a:gd name="adj2" fmla="val -35"/>
              <a:gd name="adj3" fmla="val 11938"/>
              <a:gd name="adj4" fmla="val -77544"/>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smtClean="0"/>
              <a:t>Oppilas</a:t>
            </a:r>
            <a:r>
              <a:rPr lang="fi-FI" sz="600" dirty="0"/>
              <a:t>: </a:t>
            </a:r>
            <a:r>
              <a:rPr lang="fi-FI" sz="600" dirty="0" smtClean="0"/>
              <a:t>Hetu, sukupuoli, nimi, kunta, kotimaa, äidinkieli, uskontokunta, osoite. Tarvittaessa muita opetuksen järjestämisen kannalta välttämättömiä tietoja.</a:t>
            </a:r>
          </a:p>
          <a:p>
            <a:r>
              <a:rPr lang="fi-FI" sz="600" b="1" dirty="0" smtClean="0"/>
              <a:t>Huoltaja</a:t>
            </a:r>
            <a:r>
              <a:rPr lang="fi-FI" sz="600" dirty="0" smtClean="0"/>
              <a:t>: </a:t>
            </a:r>
            <a:r>
              <a:rPr lang="fi-FI" sz="600" dirty="0"/>
              <a:t> </a:t>
            </a:r>
            <a:r>
              <a:rPr lang="fi-FI" sz="600" dirty="0" smtClean="0"/>
              <a:t>Äiti / isä, </a:t>
            </a:r>
            <a:r>
              <a:rPr lang="fi-FI" sz="600" dirty="0"/>
              <a:t>nimi, </a:t>
            </a:r>
            <a:r>
              <a:rPr lang="fi-FI" sz="600" dirty="0" smtClean="0"/>
              <a:t>osoite</a:t>
            </a:r>
            <a:endParaRPr lang="fi-FI" sz="600" dirty="0"/>
          </a:p>
        </p:txBody>
      </p:sp>
      <p:cxnSp>
        <p:nvCxnSpPr>
          <p:cNvPr id="27" name="Suora nuoliyhdysviiva 26"/>
          <p:cNvCxnSpPr/>
          <p:nvPr/>
        </p:nvCxnSpPr>
        <p:spPr>
          <a:xfrm flipV="1">
            <a:off x="1684671" y="5835588"/>
            <a:ext cx="0" cy="32304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28" name="Kuvaseliteviiva 1 (korostusviiva) 27"/>
          <p:cNvSpPr/>
          <p:nvPr/>
        </p:nvSpPr>
        <p:spPr>
          <a:xfrm>
            <a:off x="2108205" y="4257110"/>
            <a:ext cx="1352338" cy="448907"/>
          </a:xfrm>
          <a:prstGeom prst="accentCallout1">
            <a:avLst>
              <a:gd name="adj1" fmla="val 25569"/>
              <a:gd name="adj2" fmla="val 404"/>
              <a:gd name="adj3" fmla="val 49815"/>
              <a:gd name="adj4" fmla="val -30520"/>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a:t>Oppilas</a:t>
            </a:r>
            <a:r>
              <a:rPr lang="fi-FI" sz="600" dirty="0"/>
              <a:t>: Hetu (salattu), nimi, koulu, </a:t>
            </a:r>
            <a:r>
              <a:rPr lang="fi-FI" sz="600" dirty="0" smtClean="0"/>
              <a:t>ryhmätiedot</a:t>
            </a:r>
          </a:p>
          <a:p>
            <a:r>
              <a:rPr lang="fi-FI" sz="600" b="1" dirty="0" smtClean="0"/>
              <a:t>Henkilökunta</a:t>
            </a:r>
            <a:r>
              <a:rPr lang="fi-FI" sz="600" dirty="0" smtClean="0"/>
              <a:t>: </a:t>
            </a:r>
            <a:r>
              <a:rPr lang="fi-FI" sz="600" dirty="0"/>
              <a:t>Hetu (salattu), nimi, </a:t>
            </a:r>
            <a:r>
              <a:rPr lang="fi-FI" sz="600" dirty="0" smtClean="0"/>
              <a:t>koulu, ryhmätiedot</a:t>
            </a:r>
            <a:endParaRPr lang="fi-FI" sz="600" dirty="0"/>
          </a:p>
          <a:p>
            <a:endParaRPr lang="fi-FI" sz="600" dirty="0"/>
          </a:p>
        </p:txBody>
      </p:sp>
      <p:cxnSp>
        <p:nvCxnSpPr>
          <p:cNvPr id="29" name="Suora nuoliyhdysviiva 28"/>
          <p:cNvCxnSpPr/>
          <p:nvPr/>
        </p:nvCxnSpPr>
        <p:spPr>
          <a:xfrm flipV="1">
            <a:off x="1684671" y="4126930"/>
            <a:ext cx="2002" cy="590910"/>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0" name="Kuvaseliteviiva 1 (korostusviiva) 29"/>
          <p:cNvSpPr/>
          <p:nvPr/>
        </p:nvSpPr>
        <p:spPr>
          <a:xfrm>
            <a:off x="3777688" y="4198848"/>
            <a:ext cx="2271330" cy="536370"/>
          </a:xfrm>
          <a:prstGeom prst="accentCallout1">
            <a:avLst>
              <a:gd name="adj1" fmla="val 25569"/>
              <a:gd name="adj2" fmla="val 404"/>
              <a:gd name="adj3" fmla="val 189027"/>
              <a:gd name="adj4" fmla="val -28852"/>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smtClean="0"/>
              <a:t>Oppilas</a:t>
            </a:r>
            <a:r>
              <a:rPr lang="fi-FI" sz="600" dirty="0"/>
              <a:t>: </a:t>
            </a:r>
            <a:r>
              <a:rPr lang="fi-FI" sz="600" dirty="0" smtClean="0"/>
              <a:t>Nimi, luokka, luokanvalvoja, käyttäjätunnus, salasana, huoltaja, suoritukset, kokeet, tuntimerkinnät yms. </a:t>
            </a:r>
            <a:r>
              <a:rPr lang="fi-FI" sz="600" dirty="0"/>
              <a:t>o</a:t>
            </a:r>
            <a:r>
              <a:rPr lang="fi-FI" sz="600" dirty="0" smtClean="0"/>
              <a:t>petuksen järjestämisen kannalta olennainen tieto.</a:t>
            </a:r>
          </a:p>
          <a:p>
            <a:r>
              <a:rPr lang="fi-FI" sz="600" b="1" dirty="0" smtClean="0"/>
              <a:t>Henkilökunta</a:t>
            </a:r>
            <a:r>
              <a:rPr lang="fi-FI" sz="600" dirty="0" smtClean="0"/>
              <a:t>: </a:t>
            </a:r>
            <a:r>
              <a:rPr lang="fi-FI" sz="600" dirty="0"/>
              <a:t>Nimi, käyttäjätunnus, salasana, sähköposti, puhelin</a:t>
            </a:r>
          </a:p>
          <a:p>
            <a:r>
              <a:rPr lang="fi-FI" sz="600" b="1" dirty="0" smtClean="0"/>
              <a:t>Huoltaja</a:t>
            </a:r>
            <a:r>
              <a:rPr lang="fi-FI" sz="600" dirty="0" smtClean="0"/>
              <a:t>: Nimi, käyttäjätunnus, salasana, sähköposti, puhelin</a:t>
            </a:r>
          </a:p>
        </p:txBody>
      </p:sp>
      <p:cxnSp>
        <p:nvCxnSpPr>
          <p:cNvPr id="31" name="Suora nuoliyhdysviiva 30"/>
          <p:cNvCxnSpPr/>
          <p:nvPr/>
        </p:nvCxnSpPr>
        <p:spPr>
          <a:xfrm>
            <a:off x="2667458" y="5226266"/>
            <a:ext cx="1025718" cy="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32" name="Suora nuoliyhdysviiva 31"/>
          <p:cNvCxnSpPr/>
          <p:nvPr/>
        </p:nvCxnSpPr>
        <p:spPr>
          <a:xfrm>
            <a:off x="2886823" y="3108163"/>
            <a:ext cx="4127931" cy="28164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33" name="Kuvaseliteviiva 1 (korostusviiva) 32"/>
          <p:cNvSpPr/>
          <p:nvPr/>
        </p:nvSpPr>
        <p:spPr>
          <a:xfrm>
            <a:off x="36888" y="2364718"/>
            <a:ext cx="1535330" cy="339748"/>
          </a:xfrm>
          <a:prstGeom prst="accentCallout1">
            <a:avLst>
              <a:gd name="adj1" fmla="val 31633"/>
              <a:gd name="adj2" fmla="val 92554"/>
              <a:gd name="adj3" fmla="val 63997"/>
              <a:gd name="adj4" fmla="val 107659"/>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a:t>Oppilas</a:t>
            </a:r>
            <a:r>
              <a:rPr lang="fi-FI" sz="600" dirty="0"/>
              <a:t>: Hetu (salattu), nimi, koulu, </a:t>
            </a:r>
            <a:r>
              <a:rPr lang="fi-FI" sz="600" dirty="0" smtClean="0"/>
              <a:t>ryhmätiedot, käyttäjätunnus, salasana</a:t>
            </a:r>
          </a:p>
          <a:p>
            <a:r>
              <a:rPr lang="fi-FI" sz="600" b="1" dirty="0" smtClean="0"/>
              <a:t>Henkilökunta</a:t>
            </a:r>
            <a:r>
              <a:rPr lang="fi-FI" sz="600" dirty="0" smtClean="0"/>
              <a:t>: </a:t>
            </a:r>
            <a:r>
              <a:rPr lang="fi-FI" sz="600" dirty="0"/>
              <a:t>Hetu (salattu), nimi, koulu,  </a:t>
            </a:r>
            <a:r>
              <a:rPr lang="fi-FI" sz="600" dirty="0" smtClean="0"/>
              <a:t>ryhmätiedot, käyttäjätunnus, salasana</a:t>
            </a:r>
            <a:endParaRPr lang="fi-FI" sz="600" dirty="0"/>
          </a:p>
          <a:p>
            <a:endParaRPr lang="fi-FI" sz="600" dirty="0"/>
          </a:p>
        </p:txBody>
      </p:sp>
      <p:sp>
        <p:nvSpPr>
          <p:cNvPr id="34" name="Kuvaseliteviiva 1 (korostusviiva) 33"/>
          <p:cNvSpPr/>
          <p:nvPr/>
        </p:nvSpPr>
        <p:spPr>
          <a:xfrm>
            <a:off x="3385378" y="2102194"/>
            <a:ext cx="1656808" cy="410087"/>
          </a:xfrm>
          <a:prstGeom prst="accentCallout1">
            <a:avLst>
              <a:gd name="adj1" fmla="val 33386"/>
              <a:gd name="adj2" fmla="val 1900"/>
              <a:gd name="adj3" fmla="val 30216"/>
              <a:gd name="adj4" fmla="val -16498"/>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a:t>Oppilas</a:t>
            </a:r>
            <a:r>
              <a:rPr lang="fi-FI" sz="600" dirty="0"/>
              <a:t>: Hetu (salattu), nimi, </a:t>
            </a:r>
            <a:r>
              <a:rPr lang="fi-FI" sz="600" dirty="0" smtClean="0"/>
              <a:t>koulu, ryhmätiedot, käyttäjätunnus, salasana</a:t>
            </a:r>
          </a:p>
          <a:p>
            <a:r>
              <a:rPr lang="fi-FI" sz="600" b="1" dirty="0" smtClean="0"/>
              <a:t>Henkilökunta</a:t>
            </a:r>
            <a:r>
              <a:rPr lang="fi-FI" sz="600" dirty="0" smtClean="0"/>
              <a:t>: </a:t>
            </a:r>
            <a:r>
              <a:rPr lang="fi-FI" sz="600" dirty="0"/>
              <a:t>Hetu (salattu), nimi, koulu, </a:t>
            </a:r>
            <a:r>
              <a:rPr lang="fi-FI" sz="600" dirty="0" smtClean="0"/>
              <a:t>ryhmätiedot, käyttäjätunnus, salasana</a:t>
            </a:r>
            <a:endParaRPr lang="fi-FI" sz="600" dirty="0"/>
          </a:p>
          <a:p>
            <a:endParaRPr lang="fi-FI" sz="600" dirty="0"/>
          </a:p>
        </p:txBody>
      </p:sp>
      <p:cxnSp>
        <p:nvCxnSpPr>
          <p:cNvPr id="35" name="Suora nuoliyhdysviiva 34"/>
          <p:cNvCxnSpPr/>
          <p:nvPr/>
        </p:nvCxnSpPr>
        <p:spPr>
          <a:xfrm>
            <a:off x="5590715" y="2000195"/>
            <a:ext cx="1476291" cy="234003"/>
          </a:xfrm>
          <a:prstGeom prst="straightConnector1">
            <a:avLst/>
          </a:prstGeom>
          <a:ln>
            <a:prstDash val="dash"/>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6" name="Suora nuoliyhdysviiva 35"/>
          <p:cNvCxnSpPr/>
          <p:nvPr/>
        </p:nvCxnSpPr>
        <p:spPr>
          <a:xfrm flipV="1">
            <a:off x="5806110" y="1482118"/>
            <a:ext cx="1260896" cy="252017"/>
          </a:xfrm>
          <a:prstGeom prst="straightConnector1">
            <a:avLst/>
          </a:prstGeom>
          <a:ln>
            <a:prstDash val="dash"/>
            <a:headEnd type="triangle"/>
            <a:tailEnd type="triangle"/>
          </a:ln>
        </p:spPr>
        <p:style>
          <a:lnRef idx="2">
            <a:schemeClr val="accent1"/>
          </a:lnRef>
          <a:fillRef idx="0">
            <a:schemeClr val="accent1"/>
          </a:fillRef>
          <a:effectRef idx="1">
            <a:schemeClr val="accent1"/>
          </a:effectRef>
          <a:fontRef idx="minor">
            <a:schemeClr val="tx1"/>
          </a:fontRef>
        </p:style>
      </p:cxnSp>
      <p:sp>
        <p:nvSpPr>
          <p:cNvPr id="37" name="Kuvaseliteviiva 1 (korostusviiva) 36"/>
          <p:cNvSpPr/>
          <p:nvPr/>
        </p:nvSpPr>
        <p:spPr>
          <a:xfrm>
            <a:off x="7073537" y="2791558"/>
            <a:ext cx="1352338" cy="289722"/>
          </a:xfrm>
          <a:prstGeom prst="accentCallout1">
            <a:avLst>
              <a:gd name="adj1" fmla="val 36844"/>
              <a:gd name="adj2" fmla="val 3653"/>
              <a:gd name="adj3" fmla="val 49995"/>
              <a:gd name="adj4" fmla="val -39739"/>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dirty="0" err="1"/>
              <a:t>Tunnistautuminen</a:t>
            </a:r>
            <a:r>
              <a:rPr lang="fi-FI" sz="600" dirty="0"/>
              <a:t> </a:t>
            </a:r>
            <a:r>
              <a:rPr lang="fi-FI" sz="600" dirty="0" smtClean="0"/>
              <a:t> opetusverkon tunnuksilla mahdollista</a:t>
            </a:r>
            <a:endParaRPr lang="fi-FI" sz="600" dirty="0"/>
          </a:p>
        </p:txBody>
      </p:sp>
      <p:sp>
        <p:nvSpPr>
          <p:cNvPr id="38" name="Kuvaseliteviiva 1 (korostusviiva) 37"/>
          <p:cNvSpPr/>
          <p:nvPr/>
        </p:nvSpPr>
        <p:spPr>
          <a:xfrm>
            <a:off x="6223572" y="1103662"/>
            <a:ext cx="858867" cy="324370"/>
          </a:xfrm>
          <a:prstGeom prst="accentCallout1">
            <a:avLst>
              <a:gd name="adj1" fmla="val 20882"/>
              <a:gd name="adj2" fmla="val 4524"/>
              <a:gd name="adj3" fmla="val 173054"/>
              <a:gd name="adj4" fmla="val -12527"/>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dirty="0" err="1"/>
              <a:t>Tunnistautuminen</a:t>
            </a:r>
            <a:r>
              <a:rPr lang="fi-FI" sz="600" dirty="0"/>
              <a:t> mahdollista </a:t>
            </a:r>
            <a:r>
              <a:rPr lang="fi-FI" sz="600" dirty="0" smtClean="0"/>
              <a:t>joissain tapauksissa</a:t>
            </a:r>
            <a:endParaRPr lang="fi-FI" sz="600" dirty="0"/>
          </a:p>
        </p:txBody>
      </p:sp>
      <p:cxnSp>
        <p:nvCxnSpPr>
          <p:cNvPr id="39" name="Suora nuoliyhdysviiva 38"/>
          <p:cNvCxnSpPr/>
          <p:nvPr/>
        </p:nvCxnSpPr>
        <p:spPr>
          <a:xfrm>
            <a:off x="5191527" y="2060840"/>
            <a:ext cx="1875479" cy="1221147"/>
          </a:xfrm>
          <a:prstGeom prst="straightConnector1">
            <a:avLst/>
          </a:prstGeom>
          <a:ln>
            <a:prstDash val="dash"/>
            <a:headEnd type="triangle"/>
            <a:tailEnd type="triangle"/>
          </a:ln>
        </p:spPr>
        <p:style>
          <a:lnRef idx="2">
            <a:schemeClr val="accent1"/>
          </a:lnRef>
          <a:fillRef idx="0">
            <a:schemeClr val="accent1"/>
          </a:fillRef>
          <a:effectRef idx="1">
            <a:schemeClr val="accent1"/>
          </a:effectRef>
          <a:fontRef idx="minor">
            <a:schemeClr val="tx1"/>
          </a:fontRef>
        </p:style>
      </p:cxnSp>
      <p:sp>
        <p:nvSpPr>
          <p:cNvPr id="40" name="Kuvaseliteviiva 1 (korostusviiva) 39"/>
          <p:cNvSpPr/>
          <p:nvPr/>
        </p:nvSpPr>
        <p:spPr>
          <a:xfrm>
            <a:off x="6292617" y="1686163"/>
            <a:ext cx="748263" cy="376533"/>
          </a:xfrm>
          <a:prstGeom prst="accentCallout1">
            <a:avLst>
              <a:gd name="adj1" fmla="val 43438"/>
              <a:gd name="adj2" fmla="val 6050"/>
              <a:gd name="adj3" fmla="val 101007"/>
              <a:gd name="adj4" fmla="val -25986"/>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dirty="0" err="1"/>
              <a:t>Tunnistautuminen</a:t>
            </a:r>
            <a:r>
              <a:rPr lang="fi-FI" sz="600" dirty="0"/>
              <a:t> </a:t>
            </a:r>
            <a:r>
              <a:rPr lang="fi-FI" sz="600" dirty="0" smtClean="0"/>
              <a:t> opetusverkon tunnuksilla mahdollista</a:t>
            </a:r>
            <a:endParaRPr lang="fi-FI" sz="600" dirty="0"/>
          </a:p>
        </p:txBody>
      </p:sp>
      <p:sp>
        <p:nvSpPr>
          <p:cNvPr id="41" name="Tekstiruutu 40"/>
          <p:cNvSpPr txBox="1"/>
          <p:nvPr/>
        </p:nvSpPr>
        <p:spPr>
          <a:xfrm>
            <a:off x="152537" y="123448"/>
            <a:ext cx="5493812" cy="630942"/>
          </a:xfrm>
          <a:prstGeom prst="rect">
            <a:avLst/>
          </a:prstGeom>
          <a:noFill/>
        </p:spPr>
        <p:txBody>
          <a:bodyPr wrap="none" rtlCol="0">
            <a:spAutoFit/>
          </a:bodyPr>
          <a:lstStyle/>
          <a:p>
            <a:r>
              <a:rPr lang="fi-FI" dirty="0" smtClean="0"/>
              <a:t>Perusopetuksen opetusverkon palvelut</a:t>
            </a:r>
          </a:p>
          <a:p>
            <a:r>
              <a:rPr lang="fi-FI" sz="1100" dirty="0"/>
              <a:t>Opetuksessa käytössä olevat </a:t>
            </a:r>
            <a:r>
              <a:rPr lang="fi-FI" sz="1100" dirty="0" smtClean="0"/>
              <a:t>järjestelmät. Henkilötietojen siirto.</a:t>
            </a:r>
            <a:endParaRPr lang="fi-FI" sz="1100" dirty="0"/>
          </a:p>
        </p:txBody>
      </p:sp>
      <p:sp>
        <p:nvSpPr>
          <p:cNvPr id="42" name="Kuvaseliteviiva 1 (korostusviiva) 41"/>
          <p:cNvSpPr/>
          <p:nvPr/>
        </p:nvSpPr>
        <p:spPr>
          <a:xfrm>
            <a:off x="3878592" y="2616085"/>
            <a:ext cx="2108483" cy="465118"/>
          </a:xfrm>
          <a:prstGeom prst="accentCallout1">
            <a:avLst>
              <a:gd name="adj1" fmla="val 25569"/>
              <a:gd name="adj2" fmla="val 404"/>
              <a:gd name="adj3" fmla="val 116901"/>
              <a:gd name="adj4" fmla="val -16559"/>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smtClean="0"/>
              <a:t>Oppilas</a:t>
            </a:r>
            <a:r>
              <a:rPr lang="fi-FI" sz="600" dirty="0" smtClean="0"/>
              <a:t>: Hetu (salattu), </a:t>
            </a:r>
            <a:r>
              <a:rPr lang="fi-FI" sz="600" dirty="0"/>
              <a:t>n</a:t>
            </a:r>
            <a:r>
              <a:rPr lang="fi-FI" sz="600" dirty="0" smtClean="0"/>
              <a:t>imi, koulu, perusopetusryhmä</a:t>
            </a:r>
          </a:p>
          <a:p>
            <a:r>
              <a:rPr lang="fi-FI" sz="600" b="1" dirty="0" smtClean="0"/>
              <a:t>Henkilökunta</a:t>
            </a:r>
            <a:r>
              <a:rPr lang="fi-FI" sz="600" dirty="0" smtClean="0"/>
              <a:t>: </a:t>
            </a:r>
            <a:r>
              <a:rPr lang="fi-FI" sz="600" dirty="0"/>
              <a:t>Hetu (salattu), nimi, </a:t>
            </a:r>
            <a:r>
              <a:rPr lang="fi-FI" sz="600" dirty="0" smtClean="0"/>
              <a:t>koulu(t)</a:t>
            </a:r>
            <a:endParaRPr lang="fi-FI" sz="600" dirty="0"/>
          </a:p>
        </p:txBody>
      </p:sp>
      <p:sp>
        <p:nvSpPr>
          <p:cNvPr id="43" name="Kuvaseliteviiva 1 (korostusviiva) 42"/>
          <p:cNvSpPr/>
          <p:nvPr/>
        </p:nvSpPr>
        <p:spPr>
          <a:xfrm>
            <a:off x="2434320" y="3772801"/>
            <a:ext cx="1090197" cy="465118"/>
          </a:xfrm>
          <a:prstGeom prst="accentCallout1">
            <a:avLst>
              <a:gd name="adj1" fmla="val 37953"/>
              <a:gd name="adj2" fmla="val 93578"/>
              <a:gd name="adj3" fmla="val -45638"/>
              <a:gd name="adj4" fmla="val 76229"/>
            </a:avLst>
          </a:prstGeom>
        </p:spPr>
        <p:style>
          <a:lnRef idx="2">
            <a:schemeClr val="accent1"/>
          </a:lnRef>
          <a:fillRef idx="1">
            <a:schemeClr val="lt1"/>
          </a:fillRef>
          <a:effectRef idx="0">
            <a:schemeClr val="accent1"/>
          </a:effectRef>
          <a:fontRef idx="minor">
            <a:schemeClr val="dk1"/>
          </a:fontRef>
        </p:style>
        <p:txBody>
          <a:bodyPr rtlCol="0" anchor="ctr"/>
          <a:lstStyle/>
          <a:p>
            <a:r>
              <a:rPr lang="fi-FI" sz="600" b="1" dirty="0" smtClean="0"/>
              <a:t>Oppilas ja henkilökunta</a:t>
            </a:r>
            <a:r>
              <a:rPr lang="fi-FI" sz="600" dirty="0" smtClean="0"/>
              <a:t>: Nimi, koulu, ryhmätiedot, käyttäjätunnus, salasana</a:t>
            </a:r>
          </a:p>
        </p:txBody>
      </p:sp>
      <p:sp>
        <p:nvSpPr>
          <p:cNvPr id="44" name="Suorakulmio 43"/>
          <p:cNvSpPr/>
          <p:nvPr/>
        </p:nvSpPr>
        <p:spPr>
          <a:xfrm>
            <a:off x="7122539" y="3170881"/>
            <a:ext cx="1628663" cy="60192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fi-FI" sz="1200" dirty="0" err="1" smtClean="0"/>
              <a:t>SanomaPro</a:t>
            </a:r>
            <a:r>
              <a:rPr lang="fi-FI" sz="1200" dirty="0" smtClean="0"/>
              <a:t>, Opinaika</a:t>
            </a:r>
          </a:p>
          <a:p>
            <a:pPr algn="ctr"/>
            <a:r>
              <a:rPr lang="fi-FI" sz="700" dirty="0" smtClean="0"/>
              <a:t>Sähköisten oppimateriaalien jakaminen</a:t>
            </a:r>
            <a:endParaRPr lang="fi-FI" sz="700" dirty="0"/>
          </a:p>
        </p:txBody>
      </p:sp>
      <p:cxnSp>
        <p:nvCxnSpPr>
          <p:cNvPr id="45" name="Suora nuoliyhdysviiva 44"/>
          <p:cNvCxnSpPr/>
          <p:nvPr/>
        </p:nvCxnSpPr>
        <p:spPr>
          <a:xfrm flipH="1" flipV="1">
            <a:off x="7494798" y="5301137"/>
            <a:ext cx="2143" cy="279725"/>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6" name="Ellipsi 45"/>
          <p:cNvSpPr/>
          <p:nvPr/>
        </p:nvSpPr>
        <p:spPr>
          <a:xfrm>
            <a:off x="5626666" y="394722"/>
            <a:ext cx="1259209" cy="51131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i-FI" sz="800" dirty="0" smtClean="0"/>
              <a:t>Aina oltava DPA-sopimus</a:t>
            </a:r>
            <a:endParaRPr lang="fi-FI" sz="800" dirty="0"/>
          </a:p>
        </p:txBody>
      </p:sp>
    </p:spTree>
    <p:extLst>
      <p:ext uri="{BB962C8B-B14F-4D97-AF65-F5344CB8AC3E}">
        <p14:creationId xmlns:p14="http://schemas.microsoft.com/office/powerpoint/2010/main" val="2254644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WhatsApp</a:t>
            </a:r>
            <a:endParaRPr lang="fi-FI" dirty="0"/>
          </a:p>
        </p:txBody>
      </p:sp>
      <p:sp>
        <p:nvSpPr>
          <p:cNvPr id="3" name="Sisällön paikkamerkki 2"/>
          <p:cNvSpPr>
            <a:spLocks noGrp="1"/>
          </p:cNvSpPr>
          <p:nvPr>
            <p:ph idx="1"/>
          </p:nvPr>
        </p:nvSpPr>
        <p:spPr>
          <a:xfrm>
            <a:off x="539552" y="1268759"/>
            <a:ext cx="8229600" cy="5160615"/>
          </a:xfrm>
        </p:spPr>
        <p:txBody>
          <a:bodyPr/>
          <a:lstStyle/>
          <a:p>
            <a:r>
              <a:rPr lang="fi-FI" sz="1600" dirty="0" smtClean="0"/>
              <a:t>GDPR-yhteensopivuuden perusteella WhatsAppin käyttöä ei tarvitse kieltää.</a:t>
            </a:r>
          </a:p>
          <a:p>
            <a:r>
              <a:rPr lang="fi-FI" sz="1600" dirty="0" smtClean="0"/>
              <a:t>Jyväskylän kaupunki ei käytä WhatsApp –palvelua koulun tiedotuskanavana, koska:</a:t>
            </a:r>
          </a:p>
          <a:p>
            <a:pPr lvl="1"/>
            <a:r>
              <a:rPr lang="fi-FI" sz="1400" dirty="0" smtClean="0"/>
              <a:t>Jyväskylän kaupungilla on tarjota opettajille ja oppilaille muita palveluja, joissa vastuukysymykset ovat selviä (Google </a:t>
            </a:r>
            <a:r>
              <a:rPr lang="fi-FI" sz="1400" dirty="0" err="1" smtClean="0"/>
              <a:t>Hangouts</a:t>
            </a:r>
            <a:r>
              <a:rPr lang="fi-FI" sz="1400" dirty="0" smtClean="0"/>
              <a:t>, MS </a:t>
            </a:r>
            <a:r>
              <a:rPr lang="fi-FI" sz="1400" dirty="0" err="1" smtClean="0"/>
              <a:t>Teams</a:t>
            </a:r>
            <a:r>
              <a:rPr lang="fi-FI" sz="1400" dirty="0" smtClean="0"/>
              <a:t>) ja jotka kuvataan tietosuojaselosteessa ja jotka tarvitaan opetussuunnitelman toteuttamiseksi. </a:t>
            </a:r>
          </a:p>
          <a:p>
            <a:pPr lvl="1"/>
            <a:r>
              <a:rPr lang="fi-FI" sz="1400" dirty="0" smtClean="0"/>
              <a:t>WhatsAppin käyttö ei ole välttämätöntä opetussuunnitelman toteuttamiseksi.</a:t>
            </a:r>
          </a:p>
          <a:p>
            <a:pPr lvl="1"/>
            <a:r>
              <a:rPr lang="fi-FI" sz="1400" dirty="0" smtClean="0"/>
              <a:t>Huoltajien ja opettajien välinen sähköinen viestintäkanava on Wilma, joka myös dokumentoi viestit ja tapahtumat.</a:t>
            </a:r>
          </a:p>
          <a:p>
            <a:pPr lvl="1"/>
            <a:r>
              <a:rPr lang="fi-FI" sz="1400" dirty="0" smtClean="0"/>
              <a:t>Organisaatio ei voi tehdä WhatsAppin kanssa GDPR/DPA -sopimusta.</a:t>
            </a:r>
          </a:p>
          <a:p>
            <a:pPr lvl="1"/>
            <a:r>
              <a:rPr lang="fi-FI" sz="1400" dirty="0" smtClean="0"/>
              <a:t>Opettajilla (ja oppilailla) ei ole työnantajan matkapuhelimia eikä liittymiä (kaupungin tarjoamat  palvelut toimivat muillakin työvälineillä).</a:t>
            </a:r>
          </a:p>
          <a:p>
            <a:pPr lvl="1"/>
            <a:r>
              <a:rPr lang="fi-FI" sz="1400" dirty="0" smtClean="0"/>
              <a:t>WhatsAppin käyttö pitää ohjeistaa tarkasti. Ohjeiden noudattamisen valvominen on käytännössä mahdotonta ja </a:t>
            </a:r>
            <a:r>
              <a:rPr lang="fi-FI" sz="1400" dirty="0"/>
              <a:t>mahdolliset ongelmatilanteet on hankala </a:t>
            </a:r>
            <a:r>
              <a:rPr lang="fi-FI" sz="1400" dirty="0" smtClean="0"/>
              <a:t>selvittää.</a:t>
            </a:r>
          </a:p>
          <a:p>
            <a:pPr lvl="1"/>
            <a:r>
              <a:rPr lang="fi-FI" sz="1400" dirty="0" smtClean="0"/>
              <a:t>WhatsAppin käyttö alaikäisenä huoltajan luvalla (myös koulukäyttöön) on mahdollista, mutta periaatteet hankalasta avattavissa niin, että kaikki osapuolet näkevät asian samalla tavalla. Prosessi on tältä osin kesken.</a:t>
            </a:r>
          </a:p>
          <a:p>
            <a:pPr lvl="1"/>
            <a:r>
              <a:rPr lang="fi-FI" sz="1400" dirty="0" smtClean="0"/>
              <a:t>Vanhemmilta pitää kysyä lupa puhelimen käyttöön opetuksessa, mutta Jyväskylän tulkinnan mukaan niin ei voi saada lupaa kaikkien puhelimen sovellusten käyttämiseen. Huoltajalupa ei voi ylittää </a:t>
            </a:r>
            <a:r>
              <a:rPr lang="fi-FI" sz="1400" dirty="0" err="1" smtClean="0"/>
              <a:t>GDPR:n</a:t>
            </a:r>
            <a:r>
              <a:rPr lang="fi-FI" sz="1400" dirty="0" smtClean="0"/>
              <a:t> vaatimuksia.</a:t>
            </a:r>
          </a:p>
          <a:p>
            <a:r>
              <a:rPr lang="fi-FI" sz="1600" dirty="0" smtClean="0"/>
              <a:t>Lisätietoa </a:t>
            </a:r>
            <a:r>
              <a:rPr lang="fi-FI" sz="1600" dirty="0" err="1" smtClean="0"/>
              <a:t>esim</a:t>
            </a:r>
            <a:r>
              <a:rPr lang="fi-FI" sz="1600" dirty="0"/>
              <a:t>:  https://harto.wordpress.com/2018/05/18/whatsappin-ikarajasta-opetuskaytosta-ja-gdprsta-viela-kerran/ </a:t>
            </a:r>
          </a:p>
        </p:txBody>
      </p:sp>
      <p:sp>
        <p:nvSpPr>
          <p:cNvPr id="4" name="Dian numeron paikkamerkki 3"/>
          <p:cNvSpPr>
            <a:spLocks noGrp="1"/>
          </p:cNvSpPr>
          <p:nvPr>
            <p:ph type="sldNum" sz="quarter" idx="12"/>
          </p:nvPr>
        </p:nvSpPr>
        <p:spPr/>
        <p:txBody>
          <a:bodyPr/>
          <a:lstStyle/>
          <a:p>
            <a:fld id="{0C9B13A9-7453-4C01-8C69-3EB7C181E35E}" type="slidenum">
              <a:rPr lang="fi-FI" smtClean="0"/>
              <a:t>19</a:t>
            </a:fld>
            <a:endParaRPr lang="fi-FI"/>
          </a:p>
        </p:txBody>
      </p:sp>
    </p:spTree>
    <p:extLst>
      <p:ext uri="{BB962C8B-B14F-4D97-AF65-F5344CB8AC3E}">
        <p14:creationId xmlns:p14="http://schemas.microsoft.com/office/powerpoint/2010/main" val="260333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tietosuoja on?</a:t>
            </a:r>
            <a:endParaRPr lang="fi-FI" dirty="0"/>
          </a:p>
        </p:txBody>
      </p:sp>
      <p:sp>
        <p:nvSpPr>
          <p:cNvPr id="3" name="Sisällön paikkamerkki 2"/>
          <p:cNvSpPr>
            <a:spLocks noGrp="1"/>
          </p:cNvSpPr>
          <p:nvPr>
            <p:ph idx="1"/>
          </p:nvPr>
        </p:nvSpPr>
        <p:spPr>
          <a:xfrm>
            <a:off x="539552" y="1556792"/>
            <a:ext cx="8229600" cy="4525963"/>
          </a:xfrm>
        </p:spPr>
        <p:txBody>
          <a:bodyPr/>
          <a:lstStyle/>
          <a:p>
            <a:r>
              <a:rPr lang="fi-FI" sz="2000" b="1" dirty="0" smtClean="0"/>
              <a:t>Tietosuojasta tulee huolehtia, jotta jokainen tietää, mitä tietoja hänestä kerätään ja miten niitä käytetään.</a:t>
            </a:r>
          </a:p>
          <a:p>
            <a:r>
              <a:rPr lang="fi-FI" sz="2000" dirty="0" smtClean="0"/>
              <a:t>Henkilötietojen </a:t>
            </a:r>
            <a:r>
              <a:rPr lang="fi-FI" sz="2000" dirty="0"/>
              <a:t>suoja on osa yksityisyydensuojaa, joka on kansalaisen perusoikeus. </a:t>
            </a:r>
            <a:endParaRPr lang="fi-FI" sz="2000" dirty="0" smtClean="0"/>
          </a:p>
          <a:p>
            <a:r>
              <a:rPr lang="fi-FI" sz="2000" dirty="0" smtClean="0"/>
              <a:t>”</a:t>
            </a:r>
            <a:r>
              <a:rPr lang="fi-FI" sz="2000" dirty="0"/>
              <a:t>Tiedollista kotirauhaa</a:t>
            </a:r>
            <a:r>
              <a:rPr lang="fi-FI" sz="2000" dirty="0" smtClean="0"/>
              <a:t>”</a:t>
            </a:r>
          </a:p>
          <a:p>
            <a:r>
              <a:rPr lang="fi-FI" sz="2000" dirty="0" smtClean="0"/>
              <a:t>Digitaalisten </a:t>
            </a:r>
            <a:r>
              <a:rPr lang="fi-FI" sz="2000" dirty="0"/>
              <a:t>palvelujen yleistyessä tietosuoja </a:t>
            </a:r>
            <a:r>
              <a:rPr lang="fi-FI" sz="2000" dirty="0" smtClean="0"/>
              <a:t>on </a:t>
            </a:r>
            <a:r>
              <a:rPr lang="fi-FI" sz="2000" dirty="0"/>
              <a:t>asiakkaan luottamuksen perusedellytys ja palvelun laadun </a:t>
            </a:r>
            <a:r>
              <a:rPr lang="fi-FI" sz="2000" dirty="0" smtClean="0"/>
              <a:t>tae</a:t>
            </a:r>
          </a:p>
          <a:p>
            <a:r>
              <a:rPr lang="fi-FI" sz="2000" dirty="0" smtClean="0"/>
              <a:t>Henkilötietojen käsittelystä säädetään mm. Perustuslaissa, Henkilötietolaissa, Julkisuuslaissa sekä sadoissa erityislaeissa</a:t>
            </a:r>
          </a:p>
          <a:p>
            <a:r>
              <a:rPr lang="fi-FI" sz="2000" dirty="0" smtClean="0"/>
              <a:t>Yleinen tietosuoja-asetus edellyttää myös kansallisten lakien harmonisointia</a:t>
            </a:r>
            <a:endParaRPr lang="fi-FI" sz="2000" dirty="0"/>
          </a:p>
        </p:txBody>
      </p:sp>
      <p:sp>
        <p:nvSpPr>
          <p:cNvPr id="4" name="Dian numeron paikkamerkki 3"/>
          <p:cNvSpPr>
            <a:spLocks noGrp="1"/>
          </p:cNvSpPr>
          <p:nvPr>
            <p:ph type="sldNum" sz="quarter" idx="12"/>
          </p:nvPr>
        </p:nvSpPr>
        <p:spPr/>
        <p:txBody>
          <a:bodyPr/>
          <a:lstStyle/>
          <a:p>
            <a:fld id="{0C9B13A9-7453-4C01-8C69-3EB7C181E35E}" type="slidenum">
              <a:rPr lang="fi-FI" smtClean="0"/>
              <a:t>2</a:t>
            </a:fld>
            <a:endParaRPr lang="fi-FI" dirty="0"/>
          </a:p>
        </p:txBody>
      </p:sp>
    </p:spTree>
    <p:extLst>
      <p:ext uri="{BB962C8B-B14F-4D97-AF65-F5344CB8AC3E}">
        <p14:creationId xmlns:p14="http://schemas.microsoft.com/office/powerpoint/2010/main" val="40555902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GDPR ja kolmannen osapuolen sovellukset opetuksessa</a:t>
            </a:r>
            <a:endParaRPr lang="fi-FI" dirty="0"/>
          </a:p>
        </p:txBody>
      </p:sp>
      <p:sp>
        <p:nvSpPr>
          <p:cNvPr id="3" name="Sisällön paikkamerkki 2"/>
          <p:cNvSpPr>
            <a:spLocks noGrp="1"/>
          </p:cNvSpPr>
          <p:nvPr>
            <p:ph idx="1"/>
          </p:nvPr>
        </p:nvSpPr>
        <p:spPr>
          <a:xfrm>
            <a:off x="457200" y="2204864"/>
            <a:ext cx="8229600" cy="3921299"/>
          </a:xfrm>
        </p:spPr>
        <p:txBody>
          <a:bodyPr/>
          <a:lstStyle/>
          <a:p>
            <a:r>
              <a:rPr lang="fi-FI" sz="2800" dirty="0" smtClean="0"/>
              <a:t>Kohtelemmeko eri palveluntarjoajia tasapuolisesti?</a:t>
            </a:r>
          </a:p>
          <a:p>
            <a:r>
              <a:rPr lang="fi-FI" sz="2800" dirty="0"/>
              <a:t>”Huumoria”: </a:t>
            </a:r>
            <a:r>
              <a:rPr lang="fi-FI" sz="2000" dirty="0"/>
              <a:t/>
            </a:r>
            <a:br>
              <a:rPr lang="fi-FI" sz="2000" dirty="0"/>
            </a:br>
            <a:r>
              <a:rPr lang="en-US" sz="2000" u="sng" dirty="0">
                <a:hlinkClick r:id="rId2"/>
              </a:rPr>
              <a:t>MS Online Services Terms </a:t>
            </a:r>
            <a:r>
              <a:rPr lang="en-US" sz="2000" u="sng" dirty="0" err="1" smtClean="0">
                <a:hlinkClick r:id="rId2"/>
              </a:rPr>
              <a:t>kommentoituna</a:t>
            </a:r>
            <a:r>
              <a:rPr lang="fi-FI" sz="2000" dirty="0" smtClean="0">
                <a:hlinkClick r:id="rId2"/>
              </a:rPr>
              <a:t> </a:t>
            </a:r>
            <a:r>
              <a:rPr lang="fi-FI" sz="2000" dirty="0" smtClean="0"/>
              <a:t>ja </a:t>
            </a:r>
            <a:br>
              <a:rPr lang="fi-FI" sz="2000" dirty="0" smtClean="0"/>
            </a:br>
            <a:r>
              <a:rPr lang="fi-FI" sz="2000" dirty="0" smtClean="0">
                <a:hlinkClick r:id="rId3"/>
              </a:rPr>
              <a:t>MS </a:t>
            </a:r>
            <a:r>
              <a:rPr lang="fi-FI" sz="2000" dirty="0">
                <a:hlinkClick r:id="rId3"/>
              </a:rPr>
              <a:t>Product </a:t>
            </a:r>
            <a:r>
              <a:rPr lang="fi-FI" sz="2000" dirty="0" err="1">
                <a:hlinkClick r:id="rId3"/>
              </a:rPr>
              <a:t>Terms</a:t>
            </a:r>
            <a:r>
              <a:rPr lang="fi-FI" sz="2000" dirty="0">
                <a:hlinkClick r:id="rId3"/>
              </a:rPr>
              <a:t> </a:t>
            </a:r>
            <a:r>
              <a:rPr lang="fi-FI" sz="2000" dirty="0" smtClean="0">
                <a:hlinkClick r:id="rId3"/>
              </a:rPr>
              <a:t>kommentoituna</a:t>
            </a:r>
            <a:endParaRPr lang="fi-FI" sz="2000" dirty="0" smtClean="0"/>
          </a:p>
          <a:p>
            <a:r>
              <a:rPr lang="fi-FI" sz="2800" dirty="0" smtClean="0"/>
              <a:t>Huonoin tila on se, että asioista ei ole sovittu.</a:t>
            </a:r>
            <a:endParaRPr lang="fi-FI" sz="2800" dirty="0"/>
          </a:p>
          <a:p>
            <a:pPr marL="0" indent="0">
              <a:buNone/>
            </a:pPr>
            <a:endParaRPr lang="fi-FI" sz="2800" dirty="0" smtClean="0"/>
          </a:p>
        </p:txBody>
      </p:sp>
      <p:sp>
        <p:nvSpPr>
          <p:cNvPr id="4" name="Dian numeron paikkamerkki 3"/>
          <p:cNvSpPr>
            <a:spLocks noGrp="1"/>
          </p:cNvSpPr>
          <p:nvPr>
            <p:ph type="sldNum" sz="quarter" idx="12"/>
          </p:nvPr>
        </p:nvSpPr>
        <p:spPr/>
        <p:txBody>
          <a:bodyPr/>
          <a:lstStyle/>
          <a:p>
            <a:fld id="{0C9B13A9-7453-4C01-8C69-3EB7C181E35E}" type="slidenum">
              <a:rPr lang="fi-FI" smtClean="0"/>
              <a:t>20</a:t>
            </a:fld>
            <a:endParaRPr lang="fi-FI"/>
          </a:p>
        </p:txBody>
      </p:sp>
    </p:spTree>
    <p:extLst>
      <p:ext uri="{BB962C8B-B14F-4D97-AF65-F5344CB8AC3E}">
        <p14:creationId xmlns:p14="http://schemas.microsoft.com/office/powerpoint/2010/main" val="1640584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dirty="0"/>
              <a:t>Onko järjestelmissä henkilökohtaiset käyttäjätunnukset ja onko roolit määritelty? </a:t>
            </a:r>
            <a:endParaRPr lang="fi-FI" dirty="0"/>
          </a:p>
        </p:txBody>
      </p:sp>
      <p:sp>
        <p:nvSpPr>
          <p:cNvPr id="3" name="Sisällön paikkamerkki 2"/>
          <p:cNvSpPr>
            <a:spLocks noGrp="1"/>
          </p:cNvSpPr>
          <p:nvPr>
            <p:ph idx="1"/>
          </p:nvPr>
        </p:nvSpPr>
        <p:spPr>
          <a:xfrm>
            <a:off x="465336" y="1919312"/>
            <a:ext cx="8229600" cy="4525963"/>
          </a:xfrm>
        </p:spPr>
        <p:txBody>
          <a:bodyPr/>
          <a:lstStyle/>
          <a:p>
            <a:r>
              <a:rPr lang="fi-FI" dirty="0" smtClean="0"/>
              <a:t>Esimerkit: </a:t>
            </a:r>
          </a:p>
          <a:p>
            <a:pPr lvl="1"/>
            <a:r>
              <a:rPr lang="fi-FI" dirty="0" smtClean="0"/>
              <a:t>Sijaistunnus, oppilaiden yhteiskäyttötunnus</a:t>
            </a:r>
          </a:p>
          <a:p>
            <a:pPr lvl="1"/>
            <a:r>
              <a:rPr lang="fi-FI" dirty="0" smtClean="0"/>
              <a:t>Primuksen ja muiden järjestelmien roolit</a:t>
            </a:r>
          </a:p>
          <a:p>
            <a:pPr lvl="1"/>
            <a:r>
              <a:rPr lang="fi-FI" dirty="0" smtClean="0"/>
              <a:t>Ylläpitotunnus - opettajatunnus</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21</a:t>
            </a:fld>
            <a:endParaRPr lang="fi-FI"/>
          </a:p>
        </p:txBody>
      </p:sp>
    </p:spTree>
    <p:extLst>
      <p:ext uri="{BB962C8B-B14F-4D97-AF65-F5344CB8AC3E}">
        <p14:creationId xmlns:p14="http://schemas.microsoft.com/office/powerpoint/2010/main" val="3839528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a:t>Onko henkilöstön roolit ja vastuut määritelty</a:t>
            </a:r>
            <a:r>
              <a:rPr lang="fi-FI" sz="4000" dirty="0" smtClean="0"/>
              <a:t>?</a:t>
            </a:r>
            <a:endParaRPr lang="fi-FI" dirty="0"/>
          </a:p>
        </p:txBody>
      </p:sp>
      <p:sp>
        <p:nvSpPr>
          <p:cNvPr id="3" name="Sisällön paikkamerkki 2"/>
          <p:cNvSpPr>
            <a:spLocks noGrp="1"/>
          </p:cNvSpPr>
          <p:nvPr>
            <p:ph idx="1"/>
          </p:nvPr>
        </p:nvSpPr>
        <p:spPr/>
        <p:txBody>
          <a:bodyPr/>
          <a:lstStyle/>
          <a:p>
            <a:r>
              <a:rPr lang="fi-FI" dirty="0" smtClean="0"/>
              <a:t>Määrittelyn voi tehdä esim. </a:t>
            </a:r>
            <a:r>
              <a:rPr lang="fi-FI" dirty="0"/>
              <a:t>vastuumatriisilla:</a:t>
            </a:r>
            <a:br>
              <a:rPr lang="fi-FI" dirty="0"/>
            </a:br>
            <a:r>
              <a:rPr lang="fi-FI" dirty="0">
                <a:hlinkClick r:id="rId2"/>
              </a:rPr>
              <a:t>https://</a:t>
            </a:r>
            <a:r>
              <a:rPr lang="fi-FI" dirty="0" smtClean="0">
                <a:hlinkClick r:id="rId2"/>
              </a:rPr>
              <a:t>peda.net/jyvaskyla/ict/ohjeet/tietosuoja/vastuumatriisi</a:t>
            </a:r>
            <a:endParaRPr lang="fi-FI" dirty="0" smtClean="0"/>
          </a:p>
          <a:p>
            <a:r>
              <a:rPr lang="fi-FI" dirty="0" smtClean="0"/>
              <a:t>Yksi dokumentti, kaikkien asiaan liittyvien tahojen vastuut rooliperustaisesti</a:t>
            </a:r>
          </a:p>
          <a:p>
            <a:r>
              <a:rPr lang="fi-FI" dirty="0" smtClean="0"/>
              <a:t>Tiedottaminen ja opastaminen henkilökunnalle</a:t>
            </a:r>
          </a:p>
          <a:p>
            <a:pPr marL="0" indent="0">
              <a:buNone/>
            </a:pPr>
            <a:r>
              <a:rPr lang="fi-FI" dirty="0" smtClean="0"/>
              <a:t> </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22</a:t>
            </a:fld>
            <a:endParaRPr lang="fi-FI"/>
          </a:p>
        </p:txBody>
      </p:sp>
    </p:spTree>
    <p:extLst>
      <p:ext uri="{BB962C8B-B14F-4D97-AF65-F5344CB8AC3E}">
        <p14:creationId xmlns:p14="http://schemas.microsoft.com/office/powerpoint/2010/main" val="839241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600" dirty="0"/>
              <a:t>Onko ulkopuolisten palveluntarjoajien vastuut määritelty?</a:t>
            </a:r>
          </a:p>
        </p:txBody>
      </p:sp>
      <p:sp>
        <p:nvSpPr>
          <p:cNvPr id="3" name="Sisällön paikkamerkki 2"/>
          <p:cNvSpPr>
            <a:spLocks noGrp="1"/>
          </p:cNvSpPr>
          <p:nvPr>
            <p:ph idx="1"/>
          </p:nvPr>
        </p:nvSpPr>
        <p:spPr>
          <a:xfrm>
            <a:off x="457200" y="1916832"/>
            <a:ext cx="8229600" cy="4209331"/>
          </a:xfrm>
        </p:spPr>
        <p:txBody>
          <a:bodyPr/>
          <a:lstStyle/>
          <a:p>
            <a:r>
              <a:rPr lang="fi-FI" dirty="0" smtClean="0"/>
              <a:t>Sähköiset palvelut: DPA-sopimukset</a:t>
            </a:r>
          </a:p>
          <a:p>
            <a:r>
              <a:rPr lang="fi-FI" dirty="0" smtClean="0"/>
              <a:t>Esimerkki: Koulukuljetukset. Pitääkö olla DPA-sopimus?</a:t>
            </a:r>
          </a:p>
          <a:p>
            <a:pPr marL="0" indent="0">
              <a:buNone/>
            </a:pPr>
            <a:r>
              <a:rPr lang="fi-FI" dirty="0" smtClean="0"/>
              <a:t> </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23</a:t>
            </a:fld>
            <a:endParaRPr lang="fi-FI"/>
          </a:p>
        </p:txBody>
      </p:sp>
    </p:spTree>
    <p:extLst>
      <p:ext uri="{BB962C8B-B14F-4D97-AF65-F5344CB8AC3E}">
        <p14:creationId xmlns:p14="http://schemas.microsoft.com/office/powerpoint/2010/main" val="930272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600" dirty="0"/>
              <a:t>Onko tilojen valvonta ja kameravalvonta määritelty</a:t>
            </a:r>
            <a:r>
              <a:rPr lang="fi-FI" sz="3600" dirty="0" smtClean="0"/>
              <a:t>?</a:t>
            </a:r>
            <a:endParaRPr lang="fi-FI" sz="3600" dirty="0"/>
          </a:p>
        </p:txBody>
      </p:sp>
      <p:sp>
        <p:nvSpPr>
          <p:cNvPr id="3" name="Sisällön paikkamerkki 2"/>
          <p:cNvSpPr>
            <a:spLocks noGrp="1"/>
          </p:cNvSpPr>
          <p:nvPr>
            <p:ph idx="1"/>
          </p:nvPr>
        </p:nvSpPr>
        <p:spPr>
          <a:xfrm>
            <a:off x="457200" y="1916832"/>
            <a:ext cx="8229600" cy="4209331"/>
          </a:xfrm>
        </p:spPr>
        <p:txBody>
          <a:bodyPr/>
          <a:lstStyle/>
          <a:p>
            <a:r>
              <a:rPr lang="fi-FI" dirty="0" smtClean="0"/>
              <a:t>Ketkä voivat katsoa valvontakameroiden kuvaa tai niiden tallenteita?</a:t>
            </a:r>
          </a:p>
          <a:p>
            <a:r>
              <a:rPr lang="fi-FI" dirty="0" smtClean="0"/>
              <a:t>Tietosuojaseloste</a:t>
            </a:r>
          </a:p>
          <a:p>
            <a:pPr marL="0" indent="0">
              <a:buNone/>
            </a:pPr>
            <a:r>
              <a:rPr lang="fi-FI" dirty="0" smtClean="0"/>
              <a:t> </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24</a:t>
            </a:fld>
            <a:endParaRPr lang="fi-FI"/>
          </a:p>
        </p:txBody>
      </p:sp>
    </p:spTree>
    <p:extLst>
      <p:ext uri="{BB962C8B-B14F-4D97-AF65-F5344CB8AC3E}">
        <p14:creationId xmlns:p14="http://schemas.microsoft.com/office/powerpoint/2010/main" val="3562752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600" dirty="0"/>
              <a:t>Mitä koulutusta, ohjeita ja materiaalia henkilöstö tarvitsee?</a:t>
            </a:r>
          </a:p>
        </p:txBody>
      </p:sp>
      <p:sp>
        <p:nvSpPr>
          <p:cNvPr id="3" name="Sisällön paikkamerkki 2"/>
          <p:cNvSpPr>
            <a:spLocks noGrp="1"/>
          </p:cNvSpPr>
          <p:nvPr>
            <p:ph idx="1"/>
          </p:nvPr>
        </p:nvSpPr>
        <p:spPr>
          <a:xfrm>
            <a:off x="457200" y="1916832"/>
            <a:ext cx="8229600" cy="4209331"/>
          </a:xfrm>
        </p:spPr>
        <p:txBody>
          <a:bodyPr/>
          <a:lstStyle/>
          <a:p>
            <a:r>
              <a:rPr lang="fi-FI" dirty="0" smtClean="0"/>
              <a:t>Rehtori on vahvoilla kaikissa tilanteissa, jos henkilökunta on ohjeistettu asianmukaisesti tietosuoja-asioissa ja niihin liittyvät ohjeet ovat olemassa.</a:t>
            </a:r>
          </a:p>
          <a:p>
            <a:r>
              <a:rPr lang="fi-FI" dirty="0" smtClean="0"/>
              <a:t>Ohjeet </a:t>
            </a:r>
            <a:r>
              <a:rPr lang="fi-FI" dirty="0"/>
              <a:t>koulujen henkilökunnalle:</a:t>
            </a:r>
            <a:br>
              <a:rPr lang="fi-FI" dirty="0"/>
            </a:br>
            <a:r>
              <a:rPr lang="fi-FI" dirty="0">
                <a:hlinkClick r:id="rId2"/>
              </a:rPr>
              <a:t>https://</a:t>
            </a:r>
            <a:r>
              <a:rPr lang="fi-FI" dirty="0" smtClean="0">
                <a:hlinkClick r:id="rId2"/>
              </a:rPr>
              <a:t>peda.net/jyvaskyla/ict/ohjeet/tietosuoja</a:t>
            </a:r>
            <a:endParaRPr lang="fi-FI" dirty="0" smtClean="0"/>
          </a:p>
          <a:p>
            <a:r>
              <a:rPr lang="fi-FI" dirty="0" smtClean="0"/>
              <a:t>Käyttäjän tietoturvaohjeet</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25</a:t>
            </a:fld>
            <a:endParaRPr lang="fi-FI"/>
          </a:p>
        </p:txBody>
      </p:sp>
    </p:spTree>
    <p:extLst>
      <p:ext uri="{BB962C8B-B14F-4D97-AF65-F5344CB8AC3E}">
        <p14:creationId xmlns:p14="http://schemas.microsoft.com/office/powerpoint/2010/main" val="3059734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Jatkuvuus</a:t>
            </a:r>
            <a:endParaRPr lang="fi-FI" dirty="0"/>
          </a:p>
        </p:txBody>
      </p:sp>
      <p:sp>
        <p:nvSpPr>
          <p:cNvPr id="3" name="Sisällön paikkamerkki 2"/>
          <p:cNvSpPr>
            <a:spLocks noGrp="1"/>
          </p:cNvSpPr>
          <p:nvPr>
            <p:ph idx="1"/>
          </p:nvPr>
        </p:nvSpPr>
        <p:spPr/>
        <p:txBody>
          <a:bodyPr/>
          <a:lstStyle/>
          <a:p>
            <a:r>
              <a:rPr lang="fi-FI" dirty="0" smtClean="0"/>
              <a:t>Sisäänrakennettu tietosuoja osana riskienhallintaa ja sisäistä valvontaa</a:t>
            </a:r>
          </a:p>
          <a:p>
            <a:r>
              <a:rPr lang="fi-FI" dirty="0" smtClean="0"/>
              <a:t>Kaikilla tärkeä rooli kontrollien toteuttamisessa (esim. ohjeiden noudattaminen, ilmoitusvelvollisuus, vaitiolovelvollisuus, osaamisen varmistaminen)</a:t>
            </a:r>
          </a:p>
          <a:p>
            <a:r>
              <a:rPr lang="fi-FI" dirty="0" smtClean="0"/>
              <a:t>Rekisterinpitäjällä (tiedon omistaja) keskeinen vastuu ohjeiden ja toimintamallien jalkauttamisessa</a:t>
            </a:r>
          </a:p>
          <a:p>
            <a:r>
              <a:rPr lang="fi-FI" dirty="0" smtClean="0"/>
              <a:t>Johdon tuki tärkeä (raportointi, resurssien osoittaminen, yhteisten ohjeiden vahvistaminen)</a:t>
            </a:r>
          </a:p>
          <a:p>
            <a:r>
              <a:rPr lang="fi-FI" dirty="0" smtClean="0"/>
              <a:t>Tietosuojavastaavan suorittama konsultointi, valvonta ja raportointi -&gt; vuosikello ja tietotilinpäätös</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26</a:t>
            </a:fld>
            <a:endParaRPr lang="fi-FI"/>
          </a:p>
        </p:txBody>
      </p:sp>
    </p:spTree>
    <p:extLst>
      <p:ext uri="{BB962C8B-B14F-4D97-AF65-F5344CB8AC3E}">
        <p14:creationId xmlns:p14="http://schemas.microsoft.com/office/powerpoint/2010/main" val="18605272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Koko henkilöstön osaaminen </a:t>
            </a:r>
            <a:endParaRPr lang="fi-FI" dirty="0"/>
          </a:p>
        </p:txBody>
      </p:sp>
      <p:sp>
        <p:nvSpPr>
          <p:cNvPr id="3" name="Sisällön paikkamerkki 2"/>
          <p:cNvSpPr>
            <a:spLocks noGrp="1"/>
          </p:cNvSpPr>
          <p:nvPr>
            <p:ph idx="1"/>
          </p:nvPr>
        </p:nvSpPr>
        <p:spPr/>
        <p:txBody>
          <a:bodyPr/>
          <a:lstStyle/>
          <a:p>
            <a:r>
              <a:rPr lang="fi-FI" dirty="0" smtClean="0"/>
              <a:t>Henkilöstön osaaminen ja sen dokumentointi ovat osa asetuksen mukaista osoitusvelvollisuutta</a:t>
            </a:r>
          </a:p>
          <a:p>
            <a:r>
              <a:rPr lang="fi-FI" dirty="0" smtClean="0"/>
              <a:t>Esim. </a:t>
            </a:r>
            <a:r>
              <a:rPr lang="fi-FI" dirty="0"/>
              <a:t>A</a:t>
            </a:r>
            <a:r>
              <a:rPr lang="fi-FI" dirty="0" smtClean="0"/>
              <a:t>rjen tietosuoja –koulutukset koko henkilöstölle</a:t>
            </a:r>
          </a:p>
          <a:p>
            <a:r>
              <a:rPr lang="fi-FI" dirty="0" smtClean="0"/>
              <a:t>Johdolle ja esimiehille laajempi kokonaisuus</a:t>
            </a:r>
          </a:p>
          <a:p>
            <a:r>
              <a:rPr lang="fi-FI" dirty="0" smtClean="0"/>
              <a:t>Koulutusvideot osoitteessa </a:t>
            </a:r>
            <a:r>
              <a:rPr lang="fi-FI" dirty="0" smtClean="0">
                <a:hlinkClick r:id="rId2"/>
              </a:rPr>
              <a:t>www.arjentietosuoja.fi</a:t>
            </a:r>
            <a:endParaRPr lang="fi-FI" dirty="0" smtClean="0"/>
          </a:p>
          <a:p>
            <a:r>
              <a:rPr lang="fi-FI" dirty="0" smtClean="0"/>
              <a:t>Tietoturva ja tietosuoja huomioitava perehdytyksessä</a:t>
            </a:r>
          </a:p>
          <a:p>
            <a:r>
              <a:rPr lang="fi-FI" dirty="0" smtClean="0"/>
              <a:t>Yhteisiä ohjeita ja käytänteitä noudatetaan</a:t>
            </a:r>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27</a:t>
            </a:fld>
            <a:endParaRPr lang="fi-FI"/>
          </a:p>
        </p:txBody>
      </p:sp>
    </p:spTree>
    <p:extLst>
      <p:ext uri="{BB962C8B-B14F-4D97-AF65-F5344CB8AC3E}">
        <p14:creationId xmlns:p14="http://schemas.microsoft.com/office/powerpoint/2010/main" val="40103713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000" dirty="0" smtClean="0"/>
              <a:t>Lisätietoa ja koulutusmateriaalia</a:t>
            </a:r>
            <a:endParaRPr lang="fi-FI" sz="3000" dirty="0"/>
          </a:p>
        </p:txBody>
      </p:sp>
      <p:sp>
        <p:nvSpPr>
          <p:cNvPr id="3" name="Sisällön paikkamerkki 2"/>
          <p:cNvSpPr>
            <a:spLocks noGrp="1"/>
          </p:cNvSpPr>
          <p:nvPr>
            <p:ph idx="1"/>
          </p:nvPr>
        </p:nvSpPr>
        <p:spPr>
          <a:xfrm>
            <a:off x="457200" y="1772817"/>
            <a:ext cx="8229600" cy="2304256"/>
          </a:xfrm>
        </p:spPr>
        <p:txBody>
          <a:bodyPr/>
          <a:lstStyle/>
          <a:p>
            <a:r>
              <a:rPr lang="fi-FI" sz="1600" dirty="0" smtClean="0">
                <a:hlinkClick r:id="rId2"/>
              </a:rPr>
              <a:t>www.arjentietosuoja.fi</a:t>
            </a:r>
          </a:p>
          <a:p>
            <a:pPr marL="0" indent="0">
              <a:buNone/>
            </a:pPr>
            <a:endParaRPr lang="fi-FI" sz="1600" dirty="0" smtClean="0">
              <a:hlinkClick r:id="rId2"/>
            </a:endParaRPr>
          </a:p>
          <a:p>
            <a:r>
              <a:rPr lang="fi-FI" sz="1600" dirty="0" smtClean="0">
                <a:hlinkClick r:id="rId2"/>
              </a:rPr>
              <a:t>Kuntaliiton yleiskirje 14/2017</a:t>
            </a:r>
            <a:endParaRPr lang="fi-FI" sz="1600" dirty="0"/>
          </a:p>
          <a:p>
            <a:endParaRPr lang="fi-FI" sz="1600" dirty="0" smtClean="0"/>
          </a:p>
          <a:p>
            <a:r>
              <a:rPr lang="fi-FI" sz="1600" dirty="0" err="1" smtClean="0">
                <a:hlinkClick r:id="rId3"/>
              </a:rPr>
              <a:t>OM:n</a:t>
            </a:r>
            <a:r>
              <a:rPr lang="fi-FI" sz="1600" dirty="0" smtClean="0">
                <a:hlinkClick r:id="rId3"/>
              </a:rPr>
              <a:t> selvityksiä ja ohjeita 4/2017: Miten valmistautua EU:n tietosuoja-asetukseen</a:t>
            </a:r>
            <a:endParaRPr lang="fi-FI" sz="1600" dirty="0" smtClean="0"/>
          </a:p>
          <a:p>
            <a:endParaRPr lang="fi-FI" sz="1600" dirty="0" smtClean="0"/>
          </a:p>
          <a:p>
            <a:r>
              <a:rPr lang="fi-FI" sz="1600" dirty="0" smtClean="0">
                <a:hlinkClick r:id="rId4"/>
              </a:rPr>
              <a:t>EU-tietosuojan kokonaisuudistus, Vahti raportti 1/2016</a:t>
            </a:r>
            <a:endParaRPr lang="fi-FI" sz="1600" dirty="0" smtClean="0"/>
          </a:p>
          <a:p>
            <a:endParaRPr lang="fi-FI" sz="1600" dirty="0" smtClean="0"/>
          </a:p>
          <a:p>
            <a:r>
              <a:rPr lang="fi-FI" sz="1600" dirty="0" smtClean="0"/>
              <a:t>Tietosuojavaltuutetun toimisto </a:t>
            </a:r>
            <a:r>
              <a:rPr lang="fi-FI" sz="1600" dirty="0" smtClean="0">
                <a:hlinkClick r:id="rId5"/>
              </a:rPr>
              <a:t>www.tietosuoja.fi</a:t>
            </a:r>
            <a:endParaRPr lang="fi-FI" sz="1600" dirty="0" smtClean="0"/>
          </a:p>
          <a:p>
            <a:endParaRPr lang="fi-FI" sz="1600" dirty="0" smtClean="0"/>
          </a:p>
          <a:p>
            <a:pPr marL="0" indent="0">
              <a:buNone/>
            </a:pPr>
            <a:endParaRPr lang="fi-FI" sz="1600" dirty="0"/>
          </a:p>
        </p:txBody>
      </p:sp>
      <p:sp>
        <p:nvSpPr>
          <p:cNvPr id="4" name="Dian numeron paikkamerkki 3"/>
          <p:cNvSpPr>
            <a:spLocks noGrp="1"/>
          </p:cNvSpPr>
          <p:nvPr>
            <p:ph type="sldNum" sz="quarter" idx="12"/>
          </p:nvPr>
        </p:nvSpPr>
        <p:spPr/>
        <p:txBody>
          <a:bodyPr/>
          <a:lstStyle/>
          <a:p>
            <a:fld id="{0C9B13A9-7453-4C01-8C69-3EB7C181E35E}" type="slidenum">
              <a:rPr lang="fi-FI" smtClean="0"/>
              <a:t>28</a:t>
            </a:fld>
            <a:endParaRPr lang="fi-FI"/>
          </a:p>
        </p:txBody>
      </p:sp>
    </p:spTree>
    <p:extLst>
      <p:ext uri="{BB962C8B-B14F-4D97-AF65-F5344CB8AC3E}">
        <p14:creationId xmlns:p14="http://schemas.microsoft.com/office/powerpoint/2010/main" val="9213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0"/>
            <a:ext cx="8229600" cy="1143000"/>
          </a:xfrm>
        </p:spPr>
        <p:txBody>
          <a:bodyPr/>
          <a:lstStyle/>
          <a:p>
            <a:r>
              <a:rPr lang="fi-FI" sz="3000" dirty="0" smtClean="0"/>
              <a:t>Yleistä</a:t>
            </a:r>
            <a:endParaRPr lang="fi-FI" sz="3000" dirty="0"/>
          </a:p>
        </p:txBody>
      </p:sp>
      <p:sp>
        <p:nvSpPr>
          <p:cNvPr id="3" name="Sisällön paikkamerkki 2"/>
          <p:cNvSpPr>
            <a:spLocks noGrp="1"/>
          </p:cNvSpPr>
          <p:nvPr>
            <p:ph idx="1"/>
          </p:nvPr>
        </p:nvSpPr>
        <p:spPr>
          <a:xfrm>
            <a:off x="251520" y="980728"/>
            <a:ext cx="8712968" cy="5112568"/>
          </a:xfrm>
        </p:spPr>
        <p:txBody>
          <a:bodyPr/>
          <a:lstStyle/>
          <a:p>
            <a:pPr>
              <a:buFont typeface="Wingdings" panose="05000000000000000000" pitchFamily="2" charset="2"/>
              <a:buChar char="§"/>
            </a:pPr>
            <a:r>
              <a:rPr lang="fi-FI" sz="2000" dirty="0" smtClean="0"/>
              <a:t>EU:n yleinen tietosuoja-asetus tuli voimaan 24.5.2016 </a:t>
            </a:r>
          </a:p>
          <a:p>
            <a:pPr marL="0" indent="0">
              <a:buNone/>
            </a:pPr>
            <a:r>
              <a:rPr lang="fi-FI" sz="2000" dirty="0">
                <a:sym typeface="Wingdings" panose="05000000000000000000" pitchFamily="2" charset="2"/>
              </a:rPr>
              <a:t>	</a:t>
            </a:r>
            <a:r>
              <a:rPr lang="fi-FI" sz="2000" dirty="0" smtClean="0">
                <a:sym typeface="Wingdings" panose="05000000000000000000" pitchFamily="2" charset="2"/>
              </a:rPr>
              <a:t> asetusta alettu soveltamaan kaikissa EU-maissa 25.5.2018 alkaen</a:t>
            </a:r>
          </a:p>
          <a:p>
            <a:pPr marL="0" indent="0">
              <a:buNone/>
            </a:pPr>
            <a:endParaRPr lang="fi-FI" sz="1800" dirty="0" smtClean="0">
              <a:sym typeface="Wingdings" panose="05000000000000000000" pitchFamily="2" charset="2"/>
            </a:endParaRPr>
          </a:p>
          <a:p>
            <a:pPr>
              <a:buFont typeface="Wingdings" panose="05000000000000000000" pitchFamily="2" charset="2"/>
              <a:buChar char="§"/>
            </a:pPr>
            <a:r>
              <a:rPr lang="fi-FI" sz="2000" dirty="0" smtClean="0">
                <a:sym typeface="Wingdings" panose="05000000000000000000" pitchFamily="2" charset="2"/>
              </a:rPr>
              <a:t>Asetus on kansallisesti suoraan sovellettavaa lainsäädäntöä</a:t>
            </a:r>
          </a:p>
          <a:p>
            <a:pPr lvl="1">
              <a:buFont typeface="Wingdings" panose="05000000000000000000" pitchFamily="2" charset="2"/>
              <a:buChar char="§"/>
            </a:pPr>
            <a:r>
              <a:rPr lang="fi-FI" sz="1800" dirty="0" smtClean="0">
                <a:sym typeface="Wingdings" panose="05000000000000000000" pitchFamily="2" charset="2"/>
              </a:rPr>
              <a:t>Sisältää hieman kansallista liikkumavaraa (käsittelyn perusteet, sanktiot)</a:t>
            </a:r>
          </a:p>
          <a:p>
            <a:pPr lvl="1">
              <a:buFont typeface="Wingdings" panose="05000000000000000000" pitchFamily="2" charset="2"/>
              <a:buChar char="§"/>
            </a:pPr>
            <a:r>
              <a:rPr lang="fi-FI" sz="1800" b="1" dirty="0" smtClean="0">
                <a:sym typeface="Wingdings" panose="05000000000000000000" pitchFamily="2" charset="2"/>
              </a:rPr>
              <a:t>Sovelletaan julkisella ja yksityisellä sektorilla</a:t>
            </a:r>
          </a:p>
          <a:p>
            <a:pPr marL="0" indent="0">
              <a:buNone/>
            </a:pPr>
            <a:endParaRPr lang="fi-FI" sz="1800" dirty="0" smtClean="0"/>
          </a:p>
          <a:p>
            <a:pPr>
              <a:buFont typeface="Wingdings" panose="05000000000000000000" pitchFamily="2" charset="2"/>
              <a:buChar char="§"/>
            </a:pPr>
            <a:r>
              <a:rPr lang="fi-FI" sz="2000" dirty="0" smtClean="0"/>
              <a:t>Tavoitteena </a:t>
            </a:r>
          </a:p>
          <a:p>
            <a:pPr lvl="1">
              <a:buFont typeface="Wingdings" panose="05000000000000000000" pitchFamily="2" charset="2"/>
              <a:buChar char="§"/>
            </a:pPr>
            <a:r>
              <a:rPr lang="fi-FI" sz="1800" dirty="0" smtClean="0"/>
              <a:t>Parantaa henkilötietojen suojaa ja rekisteröidyn oikeuksia</a:t>
            </a:r>
          </a:p>
          <a:p>
            <a:pPr lvl="1">
              <a:buFont typeface="Wingdings" panose="05000000000000000000" pitchFamily="2" charset="2"/>
              <a:buChar char="§"/>
            </a:pPr>
            <a:r>
              <a:rPr lang="fi-FI" sz="1800" b="1" dirty="0" smtClean="0"/>
              <a:t>Vastata uusiin </a:t>
            </a:r>
            <a:r>
              <a:rPr lang="fi-FI" sz="1800" b="1" dirty="0" err="1" smtClean="0"/>
              <a:t>digitalisaatioon</a:t>
            </a:r>
            <a:r>
              <a:rPr lang="fi-FI" sz="1800" b="1" dirty="0" smtClean="0"/>
              <a:t> ja globalisaatioon liittyviin tietosuojakysymyksiin</a:t>
            </a:r>
          </a:p>
          <a:p>
            <a:pPr lvl="1">
              <a:buFont typeface="Wingdings" panose="05000000000000000000" pitchFamily="2" charset="2"/>
              <a:buChar char="§"/>
            </a:pPr>
            <a:r>
              <a:rPr lang="fi-FI" sz="1800" dirty="0" smtClean="0"/>
              <a:t>Luoda yhtenäinen tietosuojasääntely EU:n alueelle</a:t>
            </a:r>
          </a:p>
          <a:p>
            <a:pPr lvl="1">
              <a:buFont typeface="Wingdings" panose="05000000000000000000" pitchFamily="2" charset="2"/>
              <a:buChar char="§"/>
            </a:pPr>
            <a:r>
              <a:rPr lang="fi-FI" sz="1800" dirty="0" smtClean="0"/>
              <a:t>Edistää digitaalisten sisämarkkinoiden kehittymistä</a:t>
            </a:r>
          </a:p>
          <a:p>
            <a:pPr marL="0" indent="0">
              <a:buNone/>
            </a:pPr>
            <a:endParaRPr lang="fi-FI" sz="1600" dirty="0" smtClean="0"/>
          </a:p>
        </p:txBody>
      </p:sp>
      <p:sp>
        <p:nvSpPr>
          <p:cNvPr id="5" name="Dian numeron paikkamerkki 4"/>
          <p:cNvSpPr>
            <a:spLocks noGrp="1"/>
          </p:cNvSpPr>
          <p:nvPr>
            <p:ph type="sldNum" sz="quarter" idx="12"/>
          </p:nvPr>
        </p:nvSpPr>
        <p:spPr/>
        <p:txBody>
          <a:bodyPr/>
          <a:lstStyle/>
          <a:p>
            <a:fld id="{0C9B13A9-7453-4C01-8C69-3EB7C181E35E}" type="slidenum">
              <a:rPr lang="fi-FI" smtClean="0"/>
              <a:t>3</a:t>
            </a:fld>
            <a:endParaRPr lang="fi-FI"/>
          </a:p>
        </p:txBody>
      </p:sp>
    </p:spTree>
    <p:extLst>
      <p:ext uri="{BB962C8B-B14F-4D97-AF65-F5344CB8AC3E}">
        <p14:creationId xmlns:p14="http://schemas.microsoft.com/office/powerpoint/2010/main" val="582302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7"/>
            <a:ext cx="8229600" cy="819661"/>
          </a:xfrm>
        </p:spPr>
        <p:txBody>
          <a:bodyPr/>
          <a:lstStyle/>
          <a:p>
            <a:r>
              <a:rPr lang="fi-FI" sz="3500" dirty="0" smtClean="0"/>
              <a:t>Keskeisiä määritelmiä</a:t>
            </a:r>
            <a:endParaRPr lang="fi-FI" sz="3500" dirty="0"/>
          </a:p>
        </p:txBody>
      </p:sp>
      <p:sp>
        <p:nvSpPr>
          <p:cNvPr id="3" name="Sisällön paikkamerkki 2"/>
          <p:cNvSpPr>
            <a:spLocks noGrp="1"/>
          </p:cNvSpPr>
          <p:nvPr>
            <p:ph idx="1"/>
          </p:nvPr>
        </p:nvSpPr>
        <p:spPr>
          <a:xfrm>
            <a:off x="457200" y="1094298"/>
            <a:ext cx="8229600" cy="5215021"/>
          </a:xfrm>
        </p:spPr>
        <p:txBody>
          <a:bodyPr/>
          <a:lstStyle/>
          <a:p>
            <a:r>
              <a:rPr lang="fi-FI" sz="2000" b="1" dirty="0" smtClean="0">
                <a:latin typeface="Helvetica Light"/>
                <a:cs typeface="Helvetica Light"/>
              </a:rPr>
              <a:t>Henkilötieto: </a:t>
            </a:r>
            <a:r>
              <a:rPr lang="fi-FI" sz="2000" dirty="0" smtClean="0">
                <a:latin typeface="Helvetica Light"/>
                <a:cs typeface="Helvetica Light"/>
              </a:rPr>
              <a:t>kaikki </a:t>
            </a:r>
            <a:r>
              <a:rPr lang="fi-FI" sz="2000" dirty="0">
                <a:latin typeface="Helvetica Light"/>
                <a:cs typeface="Helvetica Light"/>
              </a:rPr>
              <a:t>tunnistettuun tai tunnistettavissa olevaan luonnolliseen </a:t>
            </a:r>
            <a:r>
              <a:rPr lang="fi-FI" sz="2000" dirty="0" smtClean="0">
                <a:latin typeface="Helvetica Light"/>
                <a:cs typeface="Helvetica Light"/>
              </a:rPr>
              <a:t>henkilöön liittyvät tiedot </a:t>
            </a:r>
          </a:p>
          <a:p>
            <a:pPr lvl="1"/>
            <a:r>
              <a:rPr lang="fi-FI" sz="1600" dirty="0" smtClean="0">
                <a:latin typeface="Helvetica Light"/>
                <a:cs typeface="Helvetica Light"/>
              </a:rPr>
              <a:t>tunnistettavissa </a:t>
            </a:r>
            <a:r>
              <a:rPr lang="fi-FI" sz="1600" dirty="0">
                <a:latin typeface="Helvetica Light"/>
                <a:cs typeface="Helvetica Light"/>
              </a:rPr>
              <a:t>olevana pidetään luonnollista henkilöä, joka voidaan suoraan tai epäsuorasti tunnistaa erityisesti tunnistetietojen, kuten nimen, henkilötunnuksen, sijaintitiedon, verkkotunnistetietojen taikka yhden tai useamman hänelle tunnusomaisen fyysisen, fysiologisen, geneettisen, psyykkisen, taloudellisen, kulttuurillisen tai sosiaalisen tekijän </a:t>
            </a:r>
            <a:r>
              <a:rPr lang="fi-FI" sz="1600" dirty="0" smtClean="0">
                <a:latin typeface="Helvetica Light"/>
                <a:cs typeface="Helvetica Light"/>
              </a:rPr>
              <a:t>perusteella</a:t>
            </a:r>
          </a:p>
          <a:p>
            <a:r>
              <a:rPr lang="fi-FI" sz="2000" b="1" dirty="0" smtClean="0">
                <a:latin typeface="Helvetica Light"/>
              </a:rPr>
              <a:t>Rekisteri: </a:t>
            </a:r>
            <a:r>
              <a:rPr lang="fi-FI" sz="2000" dirty="0" smtClean="0">
                <a:latin typeface="Helvetica Light"/>
              </a:rPr>
              <a:t>mikä tahansa jäsennelty henkilötietoja sisältävä tietojoukkoa, josta tiedot ovat saatavilla tietyin perustein, oli tietojoukko sitten keskitetty, hajautettu tai toiminnallisin tai maantieteellisin perustein jaettu</a:t>
            </a:r>
          </a:p>
          <a:p>
            <a:r>
              <a:rPr lang="fi-FI" sz="2000" b="1" dirty="0" smtClean="0"/>
              <a:t>Rekisterinpitäjä:</a:t>
            </a:r>
            <a:r>
              <a:rPr lang="fi-FI" sz="2000" dirty="0" smtClean="0"/>
              <a:t> luonnollinen henkilö </a:t>
            </a:r>
            <a:r>
              <a:rPr lang="fi-FI" sz="2000" dirty="0"/>
              <a:t>tai </a:t>
            </a:r>
            <a:r>
              <a:rPr lang="fi-FI" sz="2000" dirty="0" smtClean="0"/>
              <a:t>oikeushenkilö, viranomainen, virasto </a:t>
            </a:r>
            <a:r>
              <a:rPr lang="fi-FI" sz="2000" dirty="0"/>
              <a:t>tai </a:t>
            </a:r>
            <a:r>
              <a:rPr lang="fi-FI" sz="2000" dirty="0" smtClean="0"/>
              <a:t>muu toimija, </a:t>
            </a:r>
            <a:r>
              <a:rPr lang="fi-FI" sz="2000" dirty="0"/>
              <a:t>joka yksin tai yhdessä toisten kanssa määrittelee henkilötietojen käsittelyn tarkoitukset ja keinot</a:t>
            </a:r>
          </a:p>
          <a:p>
            <a:r>
              <a:rPr lang="fi-FI" sz="2000" b="1" dirty="0"/>
              <a:t>Henkilötietojen </a:t>
            </a:r>
            <a:r>
              <a:rPr lang="fi-FI" sz="2000" b="1" dirty="0" smtClean="0"/>
              <a:t>käsittelijä: </a:t>
            </a:r>
            <a:r>
              <a:rPr lang="fi-FI" sz="2000" dirty="0" smtClean="0"/>
              <a:t>luonnollinen henkilö </a:t>
            </a:r>
            <a:r>
              <a:rPr lang="fi-FI" sz="2000" dirty="0"/>
              <a:t>tai </a:t>
            </a:r>
            <a:r>
              <a:rPr lang="fi-FI" sz="2000" dirty="0" smtClean="0"/>
              <a:t>oikeushenkilö, viranomainen, virasto </a:t>
            </a:r>
            <a:r>
              <a:rPr lang="fi-FI" sz="2000" dirty="0"/>
              <a:t>tai </a:t>
            </a:r>
            <a:r>
              <a:rPr lang="fi-FI" sz="2000" dirty="0" smtClean="0"/>
              <a:t>muu elin, </a:t>
            </a:r>
            <a:r>
              <a:rPr lang="fi-FI" sz="2000" dirty="0"/>
              <a:t>joka käsittelee henkilötietoja rekisterinpitäjän lukuun</a:t>
            </a:r>
          </a:p>
          <a:p>
            <a:endParaRPr lang="fi-FI" sz="2000" dirty="0"/>
          </a:p>
          <a:p>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4</a:t>
            </a:fld>
            <a:endParaRPr lang="fi-FI"/>
          </a:p>
        </p:txBody>
      </p:sp>
    </p:spTree>
    <p:extLst>
      <p:ext uri="{BB962C8B-B14F-4D97-AF65-F5344CB8AC3E}">
        <p14:creationId xmlns:p14="http://schemas.microsoft.com/office/powerpoint/2010/main" val="2156661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Esimerkkejä henkilötiedoista</a:t>
            </a:r>
            <a:endParaRPr lang="fi-FI" dirty="0"/>
          </a:p>
        </p:txBody>
      </p:sp>
      <p:sp>
        <p:nvSpPr>
          <p:cNvPr id="3" name="Sisällön paikkamerkki 2"/>
          <p:cNvSpPr>
            <a:spLocks noGrp="1"/>
          </p:cNvSpPr>
          <p:nvPr>
            <p:ph idx="1"/>
          </p:nvPr>
        </p:nvSpPr>
        <p:spPr>
          <a:xfrm>
            <a:off x="457200" y="1448547"/>
            <a:ext cx="4038600" cy="4525963"/>
          </a:xfrm>
        </p:spPr>
        <p:txBody>
          <a:bodyPr/>
          <a:lstStyle/>
          <a:p>
            <a:pPr marL="0" indent="0">
              <a:buNone/>
            </a:pPr>
            <a:r>
              <a:rPr lang="fi-FI" dirty="0" smtClean="0"/>
              <a:t>Henkilötietoja </a:t>
            </a:r>
            <a:r>
              <a:rPr lang="fi-FI" dirty="0" err="1"/>
              <a:t>esim</a:t>
            </a:r>
            <a:r>
              <a:rPr lang="fi-FI" dirty="0"/>
              <a:t>:</a:t>
            </a:r>
          </a:p>
          <a:p>
            <a:r>
              <a:rPr lang="fi-FI" dirty="0" smtClean="0"/>
              <a:t>Nimi</a:t>
            </a:r>
            <a:endParaRPr lang="fi-FI" dirty="0"/>
          </a:p>
          <a:p>
            <a:r>
              <a:rPr lang="fi-FI" dirty="0" smtClean="0"/>
              <a:t>Sähköpostiosoite</a:t>
            </a:r>
            <a:endParaRPr lang="fi-FI" dirty="0"/>
          </a:p>
          <a:p>
            <a:r>
              <a:rPr lang="fi-FI" dirty="0" smtClean="0"/>
              <a:t>Puhelinnumero</a:t>
            </a:r>
            <a:r>
              <a:rPr lang="fi-FI" dirty="0"/>
              <a:t>, osoite</a:t>
            </a:r>
          </a:p>
          <a:p>
            <a:r>
              <a:rPr lang="fi-FI" dirty="0" smtClean="0"/>
              <a:t>Oppilasarviointi</a:t>
            </a:r>
            <a:endParaRPr lang="fi-FI" dirty="0"/>
          </a:p>
          <a:p>
            <a:r>
              <a:rPr lang="fi-FI" dirty="0" err="1" smtClean="0"/>
              <a:t>Somehistoria</a:t>
            </a:r>
            <a:r>
              <a:rPr lang="fi-FI" dirty="0"/>
              <a:t>, esim. FB tai vastaava tai </a:t>
            </a:r>
            <a:r>
              <a:rPr lang="fi-FI" dirty="0" err="1"/>
              <a:t>Wilmaviestejä</a:t>
            </a:r>
            <a:r>
              <a:rPr lang="fi-FI" dirty="0"/>
              <a:t> / merkintöjä</a:t>
            </a:r>
          </a:p>
          <a:p>
            <a:r>
              <a:rPr lang="fi-FI" dirty="0" smtClean="0"/>
              <a:t>Sijaintitieto</a:t>
            </a:r>
            <a:endParaRPr lang="fi-FI" dirty="0"/>
          </a:p>
        </p:txBody>
      </p:sp>
      <p:sp>
        <p:nvSpPr>
          <p:cNvPr id="6" name="Sisällön paikkamerkki 5"/>
          <p:cNvSpPr>
            <a:spLocks noGrp="1"/>
          </p:cNvSpPr>
          <p:nvPr>
            <p:ph idx="13"/>
          </p:nvPr>
        </p:nvSpPr>
        <p:spPr>
          <a:xfrm>
            <a:off x="4682728" y="1417638"/>
            <a:ext cx="4038600" cy="4525963"/>
          </a:xfrm>
        </p:spPr>
        <p:txBody>
          <a:bodyPr/>
          <a:lstStyle/>
          <a:p>
            <a:pPr marL="0" indent="0">
              <a:buNone/>
            </a:pPr>
            <a:r>
              <a:rPr lang="fi-FI" dirty="0"/>
              <a:t>Arkaluonteisia henkilötietoja </a:t>
            </a:r>
            <a:r>
              <a:rPr lang="fi-FI" dirty="0" err="1"/>
              <a:t>esim</a:t>
            </a:r>
            <a:r>
              <a:rPr lang="fi-FI" dirty="0"/>
              <a:t>:</a:t>
            </a:r>
          </a:p>
          <a:p>
            <a:r>
              <a:rPr lang="fi-FI" dirty="0" smtClean="0"/>
              <a:t>Etninen </a:t>
            </a:r>
            <a:r>
              <a:rPr lang="fi-FI" dirty="0"/>
              <a:t>alkuperä</a:t>
            </a:r>
          </a:p>
          <a:p>
            <a:r>
              <a:rPr lang="fi-FI" dirty="0" smtClean="0"/>
              <a:t>Uskonnollinen vakaumus</a:t>
            </a:r>
          </a:p>
          <a:p>
            <a:r>
              <a:rPr lang="fi-FI" dirty="0" smtClean="0"/>
              <a:t>Terveyttä </a:t>
            </a:r>
            <a:r>
              <a:rPr lang="fi-FI" dirty="0"/>
              <a:t>koskevat tiedot</a:t>
            </a:r>
          </a:p>
          <a:p>
            <a:r>
              <a:rPr lang="fi-FI" dirty="0" smtClean="0"/>
              <a:t>Seksuaaliseen </a:t>
            </a:r>
            <a:r>
              <a:rPr lang="fi-FI" dirty="0"/>
              <a:t>käyttäytymiseen liittyvät </a:t>
            </a:r>
            <a:r>
              <a:rPr lang="fi-FI" dirty="0" smtClean="0"/>
              <a:t>tiedot</a:t>
            </a:r>
          </a:p>
          <a:p>
            <a:r>
              <a:rPr lang="fi-FI" dirty="0" smtClean="0"/>
              <a:t>Geneettiset ja biometriset tiedot henkilön tunnistamista varten</a:t>
            </a:r>
            <a:endParaRPr lang="fi-FI" dirty="0"/>
          </a:p>
          <a:p>
            <a:endParaRPr lang="fi-FI" dirty="0"/>
          </a:p>
          <a:p>
            <a:endParaRPr lang="fi-FI" dirty="0"/>
          </a:p>
        </p:txBody>
      </p:sp>
      <p:sp>
        <p:nvSpPr>
          <p:cNvPr id="4" name="Dian numeron paikkamerkki 3"/>
          <p:cNvSpPr>
            <a:spLocks noGrp="1"/>
          </p:cNvSpPr>
          <p:nvPr>
            <p:ph type="sldNum" sz="quarter" idx="4294967295"/>
          </p:nvPr>
        </p:nvSpPr>
        <p:spPr>
          <a:xfrm>
            <a:off x="7645400" y="6429375"/>
            <a:ext cx="1498600" cy="365125"/>
          </a:xfrm>
        </p:spPr>
        <p:txBody>
          <a:bodyPr/>
          <a:lstStyle/>
          <a:p>
            <a:fld id="{0C9B13A9-7453-4C01-8C69-3EB7C181E35E}" type="slidenum">
              <a:rPr lang="fi-FI" smtClean="0"/>
              <a:t>5</a:t>
            </a:fld>
            <a:endParaRPr lang="fi-FI"/>
          </a:p>
        </p:txBody>
      </p:sp>
      <p:sp>
        <p:nvSpPr>
          <p:cNvPr id="5" name="Tekstiruutu 4"/>
          <p:cNvSpPr txBox="1"/>
          <p:nvPr/>
        </p:nvSpPr>
        <p:spPr>
          <a:xfrm>
            <a:off x="312109" y="5877272"/>
            <a:ext cx="8084649" cy="830997"/>
          </a:xfrm>
          <a:prstGeom prst="rect">
            <a:avLst/>
          </a:prstGeom>
          <a:noFill/>
        </p:spPr>
        <p:txBody>
          <a:bodyPr wrap="none" rtlCol="0">
            <a:spAutoFit/>
          </a:bodyPr>
          <a:lstStyle/>
          <a:p>
            <a:r>
              <a:rPr lang="fi-FI" sz="1600" dirty="0" smtClean="0"/>
              <a:t>Arkaluonteisia henkilötietoja saa käsitellä vain suostumuksella ja tietyissä poikkeustapauksissa. </a:t>
            </a:r>
            <a:br>
              <a:rPr lang="fi-FI" sz="1600" dirty="0" smtClean="0"/>
            </a:br>
            <a:r>
              <a:rPr lang="fi-FI" sz="1600" dirty="0" smtClean="0"/>
              <a:t>Suostumuksen tulee olla vapaaehtoinen, yksilöity ja yksiselitteinen. </a:t>
            </a:r>
            <a:br>
              <a:rPr lang="fi-FI" sz="1600" dirty="0" smtClean="0"/>
            </a:br>
            <a:r>
              <a:rPr lang="fi-FI" sz="1600" dirty="0" smtClean="0"/>
              <a:t>Ala-ikäisten osalta suostumuksen antaa huoltaja.</a:t>
            </a:r>
          </a:p>
        </p:txBody>
      </p:sp>
    </p:spTree>
    <p:extLst>
      <p:ext uri="{BB962C8B-B14F-4D97-AF65-F5344CB8AC3E}">
        <p14:creationId xmlns:p14="http://schemas.microsoft.com/office/powerpoint/2010/main" val="2615704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778098"/>
          </a:xfrm>
        </p:spPr>
        <p:txBody>
          <a:bodyPr/>
          <a:lstStyle/>
          <a:p>
            <a:r>
              <a:rPr lang="fi-FI" sz="2800" dirty="0" smtClean="0"/>
              <a:t>Henkilötietojen käsittelyn on oltava lainmukaista</a:t>
            </a:r>
            <a:endParaRPr lang="fi-FI" sz="2800" dirty="0"/>
          </a:p>
        </p:txBody>
      </p:sp>
      <p:sp>
        <p:nvSpPr>
          <p:cNvPr id="3" name="Sisällön paikkamerkki 2"/>
          <p:cNvSpPr>
            <a:spLocks noGrp="1"/>
          </p:cNvSpPr>
          <p:nvPr>
            <p:ph idx="1"/>
          </p:nvPr>
        </p:nvSpPr>
        <p:spPr>
          <a:xfrm>
            <a:off x="457200" y="1052736"/>
            <a:ext cx="8229600" cy="5073427"/>
          </a:xfrm>
        </p:spPr>
        <p:txBody>
          <a:bodyPr/>
          <a:lstStyle/>
          <a:p>
            <a:pPr>
              <a:spcAft>
                <a:spcPts val="600"/>
              </a:spcAft>
              <a:buFont typeface="Wingdings" panose="05000000000000000000" pitchFamily="2" charset="2"/>
              <a:buChar char="§"/>
            </a:pPr>
            <a:r>
              <a:rPr lang="fi-FI" sz="1400" dirty="0">
                <a:latin typeface="Arial" panose="020B0604020202020204" pitchFamily="34" charset="0"/>
                <a:cs typeface="Arial" panose="020B0604020202020204" pitchFamily="34" charset="0"/>
              </a:rPr>
              <a:t>Henkilötietojen</a:t>
            </a:r>
            <a:r>
              <a:rPr lang="fi-FI" sz="1400" b="1" dirty="0">
                <a:latin typeface="Arial" panose="020B0604020202020204" pitchFamily="34" charset="0"/>
                <a:cs typeface="Arial" panose="020B0604020202020204" pitchFamily="34" charset="0"/>
              </a:rPr>
              <a:t> </a:t>
            </a:r>
            <a:r>
              <a:rPr lang="fi-FI" sz="1400" dirty="0">
                <a:latin typeface="Arial" panose="020B0604020202020204" pitchFamily="34" charset="0"/>
                <a:cs typeface="Arial" panose="020B0604020202020204" pitchFamily="34" charset="0"/>
              </a:rPr>
              <a:t>k</a:t>
            </a:r>
            <a:r>
              <a:rPr lang="fi-FI" sz="1400" dirty="0" smtClean="0">
                <a:latin typeface="Arial" panose="020B0604020202020204" pitchFamily="34" charset="0"/>
                <a:cs typeface="Arial" panose="020B0604020202020204" pitchFamily="34" charset="0"/>
              </a:rPr>
              <a:t>äsittely </a:t>
            </a:r>
            <a:r>
              <a:rPr lang="fi-FI" sz="1400" dirty="0">
                <a:latin typeface="Arial" panose="020B0604020202020204" pitchFamily="34" charset="0"/>
                <a:cs typeface="Arial" panose="020B0604020202020204" pitchFamily="34" charset="0"/>
              </a:rPr>
              <a:t>on lainmukaista ainoastaan jos ja vain siltä osin kuin vähintään yksi seuraavista edellytyksistä </a:t>
            </a:r>
            <a:r>
              <a:rPr lang="fi-FI" sz="1400" dirty="0" smtClean="0">
                <a:latin typeface="Arial" panose="020B0604020202020204" pitchFamily="34" charset="0"/>
                <a:cs typeface="Arial" panose="020B0604020202020204" pitchFamily="34" charset="0"/>
              </a:rPr>
              <a:t>täyttyy: </a:t>
            </a:r>
            <a:endParaRPr lang="fi-FI" sz="1400" dirty="0">
              <a:latin typeface="Arial" panose="020B0604020202020204" pitchFamily="34" charset="0"/>
              <a:cs typeface="Arial" panose="020B0604020202020204" pitchFamily="34" charset="0"/>
            </a:endParaRPr>
          </a:p>
          <a:p>
            <a:pPr lvl="1">
              <a:spcAft>
                <a:spcPts val="600"/>
              </a:spcAft>
              <a:buFont typeface="Courier New" panose="02070309020205020404" pitchFamily="49" charset="0"/>
              <a:buChar char="o"/>
            </a:pPr>
            <a:r>
              <a:rPr lang="fi-FI" sz="1400" dirty="0" smtClean="0">
                <a:latin typeface="Arial" panose="020B0604020202020204" pitchFamily="34" charset="0"/>
                <a:cs typeface="Arial" panose="020B0604020202020204" pitchFamily="34" charset="0"/>
              </a:rPr>
              <a:t>rekisteröity </a:t>
            </a:r>
            <a:r>
              <a:rPr lang="fi-FI" sz="1400" dirty="0">
                <a:latin typeface="Arial" panose="020B0604020202020204" pitchFamily="34" charset="0"/>
                <a:cs typeface="Arial" panose="020B0604020202020204" pitchFamily="34" charset="0"/>
              </a:rPr>
              <a:t>on antanut </a:t>
            </a:r>
            <a:r>
              <a:rPr lang="fi-FI" sz="1400" i="1" dirty="0">
                <a:latin typeface="Arial" panose="020B0604020202020204" pitchFamily="34" charset="0"/>
                <a:cs typeface="Arial" panose="020B0604020202020204" pitchFamily="34" charset="0"/>
              </a:rPr>
              <a:t>suostumuksensa</a:t>
            </a:r>
            <a:r>
              <a:rPr lang="fi-FI" sz="1400" dirty="0">
                <a:latin typeface="Arial" panose="020B0604020202020204" pitchFamily="34" charset="0"/>
                <a:cs typeface="Arial" panose="020B0604020202020204" pitchFamily="34" charset="0"/>
              </a:rPr>
              <a:t> henkilötietojensa käsittelyyn yhtä tai useampaa erityistä tarkoitusta varten; </a:t>
            </a:r>
          </a:p>
          <a:p>
            <a:pPr lvl="1">
              <a:spcAft>
                <a:spcPts val="600"/>
              </a:spcAft>
              <a:buFont typeface="Courier New" panose="02070309020205020404" pitchFamily="49" charset="0"/>
              <a:buChar char="o"/>
            </a:pPr>
            <a:r>
              <a:rPr lang="fi-FI" sz="1400" dirty="0" smtClean="0">
                <a:latin typeface="Arial" panose="020B0604020202020204" pitchFamily="34" charset="0"/>
                <a:cs typeface="Arial" panose="020B0604020202020204" pitchFamily="34" charset="0"/>
              </a:rPr>
              <a:t>käsittely </a:t>
            </a:r>
            <a:r>
              <a:rPr lang="fi-FI" sz="1400" dirty="0">
                <a:latin typeface="Arial" panose="020B0604020202020204" pitchFamily="34" charset="0"/>
                <a:cs typeface="Arial" panose="020B0604020202020204" pitchFamily="34" charset="0"/>
              </a:rPr>
              <a:t>on tarpeen sellaisen </a:t>
            </a:r>
            <a:r>
              <a:rPr lang="fi-FI" sz="1400" i="1" dirty="0">
                <a:latin typeface="Arial" panose="020B0604020202020204" pitchFamily="34" charset="0"/>
                <a:cs typeface="Arial" panose="020B0604020202020204" pitchFamily="34" charset="0"/>
              </a:rPr>
              <a:t>sopimuksen täytäntöön panemiseksi</a:t>
            </a:r>
            <a:r>
              <a:rPr lang="fi-FI" sz="1400" dirty="0">
                <a:latin typeface="Arial" panose="020B0604020202020204" pitchFamily="34" charset="0"/>
                <a:cs typeface="Arial" panose="020B0604020202020204" pitchFamily="34" charset="0"/>
              </a:rPr>
              <a:t>, jossa rekisteröity on osapuolena, tai sopimuksen tekemistä edeltävien </a:t>
            </a:r>
            <a:r>
              <a:rPr lang="fi-FI" sz="1400" i="1" dirty="0">
                <a:latin typeface="Arial" panose="020B0604020202020204" pitchFamily="34" charset="0"/>
                <a:cs typeface="Arial" panose="020B0604020202020204" pitchFamily="34" charset="0"/>
              </a:rPr>
              <a:t>toimenpiteiden toteuttamiseksi rekisteröidyn pyynnöstä</a:t>
            </a:r>
            <a:r>
              <a:rPr lang="fi-FI" sz="1400" dirty="0">
                <a:latin typeface="Arial" panose="020B0604020202020204" pitchFamily="34" charset="0"/>
                <a:cs typeface="Arial" panose="020B0604020202020204" pitchFamily="34" charset="0"/>
              </a:rPr>
              <a:t>; </a:t>
            </a:r>
          </a:p>
          <a:p>
            <a:pPr lvl="1">
              <a:spcAft>
                <a:spcPts val="600"/>
              </a:spcAft>
              <a:buFont typeface="Courier New" panose="02070309020205020404" pitchFamily="49" charset="0"/>
              <a:buChar char="o"/>
            </a:pPr>
            <a:r>
              <a:rPr lang="fi-FI" sz="1400" b="1" dirty="0" smtClean="0">
                <a:latin typeface="Arial" panose="020B0604020202020204" pitchFamily="34" charset="0"/>
                <a:cs typeface="Arial" panose="020B0604020202020204" pitchFamily="34" charset="0"/>
              </a:rPr>
              <a:t>käsittely </a:t>
            </a:r>
            <a:r>
              <a:rPr lang="fi-FI" sz="1400" b="1" dirty="0">
                <a:latin typeface="Arial" panose="020B0604020202020204" pitchFamily="34" charset="0"/>
                <a:cs typeface="Arial" panose="020B0604020202020204" pitchFamily="34" charset="0"/>
              </a:rPr>
              <a:t>on tarpeen rekisterinpitäjän </a:t>
            </a:r>
            <a:r>
              <a:rPr lang="fi-FI" sz="1400" b="1" i="1" dirty="0">
                <a:latin typeface="Arial" panose="020B0604020202020204" pitchFamily="34" charset="0"/>
                <a:cs typeface="Arial" panose="020B0604020202020204" pitchFamily="34" charset="0"/>
              </a:rPr>
              <a:t>lakisääteisen velvoitteen noudattamiseksi</a:t>
            </a:r>
            <a:r>
              <a:rPr lang="fi-FI" sz="1400" b="1" dirty="0">
                <a:latin typeface="Arial" panose="020B0604020202020204" pitchFamily="34" charset="0"/>
                <a:cs typeface="Arial" panose="020B0604020202020204" pitchFamily="34" charset="0"/>
              </a:rPr>
              <a:t>; </a:t>
            </a:r>
            <a:endParaRPr lang="fi-FI" sz="1400" b="1" dirty="0" smtClean="0">
              <a:latin typeface="Arial" panose="020B0604020202020204" pitchFamily="34" charset="0"/>
              <a:cs typeface="Arial" panose="020B0604020202020204" pitchFamily="34" charset="0"/>
            </a:endParaRPr>
          </a:p>
          <a:p>
            <a:pPr lvl="1">
              <a:spcAft>
                <a:spcPts val="600"/>
              </a:spcAft>
              <a:buFont typeface="Courier New" panose="02070309020205020404" pitchFamily="49" charset="0"/>
              <a:buChar char="o"/>
            </a:pPr>
            <a:r>
              <a:rPr lang="fi-FI" sz="1400" dirty="0" smtClean="0">
                <a:latin typeface="Arial" panose="020B0604020202020204" pitchFamily="34" charset="0"/>
                <a:cs typeface="Arial" panose="020B0604020202020204" pitchFamily="34" charset="0"/>
              </a:rPr>
              <a:t>käsittely </a:t>
            </a:r>
            <a:r>
              <a:rPr lang="fi-FI" sz="1400" dirty="0">
                <a:latin typeface="Arial" panose="020B0604020202020204" pitchFamily="34" charset="0"/>
                <a:cs typeface="Arial" panose="020B0604020202020204" pitchFamily="34" charset="0"/>
              </a:rPr>
              <a:t>on tarpeen rekisteröidyn tai toisen luonnollisen henkilön </a:t>
            </a:r>
            <a:r>
              <a:rPr lang="fi-FI" sz="1400" i="1" dirty="0">
                <a:latin typeface="Arial" panose="020B0604020202020204" pitchFamily="34" charset="0"/>
                <a:cs typeface="Arial" panose="020B0604020202020204" pitchFamily="34" charset="0"/>
              </a:rPr>
              <a:t>elintärkeiden etujen</a:t>
            </a:r>
            <a:r>
              <a:rPr lang="fi-FI" sz="1400" dirty="0">
                <a:latin typeface="Arial" panose="020B0604020202020204" pitchFamily="34" charset="0"/>
                <a:cs typeface="Arial" panose="020B0604020202020204" pitchFamily="34" charset="0"/>
              </a:rPr>
              <a:t> suojaamiseksi; </a:t>
            </a:r>
          </a:p>
          <a:p>
            <a:pPr lvl="1">
              <a:spcAft>
                <a:spcPts val="600"/>
              </a:spcAft>
              <a:buFont typeface="Courier New" panose="02070309020205020404" pitchFamily="49" charset="0"/>
              <a:buChar char="o"/>
            </a:pPr>
            <a:r>
              <a:rPr lang="fi-FI" sz="1400" dirty="0" smtClean="0">
                <a:latin typeface="Arial" panose="020B0604020202020204" pitchFamily="34" charset="0"/>
                <a:cs typeface="Arial" panose="020B0604020202020204" pitchFamily="34" charset="0"/>
              </a:rPr>
              <a:t>käsittely </a:t>
            </a:r>
            <a:r>
              <a:rPr lang="fi-FI" sz="1400" dirty="0">
                <a:latin typeface="Arial" panose="020B0604020202020204" pitchFamily="34" charset="0"/>
                <a:cs typeface="Arial" panose="020B0604020202020204" pitchFamily="34" charset="0"/>
              </a:rPr>
              <a:t>on tarpeen </a:t>
            </a:r>
            <a:r>
              <a:rPr lang="fi-FI" sz="1400" i="1" dirty="0">
                <a:latin typeface="Arial" panose="020B0604020202020204" pitchFamily="34" charset="0"/>
                <a:cs typeface="Arial" panose="020B0604020202020204" pitchFamily="34" charset="0"/>
              </a:rPr>
              <a:t>yleistä etua koskevan tehtävän suorittamiseks</a:t>
            </a:r>
            <a:r>
              <a:rPr lang="fi-FI" sz="1400" dirty="0">
                <a:latin typeface="Arial" panose="020B0604020202020204" pitchFamily="34" charset="0"/>
                <a:cs typeface="Arial" panose="020B0604020202020204" pitchFamily="34" charset="0"/>
              </a:rPr>
              <a:t>i tai rekisterinpitäjälle kuuluvan </a:t>
            </a:r>
            <a:r>
              <a:rPr lang="fi-FI" sz="1400" i="1" dirty="0">
                <a:latin typeface="Arial" panose="020B0604020202020204" pitchFamily="34" charset="0"/>
                <a:cs typeface="Arial" panose="020B0604020202020204" pitchFamily="34" charset="0"/>
              </a:rPr>
              <a:t>julkisen vallan käyttämiseksi</a:t>
            </a:r>
            <a:r>
              <a:rPr lang="fi-FI" sz="1400" dirty="0">
                <a:latin typeface="Arial" panose="020B0604020202020204" pitchFamily="34" charset="0"/>
                <a:cs typeface="Arial" panose="020B0604020202020204" pitchFamily="34" charset="0"/>
              </a:rPr>
              <a:t>; </a:t>
            </a:r>
          </a:p>
          <a:p>
            <a:pPr lvl="1">
              <a:spcAft>
                <a:spcPts val="600"/>
              </a:spcAft>
              <a:buFont typeface="Courier New" panose="02070309020205020404" pitchFamily="49" charset="0"/>
              <a:buChar char="o"/>
            </a:pPr>
            <a:r>
              <a:rPr lang="fi-FI" sz="1400" dirty="0" smtClean="0">
                <a:latin typeface="Arial" panose="020B0604020202020204" pitchFamily="34" charset="0"/>
                <a:cs typeface="Arial" panose="020B0604020202020204" pitchFamily="34" charset="0"/>
              </a:rPr>
              <a:t>käsittely </a:t>
            </a:r>
            <a:r>
              <a:rPr lang="fi-FI" sz="1400" dirty="0">
                <a:latin typeface="Arial" panose="020B0604020202020204" pitchFamily="34" charset="0"/>
                <a:cs typeface="Arial" panose="020B0604020202020204" pitchFamily="34" charset="0"/>
              </a:rPr>
              <a:t>on tarpeen rekisterinpitäjän tai kolmannen osapuolen </a:t>
            </a:r>
            <a:r>
              <a:rPr lang="fi-FI" sz="1400" i="1" dirty="0" smtClean="0">
                <a:latin typeface="Arial" panose="020B0604020202020204" pitchFamily="34" charset="0"/>
                <a:cs typeface="Arial" panose="020B0604020202020204" pitchFamily="34" charset="0"/>
              </a:rPr>
              <a:t>oikeutettujen etujen toteuttamiseksi</a:t>
            </a:r>
            <a:r>
              <a:rPr lang="fi-FI" sz="1400" dirty="0">
                <a:latin typeface="Arial" panose="020B0604020202020204" pitchFamily="34" charset="0"/>
                <a:cs typeface="Arial" panose="020B0604020202020204" pitchFamily="34" charset="0"/>
              </a:rPr>
              <a:t>, paitsi milloin henkilötietojen suojaa edellyttävät rekisteröidyn edut tai perusoikeudet ja -vapaudet syrjäyttävät tällaiset edut, erityisesti jos rekisteröity on lapsi.</a:t>
            </a:r>
          </a:p>
          <a:p>
            <a:pPr marL="457200" lvl="1" indent="0">
              <a:lnSpc>
                <a:spcPct val="100000"/>
              </a:lnSpc>
              <a:spcAft>
                <a:spcPts val="600"/>
              </a:spcAft>
              <a:buNone/>
            </a:pPr>
            <a:r>
              <a:rPr lang="fi-FI" sz="1400" u="sng" dirty="0">
                <a:latin typeface="Arial" panose="020B0604020202020204" pitchFamily="34" charset="0"/>
                <a:cs typeface="Arial" panose="020B0604020202020204" pitchFamily="34" charset="0"/>
                <a:sym typeface="Wingdings" panose="05000000000000000000" pitchFamily="2" charset="2"/>
              </a:rPr>
              <a:t> Rekisterinpitäjän pystyttävä osoittamaan edellä mainittujen periaatteiden </a:t>
            </a:r>
            <a:r>
              <a:rPr lang="fi-FI" sz="1400" u="sng" dirty="0" smtClean="0">
                <a:latin typeface="Arial" panose="020B0604020202020204" pitchFamily="34" charset="0"/>
                <a:cs typeface="Arial" panose="020B0604020202020204" pitchFamily="34" charset="0"/>
                <a:sym typeface="Wingdings" panose="05000000000000000000" pitchFamily="2" charset="2"/>
              </a:rPr>
              <a:t>toteutuminen</a:t>
            </a:r>
            <a:endParaRPr lang="fi-FI" sz="1400" u="sng" dirty="0">
              <a:latin typeface="Arial" panose="020B0604020202020204" pitchFamily="34" charset="0"/>
              <a:cs typeface="Arial" panose="020B0604020202020204" pitchFamily="34" charset="0"/>
            </a:endParaRPr>
          </a:p>
        </p:txBody>
      </p:sp>
      <p:sp>
        <p:nvSpPr>
          <p:cNvPr id="4" name="Dian numeron paikkamerkki 3"/>
          <p:cNvSpPr>
            <a:spLocks noGrp="1"/>
          </p:cNvSpPr>
          <p:nvPr>
            <p:ph type="sldNum" sz="quarter" idx="12"/>
          </p:nvPr>
        </p:nvSpPr>
        <p:spPr/>
        <p:txBody>
          <a:bodyPr/>
          <a:lstStyle/>
          <a:p>
            <a:fld id="{0C9B13A9-7453-4C01-8C69-3EB7C181E35E}" type="slidenum">
              <a:rPr lang="fi-FI" smtClean="0"/>
              <a:t>6</a:t>
            </a:fld>
            <a:endParaRPr lang="fi-FI"/>
          </a:p>
        </p:txBody>
      </p:sp>
    </p:spTree>
    <p:extLst>
      <p:ext uri="{BB962C8B-B14F-4D97-AF65-F5344CB8AC3E}">
        <p14:creationId xmlns:p14="http://schemas.microsoft.com/office/powerpoint/2010/main" val="2483656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Osoitusvelvollisuus=Dokumentointi </a:t>
            </a:r>
            <a:endParaRPr lang="fi-FI" dirty="0"/>
          </a:p>
        </p:txBody>
      </p:sp>
      <p:sp>
        <p:nvSpPr>
          <p:cNvPr id="3" name="Sisällön paikkamerkki 2"/>
          <p:cNvSpPr>
            <a:spLocks noGrp="1"/>
          </p:cNvSpPr>
          <p:nvPr>
            <p:ph idx="1"/>
          </p:nvPr>
        </p:nvSpPr>
        <p:spPr/>
        <p:txBody>
          <a:bodyPr/>
          <a:lstStyle/>
          <a:p>
            <a:r>
              <a:rPr lang="fi-FI" sz="2000" b="1" dirty="0" smtClean="0"/>
              <a:t>Asetus määrää huomioimaan tietosuojan sopimuksissa. -&gt; sopimusliite ja käsittelyohje</a:t>
            </a:r>
          </a:p>
          <a:p>
            <a:pPr lvl="1"/>
            <a:r>
              <a:rPr lang="fi-FI" sz="1800" b="1" dirty="0" smtClean="0"/>
              <a:t>Jyväskylän omat DPA-sopimuspohjat, kasvulle ja oppimiselle tehty omat</a:t>
            </a:r>
          </a:p>
          <a:p>
            <a:r>
              <a:rPr lang="fi-FI" sz="2000" dirty="0" smtClean="0"/>
              <a:t>Rekisteröidyn informointi ymmärrettävällä tavalla. -&gt; Selosteet</a:t>
            </a:r>
          </a:p>
          <a:p>
            <a:r>
              <a:rPr lang="fi-FI" sz="2000" dirty="0" smtClean="0"/>
              <a:t>Tietoturvapolitiikka, -ohjeet ja säännöt</a:t>
            </a:r>
          </a:p>
          <a:p>
            <a:r>
              <a:rPr lang="fi-FI" sz="2000" dirty="0" smtClean="0"/>
              <a:t>Tietojärjestelmädokumentaatio -&gt; pääsynhallinta, lokivalvonta, tekninen tietoturva, tietovirrat</a:t>
            </a:r>
          </a:p>
          <a:p>
            <a:r>
              <a:rPr lang="fi-FI" sz="2000" dirty="0" smtClean="0"/>
              <a:t>Tietosuoja sisäänrakennettuna omavalvonnassa ja riskienhallinnassa</a:t>
            </a:r>
          </a:p>
          <a:p>
            <a:r>
              <a:rPr lang="fi-FI" sz="2000" dirty="0" smtClean="0"/>
              <a:t>Osaamisen dokumentointi</a:t>
            </a:r>
          </a:p>
          <a:p>
            <a:r>
              <a:rPr lang="fi-FI" sz="2000" dirty="0" smtClean="0"/>
              <a:t>Tietosuojaloukkausten käsittely</a:t>
            </a:r>
          </a:p>
          <a:p>
            <a:endParaRPr lang="fi-FI" dirty="0" smtClean="0"/>
          </a:p>
          <a:p>
            <a:endParaRPr lang="fi-FI" dirty="0"/>
          </a:p>
        </p:txBody>
      </p:sp>
      <p:sp>
        <p:nvSpPr>
          <p:cNvPr id="4" name="Dian numeron paikkamerkki 3"/>
          <p:cNvSpPr>
            <a:spLocks noGrp="1"/>
          </p:cNvSpPr>
          <p:nvPr>
            <p:ph type="sldNum" sz="quarter" idx="12"/>
          </p:nvPr>
        </p:nvSpPr>
        <p:spPr/>
        <p:txBody>
          <a:bodyPr/>
          <a:lstStyle/>
          <a:p>
            <a:fld id="{0C9B13A9-7453-4C01-8C69-3EB7C181E35E}" type="slidenum">
              <a:rPr lang="fi-FI" smtClean="0"/>
              <a:t>7</a:t>
            </a:fld>
            <a:endParaRPr lang="fi-FI"/>
          </a:p>
        </p:txBody>
      </p:sp>
    </p:spTree>
    <p:extLst>
      <p:ext uri="{BB962C8B-B14F-4D97-AF65-F5344CB8AC3E}">
        <p14:creationId xmlns:p14="http://schemas.microsoft.com/office/powerpoint/2010/main" val="343089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000" dirty="0" smtClean="0"/>
              <a:t>Keskeisiä muutoksia</a:t>
            </a:r>
            <a:endParaRPr lang="fi-FI" sz="3000" dirty="0"/>
          </a:p>
        </p:txBody>
      </p:sp>
      <p:sp>
        <p:nvSpPr>
          <p:cNvPr id="3" name="Sisällön paikkamerkki 2"/>
          <p:cNvSpPr>
            <a:spLocks noGrp="1"/>
          </p:cNvSpPr>
          <p:nvPr>
            <p:ph idx="1"/>
          </p:nvPr>
        </p:nvSpPr>
        <p:spPr>
          <a:xfrm>
            <a:off x="539552" y="1417638"/>
            <a:ext cx="8229600" cy="4233069"/>
          </a:xfrm>
        </p:spPr>
        <p:txBody>
          <a:bodyPr/>
          <a:lstStyle/>
          <a:p>
            <a:r>
              <a:rPr lang="fi-FI" sz="2000" dirty="0" smtClean="0"/>
              <a:t>Rekisteröidyn oikeudet, riippuvat käsittelyn perusteesta</a:t>
            </a:r>
          </a:p>
          <a:p>
            <a:pPr lvl="2"/>
            <a:r>
              <a:rPr lang="fi-FI" sz="2000" b="1" dirty="0" smtClean="0"/>
              <a:t>Oikeus saada läpinäkyvää informaatiota henkilötietojen käsittelystä -&gt; tietosuojaselosteet ja asiakkaan informointi</a:t>
            </a:r>
          </a:p>
          <a:p>
            <a:pPr lvl="2"/>
            <a:r>
              <a:rPr lang="fi-FI" sz="2000" dirty="0" smtClean="0"/>
              <a:t>Oikeus saada pääsy omiin tietoihin -&gt;tarkastusoikeus</a:t>
            </a:r>
          </a:p>
          <a:p>
            <a:pPr lvl="2"/>
            <a:r>
              <a:rPr lang="fi-FI" sz="2000" dirty="0" smtClean="0"/>
              <a:t>Oikeus tietojen oikaisemiseen </a:t>
            </a:r>
          </a:p>
          <a:p>
            <a:pPr lvl="2"/>
            <a:r>
              <a:rPr lang="fi-FI" sz="2000" dirty="0" smtClean="0"/>
              <a:t>Oikeus tulla unohdetuksi</a:t>
            </a:r>
          </a:p>
          <a:p>
            <a:pPr lvl="2"/>
            <a:r>
              <a:rPr lang="fi-FI" sz="2000" dirty="0" smtClean="0"/>
              <a:t>Oikeus käsittelyn rajoittamiseen</a:t>
            </a:r>
          </a:p>
          <a:p>
            <a:pPr lvl="2"/>
            <a:r>
              <a:rPr lang="fi-FI" sz="2000" dirty="0" smtClean="0"/>
              <a:t>Oikeus siirtää tiedot järjestelmästä toiseen -&gt;ei </a:t>
            </a:r>
            <a:r>
              <a:rPr lang="fi-FI" sz="2000" dirty="0" err="1" smtClean="0"/>
              <a:t>viranom</a:t>
            </a:r>
            <a:r>
              <a:rPr lang="fi-FI" sz="2000" dirty="0" smtClean="0"/>
              <a:t>.</a:t>
            </a:r>
          </a:p>
          <a:p>
            <a:pPr lvl="2"/>
            <a:r>
              <a:rPr lang="fi-FI" sz="2000" dirty="0" smtClean="0"/>
              <a:t>Oikeus vastustaa käsittelyä, automaattista päätöksentekoa ja profilointia </a:t>
            </a:r>
          </a:p>
        </p:txBody>
      </p:sp>
      <p:sp>
        <p:nvSpPr>
          <p:cNvPr id="5" name="Dian numeron paikkamerkki 4"/>
          <p:cNvSpPr>
            <a:spLocks noGrp="1"/>
          </p:cNvSpPr>
          <p:nvPr>
            <p:ph type="sldNum" sz="quarter" idx="12"/>
          </p:nvPr>
        </p:nvSpPr>
        <p:spPr/>
        <p:txBody>
          <a:bodyPr/>
          <a:lstStyle/>
          <a:p>
            <a:fld id="{0C9B13A9-7453-4C01-8C69-3EB7C181E35E}" type="slidenum">
              <a:rPr lang="fi-FI" smtClean="0"/>
              <a:t>8</a:t>
            </a:fld>
            <a:endParaRPr lang="fi-FI"/>
          </a:p>
        </p:txBody>
      </p:sp>
    </p:spTree>
    <p:extLst>
      <p:ext uri="{BB962C8B-B14F-4D97-AF65-F5344CB8AC3E}">
        <p14:creationId xmlns:p14="http://schemas.microsoft.com/office/powerpoint/2010/main" val="2311726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dirty="0" smtClean="0"/>
              <a:t>Rehtorin ajolista</a:t>
            </a:r>
            <a:endParaRPr lang="fi-FI" dirty="0"/>
          </a:p>
        </p:txBody>
      </p:sp>
      <p:sp>
        <p:nvSpPr>
          <p:cNvPr id="4" name="Sisällön paikkamerkki 3"/>
          <p:cNvSpPr>
            <a:spLocks noGrp="1"/>
          </p:cNvSpPr>
          <p:nvPr>
            <p:ph idx="1"/>
          </p:nvPr>
        </p:nvSpPr>
        <p:spPr>
          <a:xfrm>
            <a:off x="457200" y="1988840"/>
            <a:ext cx="8229600" cy="4137323"/>
          </a:xfrm>
        </p:spPr>
        <p:txBody>
          <a:bodyPr/>
          <a:lstStyle/>
          <a:p>
            <a:r>
              <a:rPr lang="fi-FI" dirty="0" smtClean="0"/>
              <a:t>Suojatoimet: </a:t>
            </a:r>
            <a:r>
              <a:rPr lang="fi-FI" dirty="0" err="1" smtClean="0"/>
              <a:t>Harto</a:t>
            </a:r>
            <a:r>
              <a:rPr lang="fi-FI" dirty="0" smtClean="0"/>
              <a:t> Pönkän kalvosarja, kalvo 58</a:t>
            </a:r>
          </a:p>
          <a:p>
            <a:r>
              <a:rPr lang="fi-FI" dirty="0">
                <a:hlinkClick r:id="rId2"/>
              </a:rPr>
              <a:t>https://</a:t>
            </a:r>
            <a:r>
              <a:rPr lang="fi-FI" dirty="0" smtClean="0">
                <a:hlinkClick r:id="rId2"/>
              </a:rPr>
              <a:t>www.slideshare.net/hponka/eun-yleinen-tietosuojaasetus-oppilaitosten-ja-opettajien-nkkulmasta</a:t>
            </a:r>
            <a:r>
              <a:rPr lang="fi-FI" dirty="0" smtClean="0"/>
              <a:t> </a:t>
            </a:r>
          </a:p>
          <a:p>
            <a:pPr lvl="1"/>
            <a:r>
              <a:rPr lang="fi-FI" dirty="0" smtClean="0"/>
              <a:t>Julkinen kalvosarja</a:t>
            </a:r>
          </a:p>
          <a:p>
            <a:r>
              <a:rPr lang="fi-FI" dirty="0" smtClean="0"/>
              <a:t>Vastuumatriisi:</a:t>
            </a:r>
            <a:r>
              <a:rPr lang="fi-FI" dirty="0"/>
              <a:t/>
            </a:r>
            <a:br>
              <a:rPr lang="fi-FI" dirty="0"/>
            </a:br>
            <a:r>
              <a:rPr lang="fi-FI" dirty="0">
                <a:hlinkClick r:id="rId3"/>
              </a:rPr>
              <a:t>https://</a:t>
            </a:r>
            <a:r>
              <a:rPr lang="fi-FI" dirty="0" smtClean="0">
                <a:hlinkClick r:id="rId3"/>
              </a:rPr>
              <a:t>peda.net/jyvaskyla/ict/ohjeet/tietosuoja/vastuumatriisi</a:t>
            </a:r>
            <a:endParaRPr lang="fi-FI" dirty="0" smtClean="0"/>
          </a:p>
          <a:p>
            <a:pPr marL="0" indent="0">
              <a:buNone/>
            </a:pPr>
            <a:endParaRPr lang="fi-FI" dirty="0"/>
          </a:p>
        </p:txBody>
      </p:sp>
      <p:sp>
        <p:nvSpPr>
          <p:cNvPr id="2" name="Dian numeron paikkamerkki 1"/>
          <p:cNvSpPr>
            <a:spLocks noGrp="1"/>
          </p:cNvSpPr>
          <p:nvPr>
            <p:ph type="sldNum" sz="quarter" idx="12"/>
          </p:nvPr>
        </p:nvSpPr>
        <p:spPr/>
        <p:txBody>
          <a:bodyPr/>
          <a:lstStyle/>
          <a:p>
            <a:fld id="{0C9B13A9-7453-4C01-8C69-3EB7C181E35E}" type="slidenum">
              <a:rPr lang="fi-FI" smtClean="0"/>
              <a:t>9</a:t>
            </a:fld>
            <a:endParaRPr lang="fi-FI"/>
          </a:p>
        </p:txBody>
      </p:sp>
    </p:spTree>
    <p:extLst>
      <p:ext uri="{BB962C8B-B14F-4D97-AF65-F5344CB8AC3E}">
        <p14:creationId xmlns:p14="http://schemas.microsoft.com/office/powerpoint/2010/main" val="3884880884"/>
      </p:ext>
    </p:extLst>
  </p:cSld>
  <p:clrMapOvr>
    <a:masterClrMapping/>
  </p:clrMapOvr>
</p:sld>
</file>

<file path=ppt/theme/theme1.xml><?xml version="1.0" encoding="utf-8"?>
<a:theme xmlns:a="http://schemas.openxmlformats.org/drawingml/2006/main" name="Jkl 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Jkl pohja</Template>
  <TotalTime>12032</TotalTime>
  <Words>1840</Words>
  <Application>Microsoft Office PowerPoint</Application>
  <PresentationFormat>Näytössä katseltava diaesitys (4:3)</PresentationFormat>
  <Paragraphs>299</Paragraphs>
  <Slides>28</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28</vt:i4>
      </vt:variant>
    </vt:vector>
  </HeadingPairs>
  <TitlesOfParts>
    <vt:vector size="35" baseType="lpstr">
      <vt:lpstr>ＭＳ Ｐゴシック</vt:lpstr>
      <vt:lpstr>Arial</vt:lpstr>
      <vt:lpstr>Calibri</vt:lpstr>
      <vt:lpstr>Courier New</vt:lpstr>
      <vt:lpstr>Helvetica Light</vt:lpstr>
      <vt:lpstr>Wingdings</vt:lpstr>
      <vt:lpstr>Jkl pohja</vt:lpstr>
      <vt:lpstr>EU:N YLEINEN  TIETOSUOJA-ASETUS (GDPR) - Rehtorin näkökulma Tietosuojavastaava Liina Kuusela Rehtoreiden koulutusta varten muokannut 12.3.2019 Jarkko Lampinen</vt:lpstr>
      <vt:lpstr>Mitä tietosuoja on?</vt:lpstr>
      <vt:lpstr>Yleistä</vt:lpstr>
      <vt:lpstr>Keskeisiä määritelmiä</vt:lpstr>
      <vt:lpstr>Esimerkkejä henkilötiedoista</vt:lpstr>
      <vt:lpstr>Henkilötietojen käsittelyn on oltava lainmukaista</vt:lpstr>
      <vt:lpstr>Osoitusvelvollisuus=Dokumentointi </vt:lpstr>
      <vt:lpstr>Keskeisiä muutoksia</vt:lpstr>
      <vt:lpstr>Rehtorin ajolista</vt:lpstr>
      <vt:lpstr>Rehtorin ajolista</vt:lpstr>
      <vt:lpstr>Kuka on kuntamme tietosuojavastaava? Mistä löytyy kuntamme opetustoimea koskeva  tietosuojaseloste? Onko ajan tasalla?</vt:lpstr>
      <vt:lpstr>Miten vastaamme tietopyyntöön?</vt:lpstr>
      <vt:lpstr>Miten ilmoitamme tietosuojarikkomuksesta?</vt:lpstr>
      <vt:lpstr>Mitkä ovat kunnan / koulun ylläpitämät rekisterit? Missä ne ovat? Mitä johdannaisia näistä rekistereistä muodostuu?</vt:lpstr>
      <vt:lpstr>Mitä henkilötietoja minulla oikeus käsitellä? Miten niitä käsittelen? </vt:lpstr>
      <vt:lpstr>Mitä sähköisiä järjestelmiä koulumme voi käyttää opetukseen? Miten teemme siitä päätöksen? Millä perusteella?</vt:lpstr>
      <vt:lpstr>GDPR ja kolmannen osapuolen sovellukset opetuksessa</vt:lpstr>
      <vt:lpstr>PowerPoint-esitys</vt:lpstr>
      <vt:lpstr>WhatsApp</vt:lpstr>
      <vt:lpstr>GDPR ja kolmannen osapuolen sovellukset opetuksessa</vt:lpstr>
      <vt:lpstr>Onko järjestelmissä henkilökohtaiset käyttäjätunnukset ja onko roolit määritelty? </vt:lpstr>
      <vt:lpstr>Onko henkilöstön roolit ja vastuut määritelty?</vt:lpstr>
      <vt:lpstr>Onko ulkopuolisten palveluntarjoajien vastuut määritelty?</vt:lpstr>
      <vt:lpstr>Onko tilojen valvonta ja kameravalvonta määritelty?</vt:lpstr>
      <vt:lpstr>Mitä koulutusta, ohjeita ja materiaalia henkilöstö tarvitsee?</vt:lpstr>
      <vt:lpstr>Jatkuvuus</vt:lpstr>
      <vt:lpstr>Koko henkilöstön osaaminen </vt:lpstr>
      <vt:lpstr>Lisätietoa ja koulutusmateriaalia</vt:lpstr>
    </vt:vector>
  </TitlesOfParts>
  <Company>Jyväskylän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Hallintosääntö</dc:title>
  <dc:creator>jkl;heli.leinonkoski@jkl.fi</dc:creator>
  <cp:lastModifiedBy>Lampinen Jarkko</cp:lastModifiedBy>
  <cp:revision>354</cp:revision>
  <cp:lastPrinted>2017-03-03T08:21:28Z</cp:lastPrinted>
  <dcterms:created xsi:type="dcterms:W3CDTF">2017-01-23T12:42:30Z</dcterms:created>
  <dcterms:modified xsi:type="dcterms:W3CDTF">2019-03-14T09:41:14Z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77b3939-a7bf-4e24-afc0-ad8dc9ef8cc0_Enabled">
    <vt:lpwstr>True</vt:lpwstr>
  </property>
  <property fmtid="{D5CDD505-2E9C-101B-9397-08002B2CF9AE}" pid="3" name="MSIP_Label_677b3939-a7bf-4e24-afc0-ad8dc9ef8cc0_SiteId">
    <vt:lpwstr>fc34d05c-a2f2-4ac2-89c5-b44f3a9f451c</vt:lpwstr>
  </property>
  <property fmtid="{D5CDD505-2E9C-101B-9397-08002B2CF9AE}" pid="4" name="MSIP_Label_677b3939-a7bf-4e24-afc0-ad8dc9ef8cc0_Owner">
    <vt:lpwstr>jarkko.lampinen@jyvaskyla.fi</vt:lpwstr>
  </property>
  <property fmtid="{D5CDD505-2E9C-101B-9397-08002B2CF9AE}" pid="5" name="MSIP_Label_677b3939-a7bf-4e24-afc0-ad8dc9ef8cc0_SetDate">
    <vt:lpwstr>2019-03-13T19:12:00.3287567Z</vt:lpwstr>
  </property>
  <property fmtid="{D5CDD505-2E9C-101B-9397-08002B2CF9AE}" pid="6" name="MSIP_Label_677b3939-a7bf-4e24-afc0-ad8dc9ef8cc0_Name">
    <vt:lpwstr>Julkinen</vt:lpwstr>
  </property>
  <property fmtid="{D5CDD505-2E9C-101B-9397-08002B2CF9AE}" pid="7" name="MSIP_Label_677b3939-a7bf-4e24-afc0-ad8dc9ef8cc0_Application">
    <vt:lpwstr>Microsoft Azure Information Protection</vt:lpwstr>
  </property>
  <property fmtid="{D5CDD505-2E9C-101B-9397-08002B2CF9AE}" pid="8" name="MSIP_Label_677b3939-a7bf-4e24-afc0-ad8dc9ef8cc0_Extended_MSFT_Method">
    <vt:lpwstr>Manual</vt:lpwstr>
  </property>
  <property fmtid="{D5CDD505-2E9C-101B-9397-08002B2CF9AE}" pid="9" name="Sensitivity">
    <vt:lpwstr>Julkinen</vt:lpwstr>
  </property>
</Properties>
</file>