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B15BC7B-46A0-4C75-8265-5435D26B0780}">
  <a:tblStyle styleId="{5B15BC7B-46A0-4C75-8265-5435D26B078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c7c5af1c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c7c5af1c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4c7c5af1c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c7c5af1c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i"/>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fi"/>
              <a:t>Business Bingo!</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fi"/>
              <a:t>Bingo-pelin avulla alueen yritykset tutuiksi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graphicFrame>
        <p:nvGraphicFramePr>
          <p:cNvPr id="60" name="Google Shape;60;p14"/>
          <p:cNvGraphicFramePr/>
          <p:nvPr/>
        </p:nvGraphicFramePr>
        <p:xfrm>
          <a:off x="99850" y="588625"/>
          <a:ext cx="3000000" cy="3000000"/>
        </p:xfrm>
        <a:graphic>
          <a:graphicData uri="http://schemas.openxmlformats.org/drawingml/2006/table">
            <a:tbl>
              <a:tblPr>
                <a:noFill/>
                <a:tableStyleId>{5B15BC7B-46A0-4C75-8265-5435D26B0780}</a:tableStyleId>
              </a:tblPr>
              <a:tblGrid>
                <a:gridCol w="2975225"/>
                <a:gridCol w="2975225"/>
                <a:gridCol w="2975225"/>
              </a:tblGrid>
              <a:tr h="1477950">
                <a:tc>
                  <a:txBody>
                    <a:bodyPr>
                      <a:noAutofit/>
                    </a:bodyPr>
                    <a:lstStyle/>
                    <a:p>
                      <a:pPr indent="0" lvl="0" marL="0" rtl="0" algn="l">
                        <a:spcBef>
                          <a:spcPts val="0"/>
                        </a:spcBef>
                        <a:spcAft>
                          <a:spcPts val="0"/>
                        </a:spcAft>
                        <a:buNone/>
                      </a:pPr>
                      <a:r>
                        <a:rPr b="1" lang="fi" sz="1200"/>
                        <a:t>ÄKÄSLOMPOLO</a:t>
                      </a:r>
                      <a:r>
                        <a:rPr lang="fi" sz="1200"/>
                        <a:t>, YRITYKSEN NIMI:</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KÄYTY PVM:</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KUITTAUS:</a:t>
                      </a:r>
                      <a:endParaRPr sz="1200"/>
                    </a:p>
                  </a:txBody>
                  <a:tcPr marT="91425" marB="91425" marR="91425" marL="91425"/>
                </a:tc>
                <a:tc>
                  <a:txBody>
                    <a:bodyPr>
                      <a:noAutofit/>
                    </a:bodyPr>
                    <a:lstStyle/>
                    <a:p>
                      <a:pPr indent="0" lvl="0" marL="0" rtl="0" algn="l">
                        <a:spcBef>
                          <a:spcPts val="0"/>
                        </a:spcBef>
                        <a:spcAft>
                          <a:spcPts val="0"/>
                        </a:spcAft>
                        <a:buNone/>
                      </a:pPr>
                      <a:r>
                        <a:rPr b="1" lang="fi" sz="1200"/>
                        <a:t>YLLÄSJÄRVI,</a:t>
                      </a:r>
                      <a:r>
                        <a:rPr lang="fi" sz="1200"/>
                        <a:t> YRITYKSEN NIMI:</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KÄYTY PVM:</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KUITTAUS:</a:t>
                      </a:r>
                      <a:endParaRPr sz="1200"/>
                    </a:p>
                  </a:txBody>
                  <a:tcPr marT="91425" marB="91425" marR="91425" marL="91425"/>
                </a:tc>
                <a:tc>
                  <a:txBody>
                    <a:bodyPr>
                      <a:noAutofit/>
                    </a:bodyPr>
                    <a:lstStyle/>
                    <a:p>
                      <a:pPr indent="0" lvl="0" marL="0" rtl="0" algn="l">
                        <a:spcBef>
                          <a:spcPts val="0"/>
                        </a:spcBef>
                        <a:spcAft>
                          <a:spcPts val="0"/>
                        </a:spcAft>
                        <a:buNone/>
                      </a:pPr>
                      <a:r>
                        <a:rPr b="1" lang="fi" sz="1200"/>
                        <a:t>KOLARIN KK</a:t>
                      </a:r>
                      <a:r>
                        <a:rPr lang="fi" sz="1200"/>
                        <a:t>, YRITYKSEN NIMI:</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KÄYTY PVM:</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KUITTAUS:</a:t>
                      </a:r>
                      <a:endParaRPr sz="1200"/>
                    </a:p>
                  </a:txBody>
                  <a:tcPr marT="91425" marB="91425" marR="91425" marL="91425"/>
                </a:tc>
              </a:tr>
              <a:tr h="1477950">
                <a:tc>
                  <a:txBody>
                    <a:bodyPr>
                      <a:noAutofit/>
                    </a:bodyPr>
                    <a:lstStyle/>
                    <a:p>
                      <a:pPr indent="0" lvl="0" marL="0" rtl="0" algn="l">
                        <a:spcBef>
                          <a:spcPts val="0"/>
                        </a:spcBef>
                        <a:spcAft>
                          <a:spcPts val="0"/>
                        </a:spcAft>
                        <a:buNone/>
                      </a:pPr>
                      <a:r>
                        <a:rPr b="1" lang="fi" sz="1200"/>
                        <a:t>SIEPPIJÄRVI</a:t>
                      </a:r>
                      <a:r>
                        <a:rPr lang="fi" sz="1200"/>
                        <a:t>, YRITYKSEN NIMI:</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KÄYTY PVM:</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KUITTAUS:</a:t>
                      </a:r>
                      <a:endParaRPr sz="1200"/>
                    </a:p>
                  </a:txBody>
                  <a:tcPr marT="91425" marB="91425" marR="91425" marL="91425"/>
                </a:tc>
                <a:tc>
                  <a:txBody>
                    <a:bodyPr>
                      <a:noAutofit/>
                    </a:bodyPr>
                    <a:lstStyle/>
                    <a:p>
                      <a:pPr indent="0" lvl="0" marL="0" rtl="0" algn="l">
                        <a:spcBef>
                          <a:spcPts val="0"/>
                        </a:spcBef>
                        <a:spcAft>
                          <a:spcPts val="0"/>
                        </a:spcAft>
                        <a:buNone/>
                      </a:pPr>
                      <a:r>
                        <a:rPr b="1" lang="fi" sz="1200"/>
                        <a:t>VAPAAVALINTAINEN</a:t>
                      </a:r>
                      <a:r>
                        <a:rPr lang="fi" sz="1200"/>
                        <a:t> YRITYS:</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KÄYTY PVM:</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KUITTAUS:</a:t>
                      </a:r>
                      <a:endParaRPr sz="1200"/>
                    </a:p>
                  </a:txBody>
                  <a:tcPr marT="91425" marB="91425" marR="91425" marL="91425"/>
                </a:tc>
                <a:tc>
                  <a:txBody>
                    <a:bodyPr>
                      <a:noAutofit/>
                    </a:bodyPr>
                    <a:lstStyle/>
                    <a:p>
                      <a:pPr indent="0" lvl="0" marL="0" rtl="0" algn="l">
                        <a:spcBef>
                          <a:spcPts val="0"/>
                        </a:spcBef>
                        <a:spcAft>
                          <a:spcPts val="0"/>
                        </a:spcAft>
                        <a:buNone/>
                      </a:pPr>
                      <a:r>
                        <a:rPr b="1" lang="fi" sz="1200"/>
                        <a:t>YLLÄSJÄRVI</a:t>
                      </a:r>
                      <a:r>
                        <a:rPr lang="fi" sz="1200"/>
                        <a:t>, YRITYKSEN NIMI:</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KÄYTY PVM:</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KUITTAUS:</a:t>
                      </a:r>
                      <a:endParaRPr sz="1200"/>
                    </a:p>
                  </a:txBody>
                  <a:tcPr marT="91425" marB="91425" marR="91425" marL="91425"/>
                </a:tc>
              </a:tr>
              <a:tr h="1477950">
                <a:tc>
                  <a:txBody>
                    <a:bodyPr>
                      <a:noAutofit/>
                    </a:bodyPr>
                    <a:lstStyle/>
                    <a:p>
                      <a:pPr indent="0" lvl="0" marL="0" rtl="0" algn="l">
                        <a:spcBef>
                          <a:spcPts val="0"/>
                        </a:spcBef>
                        <a:spcAft>
                          <a:spcPts val="0"/>
                        </a:spcAft>
                        <a:buNone/>
                      </a:pPr>
                      <a:r>
                        <a:rPr b="1" lang="fi" sz="1200"/>
                        <a:t>KOLARIN KK</a:t>
                      </a:r>
                      <a:r>
                        <a:rPr lang="fi" sz="1200"/>
                        <a:t>, YRITYKSEN NIMI:</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KÄYTY PVM:</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KUITTAUS:</a:t>
                      </a:r>
                      <a:endParaRPr sz="1200"/>
                    </a:p>
                  </a:txBody>
                  <a:tcPr marT="91425" marB="91425" marR="91425" marL="91425"/>
                </a:tc>
                <a:tc>
                  <a:txBody>
                    <a:bodyPr>
                      <a:noAutofit/>
                    </a:bodyPr>
                    <a:lstStyle/>
                    <a:p>
                      <a:pPr indent="0" lvl="0" marL="0" rtl="0" algn="l">
                        <a:spcBef>
                          <a:spcPts val="0"/>
                        </a:spcBef>
                        <a:spcAft>
                          <a:spcPts val="0"/>
                        </a:spcAft>
                        <a:buNone/>
                      </a:pPr>
                      <a:r>
                        <a:rPr b="1" lang="fi" sz="1200"/>
                        <a:t>ÄKÄSLOMPOLO</a:t>
                      </a:r>
                      <a:r>
                        <a:rPr lang="fi" sz="1200"/>
                        <a:t>, YRITYKSEN NIMI:</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KÄYTY PVM:</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KUITTAUS:</a:t>
                      </a:r>
                      <a:endParaRPr sz="1200"/>
                    </a:p>
                  </a:txBody>
                  <a:tcPr marT="91425" marB="91425" marR="91425" marL="91425"/>
                </a:tc>
                <a:tc>
                  <a:txBody>
                    <a:bodyPr>
                      <a:noAutofit/>
                    </a:bodyPr>
                    <a:lstStyle/>
                    <a:p>
                      <a:pPr indent="0" lvl="0" marL="0" rtl="0" algn="l">
                        <a:spcBef>
                          <a:spcPts val="0"/>
                        </a:spcBef>
                        <a:spcAft>
                          <a:spcPts val="0"/>
                        </a:spcAft>
                        <a:buNone/>
                      </a:pPr>
                      <a:r>
                        <a:rPr b="1" lang="fi" sz="1200"/>
                        <a:t>SIEPPIJÄRVI</a:t>
                      </a:r>
                      <a:r>
                        <a:rPr lang="fi" sz="1200"/>
                        <a:t>, YRITYKSEN NIMI:</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KÄYTY PVM:</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fi" sz="1200"/>
                        <a:t>KUITTAUS:</a:t>
                      </a:r>
                      <a:endParaRPr sz="1200"/>
                    </a:p>
                  </a:txBody>
                  <a:tcPr marT="91425" marB="91425" marR="91425" marL="91425"/>
                </a:tc>
              </a:tr>
            </a:tbl>
          </a:graphicData>
        </a:graphic>
      </p:graphicFrame>
      <p:sp>
        <p:nvSpPr>
          <p:cNvPr id="61" name="Google Shape;61;p14"/>
          <p:cNvSpPr txBox="1"/>
          <p:nvPr/>
        </p:nvSpPr>
        <p:spPr>
          <a:xfrm>
            <a:off x="249500" y="122250"/>
            <a:ext cx="7185600" cy="38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i"/>
              <a:t>OPPILAAN NIMI:					KOULU, LUOKKA: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832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i"/>
              <a:t>Ohjeet bingon pelaamiseen</a:t>
            </a:r>
            <a:endParaRPr/>
          </a:p>
        </p:txBody>
      </p:sp>
      <p:sp>
        <p:nvSpPr>
          <p:cNvPr id="67" name="Google Shape;67;p15"/>
          <p:cNvSpPr txBox="1"/>
          <p:nvPr>
            <p:ph idx="1" type="body"/>
          </p:nvPr>
        </p:nvSpPr>
        <p:spPr>
          <a:xfrm>
            <a:off x="311700" y="755750"/>
            <a:ext cx="8520600" cy="4169400"/>
          </a:xfrm>
          <a:prstGeom prst="rect">
            <a:avLst/>
          </a:prstGeom>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SzPts val="1400"/>
              <a:buChar char="●"/>
            </a:pPr>
            <a:r>
              <a:rPr lang="fi" sz="1400"/>
              <a:t>Yritysbingoa voi pelata joko pitkin kouluvuotta kouluajalla yritysvierailujen merkeissä tai bingo voi olla oppilaille vapaaehtoinen, vapaa-ajalla suoritettava. Bingoa voi pelata minkä ikäiset koululaiset tahansa.</a:t>
            </a:r>
            <a:endParaRPr sz="1400"/>
          </a:p>
          <a:p>
            <a:pPr indent="-317500" lvl="0" marL="457200" rtl="0" algn="l">
              <a:lnSpc>
                <a:spcPct val="150000"/>
              </a:lnSpc>
              <a:spcBef>
                <a:spcPts val="0"/>
              </a:spcBef>
              <a:spcAft>
                <a:spcPts val="0"/>
              </a:spcAft>
              <a:buSzPts val="1400"/>
              <a:buChar char="●"/>
            </a:pPr>
            <a:r>
              <a:rPr lang="fi" sz="1400"/>
              <a:t>Määritelkää yhdessä luokan kanssa ajanjakso, jonka aikana bingoa pelataan. Se voi olla esimerkiksi teemakuukausi, lukukausi tai lukuvuosi. Voitte myös sopia, että saako bingon jo yhdestä vaaka-, pysty- tai vinorivistä vai tuleeko koko ruudukon olla täynnä.</a:t>
            </a:r>
            <a:endParaRPr sz="1400"/>
          </a:p>
          <a:p>
            <a:pPr indent="-317500" lvl="0" marL="457200" rtl="0" algn="l">
              <a:lnSpc>
                <a:spcPct val="150000"/>
              </a:lnSpc>
              <a:spcBef>
                <a:spcPts val="0"/>
              </a:spcBef>
              <a:spcAft>
                <a:spcPts val="0"/>
              </a:spcAft>
              <a:buSzPts val="1400"/>
              <a:buChar char="●"/>
            </a:pPr>
            <a:r>
              <a:rPr lang="fi" sz="1400"/>
              <a:t>Oppilaat kiertävät eri kylien yrityksiä, käyvät tutustumassa niihin ja ottavat yrityksen henkilöstöltä puumerkin bingokorttiin kyseisen kylän kohdalle. Korttiin merkitään myös päivämäärä sekä yrityksen nimi. Kun oppilas on saanut bingon, palautetaan kortti opettajalle. Koulussa käydään yhdessä oppilaiden kanssa läpi yritykset, joissa on vierailtu ja halutessaan niiden sijainti voidaan merkitä myös isolle karttapohjalle.</a:t>
            </a:r>
            <a:endParaRPr sz="1400"/>
          </a:p>
          <a:p>
            <a:pPr indent="-317500" lvl="0" marL="457200" rtl="0" algn="l">
              <a:lnSpc>
                <a:spcPct val="150000"/>
              </a:lnSpc>
              <a:spcBef>
                <a:spcPts val="0"/>
              </a:spcBef>
              <a:spcAft>
                <a:spcPts val="0"/>
              </a:spcAft>
              <a:buSzPts val="1400"/>
              <a:buChar char="●"/>
            </a:pPr>
            <a:r>
              <a:rPr lang="fi" sz="1400"/>
              <a:t>Opettaja voi halutessaan palkita kaikki bingon saaneet oppilaat pienellä palkinnolla esim. tarralla tai kunniamainninalla.</a:t>
            </a:r>
            <a:endParaRPr sz="14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