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Default Extension="jpeg" ContentType="image/jpeg"/>
  <Default Extension="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74" r:id="rId4"/>
  </p:sldMasterIdLst>
  <p:notesMasterIdLst>
    <p:notesMasterId r:id="rId6"/>
  </p:notesMasterIdLst>
  <p:handoutMasterIdLst>
    <p:handoutMasterId r:id="rId7"/>
  </p:handoutMasterIdLst>
  <p:sldIdLst>
    <p:sldId id="367" r:id="rId5"/>
  </p:sldIdLst>
  <p:sldSz cx="9144000" cy="6858000" type="screen4x3"/>
  <p:notesSz cx="9939338" cy="6807200"/>
  <p:defaultTextStyle>
    <a:defPPr>
      <a:defRPr lang="fi-FI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1103" autoAdjust="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66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2"/>
        <a:sy n="1" d="2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5629992" y="0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123685-41E2-4E1E-BF22-469839CF6CBE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6465659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6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DC2FA-736C-405B-90E5-580A405C597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9581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5629992" y="1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D30D0-C9D5-4F2B-B1AB-4ED0D93AAA26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3438525" y="850900"/>
            <a:ext cx="306228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993934" y="3275965"/>
            <a:ext cx="7951470" cy="2680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0BFDA-2005-42C0-AF63-4DBEF3FC0C5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16762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FB61FC-1A54-47B2-8D17-3E4C0F1EA6A7}" type="datetimeFigureOut">
              <a:rPr lang="fi-FI" smtClean="0"/>
              <a:t>23.1.2015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88A9-4957-45D0-8235-4CDB548B17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5018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B6ADB8-F0D4-49E3-AC98-D892717CEBAB}" type="datetime1">
              <a:rPr lang="fi-FI" smtClean="0"/>
              <a:t>23.1.2015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663916-61A9-4590-928C-558D153B9C4D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740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5F8650F-10F7-422B-93B9-B4A655DE2399}" type="datetime1">
              <a:rPr lang="fi-FI" smtClean="0"/>
              <a:t>23.1.2015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1382B-319C-4C74-A210-DC01BA8CFB52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3580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aotsikko 2"/>
          <p:cNvSpPr>
            <a:spLocks noGrp="1"/>
          </p:cNvSpPr>
          <p:nvPr>
            <p:ph type="subTitle" idx="1"/>
          </p:nvPr>
        </p:nvSpPr>
        <p:spPr>
          <a:xfrm>
            <a:off x="1371600" y="3185300"/>
            <a:ext cx="6400800" cy="81760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fi-FI" dirty="0" smtClean="0"/>
          </a:p>
        </p:txBody>
      </p:sp>
      <p:sp>
        <p:nvSpPr>
          <p:cNvPr id="10" name="Otsikko 1"/>
          <p:cNvSpPr>
            <a:spLocks noGrp="1"/>
          </p:cNvSpPr>
          <p:nvPr>
            <p:ph type="ctrTitle"/>
          </p:nvPr>
        </p:nvSpPr>
        <p:spPr>
          <a:xfrm>
            <a:off x="685800" y="2080846"/>
            <a:ext cx="7772400" cy="1104454"/>
          </a:xfrm>
          <a:prstGeom prst="rect">
            <a:avLst/>
          </a:prstGeom>
        </p:spPr>
        <p:txBody>
          <a:bodyPr anchor="ctr"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fi-FI" dirty="0"/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51B64E1-181A-4A65-B764-0873401D9294}" type="datetime1">
              <a:rPr lang="fi-FI" smtClean="0"/>
              <a:t>23.1.2015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70A977-D7D9-4DE6-9840-73AEDE7441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3119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2F835D-4DBD-40FC-8FE4-C84FCFB6B0A7}" type="datetime1">
              <a:rPr lang="fi-FI" smtClean="0"/>
              <a:t>23.1.2015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F88A9-4957-45D0-8235-4CDB548B17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60686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49E080-FC4D-4951-8349-A566FE0D5566}" type="datetime1">
              <a:rPr lang="fi-FI" smtClean="0"/>
              <a:t>23.1.2015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2BFD3A-3D07-4A93-B761-85F490FF2F2A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3718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DEAD10E-DB84-424E-B275-BCDBDD6DD34C}" type="datetime1">
              <a:rPr lang="fi-FI" smtClean="0"/>
              <a:t>23.1.2015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450CFB-4C44-4DA3-BE35-4F30FB17D528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9142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A883A3F-9DB3-4A0E-9432-839D695C6DE2}" type="datetime1">
              <a:rPr lang="fi-FI" smtClean="0"/>
              <a:t>23.1.2015</a:t>
            </a:fld>
            <a:endParaRPr lang="fi-FI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EA6A61-7F09-4681-AC53-D9AB57966831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189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61EC53-2463-47FD-81C6-4390B7EC4FAB}" type="datetime1">
              <a:rPr lang="fi-FI" smtClean="0"/>
              <a:t>23.1.2015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E20D8C-EC43-4131-B066-3D1444B93516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203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B24582-7B1A-4B4B-A8A3-9D21DF68F3AF}" type="datetime1">
              <a:rPr lang="fi-FI" smtClean="0"/>
              <a:t>23.1.2015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BB6539-08C8-4400-A88E-60A28B0A0C55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854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4C810E5-A57B-4EA3-9D5A-0E69B0B52037}" type="datetime1">
              <a:rPr lang="fi-FI" smtClean="0"/>
              <a:t>23.1.2015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F4896-6A52-4AA6-916D-0920BCD14633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60176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ED3EED-B636-409A-A543-BB8A128F10F3}" type="datetime1">
              <a:rPr lang="fi-FI" smtClean="0"/>
              <a:t>23.1.2015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696640-FB47-4140-8F81-39B073786C24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603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FCEF7D-5A1B-4EDC-AB43-15D683D481E8}" type="datetime1">
              <a:rPr lang="fi-FI" smtClean="0"/>
              <a:t>23.1.2015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A7EC1D0-C306-46B3-AFC2-3FE613452F9A}" type="slidenum">
              <a:rPr lang="fi-FI" smtClean="0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9169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7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8028384" y="6582355"/>
            <a:ext cx="3488517" cy="307509"/>
          </a:xfrm>
        </p:spPr>
        <p:txBody>
          <a:bodyPr/>
          <a:lstStyle/>
          <a:p>
            <a:pPr algn="l"/>
            <a:r>
              <a:rPr lang="fi-FI" sz="1100" dirty="0" err="1" smtClean="0">
                <a:solidFill>
                  <a:prstClr val="black">
                    <a:tint val="75000"/>
                  </a:prstClr>
                </a:solidFill>
              </a:rPr>
              <a:t>RLä</a:t>
            </a:r>
            <a:r>
              <a:rPr lang="fi-FI" sz="1100" dirty="0" smtClean="0">
                <a:solidFill>
                  <a:prstClr val="black">
                    <a:tint val="75000"/>
                  </a:prstClr>
                </a:solidFill>
              </a:rPr>
              <a:t> 16.1.2015</a:t>
            </a:r>
            <a:endParaRPr lang="fi-FI" sz="1100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0" y="0"/>
            <a:ext cx="10461923" cy="6858000"/>
            <a:chOff x="0" y="0"/>
            <a:chExt cx="10461923" cy="6858000"/>
          </a:xfrm>
        </p:grpSpPr>
        <p:sp>
          <p:nvSpPr>
            <p:cNvPr id="4" name="Tekstiruutu 3"/>
            <p:cNvSpPr txBox="1"/>
            <p:nvPr/>
          </p:nvSpPr>
          <p:spPr>
            <a:xfrm>
              <a:off x="1332675" y="0"/>
              <a:ext cx="91292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fi-FI" b="1" dirty="0">
                  <a:solidFill>
                    <a:prstClr val="black"/>
                  </a:solidFill>
                  <a:latin typeface="Calibri"/>
                </a:rPr>
                <a:t>V</a:t>
              </a:r>
              <a:r>
                <a:rPr lang="fi-FI" sz="2400" b="1" dirty="0" smtClean="0">
                  <a:solidFill>
                    <a:prstClr val="black"/>
                  </a:solidFill>
                  <a:latin typeface="Calibri"/>
                </a:rPr>
                <a:t>äkivaltatilanteissa toimiminen ja tilanteiden käsittely </a:t>
              </a:r>
              <a:endParaRPr lang="fi-FI" sz="2400" b="1" dirty="0">
                <a:solidFill>
                  <a:prstClr val="black"/>
                </a:solidFill>
                <a:latin typeface="Calibri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0" y="199866"/>
              <a:ext cx="9167682" cy="6658134"/>
              <a:chOff x="-7664" y="195936"/>
              <a:chExt cx="9167682" cy="6658134"/>
            </a:xfrm>
          </p:grpSpPr>
          <p:grpSp>
            <p:nvGrpSpPr>
              <p:cNvPr id="11" name="Ryhmä 10"/>
              <p:cNvGrpSpPr/>
              <p:nvPr/>
            </p:nvGrpSpPr>
            <p:grpSpPr>
              <a:xfrm>
                <a:off x="456390" y="2483057"/>
                <a:ext cx="1224136" cy="679576"/>
                <a:chOff x="7020272" y="2924944"/>
                <a:chExt cx="936104" cy="560412"/>
              </a:xfrm>
            </p:grpSpPr>
            <p:cxnSp>
              <p:nvCxnSpPr>
                <p:cNvPr id="48" name="Suora nuoliyhdysviiva 47"/>
                <p:cNvCxnSpPr/>
                <p:nvPr/>
              </p:nvCxnSpPr>
              <p:spPr>
                <a:xfrm flipH="1">
                  <a:off x="7020272" y="2924944"/>
                  <a:ext cx="936104" cy="0"/>
                </a:xfrm>
                <a:prstGeom prst="straightConnector1">
                  <a:avLst/>
                </a:prstGeom>
                <a:ln w="38100" cmpd="dbl">
                  <a:solidFill>
                    <a:schemeClr val="accent1">
                      <a:shade val="95000"/>
                      <a:satMod val="105000"/>
                    </a:schemeClr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uora nuoliyhdysviiva 45"/>
                <p:cNvCxnSpPr/>
                <p:nvPr/>
              </p:nvCxnSpPr>
              <p:spPr>
                <a:xfrm>
                  <a:off x="7020272" y="2945296"/>
                  <a:ext cx="0" cy="540060"/>
                </a:xfrm>
                <a:prstGeom prst="straightConnector1">
                  <a:avLst/>
                </a:prstGeom>
                <a:ln w="38100" cmpd="dbl">
                  <a:solidFill>
                    <a:schemeClr val="accent1">
                      <a:shade val="95000"/>
                      <a:satMod val="105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" name="Pyöristetty suorakulmio 5"/>
              <p:cNvSpPr/>
              <p:nvPr/>
            </p:nvSpPr>
            <p:spPr>
              <a:xfrm>
                <a:off x="1115616" y="434281"/>
                <a:ext cx="8040737" cy="1040765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fi-FI" sz="1400" b="1" dirty="0" smtClean="0">
                    <a:solidFill>
                      <a:prstClr val="black"/>
                    </a:solidFill>
                  </a:rPr>
                  <a:t>Tilanteessa: </a:t>
                </a:r>
                <a:r>
                  <a:rPr lang="fi-FI" sz="1400" dirty="0" smtClean="0">
                    <a:solidFill>
                      <a:prstClr val="black"/>
                    </a:solidFill>
                  </a:rPr>
                  <a:t>Pyri toimimaan rauhallisesti, ettet omalla toiminnallasi kasvata tilannetta. Tarvittaessa 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fi-FI" sz="1400" dirty="0" smtClean="0">
                    <a:solidFill>
                      <a:prstClr val="black"/>
                    </a:solidFill>
                  </a:rPr>
                  <a:t>pakene ja suojaudu</a:t>
                </a:r>
                <a:r>
                  <a:rPr lang="fi-FI" sz="1400" dirty="0" smtClean="0">
                    <a:solidFill>
                      <a:schemeClr val="tx1"/>
                    </a:solidFill>
                  </a:rPr>
                  <a:t>. Hälytä apua.</a:t>
                </a:r>
              </a:p>
              <a:p>
                <a:pPr marL="171450" indent="-1714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Työssä tai työympäristössä ei pidä sietää väkivaltaa </a:t>
                </a:r>
                <a:r>
                  <a:rPr lang="fi-FI" sz="1200" dirty="0">
                    <a:solidFill>
                      <a:prstClr val="black"/>
                    </a:solidFill>
                  </a:rPr>
                  <a:t>tai sen 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uhkaa. Henkinen </a:t>
                </a:r>
                <a:r>
                  <a:rPr lang="fi-FI" sz="1200" dirty="0">
                    <a:solidFill>
                      <a:prstClr val="black"/>
                    </a:solidFill>
                  </a:rPr>
                  <a:t>ja fyysinen 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väkivalta eivät kuulu työpaikalle.</a:t>
                </a:r>
              </a:p>
              <a:p>
                <a:pPr marL="171450" indent="-1714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Opetus- ja kasvatusalalla toimivan ei </a:t>
                </a:r>
                <a:r>
                  <a:rPr lang="fi-FI" sz="1200" dirty="0" smtClean="0">
                    <a:solidFill>
                      <a:schemeClr val="tx1"/>
                    </a:solidFill>
                  </a:rPr>
                  <a:t>pidä sallia väkivaltaa 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kenenkään taholta (lapsen, oppilaan, opiskelijan, huoltajan, työyhteisön jäsenten eikä ulkopuolisten taholta)  eikä minkäänlaisten välineiden välityksellä.  (</a:t>
                </a:r>
                <a:r>
                  <a:rPr lang="fi-FI" sz="1200" dirty="0" err="1" smtClean="0">
                    <a:solidFill>
                      <a:prstClr val="black"/>
                    </a:solidFill>
                  </a:rPr>
                  <a:t>TtL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 27 §)</a:t>
                </a:r>
              </a:p>
            </p:txBody>
          </p:sp>
          <p:sp>
            <p:nvSpPr>
              <p:cNvPr id="7" name="Pyöristetty suorakulmio 6"/>
              <p:cNvSpPr/>
              <p:nvPr/>
            </p:nvSpPr>
            <p:spPr>
              <a:xfrm>
                <a:off x="0" y="195936"/>
                <a:ext cx="1037054" cy="1968866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Jos tilanne aiheutti </a:t>
                </a:r>
                <a:r>
                  <a:rPr lang="fi-FI" sz="1200" dirty="0" err="1" smtClean="0">
                    <a:solidFill>
                      <a:prstClr val="black"/>
                    </a:solidFill>
                  </a:rPr>
                  <a:t>terveydelli-siä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 oireita tai vammoja, käänny heti </a:t>
                </a:r>
                <a:r>
                  <a:rPr lang="fi-FI" sz="1200" b="1" dirty="0" smtClean="0">
                    <a:solidFill>
                      <a:prstClr val="black"/>
                    </a:solidFill>
                  </a:rPr>
                  <a:t>työ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terveys-huollon puoleen.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fi-FI" sz="1200" i="1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" name="Pyöristetty suorakulmio 7"/>
              <p:cNvSpPr/>
              <p:nvPr/>
            </p:nvSpPr>
            <p:spPr>
              <a:xfrm>
                <a:off x="-7664" y="3213174"/>
                <a:ext cx="1028963" cy="1809134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Saata asia myös  työsuojelu-valtuutetun tietoon tuen saamiseksi.</a:t>
                </a:r>
                <a:endParaRPr lang="fi-FI" sz="12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25" name="Pyöristetty suorakulmio 24"/>
              <p:cNvSpPr/>
              <p:nvPr/>
            </p:nvSpPr>
            <p:spPr>
              <a:xfrm>
                <a:off x="0" y="5643896"/>
                <a:ext cx="1021299" cy="1092214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2700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Työsuojelu-valtuutettu tukenasi</a:t>
                </a:r>
              </a:p>
            </p:txBody>
          </p:sp>
          <p:sp>
            <p:nvSpPr>
              <p:cNvPr id="27" name="Pyöristetty suorakulmio 26"/>
              <p:cNvSpPr/>
              <p:nvPr/>
            </p:nvSpPr>
            <p:spPr>
              <a:xfrm>
                <a:off x="1115617" y="1610147"/>
                <a:ext cx="8040736" cy="1140043"/>
              </a:xfrm>
              <a:prstGeom prst="roundRect">
                <a:avLst/>
              </a:prstGeom>
              <a:solidFill>
                <a:srgbClr val="FFFF99"/>
              </a:solidFill>
              <a:ln w="12700">
                <a:solidFill>
                  <a:schemeClr val="accent2">
                    <a:lumMod val="60000"/>
                    <a:lumOff val="40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fi-FI" sz="1400" dirty="0" smtClean="0">
                  <a:solidFill>
                    <a:prstClr val="black"/>
                  </a:solidFill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fi-FI" sz="1400" b="1" dirty="0" smtClean="0">
                    <a:solidFill>
                      <a:prstClr val="black"/>
                    </a:solidFill>
                  </a:rPr>
                  <a:t>Tilanteen jälkeen: </a:t>
                </a:r>
                <a:r>
                  <a:rPr lang="fi-FI" sz="1400" dirty="0" smtClean="0">
                    <a:solidFill>
                      <a:prstClr val="black"/>
                    </a:solidFill>
                  </a:rPr>
                  <a:t>Ilmoita tilanteesta työnantajan edustajalle eli esimiehellesi</a:t>
                </a:r>
              </a:p>
              <a:p>
                <a:pPr marL="285750" indent="-2857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fi-FI" sz="1200" dirty="0">
                    <a:solidFill>
                      <a:prstClr val="black"/>
                    </a:solidFill>
                  </a:rPr>
                  <a:t>T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ee väkivalta- tai turvallisuuspoikkeamailmoitus (</a:t>
                </a:r>
                <a:r>
                  <a:rPr lang="fi-FI" sz="1200" dirty="0" err="1" smtClean="0">
                    <a:solidFill>
                      <a:prstClr val="black"/>
                    </a:solidFill>
                  </a:rPr>
                  <a:t>TtL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 19 §). </a:t>
                </a:r>
                <a:r>
                  <a:rPr lang="fi-FI" sz="1200" dirty="0">
                    <a:solidFill>
                      <a:schemeClr val="tx1"/>
                    </a:solidFill>
                  </a:rPr>
                  <a:t>Alle 15-vuotias lapsi tai oppilas on teoistaan vahingonkorvauksellisessa vastuussa ja nuorella (15-18-v. ) on rikosoikeudellinen vastuu teoistaan.</a:t>
                </a:r>
              </a:p>
              <a:p>
                <a:pPr marL="285750" indent="-2857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Esimiehen velvollisuus on selvittää tapahtunut ja ryhtyä toimenpiteisiin väkivallan poistamiseksi ( </a:t>
                </a:r>
                <a:r>
                  <a:rPr lang="fi-FI" sz="1200" dirty="0" err="1" smtClean="0">
                    <a:solidFill>
                      <a:prstClr val="black"/>
                    </a:solidFill>
                  </a:rPr>
                  <a:t>TtL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 8, 10, 27 §).</a:t>
                </a:r>
              </a:p>
              <a:p>
                <a:pPr marL="285750" indent="-2857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Voit kääntyä myös </a:t>
                </a:r>
                <a:r>
                  <a:rPr lang="fi-FI" sz="1200" dirty="0" smtClean="0">
                    <a:solidFill>
                      <a:schemeClr val="tx1"/>
                    </a:solidFill>
                  </a:rPr>
                  <a:t>esimiehen oman esimiehen 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puoleen, jos esimies ei selvitä asiaa kohtuullisessa ajassa (</a:t>
                </a:r>
                <a:r>
                  <a:rPr lang="fi-FI" sz="1200" dirty="0" err="1" smtClean="0">
                    <a:solidFill>
                      <a:prstClr val="black"/>
                    </a:solidFill>
                  </a:rPr>
                  <a:t>TtL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 8, 10 §). </a:t>
                </a:r>
              </a:p>
              <a:p>
                <a:pPr marL="285750" indent="-2857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endParaRPr lang="fi-FI" sz="1200" dirty="0" smtClean="0">
                  <a:solidFill>
                    <a:prstClr val="black"/>
                  </a:solidFill>
                </a:endParaRPr>
              </a:p>
            </p:txBody>
          </p:sp>
          <p:sp>
            <p:nvSpPr>
              <p:cNvPr id="39" name="Pyöristetty suorakulmio 38"/>
              <p:cNvSpPr/>
              <p:nvPr/>
            </p:nvSpPr>
            <p:spPr>
              <a:xfrm>
                <a:off x="1312514" y="5744621"/>
                <a:ext cx="3107892" cy="991489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fi-FI" sz="1200" dirty="0">
                    <a:solidFill>
                      <a:prstClr val="black"/>
                    </a:solidFill>
                  </a:rPr>
                  <a:t>Ilmoitus 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työsuojeluviranomaiselle, jos </a:t>
                </a:r>
                <a:r>
                  <a:rPr lang="fi-FI" sz="1200" dirty="0">
                    <a:solidFill>
                      <a:prstClr val="black"/>
                    </a:solidFill>
                  </a:rPr>
                  <a:t>työnantajan 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työoloja koskevissa toimissa puutteita tai tilanteesta aiheutunut vakavia vammoja (</a:t>
                </a:r>
                <a:r>
                  <a:rPr lang="fi-FI" sz="1200" dirty="0" err="1" smtClean="0">
                    <a:solidFill>
                      <a:prstClr val="black"/>
                    </a:solidFill>
                  </a:rPr>
                  <a:t>TsVL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 46, 50 §, RL 47 LUKU).</a:t>
                </a:r>
                <a:endParaRPr lang="fi-FI" sz="1100" dirty="0">
                  <a:solidFill>
                    <a:prstClr val="black"/>
                  </a:solidFill>
                </a:endParaRPr>
              </a:p>
            </p:txBody>
          </p:sp>
          <p:sp>
            <p:nvSpPr>
              <p:cNvPr id="56" name="Pyöristetty suorakulmio 55"/>
              <p:cNvSpPr/>
              <p:nvPr/>
            </p:nvSpPr>
            <p:spPr>
              <a:xfrm>
                <a:off x="6474225" y="5733602"/>
                <a:ext cx="2626816" cy="1120468"/>
              </a:xfrm>
              <a:prstGeom prst="round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Työnantaja toteuttaa tarvittavat korjaustoimenpiteet töissä ja työoloissa. </a:t>
                </a: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Opetuksen järjestäjä ja esimies ryhtyvät oppijan kannalta tarpeellisiin toimenpiteisiin.</a:t>
                </a:r>
              </a:p>
            </p:txBody>
          </p:sp>
          <p:sp>
            <p:nvSpPr>
              <p:cNvPr id="12" name="Pyöristetty suorakulmio 11"/>
              <p:cNvSpPr/>
              <p:nvPr/>
            </p:nvSpPr>
            <p:spPr>
              <a:xfrm>
                <a:off x="4802941" y="5756682"/>
                <a:ext cx="1488868" cy="1097388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fi-FI" sz="1200" dirty="0" smtClean="0">
                    <a:solidFill>
                      <a:sysClr val="windowText" lastClr="000000"/>
                    </a:solidFill>
                  </a:rPr>
                  <a:t>Ilmoitus poliisille aina, kun kyseessä uhkaus, pahoinpitely  (myös lievä) tms. tilanne. </a:t>
                </a:r>
              </a:p>
            </p:txBody>
          </p:sp>
          <p:cxnSp>
            <p:nvCxnSpPr>
              <p:cNvPr id="13" name="Suora nuoliyhdysviiva 12"/>
              <p:cNvCxnSpPr/>
              <p:nvPr/>
            </p:nvCxnSpPr>
            <p:spPr>
              <a:xfrm flipH="1">
                <a:off x="926982" y="954663"/>
                <a:ext cx="217057" cy="0"/>
              </a:xfrm>
              <a:prstGeom prst="straightConnector1">
                <a:avLst/>
              </a:prstGeom>
              <a:ln w="38100" cmpd="dbl">
                <a:solidFill>
                  <a:schemeClr val="accent1">
                    <a:shade val="95000"/>
                    <a:satMod val="10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uora nuoliyhdysviiva 37"/>
              <p:cNvCxnSpPr/>
              <p:nvPr/>
            </p:nvCxnSpPr>
            <p:spPr>
              <a:xfrm flipH="1">
                <a:off x="955403" y="6183374"/>
                <a:ext cx="377272" cy="0"/>
              </a:xfrm>
              <a:prstGeom prst="straightConnector1">
                <a:avLst/>
              </a:prstGeom>
              <a:ln w="38100" cmpd="dbl">
                <a:solidFill>
                  <a:schemeClr val="accent1">
                    <a:shade val="95000"/>
                    <a:satMod val="105000"/>
                  </a:schemeClr>
                </a:solidFill>
                <a:miter lim="800000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Pyöristetty suorakulmio 28"/>
              <p:cNvSpPr/>
              <p:nvPr/>
            </p:nvSpPr>
            <p:spPr>
              <a:xfrm>
                <a:off x="1115617" y="3035792"/>
                <a:ext cx="8044401" cy="2561106"/>
              </a:xfrm>
              <a:prstGeom prst="roundRect">
                <a:avLst>
                  <a:gd name="adj" fmla="val 17926"/>
                </a:avLst>
              </a:prstGeom>
              <a:solidFill>
                <a:srgbClr val="FFFF99"/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fi-FI" sz="1400" dirty="0" smtClean="0">
                  <a:solidFill>
                    <a:prstClr val="black"/>
                  </a:solidFill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fi-FI" sz="1400" dirty="0" smtClean="0">
                  <a:solidFill>
                    <a:prstClr val="black"/>
                  </a:solidFill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fi-FI" sz="1400" dirty="0" smtClean="0">
                  <a:solidFill>
                    <a:prstClr val="black"/>
                  </a:solidFill>
                </a:endParaRPr>
              </a:p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</a:pPr>
                <a:endParaRPr lang="fi-FI" sz="1400" dirty="0" smtClean="0">
                  <a:solidFill>
                    <a:prstClr val="black"/>
                  </a:solidFill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fi-FI" sz="1400" dirty="0" smtClean="0">
                  <a:solidFill>
                    <a:prstClr val="black"/>
                  </a:solidFill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fi-FI" sz="1400" dirty="0" smtClean="0">
                  <a:solidFill>
                    <a:prstClr val="black"/>
                  </a:solidFill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fi-FI" sz="1400" dirty="0" smtClean="0">
                  <a:solidFill>
                    <a:prstClr val="black"/>
                  </a:solidFill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fi-FI" sz="1400" dirty="0" smtClean="0">
                  <a:solidFill>
                    <a:prstClr val="black"/>
                  </a:solidFill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fi-FI" sz="1400" dirty="0">
                  <a:solidFill>
                    <a:prstClr val="black"/>
                  </a:solidFill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r>
                  <a:rPr lang="fi-FI" sz="1400" b="1" dirty="0" smtClean="0">
                    <a:solidFill>
                      <a:prstClr val="black"/>
                    </a:solidFill>
                  </a:rPr>
                  <a:t>Tilanteen yhteinen selvittely ja tutkinta yhteisesti mahdollisimman pian </a:t>
                </a:r>
              </a:p>
              <a:p>
                <a:pPr marL="171450" indent="-1714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Läsnä esimies ja työntekijät (osalliset, todistajat), työsuojeluvaltuutettu ja tarvittaessa työterveyshuolto (</a:t>
                </a:r>
                <a:r>
                  <a:rPr lang="fi-FI" sz="1200" dirty="0" err="1" smtClean="0">
                    <a:solidFill>
                      <a:prstClr val="black"/>
                    </a:solidFill>
                  </a:rPr>
                  <a:t>TtL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 10, 17 §, </a:t>
                </a:r>
                <a:r>
                  <a:rPr lang="fi-FI" sz="1200" dirty="0" err="1" smtClean="0">
                    <a:solidFill>
                      <a:prstClr val="black"/>
                    </a:solidFill>
                  </a:rPr>
                  <a:t>TtHL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 12 §). </a:t>
                </a:r>
              </a:p>
              <a:p>
                <a:pPr marL="171450" indent="-1714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Tilanteen läpikäynti ja analysointi (</a:t>
                </a:r>
                <a:r>
                  <a:rPr lang="fi-FI" sz="1200" dirty="0" err="1" smtClean="0">
                    <a:solidFill>
                      <a:prstClr val="black"/>
                    </a:solidFill>
                  </a:rPr>
                  <a:t>TtL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 10, 27 §).  Tarvittaessa selvitys opettajan voimakeinojen käytöstä (POL 36b§).</a:t>
                </a:r>
              </a:p>
              <a:p>
                <a:pPr marL="171450" indent="-1714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Tilanteen selvittelyssä sovitaan toimenpiteistä ja arvioidaan, onko korjattavaa opetuksen järjestelyissä tai työoloissa (</a:t>
                </a:r>
                <a:r>
                  <a:rPr lang="fi-FI" sz="1200" dirty="0" err="1" smtClean="0">
                    <a:solidFill>
                      <a:prstClr val="black"/>
                    </a:solidFill>
                  </a:rPr>
                  <a:t>TtL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 10, 17, 27 §) sekä korjattavaa</a:t>
                </a:r>
              </a:p>
              <a:p>
                <a:pPr marL="742950" lvl="1" indent="-28575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työpaikan väkivalta- ja uhkatilanteiden ehkäisyyn liittyvissä menettelytapaohjeissa tai toimintatavoissa ml. pelastautumis- ja kriisisuunnitelma</a:t>
                </a:r>
                <a:r>
                  <a:rPr lang="fi-FI" sz="1200" dirty="0">
                    <a:solidFill>
                      <a:prstClr val="black"/>
                    </a:solidFill>
                  </a:rPr>
                  <a:t> 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ja järjestyssäännöt, </a:t>
                </a:r>
              </a:p>
              <a:p>
                <a:pPr marL="742950" lvl="1" indent="-28575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työpaikan väkivallan torjumiseen ja rajoittamiseen liittyvissä turvallisuusjärjestelyissä ja –laitteissa,</a:t>
                </a:r>
              </a:p>
              <a:p>
                <a:pPr marL="742950" lvl="1" indent="-28575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fi-FI" sz="1200" dirty="0">
                    <a:solidFill>
                      <a:prstClr val="black"/>
                    </a:solidFill>
                  </a:rPr>
                  <a:t>mahdollisuudessa avun 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hälyttämiseen sekä</a:t>
                </a:r>
              </a:p>
              <a:p>
                <a:pPr marL="742950" lvl="1" indent="-285750" fontAlgn="auto">
                  <a:spcBef>
                    <a:spcPts val="0"/>
                  </a:spcBef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menettelytapojen noudattamisessa ja osaamisessa </a:t>
                </a:r>
                <a:r>
                  <a:rPr lang="fi-FI" sz="1200" dirty="0" smtClean="0">
                    <a:solidFill>
                      <a:schemeClr val="tx1"/>
                    </a:solidFill>
                  </a:rPr>
                  <a:t>tilanteissa (harjoittelu) (</a:t>
                </a:r>
                <a:r>
                  <a:rPr lang="fi-FI" sz="1200" dirty="0" err="1" smtClean="0">
                    <a:solidFill>
                      <a:schemeClr val="tx1"/>
                    </a:solidFill>
                  </a:rPr>
                  <a:t>TtL</a:t>
                </a:r>
                <a:r>
                  <a:rPr lang="fi-FI" sz="1200" dirty="0" smtClean="0">
                    <a:solidFill>
                      <a:schemeClr val="tx1"/>
                    </a:solidFill>
                  </a:rPr>
                  <a:t> 14, 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17 §).</a:t>
                </a:r>
              </a:p>
              <a:p>
                <a:pPr marL="171450" indent="-1714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r>
                  <a:rPr lang="fi-FI" sz="1200" dirty="0" smtClean="0">
                    <a:solidFill>
                      <a:prstClr val="black"/>
                    </a:solidFill>
                  </a:rPr>
                  <a:t>Lisäksi arvioidaan tarve rikosilmoitukseen, tapaturmailmoitukseen vakuutusyhtiölle</a:t>
                </a:r>
                <a:r>
                  <a:rPr lang="fi-FI" sz="1200" dirty="0">
                    <a:solidFill>
                      <a:prstClr val="black"/>
                    </a:solidFill>
                  </a:rPr>
                  <a:t>, uhrin 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jälkihoitoon, oppijan </a:t>
                </a:r>
                <a:r>
                  <a:rPr lang="fi-FI" sz="1200" dirty="0" err="1" smtClean="0">
                    <a:solidFill>
                      <a:prstClr val="black"/>
                    </a:solidFill>
                  </a:rPr>
                  <a:t>kurinpitorangaistustuksiin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, </a:t>
                </a:r>
                <a:r>
                  <a:rPr lang="fi-FI" sz="1200" dirty="0">
                    <a:solidFill>
                      <a:prstClr val="black"/>
                    </a:solidFill>
                  </a:rPr>
                  <a:t>oppilas- ja opiskelijahuoltoryhmän kokoontumiseen, 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lastensuojeluilmoitukseen (</a:t>
                </a:r>
                <a:r>
                  <a:rPr lang="fi-FI" sz="1200" dirty="0" err="1" smtClean="0">
                    <a:solidFill>
                      <a:prstClr val="black"/>
                    </a:solidFill>
                  </a:rPr>
                  <a:t>TtL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 8, 10, 27 §, </a:t>
                </a:r>
                <a:r>
                  <a:rPr lang="fi-FI" sz="1200" dirty="0" err="1" smtClean="0">
                    <a:solidFill>
                      <a:prstClr val="black"/>
                    </a:solidFill>
                  </a:rPr>
                  <a:t>TtHL</a:t>
                </a:r>
                <a:r>
                  <a:rPr lang="fi-FI" sz="1200" dirty="0" smtClean="0">
                    <a:solidFill>
                      <a:prstClr val="black"/>
                    </a:solidFill>
                  </a:rPr>
                  <a:t> 12 §, THL 16,17 §, POL 29, 31a, 36a §, LSL 25 §)</a:t>
                </a:r>
              </a:p>
              <a:p>
                <a:pPr marL="285750" indent="-2857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endParaRPr lang="fi-FI" sz="1200" dirty="0" smtClean="0">
                  <a:solidFill>
                    <a:prstClr val="black"/>
                  </a:solidFill>
                </a:endParaRPr>
              </a:p>
              <a:p>
                <a:pPr marL="285750" indent="-2857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endParaRPr lang="fi-FI" sz="1200" dirty="0" smtClean="0">
                  <a:solidFill>
                    <a:prstClr val="black"/>
                  </a:solidFill>
                </a:endParaRPr>
              </a:p>
              <a:p>
                <a:pPr marL="285750" indent="-2857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endParaRPr lang="fi-FI" sz="1200" dirty="0" smtClean="0">
                  <a:solidFill>
                    <a:prstClr val="black"/>
                  </a:solidFill>
                </a:endParaRPr>
              </a:p>
              <a:p>
                <a:pPr marL="285750" indent="-2857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endParaRPr lang="fi-FI" sz="1200" dirty="0" smtClean="0">
                  <a:solidFill>
                    <a:prstClr val="black"/>
                  </a:solidFill>
                </a:endParaRPr>
              </a:p>
              <a:p>
                <a:pPr marL="285750" indent="-2857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endParaRPr lang="fi-FI" sz="1200" dirty="0" smtClean="0">
                  <a:solidFill>
                    <a:prstClr val="black"/>
                  </a:solidFill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fi-FI" sz="1200" dirty="0" smtClean="0">
                  <a:solidFill>
                    <a:prstClr val="black"/>
                  </a:solidFill>
                </a:endParaRPr>
              </a:p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fi-FI" sz="1200" dirty="0" smtClean="0">
                  <a:solidFill>
                    <a:prstClr val="black"/>
                  </a:solidFill>
                </a:endParaRPr>
              </a:p>
              <a:p>
                <a:pPr marL="285750" indent="-285750" fontAlgn="auto">
                  <a:spcBef>
                    <a:spcPts val="0"/>
                  </a:spcBef>
                  <a:spcAft>
                    <a:spcPts val="0"/>
                  </a:spcAft>
                  <a:buFont typeface="Arial" pitchFamily="34" charset="0"/>
                  <a:buChar char="•"/>
                </a:pPr>
                <a:endParaRPr lang="fi-FI" sz="1200" dirty="0" smtClean="0">
                  <a:solidFill>
                    <a:prstClr val="black"/>
                  </a:solidFill>
                </a:endParaRPr>
              </a:p>
              <a:p>
                <a:pPr marL="285750" indent="-285750" algn="ctr" fontAlgn="auto">
                  <a:spcBef>
                    <a:spcPts val="0"/>
                  </a:spcBef>
                  <a:spcAft>
                    <a:spcPts val="0"/>
                  </a:spcAft>
                  <a:buFontTx/>
                  <a:buChar char="-"/>
                </a:pPr>
                <a:endParaRPr lang="fi-FI" sz="1400" dirty="0" smtClean="0">
                  <a:solidFill>
                    <a:prstClr val="black"/>
                  </a:solidFill>
                </a:endParaRPr>
              </a:p>
              <a:p>
                <a:pPr marL="285750" indent="-285750" algn="ctr" fontAlgn="auto">
                  <a:spcBef>
                    <a:spcPts val="0"/>
                  </a:spcBef>
                  <a:spcAft>
                    <a:spcPts val="0"/>
                  </a:spcAft>
                  <a:buFontTx/>
                  <a:buChar char="-"/>
                </a:pPr>
                <a:endParaRPr lang="fi-FI" sz="1400" dirty="0" smtClean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5" name="Suora nuoliyhdysviiva 34"/>
              <p:cNvCxnSpPr/>
              <p:nvPr/>
            </p:nvCxnSpPr>
            <p:spPr>
              <a:xfrm flipH="1">
                <a:off x="907304" y="4359887"/>
                <a:ext cx="377270" cy="0"/>
              </a:xfrm>
              <a:prstGeom prst="straightConnector1">
                <a:avLst/>
              </a:prstGeom>
              <a:ln w="38100" cmpd="dbl">
                <a:solidFill>
                  <a:schemeClr val="accent1">
                    <a:shade val="95000"/>
                    <a:satMod val="105000"/>
                  </a:schemeClr>
                </a:solidFill>
                <a:miter lim="800000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uora nuoliyhdysviiva 42"/>
              <p:cNvCxnSpPr/>
              <p:nvPr/>
            </p:nvCxnSpPr>
            <p:spPr>
              <a:xfrm>
                <a:off x="4802940" y="2785054"/>
                <a:ext cx="1" cy="241503"/>
              </a:xfrm>
              <a:prstGeom prst="straightConnector1">
                <a:avLst/>
              </a:prstGeom>
              <a:ln w="38100" cmpd="dbl">
                <a:solidFill>
                  <a:schemeClr val="accent1">
                    <a:shade val="95000"/>
                    <a:satMod val="10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uora nuoliyhdysviiva 35"/>
              <p:cNvCxnSpPr/>
              <p:nvPr/>
            </p:nvCxnSpPr>
            <p:spPr>
              <a:xfrm>
                <a:off x="4802941" y="1524803"/>
                <a:ext cx="0" cy="207994"/>
              </a:xfrm>
              <a:prstGeom prst="straightConnector1">
                <a:avLst/>
              </a:prstGeom>
              <a:ln w="38100" cmpd="dbl">
                <a:solidFill>
                  <a:schemeClr val="accent1">
                    <a:shade val="95000"/>
                    <a:satMod val="10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uora nuoliyhdysviiva 36"/>
              <p:cNvCxnSpPr/>
              <p:nvPr/>
            </p:nvCxnSpPr>
            <p:spPr>
              <a:xfrm>
                <a:off x="2987020" y="5558484"/>
                <a:ext cx="0" cy="250997"/>
              </a:xfrm>
              <a:prstGeom prst="straightConnector1">
                <a:avLst/>
              </a:prstGeom>
              <a:ln w="38100" cmpd="dbl">
                <a:solidFill>
                  <a:schemeClr val="accent1">
                    <a:shade val="95000"/>
                    <a:satMod val="10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uora nuoliyhdysviiva 73"/>
              <p:cNvCxnSpPr/>
              <p:nvPr/>
            </p:nvCxnSpPr>
            <p:spPr>
              <a:xfrm flipH="1">
                <a:off x="4420406" y="6183374"/>
                <a:ext cx="377272" cy="0"/>
              </a:xfrm>
              <a:prstGeom prst="straightConnector1">
                <a:avLst/>
              </a:prstGeom>
              <a:ln w="38100" cmpd="dbl">
                <a:solidFill>
                  <a:schemeClr val="accent1">
                    <a:shade val="95000"/>
                    <a:satMod val="105000"/>
                  </a:schemeClr>
                </a:solidFill>
                <a:miter lim="800000"/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uora nuoliyhdysviiva 40"/>
              <p:cNvCxnSpPr/>
              <p:nvPr/>
            </p:nvCxnSpPr>
            <p:spPr>
              <a:xfrm>
                <a:off x="8013404" y="5503317"/>
                <a:ext cx="0" cy="281158"/>
              </a:xfrm>
              <a:prstGeom prst="straightConnector1">
                <a:avLst/>
              </a:prstGeom>
              <a:ln w="38100" cmpd="dbl">
                <a:solidFill>
                  <a:schemeClr val="accent1">
                    <a:shade val="95000"/>
                    <a:satMod val="10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uora nuoliyhdysviiva 27"/>
              <p:cNvCxnSpPr/>
              <p:nvPr/>
            </p:nvCxnSpPr>
            <p:spPr>
              <a:xfrm>
                <a:off x="5428833" y="5533478"/>
                <a:ext cx="0" cy="250997"/>
              </a:xfrm>
              <a:prstGeom prst="straightConnector1">
                <a:avLst/>
              </a:prstGeom>
              <a:ln w="38100" cmpd="dbl">
                <a:solidFill>
                  <a:schemeClr val="accent1">
                    <a:shade val="95000"/>
                    <a:satMod val="10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uora nuoliyhdysviiva 25"/>
              <p:cNvCxnSpPr/>
              <p:nvPr/>
            </p:nvCxnSpPr>
            <p:spPr>
              <a:xfrm flipH="1">
                <a:off x="6257168" y="6183374"/>
                <a:ext cx="217057" cy="0"/>
              </a:xfrm>
              <a:prstGeom prst="straightConnector1">
                <a:avLst/>
              </a:prstGeom>
              <a:ln w="38100" cmpd="dbl">
                <a:solidFill>
                  <a:schemeClr val="accent1">
                    <a:shade val="95000"/>
                    <a:satMod val="10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66914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TL dokumenttityyppi" ma:contentTypeID="0x010100A78F8A1666B74048809F8153A4134FF000B1D82CD477D45F43A5AECA930BCB117F" ma:contentTypeVersion="1" ma:contentTypeDescription="TTL:n dokumenttien sisältölaji." ma:contentTypeScope="" ma:versionID="30aa2e9c3b4bb139a1a240850eef304c">
  <xsd:schema xmlns:xsd="http://www.w3.org/2001/XMLSchema" xmlns:p="http://schemas.microsoft.com/office/2006/metadata/properties" xmlns:ns2="http://schemas.microsoft.com/sharepoint/v3/fields" targetNamespace="http://schemas.microsoft.com/office/2006/metadata/properties" ma:root="true" ma:fieldsID="d72035ae316b5931512faadf93ab9cad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TTLGenre"/>
                <xsd:element ref="ns2:TTLSIC" minOccurs="0"/>
                <xsd:element ref="ns2:TTLSubject"/>
                <xsd:element ref="ns2:TTLAbstract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TTLGenre" ma:index="8" ma:displayName="Laji" ma:internalName="TTLGenre">
      <xsd:simpleType>
        <xsd:restriction base="dms:Unknown"/>
      </xsd:simpleType>
    </xsd:element>
    <xsd:element name="TTLSIC" ma:index="9" nillable="true" ma:displayName="Toimiala" ma:internalName="TTLSIC">
      <xsd:simpleType>
        <xsd:restriction base="dms:Unknown"/>
      </xsd:simpleType>
    </xsd:element>
    <xsd:element name="TTLSubject" ma:index="10" ma:displayName="Aihe" ma:internalName="TTLSubject">
      <xsd:simpleType>
        <xsd:restriction base="dms:Text"/>
      </xsd:simpleType>
    </xsd:element>
    <xsd:element name="TTLAbstract" ma:index="11" ma:displayName="Kuvaus" ma:internalName="TTLAbstract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TLGenre xmlns="http://schemas.microsoft.com/sharepoint/v3/fields">Tietoa</TTLGenre>
    <TTLAbstract xmlns="http://schemas.microsoft.com/sharepoint/v3/fields">Väkivallan uhka ja väkivaltatilanteet opetusalalla</TTLAbstract>
    <TTLSubject xmlns="http://schemas.microsoft.com/sharepoint/v3/fields">Prosessikaavio, työväkivalta</TTLSubject>
    <TTLSIC xmlns="http://schemas.microsoft.com/sharepoint/v3/fields">Määrittelemätön</TTLSIC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D22B53-E32B-4B86-BBD7-2DAC3FDC532D}"/>
</file>

<file path=customXml/itemProps2.xml><?xml version="1.0" encoding="utf-8"?>
<ds:datastoreItem xmlns:ds="http://schemas.openxmlformats.org/officeDocument/2006/customXml" ds:itemID="{2C7647FC-5865-4690-822B-8E9C14584516}"/>
</file>

<file path=customXml/itemProps3.xml><?xml version="1.0" encoding="utf-8"?>
<ds:datastoreItem xmlns:ds="http://schemas.openxmlformats.org/officeDocument/2006/customXml" ds:itemID="{40F48FE0-E234-426D-AA9D-D5DC79BBABE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</TotalTime>
  <Words>400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Office-teema</vt:lpstr>
      <vt:lpstr>PowerPoint Presentation</vt:lpstr>
    </vt:vector>
  </TitlesOfParts>
  <Company>Finnish Institute of Occupational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Väkivallan uhka ja väkivaltatilanteet opetusalalla</dc:title>
  <dc:creator>Länsikallio Riina</dc:creator>
  <cp:lastModifiedBy>Kulha Kristiina</cp:lastModifiedBy>
  <cp:revision>20</cp:revision>
  <cp:lastPrinted>2013-10-08T05:36:18Z</cp:lastPrinted>
  <dcterms:created xsi:type="dcterms:W3CDTF">2014-10-02T12:05:08Z</dcterms:created>
  <dcterms:modified xsi:type="dcterms:W3CDTF">2015-01-23T04:24:11Z</dcterms:modified>
  <cp:contentType>TTL dokumenttityyppi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4" name="ContentTypeId">
    <vt:lpwstr>0x010100A78F8A1666B74048809F8153A4134FF000B1D82CD477D45F43A5AECA930BCB117F</vt:lpwstr>
  </property>
</Properties>
</file>