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i-FI" alt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numCol="1"/>
          <a:lstStyle/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numCol="1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altLang="fi-FI" smtClean="0"/>
              <a:t>Muokkaa alaotsikon perustyyliä napsautt.</a:t>
            </a:r>
            <a:endParaRPr lang="fi-FI" alt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7733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8497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numCol="1"/>
          <a:lstStyle/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numCol="1"/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0824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075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numCol="1" anchor="t"/>
          <a:lstStyle>
            <a:lvl1pPr algn="l">
              <a:defRPr sz="4000" b="1" cap="all"/>
            </a:lvl1pPr>
          </a:lstStyle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numCol="1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4488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8671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/>
            </a:lvl1pPr>
          </a:lstStyle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8993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6776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04141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numCol="1" anchor="b"/>
          <a:lstStyle>
            <a:lvl1pPr algn="l">
              <a:defRPr sz="2000" b="1"/>
            </a:lvl1pPr>
          </a:lstStyle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numCol="1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147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numCol="1" anchor="b"/>
          <a:lstStyle>
            <a:lvl1pPr algn="l">
              <a:defRPr sz="2000" b="1"/>
            </a:lvl1pPr>
          </a:lstStyle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alt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numCol="1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alt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7592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fi-FI" altLang="fi-FI" smtClean="0"/>
              <a:t>Muokkaa perustyyl. napsautt.</a:t>
            </a:r>
            <a:endParaRPr lang="fi-FI" alt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fi-FI" alt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4F2D8-4BE6-410D-BA66-C2134C7BB349}" type="datetimeFigureOut">
              <a:rPr lang="fi-FI" altLang="fi-FI" smtClean="0"/>
              <a:t>23.4.2017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66-8E2F-47B5-8B19-B5F1493DDF70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4490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 alt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9552" y="116632"/>
            <a:ext cx="4040188" cy="504056"/>
          </a:xfrm>
        </p:spPr>
        <p:txBody>
          <a:bodyPr numCol="1">
            <a:normAutofit/>
          </a:bodyPr>
          <a:lstStyle/>
          <a:p>
            <a:pPr algn="ctr"/>
            <a:r>
              <a:rPr lang="fi-FI" altLang="fi-FI" sz="2000" dirty="0" smtClean="0"/>
              <a:t>Oppilashuolto</a:t>
            </a:r>
            <a:endParaRPr lang="fi-FI" alt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7544" y="836712"/>
            <a:ext cx="4040188" cy="5904656"/>
          </a:xfrm>
          <a:solidFill>
            <a:schemeClr val="accent1">
              <a:lumMod val="40000"/>
              <a:lumOff val="60000"/>
            </a:schemeClr>
          </a:solidFill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fi-FI" altLang="fi-FI" sz="1600" b="1" dirty="0" smtClean="0"/>
              <a:t>Yhteisöllinen oppilashuolto</a:t>
            </a:r>
          </a:p>
          <a:p>
            <a:r>
              <a:rPr lang="fi-FI" altLang="fi-FI" sz="1600" dirty="0" smtClean="0"/>
              <a:t>Ensisijaista, ehkäisevää ja koko kouluyhteisöä koskevaa oppilashuollon toteuttamista.</a:t>
            </a:r>
          </a:p>
          <a:p>
            <a:pPr marL="0" indent="0">
              <a:buNone/>
            </a:pPr>
            <a:endParaRPr lang="fi-FI" altLang="fi-FI" sz="1600" dirty="0" smtClean="0"/>
          </a:p>
          <a:p>
            <a:r>
              <a:rPr lang="fi-FI" altLang="fi-FI" sz="1600" dirty="0" smtClean="0"/>
              <a:t>Koulukohtainen oppilashuoltoryhmä ei käsittele yksittäisiä oppilaita koskevia asioita .</a:t>
            </a:r>
          </a:p>
          <a:p>
            <a:endParaRPr lang="fi-FI" altLang="fi-FI" sz="1600" dirty="0" smtClean="0"/>
          </a:p>
          <a:p>
            <a:r>
              <a:rPr lang="fi-FI" altLang="fi-FI" sz="1600" dirty="0" smtClean="0"/>
              <a:t>Voi käsitellä luokkakohtaisia työrauhaan tai sosiaalisiin suhteisiin liittyviä asioita.</a:t>
            </a:r>
          </a:p>
          <a:p>
            <a:endParaRPr lang="fi-FI" altLang="fi-FI" sz="1600" dirty="0" smtClean="0"/>
          </a:p>
          <a:p>
            <a:pPr marL="0" indent="0">
              <a:buNone/>
            </a:pPr>
            <a:r>
              <a:rPr lang="fi-FI" altLang="fi-FI" sz="1600" b="1" dirty="0" smtClean="0"/>
              <a:t>Oppilaskohtainen monialainen asiantuntijaryhmä</a:t>
            </a:r>
          </a:p>
          <a:p>
            <a:r>
              <a:rPr lang="fi-FI" altLang="fi-FI" sz="1600" dirty="0" smtClean="0"/>
              <a:t>Käsitellään yksittäistä oppilasta koskevat asiat.  </a:t>
            </a:r>
            <a:endParaRPr lang="fi-FI" altLang="fi-FI" sz="1600" dirty="0"/>
          </a:p>
          <a:p>
            <a:r>
              <a:rPr lang="fi-FI" altLang="fi-FI" sz="1600" dirty="0"/>
              <a:t>Edellyttää oppilaan ja/tai huoltajan </a:t>
            </a:r>
            <a:r>
              <a:rPr lang="fi-FI" altLang="fi-FI" sz="1600" dirty="0" smtClean="0"/>
              <a:t>suostumuksen</a:t>
            </a:r>
            <a:r>
              <a:rPr lang="fi-FI" altLang="fi-FI" sz="1600" dirty="0" smtClean="0"/>
              <a:t>.</a:t>
            </a:r>
            <a:endParaRPr lang="fi-FI" altLang="fi-FI" sz="1600" dirty="0" smtClean="0"/>
          </a:p>
          <a:p>
            <a:r>
              <a:rPr lang="fi-FI" altLang="fi-FI" sz="1600" dirty="0" smtClean="0"/>
              <a:t>Muodostuu tarpeen mukaan ja a</a:t>
            </a:r>
            <a:r>
              <a:rPr lang="fi-FI" altLang="fi-FI" sz="1600" dirty="0" smtClean="0"/>
              <a:t>mmattihenkilöiden </a:t>
            </a:r>
            <a:r>
              <a:rPr lang="fi-FI" altLang="fi-FI" sz="1600" dirty="0" smtClean="0"/>
              <a:t>osallistuminen ryhmään perustuu </a:t>
            </a:r>
            <a:r>
              <a:rPr lang="fi-FI" altLang="fi-FI" sz="1600" dirty="0"/>
              <a:t>tapauskohtaiseen </a:t>
            </a:r>
            <a:r>
              <a:rPr lang="fi-FI" altLang="fi-FI" sz="1600" dirty="0" smtClean="0"/>
              <a:t>harkintaan. </a:t>
            </a:r>
          </a:p>
          <a:p>
            <a:endParaRPr lang="fi-FI" altLang="fi-FI" sz="1600" dirty="0" smtClean="0"/>
          </a:p>
          <a:p>
            <a:endParaRPr lang="fi-FI" altLang="fi-FI" sz="1600" dirty="0"/>
          </a:p>
          <a:p>
            <a:pPr marL="0" indent="0">
              <a:buNone/>
            </a:pPr>
            <a:endParaRPr lang="fi-FI" altLang="fi-FI" sz="1600" dirty="0"/>
          </a:p>
          <a:p>
            <a:pPr marL="0" indent="0">
              <a:buNone/>
            </a:pPr>
            <a:endParaRPr lang="fi-FI" altLang="fi-FI" sz="1600" dirty="0" smtClean="0"/>
          </a:p>
          <a:p>
            <a:endParaRPr lang="fi-FI" altLang="fi-FI" sz="1600" dirty="0" smtClean="0"/>
          </a:p>
          <a:p>
            <a:endParaRPr lang="fi-FI" altLang="fi-FI" sz="1600" dirty="0" smtClean="0"/>
          </a:p>
          <a:p>
            <a:endParaRPr lang="fi-FI" altLang="fi-FI" sz="1600" dirty="0" smtClean="0"/>
          </a:p>
          <a:p>
            <a:endParaRPr lang="fi-FI" altLang="fi-FI" sz="1600" dirty="0" smtClean="0"/>
          </a:p>
          <a:p>
            <a:endParaRPr lang="fi-FI" altLang="fi-FI" sz="16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788024" y="0"/>
            <a:ext cx="4041775" cy="620688"/>
          </a:xfrm>
        </p:spPr>
        <p:txBody>
          <a:bodyPr numCol="1">
            <a:normAutofit/>
          </a:bodyPr>
          <a:lstStyle/>
          <a:p>
            <a:r>
              <a:rPr lang="fi-FI" altLang="fi-FI" sz="2000" dirty="0" smtClean="0"/>
              <a:t>Oppimisen ja koulunkäynnin tuki</a:t>
            </a:r>
            <a:endParaRPr lang="fi-FI" altLang="fi-FI" sz="2000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836712"/>
            <a:ext cx="4247455" cy="5904656"/>
          </a:xfrm>
          <a:solidFill>
            <a:schemeClr val="accent6">
              <a:lumMod val="40000"/>
              <a:lumOff val="60000"/>
            </a:schemeClr>
          </a:solidFill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fi-FI" altLang="fi-FI" sz="1600" b="1" dirty="0" smtClean="0"/>
              <a:t>Kolmiportainen tuki</a:t>
            </a:r>
          </a:p>
          <a:p>
            <a:r>
              <a:rPr lang="fi-FI" altLang="fi-FI" sz="1600" dirty="0" smtClean="0"/>
              <a:t>Yleinen, </a:t>
            </a:r>
            <a:r>
              <a:rPr lang="fi-FI" altLang="fi-FI" sz="1600" dirty="0"/>
              <a:t>t</a:t>
            </a:r>
            <a:r>
              <a:rPr lang="fi-FI" altLang="fi-FI" sz="1600" dirty="0" smtClean="0"/>
              <a:t>ehostettu ja erityinen</a:t>
            </a:r>
          </a:p>
          <a:p>
            <a:pPr marL="0" indent="0">
              <a:buNone/>
            </a:pPr>
            <a:endParaRPr lang="fi-FI" altLang="fi-FI" sz="1600" dirty="0" smtClean="0"/>
          </a:p>
          <a:p>
            <a:r>
              <a:rPr lang="fi-FI" altLang="fi-FI" sz="1600" dirty="0" smtClean="0"/>
              <a:t>Tehostetun tuen aloittaminen </a:t>
            </a:r>
            <a:r>
              <a:rPr lang="fi-FI" altLang="fi-FI" sz="1600" u="sng" dirty="0" smtClean="0"/>
              <a:t>käsitellään </a:t>
            </a:r>
            <a:r>
              <a:rPr lang="fi-FI" altLang="fi-FI" sz="1600" dirty="0" err="1" smtClean="0"/>
              <a:t>moniammatillisesti</a:t>
            </a:r>
            <a:r>
              <a:rPr lang="fi-FI" altLang="fi-FI" sz="1600" dirty="0" smtClean="0"/>
              <a:t> yhteistyössä. </a:t>
            </a:r>
          </a:p>
          <a:p>
            <a:r>
              <a:rPr lang="fi-FI" altLang="fi-FI" sz="1600" dirty="0" smtClean="0"/>
              <a:t>Tehostettu tuki kirjataan oppimissuunnitelmaan (oppilas ja huoltaja mukaan).</a:t>
            </a:r>
          </a:p>
          <a:p>
            <a:pPr marL="0" indent="0">
              <a:buNone/>
            </a:pPr>
            <a:endParaRPr lang="fi-FI" altLang="fi-FI" sz="1600" dirty="0" smtClean="0"/>
          </a:p>
          <a:p>
            <a:r>
              <a:rPr lang="fi-FI" altLang="fi-FI" sz="1600" dirty="0" smtClean="0"/>
              <a:t>Pedagoginen selvitys </a:t>
            </a:r>
            <a:r>
              <a:rPr lang="fi-FI" altLang="fi-FI" sz="1600" u="sng" dirty="0" smtClean="0"/>
              <a:t>tehdään</a:t>
            </a:r>
            <a:r>
              <a:rPr lang="fi-FI" altLang="fi-FI" sz="1600" dirty="0" smtClean="0"/>
              <a:t> </a:t>
            </a:r>
            <a:r>
              <a:rPr lang="fi-FI" altLang="fi-FI" sz="1600" dirty="0" err="1" smtClean="0"/>
              <a:t>moniammatillisena</a:t>
            </a:r>
            <a:r>
              <a:rPr lang="fi-FI" altLang="fi-FI" sz="1600" dirty="0" smtClean="0"/>
              <a:t> yhteistyönä. </a:t>
            </a:r>
            <a:endParaRPr lang="fi-FI" altLang="fi-FI" sz="1600" dirty="0"/>
          </a:p>
          <a:p>
            <a:r>
              <a:rPr lang="fi-FI" altLang="fi-FI" sz="1600" dirty="0" smtClean="0"/>
              <a:t>Tiedot kirjataan </a:t>
            </a:r>
            <a:r>
              <a:rPr lang="fi-FI" altLang="fi-FI" sz="1600" dirty="0" err="1" smtClean="0"/>
              <a:t>hojks:aan</a:t>
            </a:r>
            <a:r>
              <a:rPr lang="fi-FI" altLang="fi-FI" sz="1600" dirty="0"/>
              <a:t> </a:t>
            </a:r>
            <a:r>
              <a:rPr lang="fi-FI" altLang="fi-FI" sz="1600" dirty="0" smtClean="0"/>
              <a:t>(oppilas ja huoltaja mukaan).</a:t>
            </a:r>
          </a:p>
          <a:p>
            <a:pPr marL="0" indent="0">
              <a:buNone/>
            </a:pPr>
            <a:endParaRPr lang="fi-FI" altLang="fi-FI" sz="1600" dirty="0" smtClean="0"/>
          </a:p>
          <a:p>
            <a:r>
              <a:rPr lang="fi-FI" altLang="fi-FI" sz="1600" dirty="0" smtClean="0"/>
              <a:t>Mukana </a:t>
            </a:r>
            <a:r>
              <a:rPr lang="fi-FI" altLang="fi-FI" sz="1600" dirty="0"/>
              <a:t>ovat vain ne opettajat ja asiantuntijat, joiden tehtävät liittyvät oppilaan tuen </a:t>
            </a:r>
            <a:r>
              <a:rPr lang="fi-FI" altLang="fi-FI" sz="1600" dirty="0" smtClean="0"/>
              <a:t>toteuttamiseen.</a:t>
            </a:r>
            <a:endParaRPr lang="fi-FI" altLang="fi-FI" sz="1600" dirty="0"/>
          </a:p>
          <a:p>
            <a:endParaRPr lang="fi-FI" altLang="fi-FI" sz="1800" dirty="0"/>
          </a:p>
        </p:txBody>
      </p:sp>
    </p:spTree>
    <p:extLst>
      <p:ext uri="{BB962C8B-B14F-4D97-AF65-F5344CB8AC3E}">
        <p14:creationId xmlns:p14="http://schemas.microsoft.com/office/powerpoint/2010/main" val="349183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9552" y="116632"/>
            <a:ext cx="4040188" cy="576064"/>
          </a:xfrm>
        </p:spPr>
        <p:txBody>
          <a:bodyPr numCol="1">
            <a:normAutofit/>
          </a:bodyPr>
          <a:lstStyle/>
          <a:p>
            <a:pPr algn="ctr"/>
            <a:r>
              <a:rPr lang="fi-FI" altLang="fi-FI" sz="2000" dirty="0" smtClean="0"/>
              <a:t>Oppilashuolto</a:t>
            </a:r>
            <a:endParaRPr lang="fi-FI" alt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836712"/>
            <a:ext cx="4040188" cy="5688632"/>
          </a:xfrm>
          <a:solidFill>
            <a:schemeClr val="accent1">
              <a:lumMod val="40000"/>
              <a:lumOff val="60000"/>
            </a:schemeClr>
          </a:solidFill>
        </p:spPr>
        <p:txBody>
          <a:bodyPr numCol="1">
            <a:noAutofit/>
          </a:bodyPr>
          <a:lstStyle/>
          <a:p>
            <a:pPr marL="0" indent="0">
              <a:buNone/>
            </a:pPr>
            <a:endParaRPr lang="fi-FI" altLang="fi-FI" sz="1600" dirty="0" smtClean="0"/>
          </a:p>
          <a:p>
            <a:r>
              <a:rPr lang="fi-FI" altLang="fi-FI" sz="1600" dirty="0"/>
              <a:t>Toteutetaan yhteistyössä oppilaan ja hänen huoltajiensa kanssa</a:t>
            </a:r>
            <a:r>
              <a:rPr lang="fi-FI" altLang="fi-FI" sz="1600" dirty="0" smtClean="0"/>
              <a:t>.</a:t>
            </a:r>
          </a:p>
          <a:p>
            <a:pPr marL="0" indent="0">
              <a:buNone/>
            </a:pPr>
            <a:endParaRPr lang="fi-FI" altLang="fi-FI" sz="1600" dirty="0"/>
          </a:p>
          <a:p>
            <a:r>
              <a:rPr lang="fi-FI" altLang="fi-FI" sz="1600" dirty="0" smtClean="0"/>
              <a:t>Oppilaan </a:t>
            </a:r>
            <a:r>
              <a:rPr lang="fi-FI" altLang="fi-FI" sz="1600" dirty="0"/>
              <a:t>omat toivomukset ja mielipiteet on otettava huomioon häntä itseään koskevissa ratkaisuissa </a:t>
            </a:r>
            <a:r>
              <a:rPr lang="fi-FI" altLang="fi-FI" sz="1600" dirty="0" smtClean="0"/>
              <a:t>.</a:t>
            </a:r>
            <a:endParaRPr lang="fi-FI" altLang="fi-FI" sz="1600" dirty="0"/>
          </a:p>
          <a:p>
            <a:endParaRPr lang="fi-FI" altLang="fi-FI" sz="1600" dirty="0" smtClean="0"/>
          </a:p>
          <a:p>
            <a:r>
              <a:rPr lang="fi-FI" altLang="fi-FI" sz="1600" dirty="0" smtClean="0"/>
              <a:t>Oppilashuoltolain </a:t>
            </a:r>
            <a:r>
              <a:rPr lang="fi-FI" altLang="fi-FI" sz="1600" dirty="0"/>
              <a:t>mukainen </a:t>
            </a:r>
            <a:r>
              <a:rPr lang="fi-FI" altLang="fi-FI" sz="1600" dirty="0" smtClean="0"/>
              <a:t> oppilashuolto </a:t>
            </a:r>
            <a:r>
              <a:rPr lang="fi-FI" altLang="fi-FI" sz="1600" dirty="0"/>
              <a:t>ja sen palvelujen </a:t>
            </a:r>
            <a:r>
              <a:rPr lang="fi-FI" altLang="fi-FI" sz="1600" dirty="0" smtClean="0"/>
              <a:t>(kuraattori ja psykologi) vastaanottaminen </a:t>
            </a:r>
            <a:r>
              <a:rPr lang="fi-FI" altLang="fi-FI" sz="1600" dirty="0"/>
              <a:t>on oppilaalle ja huoltajalle vapaaehtoista </a:t>
            </a:r>
          </a:p>
          <a:p>
            <a:endParaRPr lang="fi-FI" altLang="fi-FI" sz="1600" dirty="0"/>
          </a:p>
          <a:p>
            <a:r>
              <a:rPr lang="fi-FI" altLang="fi-FI" sz="1600" dirty="0" smtClean="0"/>
              <a:t>Opiskeluhuollon järjestämiseksi ja toteuttamiseksi tarpeelliset tiedot kirjataan  oppilashuoltokertomukseen.</a:t>
            </a:r>
            <a:r>
              <a:rPr lang="fi-FI" altLang="fi-FI" sz="1600" dirty="0"/>
              <a:t> </a:t>
            </a:r>
            <a:endParaRPr lang="fi-FI" altLang="fi-FI" sz="1600" dirty="0" smtClean="0"/>
          </a:p>
          <a:p>
            <a:pPr marL="0" indent="0">
              <a:buNone/>
            </a:pPr>
            <a:endParaRPr lang="fi-FI" altLang="fi-FI" sz="1600" dirty="0" smtClean="0"/>
          </a:p>
          <a:p>
            <a:r>
              <a:rPr lang="fi-FI" altLang="fi-FI" sz="1600" dirty="0"/>
              <a:t>O</a:t>
            </a:r>
            <a:r>
              <a:rPr lang="fi-FI" altLang="fi-FI" sz="1600" dirty="0" smtClean="0"/>
              <a:t>ppilashuoltokertomuksen  (</a:t>
            </a:r>
            <a:r>
              <a:rPr lang="fi-FI" altLang="fi-FI" sz="1600" dirty="0" err="1" smtClean="0"/>
              <a:t>Wilma</a:t>
            </a:r>
            <a:r>
              <a:rPr lang="fi-FI" altLang="fi-FI" sz="1600" dirty="0" smtClean="0"/>
              <a:t>) tiedot ovat salassa pidettäviä ja tiedonsaantioikeus  on rajattu ja perusteltava.</a:t>
            </a:r>
          </a:p>
          <a:p>
            <a:pPr marL="0" indent="0">
              <a:buNone/>
            </a:pPr>
            <a:endParaRPr lang="fi-FI" altLang="fi-FI" sz="1600" dirty="0" smtClean="0"/>
          </a:p>
          <a:p>
            <a:endParaRPr lang="fi-FI" altLang="fi-FI" sz="1600" dirty="0"/>
          </a:p>
          <a:p>
            <a:endParaRPr lang="fi-FI" altLang="fi-FI" sz="1600" dirty="0" smtClean="0"/>
          </a:p>
          <a:p>
            <a:endParaRPr lang="fi-FI" altLang="fi-FI" sz="1600" dirty="0" smtClean="0"/>
          </a:p>
          <a:p>
            <a:endParaRPr lang="fi-FI" altLang="fi-FI" sz="18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716016" y="0"/>
            <a:ext cx="4041775" cy="692696"/>
          </a:xfrm>
        </p:spPr>
        <p:txBody>
          <a:bodyPr numCol="1">
            <a:normAutofit/>
          </a:bodyPr>
          <a:lstStyle/>
          <a:p>
            <a:r>
              <a:rPr lang="fi-FI" altLang="fi-FI" sz="2000" dirty="0" smtClean="0"/>
              <a:t>Oppimisen ja koulunkäynnin tuki</a:t>
            </a:r>
            <a:endParaRPr lang="fi-FI" altLang="fi-FI" sz="2000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836712"/>
            <a:ext cx="4041775" cy="5688632"/>
          </a:xfrm>
          <a:solidFill>
            <a:schemeClr val="accent6">
              <a:lumMod val="40000"/>
              <a:lumOff val="60000"/>
            </a:schemeClr>
          </a:solidFill>
        </p:spPr>
        <p:txBody>
          <a:bodyPr numCol="1">
            <a:normAutofit/>
          </a:bodyPr>
          <a:lstStyle/>
          <a:p>
            <a:endParaRPr lang="fi-FI" altLang="fi-FI" sz="1800" dirty="0" smtClean="0"/>
          </a:p>
          <a:p>
            <a:r>
              <a:rPr lang="fi-FI" altLang="fi-FI" sz="1600" dirty="0" smtClean="0"/>
              <a:t>Kolmiportaisen tuen yhteistyöhön </a:t>
            </a:r>
            <a:r>
              <a:rPr lang="fi-FI" altLang="fi-FI" sz="1600" dirty="0"/>
              <a:t>osallistuvien ammattihenkilöiden kokoonpano ei voi olla pysyvä vaan se perustuu oppilaskohtaiseen harkintaan</a:t>
            </a:r>
            <a:r>
              <a:rPr lang="fi-FI" altLang="fi-FI" sz="1600" dirty="0" smtClean="0"/>
              <a:t>.</a:t>
            </a:r>
          </a:p>
          <a:p>
            <a:pPr marL="0" indent="0">
              <a:buNone/>
            </a:pPr>
            <a:endParaRPr lang="fi-FI" altLang="fi-FI" sz="1600" dirty="0"/>
          </a:p>
          <a:p>
            <a:r>
              <a:rPr lang="fi-FI" altLang="fi-FI" sz="1600" dirty="0" smtClean="0"/>
              <a:t>Huoltaja ei voi kieltäytyä tuen vastaanottamisesta</a:t>
            </a:r>
          </a:p>
          <a:p>
            <a:pPr marL="0" indent="0">
              <a:buNone/>
            </a:pPr>
            <a:endParaRPr lang="fi-FI" altLang="fi-FI" sz="1600" dirty="0" smtClean="0"/>
          </a:p>
          <a:p>
            <a:r>
              <a:rPr lang="fi-FI" altLang="fi-FI" sz="1600" dirty="0" smtClean="0"/>
              <a:t>Oppilaan </a:t>
            </a:r>
            <a:r>
              <a:rPr lang="fi-FI" altLang="fi-FI" sz="1600" dirty="0"/>
              <a:t>tai huoltajan suostumusta ei edellytetä. Aina kuitenkin huoltajalle ilmoitetaan käsittelyn ajankohta – huoltaja voi osallistua käsittelyyn</a:t>
            </a:r>
            <a:r>
              <a:rPr lang="fi-FI" altLang="fi-FI" sz="1600" dirty="0" smtClean="0"/>
              <a:t>.</a:t>
            </a:r>
          </a:p>
          <a:p>
            <a:endParaRPr lang="fi-FI" altLang="fi-FI" sz="1600" dirty="0"/>
          </a:p>
          <a:p>
            <a:r>
              <a:rPr lang="fi-FI" altLang="fi-FI" sz="1600" dirty="0" smtClean="0"/>
              <a:t>Pedagogisten asiakirjojen allekirjoitusta ei edellytetä, koska tuen antaminen perustuu perusopetuslakiin eikä ole suostumukseen tai lupaan perustuvaa.</a:t>
            </a:r>
            <a:endParaRPr lang="fi-FI" altLang="fi-FI" sz="1600" dirty="0"/>
          </a:p>
          <a:p>
            <a:pPr marL="0" indent="0">
              <a:buNone/>
            </a:pPr>
            <a:endParaRPr lang="fi-FI" altLang="fi-FI" sz="1600" dirty="0" smtClean="0"/>
          </a:p>
          <a:p>
            <a:pPr marL="0" indent="0">
              <a:buNone/>
            </a:pPr>
            <a:endParaRPr lang="fi-FI" altLang="fi-FI" sz="1800" dirty="0" smtClean="0"/>
          </a:p>
          <a:p>
            <a:pPr marL="0" indent="0">
              <a:buNone/>
            </a:pPr>
            <a:endParaRPr lang="fi-FI" altLang="fi-FI" sz="1800" dirty="0" smtClean="0"/>
          </a:p>
          <a:p>
            <a:pPr marL="0" indent="0">
              <a:buNone/>
            </a:pP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324564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242</Words>
  <Application>Microsoft Office PowerPoint</Application>
  <PresentationFormat>Näytössä katseltava diaesitys 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anne</dc:creator>
  <cp:lastModifiedBy>anne</cp:lastModifiedBy>
  <cp:revision>14</cp:revision>
  <dcterms:created xsi:type="dcterms:W3CDTF">2017-04-17T06:46:10Z</dcterms:created>
  <dcterms:modified xsi:type="dcterms:W3CDTF">2017-04-23T06:05:37Z</dcterms:modified>
</cp:coreProperties>
</file>