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89" autoAdjust="0"/>
  </p:normalViewPr>
  <p:slideViewPr>
    <p:cSldViewPr>
      <p:cViewPr varScale="1">
        <p:scale>
          <a:sx n="63" d="100"/>
          <a:sy n="63" d="100"/>
        </p:scale>
        <p:origin x="-110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9ABA-5532-4FB3-9D96-270D00DA0D40}" type="datetimeFigureOut">
              <a:rPr lang="fi-FI" smtClean="0"/>
              <a:t>8.8.2017</a:t>
            </a:fld>
            <a:endParaRPr lang="fi-FI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5988ED-564E-4C0B-87FA-301531259ED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9ABA-5532-4FB3-9D96-270D00DA0D40}" type="datetimeFigureOut">
              <a:rPr lang="fi-FI" smtClean="0"/>
              <a:t>8.8.2017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88ED-564E-4C0B-87FA-301531259ED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9ABA-5532-4FB3-9D96-270D00DA0D40}" type="datetimeFigureOut">
              <a:rPr lang="fi-FI" smtClean="0"/>
              <a:t>8.8.2017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88ED-564E-4C0B-87FA-301531259ED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9ABA-5532-4FB3-9D96-270D00DA0D40}" type="datetimeFigureOut">
              <a:rPr lang="fi-FI" smtClean="0"/>
              <a:t>8.8.2017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88ED-564E-4C0B-87FA-301531259ED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9ABA-5532-4FB3-9D96-270D00DA0D40}" type="datetimeFigureOut">
              <a:rPr lang="fi-FI" smtClean="0"/>
              <a:t>8.8.2017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88ED-564E-4C0B-87FA-301531259ED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9ABA-5532-4FB3-9D96-270D00DA0D40}" type="datetimeFigureOut">
              <a:rPr lang="fi-FI" smtClean="0"/>
              <a:t>8.8.2017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88ED-564E-4C0B-87FA-301531259ED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9ABA-5532-4FB3-9D96-270D00DA0D40}" type="datetimeFigureOut">
              <a:rPr lang="fi-FI" smtClean="0"/>
              <a:t>8.8.2017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88ED-564E-4C0B-87FA-301531259ED3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9ABA-5532-4FB3-9D96-270D00DA0D40}" type="datetimeFigureOut">
              <a:rPr lang="fi-FI" smtClean="0"/>
              <a:t>8.8.2017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88ED-564E-4C0B-87FA-301531259ED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9ABA-5532-4FB3-9D96-270D00DA0D40}" type="datetimeFigureOut">
              <a:rPr lang="fi-FI" smtClean="0"/>
              <a:t>8.8.2017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88ED-564E-4C0B-87FA-301531259ED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9ABA-5532-4FB3-9D96-270D00DA0D40}" type="datetimeFigureOut">
              <a:rPr lang="fi-FI" smtClean="0"/>
              <a:t>8.8.2017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88ED-564E-4C0B-87FA-301531259ED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9ABA-5532-4FB3-9D96-270D00DA0D40}" type="datetimeFigureOut">
              <a:rPr lang="fi-FI" smtClean="0"/>
              <a:t>8.8.2017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88ED-564E-4C0B-87FA-301531259ED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22F79ABA-5532-4FB3-9D96-270D00DA0D40}" type="datetimeFigureOut">
              <a:rPr lang="fi-FI" smtClean="0"/>
              <a:t>8.8.2017</a:t>
            </a:fld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B5988ED-564E-4C0B-87FA-301531259ED3}" type="slidenum">
              <a:rPr lang="fi-FI" smtClean="0"/>
              <a:t>‹#›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fi-F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kone-14q2-fi-osavuosikatsaus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99592" y="908721"/>
            <a:ext cx="7315200" cy="1368152"/>
          </a:xfrm>
        </p:spPr>
        <p:txBody>
          <a:bodyPr/>
          <a:lstStyle/>
          <a:p>
            <a:r>
              <a:rPr lang="fi-FI" cap="all" dirty="0" smtClean="0"/>
              <a:t>Yritysmuodot</a:t>
            </a:r>
            <a:endParaRPr lang="fi-FI" dirty="0"/>
          </a:p>
        </p:txBody>
      </p:sp>
      <p:sp>
        <p:nvSpPr>
          <p:cNvPr id="4" name="Alaotsikk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759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7504" y="188640"/>
            <a:ext cx="8568952" cy="6624735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fi-FI" sz="1000" b="1" cap="small" dirty="0"/>
          </a:p>
          <a:p>
            <a:pPr marL="45720" indent="0">
              <a:buNone/>
            </a:pPr>
            <a:r>
              <a:rPr lang="fi-FI" b="1" cap="small" dirty="0" smtClean="0"/>
              <a:t>Kommandiittiyhtiö</a:t>
            </a:r>
            <a:r>
              <a:rPr lang="fi-FI" dirty="0" smtClean="0"/>
              <a:t> </a:t>
            </a:r>
            <a:r>
              <a:rPr lang="fi-FI" dirty="0"/>
              <a:t>(Roope Rööri ja pojat </a:t>
            </a:r>
            <a:r>
              <a:rPr lang="fi-FI" dirty="0" err="1"/>
              <a:t>Ky</a:t>
            </a:r>
            <a:r>
              <a:rPr lang="fi-FI" dirty="0"/>
              <a:t>)</a:t>
            </a:r>
          </a:p>
          <a:p>
            <a:r>
              <a:rPr lang="fi-FI" dirty="0" smtClean="0"/>
              <a:t>oltava </a:t>
            </a:r>
            <a:r>
              <a:rPr lang="fi-FI" dirty="0"/>
              <a:t>ainakin yksi vastuunalainen yhtiömies (kuten Ay:n yhtiömies)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tekee/tekevät </a:t>
            </a:r>
            <a:r>
              <a:rPr lang="fi-FI" sz="2000" dirty="0"/>
              <a:t>päätökset ja </a:t>
            </a:r>
            <a:r>
              <a:rPr lang="fi-FI" sz="2000" dirty="0" smtClean="0"/>
              <a:t>vastaa/vastaavat </a:t>
            </a:r>
            <a:r>
              <a:rPr lang="fi-FI" sz="2000" dirty="0"/>
              <a:t>omaisuudellaan veloista</a:t>
            </a:r>
          </a:p>
          <a:p>
            <a:r>
              <a:rPr lang="fi-FI" dirty="0" smtClean="0"/>
              <a:t>lisäksi </a:t>
            </a:r>
            <a:r>
              <a:rPr lang="fi-FI" dirty="0"/>
              <a:t>oltava yksi tai useampi äänetön yhtiömies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sijoittanut </a:t>
            </a:r>
            <a:r>
              <a:rPr lang="fi-FI" sz="2000" dirty="0"/>
              <a:t>rahasumman yritykseen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ei </a:t>
            </a:r>
            <a:r>
              <a:rPr lang="fi-FI" sz="2000" dirty="0"/>
              <a:t>saa päättää yrityksen asioista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vastaa </a:t>
            </a:r>
            <a:r>
              <a:rPr lang="fi-FI" sz="2000" dirty="0"/>
              <a:t>veloista vain sillä summalla, jonka sijoittanut yhtiöön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vastuunalaisten yhtiömiesten verotus </a:t>
            </a:r>
            <a:r>
              <a:rPr lang="fi-FI" sz="2000" dirty="0"/>
              <a:t>kuten </a:t>
            </a:r>
            <a:r>
              <a:rPr lang="fi-FI" sz="2000" dirty="0" smtClean="0"/>
              <a:t>toiminimellä, äänettömän yhtiömiehen verotus pääomaverotusta</a:t>
            </a:r>
          </a:p>
          <a:p>
            <a:pPr marL="45720" indent="0">
              <a:buNone/>
            </a:pPr>
            <a:r>
              <a:rPr lang="fi-FI" b="1" cap="small" dirty="0"/>
              <a:t>Osakeyhtiö</a:t>
            </a:r>
            <a:r>
              <a:rPr lang="fi-FI" dirty="0"/>
              <a:t> (Rööri Oy)</a:t>
            </a:r>
          </a:p>
          <a:p>
            <a:r>
              <a:rPr lang="fi-FI" dirty="0" smtClean="0"/>
              <a:t>yleisin </a:t>
            </a:r>
            <a:r>
              <a:rPr lang="fi-FI" dirty="0"/>
              <a:t>yhtiömuoto keskisuurissa ja suurissa yrityksissä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voi </a:t>
            </a:r>
            <a:r>
              <a:rPr lang="fi-FI" sz="2000" dirty="0"/>
              <a:t>perustaa yksinkin, pitää olla 2 500 euron osakepääoma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suurilla </a:t>
            </a:r>
            <a:r>
              <a:rPr lang="fi-FI" sz="2000" dirty="0"/>
              <a:t>julkisilla osakeyhtiöillä (Oyj) o-pääomaa oltava </a:t>
            </a:r>
            <a:r>
              <a:rPr lang="fi-FI" sz="2000" dirty="0" err="1"/>
              <a:t>väh</a:t>
            </a:r>
            <a:r>
              <a:rPr lang="fi-FI" sz="2000" dirty="0"/>
              <a:t>. 80 000 €</a:t>
            </a:r>
          </a:p>
          <a:p>
            <a:endParaRPr lang="fi-FI" sz="24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7527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7504" y="188641"/>
            <a:ext cx="8424936" cy="6120720"/>
          </a:xfrm>
        </p:spPr>
        <p:txBody>
          <a:bodyPr>
            <a:normAutofit/>
          </a:bodyPr>
          <a:lstStyle/>
          <a:p>
            <a:pPr lvl="1"/>
            <a:endParaRPr lang="fi-FI" sz="1000" dirty="0"/>
          </a:p>
          <a:p>
            <a:r>
              <a:rPr lang="fi-FI" dirty="0" smtClean="0"/>
              <a:t>yhtiön </a:t>
            </a:r>
            <a:r>
              <a:rPr lang="fi-FI" dirty="0"/>
              <a:t>osakkeet ja niiden omistus keskeistä: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/>
              <a:t>omistajat ostavat yhtiön osakkeita (omistusosuuksia</a:t>
            </a:r>
            <a:r>
              <a:rPr lang="fi-FI" sz="2000" dirty="0" smtClean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päätösvalta yhtiössä suhteessa omistusosuuteen</a:t>
            </a:r>
            <a:endParaRPr lang="fi-FI" sz="2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/>
              <a:t>omistajat saavat osuutensa yhtiön voitosta osinkoina omistamiensa osakkeiden määrän suhteessa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i-FI" sz="2000" dirty="0"/>
              <a:t>verot osingoista pääomaveroa (</a:t>
            </a:r>
            <a:r>
              <a:rPr lang="fi-FI" sz="2000" dirty="0" smtClean="0"/>
              <a:t>lähdeveroa, joka v. -14: 30%</a:t>
            </a:r>
            <a:endParaRPr lang="fi-FI" sz="2000" dirty="0"/>
          </a:p>
          <a:p>
            <a:r>
              <a:rPr lang="fi-FI" dirty="0" smtClean="0"/>
              <a:t>omistajien </a:t>
            </a:r>
            <a:r>
              <a:rPr lang="fi-FI" dirty="0"/>
              <a:t>vastuu yrityksen veloista rajoittuu osakkeita ostamalla </a:t>
            </a:r>
            <a:r>
              <a:rPr lang="fi-FI" dirty="0" smtClean="0"/>
              <a:t>sijoitettuun </a:t>
            </a:r>
            <a:r>
              <a:rPr lang="fi-FI" dirty="0"/>
              <a:t>pääomaan</a:t>
            </a:r>
          </a:p>
          <a:p>
            <a:r>
              <a:rPr lang="fi-FI" dirty="0" smtClean="0"/>
              <a:t>korkein </a:t>
            </a:r>
            <a:r>
              <a:rPr lang="fi-FI" dirty="0"/>
              <a:t>päätösvalta osakeyhtiössä on yhtiökokouksessa </a:t>
            </a:r>
            <a:r>
              <a:rPr lang="fi-FI" dirty="0" smtClean="0"/>
              <a:t>(”osakkeet äänestävät”)</a:t>
            </a:r>
            <a:endParaRPr lang="fi-FI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yhtiökokous </a:t>
            </a:r>
            <a:r>
              <a:rPr lang="fi-FI" sz="2000" dirty="0"/>
              <a:t>valitsee yhtiölle hallintoneuvoston ja </a:t>
            </a:r>
            <a:r>
              <a:rPr lang="fi-FI" sz="2000" dirty="0" smtClean="0"/>
              <a:t>toimitusjohtajan, jotka </a:t>
            </a:r>
            <a:r>
              <a:rPr lang="fi-FI" sz="2000" dirty="0"/>
              <a:t>päättävät yhtiön asioista yhtiökokousten välisinä aikoina</a:t>
            </a:r>
          </a:p>
          <a:p>
            <a:r>
              <a:rPr lang="fi-FI" dirty="0"/>
              <a:t>osakeyhtiö voi kasvattaa pääomaansa osakeanneilla </a:t>
            </a:r>
            <a:r>
              <a:rPr lang="fi-FI" dirty="0" smtClean="0"/>
              <a:t>(= lisäämällä osakkeittensa </a:t>
            </a:r>
            <a:r>
              <a:rPr lang="fi-FI" dirty="0"/>
              <a:t>määrää</a:t>
            </a:r>
            <a:r>
              <a:rPr lang="fi-FI" dirty="0" smtClean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avoin tai suunnattu osakeanti (tai molempia)</a:t>
            </a:r>
            <a:endParaRPr lang="fi-FI" sz="20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6269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7504" y="188640"/>
            <a:ext cx="8496944" cy="6408711"/>
          </a:xfrm>
        </p:spPr>
        <p:txBody>
          <a:bodyPr>
            <a:normAutofit/>
          </a:bodyPr>
          <a:lstStyle/>
          <a:p>
            <a:endParaRPr lang="fi-FI" sz="1000" dirty="0" smtClean="0"/>
          </a:p>
          <a:p>
            <a:r>
              <a:rPr lang="fi-FI" dirty="0" smtClean="0"/>
              <a:t>jos </a:t>
            </a:r>
            <a:r>
              <a:rPr lang="fi-FI" dirty="0"/>
              <a:t>osakeyhtiö listautuu pörssiin (muuttuu Oyj:ksi), voi kuka tahansa </a:t>
            </a:r>
            <a:r>
              <a:rPr lang="fi-FI" dirty="0" smtClean="0"/>
              <a:t>ostaa </a:t>
            </a:r>
            <a:r>
              <a:rPr lang="fi-FI" dirty="0"/>
              <a:t>sen osakkeita ja tulla näin sen omistajaksi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Oyj:ltä </a:t>
            </a:r>
            <a:r>
              <a:rPr lang="fi-FI" sz="2000" dirty="0"/>
              <a:t>edellytetään suurempaa avoimuutta: tilinpäätös- ja </a:t>
            </a:r>
            <a:r>
              <a:rPr lang="fi-FI" sz="2000" dirty="0" smtClean="0"/>
              <a:t>osavuosi-katsaukset </a:t>
            </a:r>
            <a:r>
              <a:rPr lang="fi-FI" sz="2000" dirty="0">
                <a:hlinkClick r:id="rId2" action="ppaction://hlinkfile"/>
              </a:rPr>
              <a:t>julkista tietoa</a:t>
            </a:r>
            <a:endParaRPr lang="fi-FI" sz="2000" dirty="0"/>
          </a:p>
          <a:p>
            <a:pPr marL="45720" indent="0">
              <a:buNone/>
            </a:pPr>
            <a:r>
              <a:rPr lang="fi-FI" b="1" cap="small" dirty="0"/>
              <a:t>Osuuskunta</a:t>
            </a:r>
            <a:r>
              <a:rPr lang="fi-FI" dirty="0"/>
              <a:t> </a:t>
            </a:r>
            <a:r>
              <a:rPr lang="fi-FI" dirty="0" smtClean="0"/>
              <a:t>(Peräkylän </a:t>
            </a:r>
            <a:r>
              <a:rPr lang="fi-FI" dirty="0"/>
              <a:t>s</a:t>
            </a:r>
            <a:r>
              <a:rPr lang="fi-FI" dirty="0" smtClean="0"/>
              <a:t>onniosuuskunta</a:t>
            </a:r>
            <a:r>
              <a:rPr lang="fi-FI" dirty="0"/>
              <a:t>)</a:t>
            </a:r>
          </a:p>
          <a:p>
            <a:r>
              <a:rPr lang="fi-FI" dirty="0" smtClean="0"/>
              <a:t>osuuskunta </a:t>
            </a:r>
            <a:r>
              <a:rPr lang="fi-FI" dirty="0"/>
              <a:t>koostuu jäsenistä, jotka maksavat sille liittymis- ja / tai </a:t>
            </a:r>
            <a:r>
              <a:rPr lang="fi-FI" dirty="0" smtClean="0"/>
              <a:t>jäsenmaksua </a:t>
            </a:r>
            <a:r>
              <a:rPr lang="fi-FI" dirty="0"/>
              <a:t>ja käyttävät sen palveluja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jäsenmaksuista </a:t>
            </a:r>
            <a:r>
              <a:rPr lang="fi-FI" sz="2000" dirty="0"/>
              <a:t>kertyy </a:t>
            </a:r>
            <a:r>
              <a:rPr lang="fi-FI" sz="2000" dirty="0" smtClean="0"/>
              <a:t>osuuskunnalle </a:t>
            </a:r>
            <a:r>
              <a:rPr lang="fi-FI" sz="2000" dirty="0"/>
              <a:t>osuuspääoma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i-FI" sz="2000" dirty="0" smtClean="0"/>
              <a:t>osuuskunta </a:t>
            </a:r>
            <a:r>
              <a:rPr lang="fi-FI" sz="2000" dirty="0"/>
              <a:t>vastaa veloistaan osuuspääomalla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esim</a:t>
            </a:r>
            <a:r>
              <a:rPr lang="fi-FI" sz="2000" dirty="0"/>
              <a:t>. </a:t>
            </a:r>
            <a:r>
              <a:rPr lang="fi-FI" sz="2000" dirty="0" smtClean="0"/>
              <a:t>ex-puhelinyhtiö </a:t>
            </a:r>
            <a:r>
              <a:rPr lang="fi-FI" sz="2000" dirty="0"/>
              <a:t>(PPO) tai meijeri (PM) tai kauppaliike (SOK)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jäsenet </a:t>
            </a:r>
            <a:r>
              <a:rPr lang="fi-FI" sz="2000" dirty="0"/>
              <a:t>päättävät osuuskunnan asioista osuuskuntakokouksessa ja </a:t>
            </a:r>
            <a:r>
              <a:rPr lang="fi-FI" sz="2000" dirty="0" smtClean="0"/>
              <a:t>valitsevat </a:t>
            </a:r>
            <a:r>
              <a:rPr lang="fi-FI" sz="2000" dirty="0"/>
              <a:t>kokousten välisiksi ajoiksi </a:t>
            </a:r>
            <a:r>
              <a:rPr lang="fi-FI" sz="2000" dirty="0" smtClean="0"/>
              <a:t>toimitusjohtajan ja edustajiston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i-FI" sz="2000" dirty="0" smtClean="0"/>
              <a:t>osakkaat äänestävät: ääni per osakas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osuuskunta </a:t>
            </a:r>
            <a:r>
              <a:rPr lang="fi-FI" sz="2000" dirty="0"/>
              <a:t>palauttaa osan voitostaan jäsenille yleensä jonkinlaisen </a:t>
            </a:r>
            <a:r>
              <a:rPr lang="fi-FI" sz="2000" dirty="0" smtClean="0"/>
              <a:t>bonusjärjestelmän </a:t>
            </a:r>
            <a:r>
              <a:rPr lang="fi-FI" sz="2000" dirty="0"/>
              <a:t>kautta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i-FI" sz="2000" dirty="0" smtClean="0"/>
              <a:t>aikaisempi </a:t>
            </a:r>
            <a:r>
              <a:rPr lang="fi-FI" sz="2000" dirty="0"/>
              <a:t>tapa tarjota tuotteita tai palveluita halvemmalla omille </a:t>
            </a:r>
            <a:r>
              <a:rPr lang="fi-FI" sz="2000" dirty="0" smtClean="0"/>
              <a:t>jäsenille </a:t>
            </a:r>
            <a:r>
              <a:rPr lang="fi-FI" sz="2000" dirty="0"/>
              <a:t>nykyään vaikeaa EU:n kilpailusäädöksien takia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3216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nsainvälisen politiikan käsitteistöä">
  <a:themeElements>
    <a:clrScheme name="Perspektiivi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ktiiv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Kansainvälisen politiikan käsitteistöä</Template>
  <TotalTime>152</TotalTime>
  <Words>302</Words>
  <Application>Microsoft Office PowerPoint</Application>
  <PresentationFormat>Näytössä katseltava diaesitys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Kansainvälisen politiikan käsitteistöä</vt:lpstr>
      <vt:lpstr>Yritysmuodot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Yritysmuodot</dc:title>
  <dc:creator>TJJ</dc:creator>
  <cp:lastModifiedBy>Kirsi Järvenpää</cp:lastModifiedBy>
  <cp:revision>15</cp:revision>
  <dcterms:created xsi:type="dcterms:W3CDTF">2014-09-29T16:47:30Z</dcterms:created>
  <dcterms:modified xsi:type="dcterms:W3CDTF">2017-08-08T11:34:59Z</dcterms:modified>
</cp:coreProperties>
</file>