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742113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89" autoAdjust="0"/>
  </p:normalViewPr>
  <p:slideViewPr>
    <p:cSldViewPr>
      <p:cViewPr varScale="1">
        <p:scale>
          <a:sx n="63" d="100"/>
          <a:sy n="63" d="100"/>
        </p:scale>
        <p:origin x="-110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9ABA-5532-4FB3-9D96-270D00DA0D40}" type="datetimeFigureOut">
              <a:rPr lang="fi-FI" smtClean="0"/>
              <a:t>8.8.2017</a:t>
            </a:fld>
            <a:endParaRPr lang="fi-F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5988ED-564E-4C0B-87FA-301531259ED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9ABA-5532-4FB3-9D96-270D00DA0D40}" type="datetimeFigureOut">
              <a:rPr lang="fi-FI" smtClean="0"/>
              <a:t>8.8.2017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88ED-564E-4C0B-87FA-301531259ED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9ABA-5532-4FB3-9D96-270D00DA0D40}" type="datetimeFigureOut">
              <a:rPr lang="fi-FI" smtClean="0"/>
              <a:t>8.8.2017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88ED-564E-4C0B-87FA-301531259ED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9ABA-5532-4FB3-9D96-270D00DA0D40}" type="datetimeFigureOut">
              <a:rPr lang="fi-FI" smtClean="0"/>
              <a:t>8.8.2017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88ED-564E-4C0B-87FA-301531259ED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9ABA-5532-4FB3-9D96-270D00DA0D40}" type="datetimeFigureOut">
              <a:rPr lang="fi-FI" smtClean="0"/>
              <a:t>8.8.2017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88ED-564E-4C0B-87FA-301531259ED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9ABA-5532-4FB3-9D96-270D00DA0D40}" type="datetimeFigureOut">
              <a:rPr lang="fi-FI" smtClean="0"/>
              <a:t>8.8.2017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88ED-564E-4C0B-87FA-301531259ED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9ABA-5532-4FB3-9D96-270D00DA0D40}" type="datetimeFigureOut">
              <a:rPr lang="fi-FI" smtClean="0"/>
              <a:t>8.8.2017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88ED-564E-4C0B-87FA-301531259ED3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9ABA-5532-4FB3-9D96-270D00DA0D40}" type="datetimeFigureOut">
              <a:rPr lang="fi-FI" smtClean="0"/>
              <a:t>8.8.2017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88ED-564E-4C0B-87FA-301531259ED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9ABA-5532-4FB3-9D96-270D00DA0D40}" type="datetimeFigureOut">
              <a:rPr lang="fi-FI" smtClean="0"/>
              <a:t>8.8.2017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88ED-564E-4C0B-87FA-301531259ED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9ABA-5532-4FB3-9D96-270D00DA0D40}" type="datetimeFigureOut">
              <a:rPr lang="fi-FI" smtClean="0"/>
              <a:t>8.8.2017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88ED-564E-4C0B-87FA-301531259ED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9ABA-5532-4FB3-9D96-270D00DA0D40}" type="datetimeFigureOut">
              <a:rPr lang="fi-FI" smtClean="0"/>
              <a:t>8.8.2017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88ED-564E-4C0B-87FA-301531259ED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22F79ABA-5532-4FB3-9D96-270D00DA0D40}" type="datetimeFigureOut">
              <a:rPr lang="fi-FI" smtClean="0"/>
              <a:t>8.8.2017</a:t>
            </a:fld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B5988ED-564E-4C0B-87FA-301531259ED3}" type="slidenum">
              <a:rPr lang="fi-FI" smtClean="0"/>
              <a:t>‹#›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fi-F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315200" cy="2595025"/>
          </a:xfrm>
        </p:spPr>
        <p:txBody>
          <a:bodyPr/>
          <a:lstStyle/>
          <a:p>
            <a:r>
              <a:rPr lang="fi-FI" cap="all" dirty="0" smtClean="0"/>
              <a:t>Talouselämän häiriötiloja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759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7504" y="116633"/>
            <a:ext cx="8352928" cy="6192728"/>
          </a:xfrm>
        </p:spPr>
        <p:txBody>
          <a:bodyPr>
            <a:normAutofit/>
          </a:bodyPr>
          <a:lstStyle/>
          <a:p>
            <a:pPr marL="502920" lvl="2" indent="0">
              <a:buNone/>
            </a:pPr>
            <a:endParaRPr lang="fi-FI" sz="1800" dirty="0">
              <a:solidFill>
                <a:srgbClr val="FFFF00"/>
              </a:solidFill>
            </a:endParaRPr>
          </a:p>
          <a:p>
            <a:endParaRPr lang="fi-FI" sz="1000" dirty="0" smtClean="0"/>
          </a:p>
          <a:p>
            <a:r>
              <a:rPr lang="fi-FI" dirty="0"/>
              <a:t>Inflaation hillitseminen: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kysyntäinflaation </a:t>
            </a:r>
            <a:r>
              <a:rPr lang="fi-FI" sz="2000" dirty="0"/>
              <a:t>torjunta: kuluttajilta </a:t>
            </a:r>
            <a:r>
              <a:rPr lang="fi-FI" sz="2000" dirty="0" smtClean="0"/>
              <a:t>”liika” ostovoima pois</a:t>
            </a:r>
            <a:endParaRPr lang="fi-FI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fi-FI" sz="2000" dirty="0" smtClean="0"/>
              <a:t>finanssipolitiikka</a:t>
            </a:r>
            <a:r>
              <a:rPr lang="fi-FI" sz="2000" dirty="0"/>
              <a:t>: kiristetään </a:t>
            </a:r>
            <a:r>
              <a:rPr lang="fi-FI" sz="2000" dirty="0" smtClean="0"/>
              <a:t>verotusta, leikataan tulonsiirtoja</a:t>
            </a:r>
            <a:endParaRPr lang="fi-FI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fi-FI" sz="2000" dirty="0" smtClean="0"/>
              <a:t>rahapolitiikka</a:t>
            </a:r>
            <a:r>
              <a:rPr lang="fi-FI" sz="2000" dirty="0"/>
              <a:t>: EKP vähentää liikkeellä olevan rahan määrää ja </a:t>
            </a:r>
            <a:r>
              <a:rPr lang="fi-FI" sz="2000" dirty="0" smtClean="0"/>
              <a:t>nostaa keskuspankkikorkoa</a:t>
            </a:r>
            <a:endParaRPr lang="fi-FI" sz="2000" dirty="0"/>
          </a:p>
          <a:p>
            <a:pPr marL="320040" lvl="1" indent="0">
              <a:buNone/>
            </a:pPr>
            <a:r>
              <a:rPr lang="fi-FI" sz="2000" dirty="0" smtClean="0">
                <a:sym typeface="Symbol"/>
              </a:rPr>
              <a:t> </a:t>
            </a:r>
            <a:r>
              <a:rPr lang="fi-FI" sz="2000" dirty="0" smtClean="0"/>
              <a:t> haitta: em. </a:t>
            </a:r>
            <a:r>
              <a:rPr lang="fi-FI" sz="2000" dirty="0"/>
              <a:t>keinot lisäävät työttömyyttä (investoinnit </a:t>
            </a:r>
            <a:r>
              <a:rPr lang="fi-FI" sz="2000" dirty="0" smtClean="0"/>
              <a:t>vähenevät </a:t>
            </a:r>
          </a:p>
          <a:p>
            <a:pPr marL="320040" lvl="1" indent="0">
              <a:buNone/>
            </a:pPr>
            <a:r>
              <a:rPr lang="fi-FI" sz="2000" dirty="0"/>
              <a:t> </a:t>
            </a:r>
            <a:r>
              <a:rPr lang="fi-FI" sz="2000" dirty="0" smtClean="0"/>
              <a:t>     kysynnän laskiessa ja korkojen noustessa)</a:t>
            </a:r>
            <a:endParaRPr lang="fi-FI" sz="2000" dirty="0"/>
          </a:p>
          <a:p>
            <a:r>
              <a:rPr lang="fi-FI" dirty="0" smtClean="0"/>
              <a:t>kustannusinflaation </a:t>
            </a:r>
            <a:r>
              <a:rPr lang="fi-FI" dirty="0"/>
              <a:t>torjunta: aiemmin hinta- ja palkkasulku, mutta se on </a:t>
            </a:r>
            <a:r>
              <a:rPr lang="fi-FI" dirty="0" smtClean="0"/>
              <a:t>vain </a:t>
            </a:r>
            <a:r>
              <a:rPr lang="fi-FI" dirty="0"/>
              <a:t>tilapäinen </a:t>
            </a:r>
            <a:r>
              <a:rPr lang="fi-FI" dirty="0" smtClean="0"/>
              <a:t>hätäkonsti (korotuspaineet patoutuvat)</a:t>
            </a:r>
            <a:endParaRPr lang="fi-FI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tupo-ratkaisut</a:t>
            </a:r>
            <a:r>
              <a:rPr lang="fi-FI" sz="2000" dirty="0"/>
              <a:t>: maltti palkankorotuksissa = kustannukset eivät nouse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indeksiehto</a:t>
            </a:r>
            <a:r>
              <a:rPr lang="fi-FI" sz="2000" dirty="0"/>
              <a:t>: jos inflaatio ylittää tietyn rajan, nousevat palkatkin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i-FI" sz="2000" dirty="0" smtClean="0"/>
              <a:t>tarkoitus ”ostaa” pienemmät palkankorotukset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i-FI" sz="2000" dirty="0" smtClean="0"/>
              <a:t>riskinä </a:t>
            </a:r>
            <a:r>
              <a:rPr lang="fi-FI" sz="2000" dirty="0" err="1" smtClean="0"/>
              <a:t>inflaatio-ikiliikkuja</a:t>
            </a:r>
            <a:endParaRPr lang="fi-FI" sz="20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2013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7504" y="116632"/>
            <a:ext cx="8352928" cy="6552727"/>
          </a:xfrm>
        </p:spPr>
        <p:txBody>
          <a:bodyPr/>
          <a:lstStyle/>
          <a:p>
            <a:endParaRPr lang="fi-FI" sz="1000" dirty="0" smtClean="0"/>
          </a:p>
          <a:p>
            <a:pPr marL="45720" indent="0">
              <a:buNone/>
            </a:pPr>
            <a:r>
              <a:rPr lang="fi-FI" dirty="0"/>
              <a:t>DEFLAATIO:</a:t>
            </a:r>
          </a:p>
          <a:p>
            <a:r>
              <a:rPr lang="fi-FI" dirty="0" smtClean="0"/>
              <a:t>inflaation </a:t>
            </a:r>
            <a:r>
              <a:rPr lang="fi-FI" dirty="0"/>
              <a:t>vastakohta = rahan </a:t>
            </a:r>
            <a:r>
              <a:rPr lang="fi-FI" dirty="0" smtClean="0"/>
              <a:t>ostovoiman </a:t>
            </a:r>
            <a:r>
              <a:rPr lang="fi-FI" dirty="0"/>
              <a:t>nousu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harvinainen </a:t>
            </a:r>
            <a:r>
              <a:rPr lang="fi-FI" sz="2000" dirty="0"/>
              <a:t>(hinnat ja palkat ovat huomattavasti jäykempiä </a:t>
            </a:r>
            <a:r>
              <a:rPr lang="fi-FI" sz="2000" dirty="0" smtClean="0"/>
              <a:t>laskemaan </a:t>
            </a:r>
            <a:r>
              <a:rPr lang="fi-FI" sz="2000" dirty="0"/>
              <a:t>kuin nousemaan)</a:t>
            </a:r>
          </a:p>
          <a:p>
            <a:r>
              <a:rPr lang="fi-FI" dirty="0" smtClean="0"/>
              <a:t>haittavaikutuksia</a:t>
            </a:r>
            <a:r>
              <a:rPr lang="fi-FI" dirty="0"/>
              <a:t>: velalliset kärsivät tappioita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lainanmaksu </a:t>
            </a:r>
            <a:r>
              <a:rPr lang="fi-FI" sz="2000" dirty="0"/>
              <a:t>takaisin "paremmalla rahalla" = reaalikorko nousee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korkea </a:t>
            </a:r>
            <a:r>
              <a:rPr lang="fi-FI" sz="2000" dirty="0"/>
              <a:t>reaalikorko laskee </a:t>
            </a:r>
            <a:r>
              <a:rPr lang="fi-FI" sz="2000" dirty="0" smtClean="0"/>
              <a:t>investointeja: työllisyystilanne heikkenee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i-FI" sz="2000" dirty="0" smtClean="0"/>
              <a:t>ääritapauksessa jopa miinuskorkoja investointeja vauhdittamaan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kulutus laskee kuluttajien odottaessa hintojen laskua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valtio </a:t>
            </a:r>
            <a:r>
              <a:rPr lang="fi-FI" sz="2000" dirty="0"/>
              <a:t>ja kunnat menettävät </a:t>
            </a:r>
            <a:r>
              <a:rPr lang="fi-FI" sz="2000" dirty="0" smtClean="0"/>
              <a:t>verotuloja (progressio)</a:t>
            </a:r>
            <a:endParaRPr lang="fi-FI" sz="2000" dirty="0"/>
          </a:p>
          <a:p>
            <a:r>
              <a:rPr lang="fi-FI" dirty="0" smtClean="0"/>
              <a:t>säästäjille etua: rahan ostovoima parantuu jopa nollakorolla</a:t>
            </a:r>
          </a:p>
          <a:p>
            <a:pPr marL="45720" indent="0">
              <a:buNone/>
            </a:pPr>
            <a:endParaRPr lang="fi-FI" sz="1000" dirty="0" smtClean="0"/>
          </a:p>
          <a:p>
            <a:pPr marL="45720" indent="0">
              <a:buNone/>
            </a:pPr>
            <a:r>
              <a:rPr lang="fi-FI" dirty="0" smtClean="0"/>
              <a:t>Jos inflaatio on ”susi”, niin deflaatio on ”lauma ihmissusia”. Deflaatio-kierteen alkamisen pelossa talouspäättäjät eivät uskalla tavoitella nolla-inflaatiota, vaan inflaation tasoa 1 – 2%. </a:t>
            </a:r>
          </a:p>
          <a:p>
            <a:pPr marL="45720" indent="0" algn="ctr">
              <a:buNone/>
            </a:pPr>
            <a:r>
              <a:rPr lang="fi-FI" dirty="0" smtClean="0"/>
              <a:t>Japanin 90-luvun kohtalo pelottaa!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4788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7504" y="116633"/>
            <a:ext cx="8122096" cy="3096344"/>
          </a:xfrm>
        </p:spPr>
        <p:txBody>
          <a:bodyPr/>
          <a:lstStyle/>
          <a:p>
            <a:pPr marL="502920" lvl="2" indent="0">
              <a:buNone/>
            </a:pPr>
            <a:r>
              <a:rPr lang="fi-FI" sz="1800" cap="all" dirty="0" smtClean="0">
                <a:solidFill>
                  <a:srgbClr val="FFFF00"/>
                </a:solidFill>
              </a:rPr>
              <a:t>Talouselämän häiriötiloja</a:t>
            </a:r>
          </a:p>
          <a:p>
            <a:pPr marL="45720" indent="0">
              <a:buNone/>
            </a:pPr>
            <a:endParaRPr lang="fi-FI" sz="1000" cap="small" dirty="0" smtClean="0"/>
          </a:p>
          <a:p>
            <a:pPr marL="45720" indent="0">
              <a:buNone/>
            </a:pPr>
            <a:r>
              <a:rPr lang="fi-FI" cap="small" dirty="0" smtClean="0"/>
              <a:t>Suhdannevaihtelut</a:t>
            </a:r>
            <a:endParaRPr lang="fi-FI" dirty="0"/>
          </a:p>
          <a:p>
            <a:r>
              <a:rPr lang="fi-FI" dirty="0" smtClean="0"/>
              <a:t>hyvien </a:t>
            </a:r>
            <a:r>
              <a:rPr lang="fi-FI" dirty="0"/>
              <a:t>ja huonojen aikojen vaihtelut talouselämässä (BKT:n </a:t>
            </a:r>
            <a:r>
              <a:rPr lang="fi-FI" dirty="0" smtClean="0"/>
              <a:t>kasvu-vauhti</a:t>
            </a:r>
            <a:r>
              <a:rPr lang="fi-FI" dirty="0"/>
              <a:t>, työllisyys</a:t>
            </a:r>
            <a:r>
              <a:rPr lang="fi-FI" dirty="0" smtClean="0"/>
              <a:t>...)</a:t>
            </a:r>
            <a:r>
              <a:rPr lang="fi-FI" dirty="0"/>
              <a:t>	</a:t>
            </a:r>
            <a:endParaRPr lang="fi-FI" dirty="0" smtClean="0"/>
          </a:p>
          <a:p>
            <a:r>
              <a:rPr lang="fi-FI" dirty="0" smtClean="0"/>
              <a:t>suhdannevaihtelu</a:t>
            </a:r>
            <a:r>
              <a:rPr lang="fi-FI" dirty="0"/>
              <a:t>n</a:t>
            </a:r>
            <a:r>
              <a:rPr lang="fi-FI" dirty="0" smtClean="0"/>
              <a:t> </a:t>
            </a:r>
            <a:r>
              <a:rPr lang="fi-FI" dirty="0"/>
              <a:t>aallonpituus 4-6 vuotta sekä </a:t>
            </a:r>
            <a:r>
              <a:rPr lang="fi-FI" u="sng" dirty="0"/>
              <a:t>n. 11 </a:t>
            </a:r>
            <a:r>
              <a:rPr lang="fi-FI" u="sng" dirty="0" smtClean="0"/>
              <a:t>vuotta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 smtClean="0"/>
              <a:t>selityksenä monien investointitavaroiden keskimääräinen käyttöikä</a:t>
            </a:r>
            <a:endParaRPr lang="fi-FI" dirty="0"/>
          </a:p>
          <a:p>
            <a:r>
              <a:rPr lang="fi-FI" dirty="0" smtClean="0"/>
              <a:t>eri suhdannevaiheista käytetään </a:t>
            </a:r>
            <a:r>
              <a:rPr lang="fi-FI" dirty="0"/>
              <a:t>nimityksiä: nousukausi, korkeasuhdanne, laskukausi ja </a:t>
            </a:r>
            <a:r>
              <a:rPr lang="fi-FI" dirty="0" smtClean="0"/>
              <a:t>matalasuhdanne (=taantuma / lama)</a:t>
            </a:r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323528" y="3140968"/>
            <a:ext cx="41764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u="sng" dirty="0"/>
              <a:t>Nousukaudelle tyypillistä</a:t>
            </a:r>
            <a:r>
              <a:rPr lang="fi-FI" sz="2000" u="sng" dirty="0" smtClean="0"/>
              <a:t>:</a:t>
            </a:r>
          </a:p>
          <a:p>
            <a:r>
              <a:rPr lang="fi-FI" sz="2000" dirty="0"/>
              <a:t>• tuotanto </a:t>
            </a:r>
            <a:r>
              <a:rPr lang="fi-FI" sz="2000" dirty="0" smtClean="0"/>
              <a:t>kasvaa, työllisyys </a:t>
            </a:r>
            <a:r>
              <a:rPr lang="fi-FI" sz="2000" dirty="0" err="1" smtClean="0"/>
              <a:t>para-</a:t>
            </a:r>
            <a:endParaRPr lang="fi-FI" sz="2000" dirty="0" smtClean="0"/>
          </a:p>
          <a:p>
            <a:r>
              <a:rPr lang="fi-FI" sz="2000" dirty="0"/>
              <a:t> </a:t>
            </a:r>
            <a:r>
              <a:rPr lang="fi-FI" sz="2000" dirty="0" smtClean="0"/>
              <a:t> </a:t>
            </a:r>
            <a:r>
              <a:rPr lang="fi-FI" sz="2000" dirty="0" err="1" smtClean="0"/>
              <a:t>nee</a:t>
            </a:r>
            <a:r>
              <a:rPr lang="fi-FI" sz="2000" dirty="0" smtClean="0"/>
              <a:t>, palkat nousevat</a:t>
            </a:r>
          </a:p>
          <a:p>
            <a:r>
              <a:rPr lang="fi-FI" sz="2000" dirty="0" smtClean="0"/>
              <a:t>• yritysten ja yksityisten investoinnit </a:t>
            </a:r>
          </a:p>
          <a:p>
            <a:r>
              <a:rPr lang="fi-FI" sz="2000" dirty="0"/>
              <a:t> </a:t>
            </a:r>
            <a:r>
              <a:rPr lang="fi-FI" sz="2000" dirty="0" smtClean="0"/>
              <a:t> lisääntyvät </a:t>
            </a:r>
            <a:r>
              <a:rPr lang="fi-FI" sz="2000" dirty="0" smtClean="0">
                <a:sym typeface="Symbol"/>
              </a:rPr>
              <a:t> korot nousevat</a:t>
            </a:r>
            <a:endParaRPr lang="fi-FI" sz="2000" dirty="0"/>
          </a:p>
          <a:p>
            <a:r>
              <a:rPr lang="fi-FI" sz="2000" dirty="0" smtClean="0"/>
              <a:t>• </a:t>
            </a:r>
            <a:r>
              <a:rPr lang="fi-FI" sz="2000" dirty="0"/>
              <a:t>kulutus </a:t>
            </a:r>
            <a:r>
              <a:rPr lang="fi-FI" sz="2000" dirty="0" smtClean="0"/>
              <a:t>ja tuonti kasvavat </a:t>
            </a:r>
            <a:r>
              <a:rPr lang="fi-FI" sz="2000" dirty="0">
                <a:sym typeface="Symbol"/>
              </a:rPr>
              <a:t></a:t>
            </a:r>
            <a:r>
              <a:rPr lang="fi-FI" sz="2000" dirty="0"/>
              <a:t> </a:t>
            </a:r>
            <a:r>
              <a:rPr lang="fi-FI" sz="2000" dirty="0" err="1" smtClean="0"/>
              <a:t>hin-</a:t>
            </a:r>
            <a:endParaRPr lang="fi-FI" sz="2000" dirty="0" smtClean="0"/>
          </a:p>
          <a:p>
            <a:r>
              <a:rPr lang="fi-FI" sz="2000" dirty="0"/>
              <a:t> </a:t>
            </a:r>
            <a:r>
              <a:rPr lang="fi-FI" sz="2000" dirty="0" smtClean="0"/>
              <a:t> </a:t>
            </a:r>
            <a:r>
              <a:rPr lang="fi-FI" sz="2000" dirty="0" err="1" smtClean="0"/>
              <a:t>nat</a:t>
            </a:r>
            <a:r>
              <a:rPr lang="fi-FI" sz="2000" dirty="0" smtClean="0"/>
              <a:t> nousevat, kauppatase kärsii</a:t>
            </a:r>
          </a:p>
          <a:p>
            <a:r>
              <a:rPr lang="fi-FI" sz="2000" dirty="0" smtClean="0"/>
              <a:t>• vaarana talouden </a:t>
            </a:r>
            <a:r>
              <a:rPr lang="fi-FI" sz="2000" dirty="0" err="1" smtClean="0"/>
              <a:t>ylikuumenemi-</a:t>
            </a:r>
            <a:endParaRPr lang="fi-FI" sz="2000" dirty="0" smtClean="0"/>
          </a:p>
          <a:p>
            <a:r>
              <a:rPr lang="fi-FI" sz="2000" dirty="0"/>
              <a:t> </a:t>
            </a:r>
            <a:r>
              <a:rPr lang="fi-FI" sz="2000" dirty="0" smtClean="0"/>
              <a:t> </a:t>
            </a:r>
            <a:r>
              <a:rPr lang="fi-FI" sz="2000" dirty="0" err="1" smtClean="0"/>
              <a:t>nen</a:t>
            </a:r>
            <a:r>
              <a:rPr lang="fi-FI" sz="2000" dirty="0" smtClean="0"/>
              <a:t> (pörssi- asunto- ym. kuplat, </a:t>
            </a:r>
          </a:p>
          <a:p>
            <a:r>
              <a:rPr lang="fi-FI" sz="2000" dirty="0"/>
              <a:t> </a:t>
            </a:r>
            <a:r>
              <a:rPr lang="fi-FI" sz="2000" dirty="0" smtClean="0"/>
              <a:t> inflaation kiihtyminen)</a:t>
            </a:r>
            <a:endParaRPr lang="fi-FI" sz="2000" dirty="0"/>
          </a:p>
        </p:txBody>
      </p:sp>
      <p:sp>
        <p:nvSpPr>
          <p:cNvPr id="5" name="Tekstiruutu 4"/>
          <p:cNvSpPr txBox="1"/>
          <p:nvPr/>
        </p:nvSpPr>
        <p:spPr>
          <a:xfrm>
            <a:off x="4572000" y="3140968"/>
            <a:ext cx="424847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u="sng" dirty="0"/>
              <a:t>Laskukaudelle tyypillistä</a:t>
            </a:r>
            <a:r>
              <a:rPr lang="fi-FI" sz="2000" u="sng" dirty="0" smtClean="0"/>
              <a:t>:</a:t>
            </a:r>
          </a:p>
          <a:p>
            <a:r>
              <a:rPr lang="fi-FI" sz="2000" dirty="0"/>
              <a:t>• alkaa yleensä viennin </a:t>
            </a:r>
            <a:r>
              <a:rPr lang="fi-FI" sz="2000" dirty="0" err="1" smtClean="0"/>
              <a:t>supistumi-</a:t>
            </a:r>
            <a:endParaRPr lang="fi-FI" sz="2000" dirty="0" smtClean="0"/>
          </a:p>
          <a:p>
            <a:r>
              <a:rPr lang="fi-FI" sz="2000" dirty="0"/>
              <a:t> </a:t>
            </a:r>
            <a:r>
              <a:rPr lang="fi-FI" sz="2000" dirty="0" smtClean="0"/>
              <a:t> </a:t>
            </a:r>
            <a:r>
              <a:rPr lang="fi-FI" sz="2000" dirty="0" err="1" smtClean="0"/>
              <a:t>sella</a:t>
            </a:r>
            <a:r>
              <a:rPr lang="fi-FI" sz="2000" dirty="0" smtClean="0"/>
              <a:t> tai kansainvälisestä </a:t>
            </a:r>
            <a:r>
              <a:rPr lang="fi-FI" sz="2000" dirty="0" err="1" smtClean="0"/>
              <a:t>markki-</a:t>
            </a:r>
            <a:endParaRPr lang="fi-FI" sz="2000" dirty="0" smtClean="0"/>
          </a:p>
          <a:p>
            <a:r>
              <a:rPr lang="fi-FI" sz="2000" dirty="0"/>
              <a:t> </a:t>
            </a:r>
            <a:r>
              <a:rPr lang="fi-FI" sz="2000" dirty="0" smtClean="0"/>
              <a:t> </a:t>
            </a:r>
            <a:r>
              <a:rPr lang="fi-FI" sz="2000" dirty="0" err="1" smtClean="0"/>
              <a:t>nahäiriöstä</a:t>
            </a:r>
            <a:endParaRPr lang="fi-FI" sz="2000" dirty="0" smtClean="0"/>
          </a:p>
          <a:p>
            <a:r>
              <a:rPr lang="fi-FI" sz="2000" dirty="0" smtClean="0"/>
              <a:t>• tuotannon kasvu hiipuu, </a:t>
            </a:r>
            <a:r>
              <a:rPr lang="fi-FI" sz="2000" dirty="0" err="1" smtClean="0"/>
              <a:t>työttö-</a:t>
            </a:r>
            <a:endParaRPr lang="fi-FI" sz="2000" dirty="0" smtClean="0"/>
          </a:p>
          <a:p>
            <a:r>
              <a:rPr lang="fi-FI" sz="2000" dirty="0"/>
              <a:t> </a:t>
            </a:r>
            <a:r>
              <a:rPr lang="fi-FI" sz="2000" dirty="0" smtClean="0"/>
              <a:t> </a:t>
            </a:r>
            <a:r>
              <a:rPr lang="fi-FI" sz="2000" dirty="0" err="1" smtClean="0"/>
              <a:t>myys</a:t>
            </a:r>
            <a:r>
              <a:rPr lang="fi-FI" sz="2000" dirty="0" smtClean="0"/>
              <a:t> kasvaa</a:t>
            </a:r>
          </a:p>
          <a:p>
            <a:r>
              <a:rPr lang="fi-FI" sz="2000" dirty="0" smtClean="0"/>
              <a:t>• investoinnit vähentyvät </a:t>
            </a:r>
            <a:r>
              <a:rPr lang="fi-FI" sz="2000" dirty="0">
                <a:sym typeface="Symbol"/>
              </a:rPr>
              <a:t> korot </a:t>
            </a:r>
            <a:endParaRPr lang="fi-FI" sz="2000" dirty="0" smtClean="0">
              <a:sym typeface="Symbol"/>
            </a:endParaRPr>
          </a:p>
          <a:p>
            <a:r>
              <a:rPr lang="fi-FI" sz="2000" dirty="0">
                <a:sym typeface="Symbol"/>
              </a:rPr>
              <a:t> </a:t>
            </a:r>
            <a:r>
              <a:rPr lang="fi-FI" sz="2000" dirty="0" smtClean="0">
                <a:sym typeface="Symbol"/>
              </a:rPr>
              <a:t> laskevat</a:t>
            </a:r>
          </a:p>
          <a:p>
            <a:r>
              <a:rPr lang="fi-FI" sz="2000" dirty="0" smtClean="0">
                <a:sym typeface="Symbol"/>
              </a:rPr>
              <a:t>• kulutus vähentyy: myös </a:t>
            </a:r>
            <a:r>
              <a:rPr lang="fi-FI" sz="2000" dirty="0" err="1" smtClean="0">
                <a:sym typeface="Symbol"/>
              </a:rPr>
              <a:t>kotimark-</a:t>
            </a:r>
            <a:endParaRPr lang="fi-FI" sz="2000" dirty="0" smtClean="0">
              <a:sym typeface="Symbol"/>
            </a:endParaRPr>
          </a:p>
          <a:p>
            <a:r>
              <a:rPr lang="fi-FI" sz="2000" dirty="0">
                <a:sym typeface="Symbol"/>
              </a:rPr>
              <a:t> </a:t>
            </a:r>
            <a:r>
              <a:rPr lang="fi-FI" sz="2000" dirty="0" smtClean="0">
                <a:sym typeface="Symbol"/>
              </a:rPr>
              <a:t> kinatuotanto vaikeuksiin</a:t>
            </a:r>
          </a:p>
          <a:p>
            <a:r>
              <a:rPr lang="fi-FI" sz="2000" dirty="0" smtClean="0">
                <a:sym typeface="Symbol"/>
              </a:rPr>
              <a:t>• konkurssit lisääntyvät</a:t>
            </a:r>
            <a:endParaRPr lang="fi-FI" sz="2000" dirty="0"/>
          </a:p>
        </p:txBody>
      </p:sp>
      <p:cxnSp>
        <p:nvCxnSpPr>
          <p:cNvPr id="7" name="Suora yhdysviiva 6"/>
          <p:cNvCxnSpPr/>
          <p:nvPr/>
        </p:nvCxnSpPr>
        <p:spPr>
          <a:xfrm>
            <a:off x="4427984" y="3140968"/>
            <a:ext cx="0" cy="3312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204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221" y="3508124"/>
            <a:ext cx="2584235" cy="19371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7504" y="188641"/>
            <a:ext cx="8352928" cy="6120720"/>
          </a:xfrm>
          <a:ln>
            <a:noFill/>
          </a:ln>
        </p:spPr>
        <p:txBody>
          <a:bodyPr/>
          <a:lstStyle/>
          <a:p>
            <a:pPr marL="45720" indent="0">
              <a:buNone/>
            </a:pPr>
            <a:endParaRPr lang="fi-FI" sz="1000" dirty="0"/>
          </a:p>
          <a:p>
            <a:pPr>
              <a:buFont typeface="Wingdings" panose="05000000000000000000" pitchFamily="2" charset="2"/>
              <a:buChar char="§"/>
            </a:pPr>
            <a:r>
              <a:rPr lang="fi-FI" dirty="0"/>
              <a:t>s</a:t>
            </a:r>
            <a:r>
              <a:rPr lang="fi-FI" dirty="0" smtClean="0"/>
              <a:t>uhdannepolitiikka: pyrkimyksenä hillitä suhdannevaihtelua?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u="dash" dirty="0" smtClean="0"/>
              <a:t>monetarismi</a:t>
            </a:r>
            <a:r>
              <a:rPr lang="fi-FI" sz="2000" dirty="0" smtClean="0"/>
              <a:t>: markkinavoimat pitäköön huolen suhdanteista (julkinen valta tyytyköön lähinnä korkopolitiikkaan)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Suomessa yleisempää ollut </a:t>
            </a:r>
            <a:r>
              <a:rPr lang="fi-FI" sz="2000" u="dash" dirty="0"/>
              <a:t>keynesiläisyys</a:t>
            </a:r>
            <a:r>
              <a:rPr lang="fi-FI" sz="2000" dirty="0"/>
              <a:t> (John Maynard Keynes</a:t>
            </a:r>
            <a:r>
              <a:rPr lang="fi-FI" sz="2000" dirty="0" smtClean="0"/>
              <a:t>):</a:t>
            </a:r>
            <a:r>
              <a:rPr lang="fi-FI" sz="2000" dirty="0"/>
              <a:t> </a:t>
            </a:r>
            <a:r>
              <a:rPr lang="fi-FI" sz="2000" dirty="0" smtClean="0"/>
              <a:t>aktiivisella suhdannepolitiikalla ”öljyä laineille”:</a:t>
            </a:r>
            <a:endParaRPr lang="fi-FI" sz="2000" dirty="0"/>
          </a:p>
        </p:txBody>
      </p:sp>
      <p:sp>
        <p:nvSpPr>
          <p:cNvPr id="4" name="Kuvaselitesuorakulmio 3"/>
          <p:cNvSpPr/>
          <p:nvPr/>
        </p:nvSpPr>
        <p:spPr>
          <a:xfrm>
            <a:off x="539552" y="3091186"/>
            <a:ext cx="1944216" cy="697854"/>
          </a:xfrm>
          <a:prstGeom prst="wedgeRectCallout">
            <a:avLst>
              <a:gd name="adj1" fmla="val 133202"/>
              <a:gd name="adj2" fmla="val 855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/>
              <a:t>säätelemätön noususuhdanne</a:t>
            </a:r>
          </a:p>
        </p:txBody>
      </p:sp>
      <p:sp>
        <p:nvSpPr>
          <p:cNvPr id="5" name="Kuvaselitesuorakulmio 4"/>
          <p:cNvSpPr/>
          <p:nvPr/>
        </p:nvSpPr>
        <p:spPr>
          <a:xfrm>
            <a:off x="539552" y="4005064"/>
            <a:ext cx="2232248" cy="1541809"/>
          </a:xfrm>
          <a:prstGeom prst="wedgeRectCallout">
            <a:avLst>
              <a:gd name="adj1" fmla="val 110780"/>
              <a:gd name="adj2" fmla="val -237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/>
              <a:t>valtio leikannut suhdannehuipun </a:t>
            </a:r>
            <a:r>
              <a:rPr lang="fi-FI" dirty="0" smtClean="0"/>
              <a:t>veronkorotuksilla </a:t>
            </a:r>
            <a:r>
              <a:rPr lang="fi-FI" dirty="0"/>
              <a:t>ja </a:t>
            </a:r>
            <a:r>
              <a:rPr lang="fi-FI" dirty="0" smtClean="0"/>
              <a:t>omien </a:t>
            </a:r>
            <a:r>
              <a:rPr lang="fi-FI" dirty="0" err="1" smtClean="0"/>
              <a:t>investointien-sa</a:t>
            </a:r>
            <a:r>
              <a:rPr lang="fi-FI" dirty="0" smtClean="0"/>
              <a:t> </a:t>
            </a:r>
            <a:r>
              <a:rPr lang="fi-FI" dirty="0"/>
              <a:t>vähennyksellä</a:t>
            </a:r>
          </a:p>
        </p:txBody>
      </p:sp>
      <p:sp>
        <p:nvSpPr>
          <p:cNvPr id="6" name="Kuvaselitesuorakulmio 5"/>
          <p:cNvSpPr/>
          <p:nvPr/>
        </p:nvSpPr>
        <p:spPr>
          <a:xfrm>
            <a:off x="6156176" y="3284984"/>
            <a:ext cx="2664296" cy="2160240"/>
          </a:xfrm>
          <a:prstGeom prst="wedgeRectCallout">
            <a:avLst>
              <a:gd name="adj1" fmla="val -80894"/>
              <a:gd name="adj2" fmla="val 201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/>
              <a:t>valtio </a:t>
            </a:r>
            <a:r>
              <a:rPr lang="fi-FI" dirty="0" smtClean="0"/>
              <a:t>täyttänyt </a:t>
            </a:r>
            <a:r>
              <a:rPr lang="fi-FI" dirty="0" err="1" smtClean="0"/>
              <a:t>suhdan-teen</a:t>
            </a:r>
            <a:r>
              <a:rPr lang="fi-FI" dirty="0" smtClean="0"/>
              <a:t> ”aallonpohjan” veronalennuksilla, tulon-siirroilla </a:t>
            </a:r>
            <a:r>
              <a:rPr lang="fi-FI" dirty="0"/>
              <a:t>sekä </a:t>
            </a:r>
            <a:r>
              <a:rPr lang="fi-FI" dirty="0" err="1" smtClean="0"/>
              <a:t>investoi-malla</a:t>
            </a:r>
            <a:r>
              <a:rPr lang="fi-FI" dirty="0" smtClean="0"/>
              <a:t> </a:t>
            </a:r>
            <a:r>
              <a:rPr lang="fi-FI" dirty="0"/>
              <a:t>itse </a:t>
            </a:r>
            <a:r>
              <a:rPr lang="fi-FI" dirty="0" smtClean="0"/>
              <a:t>tarvittaessa velkarahalla = </a:t>
            </a:r>
            <a:r>
              <a:rPr lang="fi-FI" dirty="0"/>
              <a:t>elvytystä</a:t>
            </a:r>
          </a:p>
        </p:txBody>
      </p:sp>
      <p:sp>
        <p:nvSpPr>
          <p:cNvPr id="7" name="Kuvaselitesuorakulmio 6"/>
          <p:cNvSpPr/>
          <p:nvPr/>
        </p:nvSpPr>
        <p:spPr>
          <a:xfrm>
            <a:off x="1763688" y="5733256"/>
            <a:ext cx="5616624" cy="720080"/>
          </a:xfrm>
          <a:prstGeom prst="wedgeRectCallout">
            <a:avLst>
              <a:gd name="adj1" fmla="val 11426"/>
              <a:gd name="adj2" fmla="val -1232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säätelemätön </a:t>
            </a:r>
            <a:r>
              <a:rPr lang="fi-FI" dirty="0" smtClean="0"/>
              <a:t>matalasuhdanne / taantuma </a:t>
            </a:r>
            <a:r>
              <a:rPr lang="fi-FI" dirty="0"/>
              <a:t>/ lama</a:t>
            </a:r>
          </a:p>
        </p:txBody>
      </p:sp>
    </p:spTree>
    <p:extLst>
      <p:ext uri="{BB962C8B-B14F-4D97-AF65-F5344CB8AC3E}">
        <p14:creationId xmlns:p14="http://schemas.microsoft.com/office/powerpoint/2010/main" val="356434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9512" y="188641"/>
            <a:ext cx="8280920" cy="6120720"/>
          </a:xfrm>
        </p:spPr>
        <p:txBody>
          <a:bodyPr>
            <a:normAutofit/>
          </a:bodyPr>
          <a:lstStyle/>
          <a:p>
            <a:r>
              <a:rPr lang="fi-FI" dirty="0" smtClean="0"/>
              <a:t>90-l:n </a:t>
            </a:r>
            <a:r>
              <a:rPr lang="fi-FI" dirty="0"/>
              <a:t>alun laman torjunta epäonnistui täysin</a:t>
            </a:r>
            <a:r>
              <a:rPr lang="fi-FI" dirty="0" smtClean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talouspolitiikassa omaksuttu monetarismi: eroon talouden sääntelystä</a:t>
            </a:r>
            <a:endParaRPr lang="fi-FI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fi-FI" sz="2000" dirty="0" smtClean="0"/>
              <a:t>nousua </a:t>
            </a:r>
            <a:r>
              <a:rPr lang="fi-FI" sz="2000" dirty="0"/>
              <a:t>ei taitettu, vaan talouden annettiin ylikuumentua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i-FI" sz="2000" dirty="0" smtClean="0"/>
              <a:t>ei </a:t>
            </a:r>
            <a:r>
              <a:rPr lang="fi-FI" sz="2000" dirty="0"/>
              <a:t>kerätty rahaa laman varalle, vaan jopa velkaannuttiin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i-FI" sz="2000" dirty="0" smtClean="0"/>
              <a:t>laman </a:t>
            </a:r>
            <a:r>
              <a:rPr lang="fi-FI" sz="2000" dirty="0"/>
              <a:t>tultua ei mahdollisuutta elvyttää, koska vaihtotaseen </a:t>
            </a:r>
            <a:r>
              <a:rPr lang="fi-FI" sz="2000" dirty="0" smtClean="0"/>
              <a:t>vaje </a:t>
            </a:r>
            <a:r>
              <a:rPr lang="fi-FI" sz="2000" dirty="0"/>
              <a:t>pakotti korkojen ja verojen nostamiseen (syvensi lamaa</a:t>
            </a:r>
            <a:r>
              <a:rPr lang="fi-FI" sz="2000" dirty="0" smtClean="0"/>
              <a:t>)</a:t>
            </a:r>
          </a:p>
          <a:p>
            <a:r>
              <a:rPr lang="fi-FI" dirty="0" smtClean="0"/>
              <a:t>finanssikriisitaantuman (2007-) kimppuun taas vanhoin asein (elvytys)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auttoi akuuttiin kriisiin, mutta taantuman venyminen vuosien mittaiseksi velkaannutti valtiota raskaasti </a:t>
            </a:r>
            <a:r>
              <a:rPr lang="fi-FI" sz="2000" dirty="0" smtClean="0">
                <a:sym typeface="Symbol"/>
              </a:rPr>
              <a:t> verotus ylös, tulonsiirrot ja elvytys alas (kuinka Suomen käy…?)</a:t>
            </a:r>
            <a:endParaRPr lang="fi-FI" sz="2000" dirty="0"/>
          </a:p>
          <a:p>
            <a:endParaRPr lang="fi-FI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987550"/>
            <a:ext cx="3312368" cy="2481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224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9512" y="116633"/>
            <a:ext cx="8208912" cy="6192728"/>
          </a:xfrm>
        </p:spPr>
        <p:txBody>
          <a:bodyPr/>
          <a:lstStyle/>
          <a:p>
            <a:endParaRPr lang="fi-FI" sz="1000" dirty="0"/>
          </a:p>
          <a:p>
            <a:r>
              <a:rPr lang="fi-FI" dirty="0" smtClean="0"/>
              <a:t>suhdannepolitiikan </a:t>
            </a:r>
            <a:r>
              <a:rPr lang="fi-FI" dirty="0"/>
              <a:t>keinoja:</a:t>
            </a:r>
          </a:p>
          <a:p>
            <a:pPr marL="320040" lvl="1" indent="0">
              <a:buNone/>
            </a:pPr>
            <a:r>
              <a:rPr lang="fi-FI" sz="2000" dirty="0" smtClean="0"/>
              <a:t>1</a:t>
            </a:r>
            <a:r>
              <a:rPr lang="fi-FI" sz="2000" dirty="0"/>
              <a:t>) </a:t>
            </a:r>
            <a:r>
              <a:rPr lang="fi-FI" sz="2000" dirty="0" smtClean="0"/>
              <a:t>finanssipolitiikka (ks. ”Julkinen talous”)</a:t>
            </a:r>
          </a:p>
          <a:p>
            <a:pPr marL="320040" lvl="1" indent="0">
              <a:buNone/>
            </a:pPr>
            <a:r>
              <a:rPr lang="fi-FI" sz="2000" dirty="0"/>
              <a:t>2) EKP:n toteuttama rahapolitiikka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 smtClean="0"/>
              <a:t>nousukausina </a:t>
            </a:r>
            <a:r>
              <a:rPr lang="fi-FI" sz="2000" dirty="0"/>
              <a:t>kireän rahan </a:t>
            </a:r>
            <a:r>
              <a:rPr lang="fi-FI" sz="2000" dirty="0" smtClean="0"/>
              <a:t>politiikka, eli korko ylös ja setelinanto alas</a:t>
            </a:r>
            <a:r>
              <a:rPr lang="fi-FI" sz="2000" dirty="0"/>
              <a:t> </a:t>
            </a:r>
            <a:r>
              <a:rPr lang="fi-FI" sz="2000" dirty="0" smtClean="0"/>
              <a:t>ylikuumenemisen </a:t>
            </a:r>
            <a:r>
              <a:rPr lang="fi-FI" sz="2000" dirty="0"/>
              <a:t>estämiseksi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 smtClean="0"/>
              <a:t>laskukausina </a:t>
            </a:r>
            <a:r>
              <a:rPr lang="fi-FI" sz="2000" dirty="0"/>
              <a:t>korot </a:t>
            </a:r>
            <a:r>
              <a:rPr lang="fi-FI" sz="2000" dirty="0" smtClean="0"/>
              <a:t>alas ja setelinanto ylös, </a:t>
            </a:r>
            <a:r>
              <a:rPr lang="fi-FI" sz="2000" dirty="0"/>
              <a:t>jotta investoinnit vauhtiin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 smtClean="0"/>
              <a:t>rahapolitiikka </a:t>
            </a:r>
            <a:r>
              <a:rPr lang="fi-FI" sz="2000" dirty="0"/>
              <a:t>ei </a:t>
            </a:r>
            <a:r>
              <a:rPr lang="fi-FI" sz="2000" dirty="0" smtClean="0"/>
              <a:t>enää </a:t>
            </a:r>
            <a:r>
              <a:rPr lang="fi-FI" sz="2000" dirty="0"/>
              <a:t>omissa käsissä: </a:t>
            </a:r>
            <a:r>
              <a:rPr lang="fi-FI" sz="2000" dirty="0" smtClean="0"/>
              <a:t>EKP (Saksa, Ranska)</a:t>
            </a:r>
          </a:p>
          <a:p>
            <a:pPr marL="320040" lvl="1" indent="0">
              <a:buNone/>
            </a:pPr>
            <a:r>
              <a:rPr lang="fi-FI" sz="2000" dirty="0"/>
              <a:t>3) Tulopolitiikka </a:t>
            </a:r>
            <a:r>
              <a:rPr lang="fi-FI" sz="2000" dirty="0" smtClean="0"/>
              <a:t>= maltilliset palkankorotukset</a:t>
            </a:r>
            <a:endParaRPr lang="fi-FI" sz="20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 smtClean="0"/>
              <a:t>palkanalennuksia taantuma-aikoina</a:t>
            </a:r>
            <a:endParaRPr lang="fi-FI" sz="20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fi-FI" sz="2000" dirty="0" smtClean="0"/>
              <a:t>toteutetaan lomautuksilla, koska </a:t>
            </a:r>
            <a:r>
              <a:rPr lang="fi-FI" sz="2000" dirty="0"/>
              <a:t>sopimukset </a:t>
            </a:r>
            <a:r>
              <a:rPr lang="fi-FI" sz="2000" dirty="0" smtClean="0"/>
              <a:t>kieltävät suoran palkkojen alentamisen</a:t>
            </a:r>
            <a:endParaRPr lang="fi-FI" sz="20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fi-FI" sz="2000" dirty="0" smtClean="0"/>
              <a:t>keynesiläisestä </a:t>
            </a:r>
            <a:r>
              <a:rPr lang="fi-FI" sz="2000" dirty="0"/>
              <a:t>näkökulmasta järjetöntä: alentaa ostovoimaa ja </a:t>
            </a:r>
            <a:r>
              <a:rPr lang="fi-FI" sz="2000" dirty="0" smtClean="0"/>
              <a:t>syventää </a:t>
            </a:r>
            <a:r>
              <a:rPr lang="fi-FI" sz="2000" dirty="0"/>
              <a:t>laskusuhdannetta entisestään</a:t>
            </a:r>
          </a:p>
          <a:p>
            <a:pPr lvl="2"/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61654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9512" y="116632"/>
            <a:ext cx="8424936" cy="6408711"/>
          </a:xfrm>
        </p:spPr>
        <p:txBody>
          <a:bodyPr>
            <a:normAutofit/>
          </a:bodyPr>
          <a:lstStyle/>
          <a:p>
            <a:endParaRPr lang="fi-FI" sz="1000" dirty="0" smtClean="0"/>
          </a:p>
          <a:p>
            <a:r>
              <a:rPr lang="fi-FI" dirty="0" smtClean="0"/>
              <a:t>Suomen </a:t>
            </a:r>
            <a:r>
              <a:rPr lang="fi-FI" dirty="0"/>
              <a:t>talous on </a:t>
            </a:r>
            <a:r>
              <a:rPr lang="fi-FI" dirty="0" smtClean="0"/>
              <a:t>erittäin riippuvainen </a:t>
            </a:r>
            <a:r>
              <a:rPr lang="fi-FI" dirty="0"/>
              <a:t>ulkomaankaupasta ja siksi </a:t>
            </a:r>
            <a:r>
              <a:rPr lang="fi-FI" dirty="0" smtClean="0"/>
              <a:t>suhdannevaihtelutkin </a:t>
            </a:r>
            <a:r>
              <a:rPr lang="fi-FI" dirty="0"/>
              <a:t>johtuvat pitkälti viennin muutoksista </a:t>
            </a:r>
          </a:p>
          <a:p>
            <a:pPr marL="45720" indent="0">
              <a:buNone/>
            </a:pPr>
            <a:r>
              <a:rPr lang="fi-FI" dirty="0">
                <a:sym typeface="Symbol"/>
              </a:rPr>
              <a:t> </a:t>
            </a:r>
            <a:r>
              <a:rPr lang="fi-FI" dirty="0" smtClean="0">
                <a:sym typeface="Symbol"/>
              </a:rPr>
              <a:t>  </a:t>
            </a:r>
            <a:r>
              <a:rPr lang="fi-FI" dirty="0" smtClean="0"/>
              <a:t> </a:t>
            </a:r>
            <a:r>
              <a:rPr lang="fi-FI" dirty="0"/>
              <a:t>aiempina vuosina usein "D-vitamiinia" viennin edistämiseksi ja </a:t>
            </a:r>
            <a:endParaRPr lang="fi-FI" dirty="0" smtClean="0"/>
          </a:p>
          <a:p>
            <a:pPr marL="45720" indent="0">
              <a:buNone/>
            </a:pPr>
            <a:r>
              <a:rPr lang="fi-FI" dirty="0"/>
              <a:t> </a:t>
            </a:r>
            <a:r>
              <a:rPr lang="fi-FI" dirty="0" smtClean="0"/>
              <a:t>       siten talouden </a:t>
            </a:r>
            <a:r>
              <a:rPr lang="fi-FI" dirty="0"/>
              <a:t>elvyttämiseksi (ei </a:t>
            </a:r>
            <a:r>
              <a:rPr lang="fi-FI" dirty="0" smtClean="0"/>
              <a:t>enää mahdollista)</a:t>
            </a:r>
            <a:endParaRPr lang="fi-FI" dirty="0"/>
          </a:p>
          <a:p>
            <a:endParaRPr lang="fi-FI" sz="1000" dirty="0" smtClean="0"/>
          </a:p>
          <a:p>
            <a:pPr marL="45720" indent="0">
              <a:buNone/>
            </a:pPr>
            <a:r>
              <a:rPr lang="fi-FI" b="1" cap="small" dirty="0" smtClean="0"/>
              <a:t>Kansantalouden häiriötiloja: Inflaatio</a:t>
            </a:r>
            <a:endParaRPr lang="fi-FI" b="1" dirty="0"/>
          </a:p>
          <a:p>
            <a:r>
              <a:rPr lang="fi-FI" dirty="0" smtClean="0"/>
              <a:t>hintojen </a:t>
            </a:r>
            <a:r>
              <a:rPr lang="fi-FI" dirty="0"/>
              <a:t>nousun aiheuttamaa rahan </a:t>
            </a:r>
            <a:r>
              <a:rPr lang="fi-FI" dirty="0" smtClean="0"/>
              <a:t>arvon (ostovoiman) </a:t>
            </a:r>
            <a:r>
              <a:rPr lang="fi-FI" dirty="0"/>
              <a:t>heikkenemistä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samalla </a:t>
            </a:r>
            <a:r>
              <a:rPr lang="fi-FI" sz="2000" dirty="0"/>
              <a:t>rahalla saa entistä vähemmän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ilmoitetaan </a:t>
            </a:r>
            <a:r>
              <a:rPr lang="fi-FI" sz="2000" dirty="0" err="1" smtClean="0"/>
              <a:t>yl</a:t>
            </a:r>
            <a:r>
              <a:rPr lang="fi-FI" sz="2000" dirty="0" smtClean="0"/>
              <a:t>. </a:t>
            </a:r>
            <a:r>
              <a:rPr lang="fi-FI" sz="2000" dirty="0"/>
              <a:t>kuluttajahintaindeksin nousuna: perusvuosi = 100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i-FI" sz="2000" dirty="0" smtClean="0"/>
              <a:t>verrataan </a:t>
            </a:r>
            <a:r>
              <a:rPr lang="fi-FI" sz="2000" dirty="0"/>
              <a:t>tähän hintojen kehitystä (jos hinnat </a:t>
            </a:r>
            <a:r>
              <a:rPr lang="fi-FI" sz="2000" dirty="0" smtClean="0"/>
              <a:t>nousevat 5%, pisteluku </a:t>
            </a:r>
            <a:r>
              <a:rPr lang="fi-FI" sz="2000" dirty="0"/>
              <a:t>kohoaa </a:t>
            </a:r>
            <a:r>
              <a:rPr lang="fi-FI" sz="2000" dirty="0" smtClean="0"/>
              <a:t>105:een)</a:t>
            </a:r>
            <a:endParaRPr lang="fi-FI" sz="2000" dirty="0"/>
          </a:p>
          <a:p>
            <a:r>
              <a:rPr lang="fi-FI" dirty="0" smtClean="0"/>
              <a:t>inflaatio </a:t>
            </a:r>
            <a:r>
              <a:rPr lang="fi-FI" dirty="0"/>
              <a:t>Suomessa </a:t>
            </a:r>
            <a:r>
              <a:rPr lang="fi-FI" dirty="0" smtClean="0"/>
              <a:t>80-luvulle asti jopa kaksinumeroinen luku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90-luvulta asti pääosin 1-3% vuodessa (alhaisuus tärkeää kilpailukyvylle) </a:t>
            </a:r>
            <a:endParaRPr lang="fi-FI" sz="20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806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7504" y="116633"/>
            <a:ext cx="8122096" cy="6192728"/>
          </a:xfrm>
        </p:spPr>
        <p:txBody>
          <a:bodyPr/>
          <a:lstStyle/>
          <a:p>
            <a:endParaRPr lang="fi-FI" sz="1000" dirty="0" smtClean="0"/>
          </a:p>
          <a:p>
            <a:r>
              <a:rPr lang="fi-FI" dirty="0"/>
              <a:t>Inflaation aiheuttajat (lajit):</a:t>
            </a:r>
          </a:p>
          <a:p>
            <a:pPr marL="320040" lvl="1" indent="0">
              <a:buNone/>
            </a:pPr>
            <a:r>
              <a:rPr lang="fi-FI" sz="2000" dirty="0"/>
              <a:t>1. Kysyntäinflaatio: </a:t>
            </a:r>
            <a:r>
              <a:rPr lang="fi-FI" sz="2000" dirty="0" smtClean="0"/>
              <a:t>hyödykkeiden kysynnän nopea kasvu</a:t>
            </a:r>
          </a:p>
          <a:p>
            <a:pPr marL="320040" lvl="1" indent="0">
              <a:buNone/>
            </a:pPr>
            <a:r>
              <a:rPr lang="fi-FI" sz="2000" dirty="0" smtClean="0">
                <a:sym typeface="Symbol"/>
              </a:rPr>
              <a:t>     </a:t>
            </a:r>
            <a:r>
              <a:rPr lang="fi-FI" sz="2000" dirty="0" smtClean="0"/>
              <a:t> hinnat kohoavat (nousukauden ilmiö)</a:t>
            </a:r>
            <a:endParaRPr lang="fi-FI" sz="2000" dirty="0"/>
          </a:p>
          <a:p>
            <a:pPr marL="320040" lvl="1" indent="0">
              <a:buNone/>
            </a:pPr>
            <a:r>
              <a:rPr lang="fi-FI" sz="2000" dirty="0"/>
              <a:t>2. Kustannusinflaatio: aiheutuu kustannusten </a:t>
            </a:r>
            <a:r>
              <a:rPr lang="fi-FI" sz="2000" dirty="0" smtClean="0"/>
              <a:t>noususta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tuottavuuden nousun </a:t>
            </a:r>
            <a:r>
              <a:rPr lang="fi-FI" sz="2000" dirty="0"/>
              <a:t>ylittävät palkankorotukset, energia- ja </a:t>
            </a:r>
            <a:r>
              <a:rPr lang="fi-FI" sz="2000" dirty="0" smtClean="0"/>
              <a:t> raaka-ainekustannusten nousu (öljy!), </a:t>
            </a:r>
            <a:r>
              <a:rPr lang="fi-FI" sz="2000" dirty="0"/>
              <a:t>välillisten verojen </a:t>
            </a:r>
            <a:r>
              <a:rPr lang="fi-FI" sz="2000" dirty="0" smtClean="0"/>
              <a:t>nousu</a:t>
            </a:r>
          </a:p>
          <a:p>
            <a:pPr marL="320040" lvl="1" indent="0">
              <a:buNone/>
            </a:pPr>
            <a:r>
              <a:rPr lang="fi-FI" sz="2000" dirty="0" smtClean="0">
                <a:sym typeface="Symbol"/>
              </a:rPr>
              <a:t>   </a:t>
            </a:r>
            <a:r>
              <a:rPr lang="fi-FI" sz="2000" dirty="0" smtClean="0"/>
              <a:t> </a:t>
            </a:r>
            <a:r>
              <a:rPr lang="fi-FI" sz="2000" dirty="0"/>
              <a:t>yritykset nostavat hintoja </a:t>
            </a:r>
            <a:r>
              <a:rPr lang="fi-FI" sz="2000" dirty="0" smtClean="0">
                <a:sym typeface="Symbol"/>
              </a:rPr>
              <a:t></a:t>
            </a:r>
            <a:r>
              <a:rPr lang="fi-FI" sz="2000" dirty="0" smtClean="0"/>
              <a:t> palkankorotusvaatimuksia …</a:t>
            </a:r>
          </a:p>
          <a:p>
            <a:pPr marL="320040" lvl="1" indent="0">
              <a:buNone/>
            </a:pPr>
            <a:r>
              <a:rPr lang="fi-FI" sz="2000" dirty="0"/>
              <a:t>3. </a:t>
            </a:r>
            <a:r>
              <a:rPr lang="fi-FI" sz="2000" dirty="0" smtClean="0"/>
              <a:t>Inflaatio-odotusinflaatio </a:t>
            </a:r>
            <a:endParaRPr lang="fi-FI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pelätään </a:t>
            </a:r>
            <a:r>
              <a:rPr lang="fi-FI" sz="2000" dirty="0"/>
              <a:t>hintojen </a:t>
            </a:r>
            <a:r>
              <a:rPr lang="fi-FI" sz="2000" dirty="0" smtClean="0"/>
              <a:t>nousua ja </a:t>
            </a:r>
            <a:r>
              <a:rPr lang="fi-FI" sz="2000" dirty="0"/>
              <a:t>mitoitetaan </a:t>
            </a:r>
            <a:r>
              <a:rPr lang="fi-FI" sz="2000" dirty="0" smtClean="0"/>
              <a:t>palkankorotusvaateet </a:t>
            </a:r>
            <a:r>
              <a:rPr lang="fi-FI" sz="2000" dirty="0"/>
              <a:t>odotusten </a:t>
            </a:r>
            <a:r>
              <a:rPr lang="fi-FI" sz="2000" dirty="0" smtClean="0"/>
              <a:t>mukaisiksi </a:t>
            </a:r>
            <a:r>
              <a:rPr lang="fi-FI" sz="2000" dirty="0" smtClean="0">
                <a:sym typeface="Symbol"/>
              </a:rPr>
              <a:t> inflaatio kiihtyy</a:t>
            </a:r>
          </a:p>
          <a:p>
            <a:pPr marL="320040" lvl="1" indent="0">
              <a:buNone/>
            </a:pPr>
            <a:r>
              <a:rPr lang="fi-FI" sz="2000" dirty="0"/>
              <a:t>4. Poikkeusolojen </a:t>
            </a:r>
            <a:r>
              <a:rPr lang="fi-FI" sz="2000" dirty="0" smtClean="0"/>
              <a:t>inflaatioita:</a:t>
            </a:r>
            <a:endParaRPr lang="fi-FI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stagflaatio</a:t>
            </a:r>
            <a:r>
              <a:rPr lang="fi-FI" sz="2000" dirty="0"/>
              <a:t>: laskukauden inflaatio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i-FI" sz="2000" dirty="0" smtClean="0"/>
              <a:t>kustannustekijöiden </a:t>
            </a:r>
            <a:r>
              <a:rPr lang="fi-FI" sz="2000" dirty="0"/>
              <a:t>aiheuttama (esim. </a:t>
            </a:r>
            <a:r>
              <a:rPr lang="fi-FI" sz="2000" dirty="0" smtClean="0"/>
              <a:t>palkankorotukset taantuman kynnyksellä)</a:t>
            </a:r>
            <a:endParaRPr lang="fi-FI" sz="2000" dirty="0"/>
          </a:p>
          <a:p>
            <a:pPr lvl="1"/>
            <a:endParaRPr lang="fi-FI" sz="2000" dirty="0"/>
          </a:p>
          <a:p>
            <a:pPr marL="320040" lvl="1" indent="0">
              <a:buNone/>
            </a:pPr>
            <a:endParaRPr lang="fi-FI" sz="20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75530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9512" y="116633"/>
            <a:ext cx="8050088" cy="6192728"/>
          </a:xfrm>
        </p:spPr>
        <p:txBody>
          <a:bodyPr/>
          <a:lstStyle/>
          <a:p>
            <a:endParaRPr lang="fi-FI" sz="10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sotainflaatio</a:t>
            </a:r>
            <a:r>
              <a:rPr lang="fi-FI" sz="2000" dirty="0"/>
              <a:t> </a:t>
            </a:r>
            <a:r>
              <a:rPr lang="fi-FI" sz="2000" dirty="0" smtClean="0"/>
              <a:t>/ seteli-inflaatio: </a:t>
            </a:r>
            <a:r>
              <a:rPr lang="fi-FI" sz="2000" dirty="0"/>
              <a:t>painetaan liikaa rahaa </a:t>
            </a:r>
            <a:endParaRPr lang="fi-FI" sz="20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fi-FI" sz="2000" dirty="0" smtClean="0"/>
              <a:t>voi johtaa hyperinflaatioon (Weimarin Saksa, Unkari 40-l, Jugoslavia 90-l)</a:t>
            </a:r>
            <a:endParaRPr lang="fi-FI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fi-FI" sz="2000" dirty="0" smtClean="0"/>
              <a:t>mahdollista myös rauhan aikana (esim. Zimbabwe 2000-l)</a:t>
            </a:r>
            <a:endParaRPr lang="fi-FI" sz="20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fi-FI" sz="2000" dirty="0" smtClean="0"/>
              <a:t>syynä esim. </a:t>
            </a:r>
            <a:r>
              <a:rPr lang="fi-FI" sz="2000" dirty="0"/>
              <a:t>löysä </a:t>
            </a:r>
            <a:r>
              <a:rPr lang="fi-FI" sz="2000" dirty="0" smtClean="0"/>
              <a:t>rahapolitiikka tai runsas rahan maahantulo suotuisan vientikaupan takia (Suomi 1917)</a:t>
            </a:r>
            <a:endParaRPr lang="fi-FI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56" y="3163409"/>
            <a:ext cx="7452371" cy="369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069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7504" y="116632"/>
            <a:ext cx="8122096" cy="6408711"/>
          </a:xfrm>
        </p:spPr>
        <p:txBody>
          <a:bodyPr>
            <a:normAutofit/>
          </a:bodyPr>
          <a:lstStyle/>
          <a:p>
            <a:pPr marL="685800" lvl="5"/>
            <a:r>
              <a:rPr lang="fi-FI" sz="1800" dirty="0" smtClean="0">
                <a:solidFill>
                  <a:srgbClr val="FFFF00"/>
                </a:solidFill>
              </a:rPr>
              <a:t>)</a:t>
            </a:r>
            <a:endParaRPr lang="fi-FI" sz="1800" dirty="0" smtClean="0">
              <a:solidFill>
                <a:srgbClr val="FFFF00"/>
              </a:solidFill>
            </a:endParaRPr>
          </a:p>
          <a:p>
            <a:endParaRPr lang="fi-FI" sz="1000" dirty="0"/>
          </a:p>
          <a:p>
            <a:r>
              <a:rPr lang="fi-FI" dirty="0" smtClean="0"/>
              <a:t>Inflaation </a:t>
            </a:r>
            <a:r>
              <a:rPr lang="fi-FI" dirty="0"/>
              <a:t>haittoja: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säästäjät</a:t>
            </a:r>
            <a:r>
              <a:rPr lang="fi-FI" sz="2000" dirty="0"/>
              <a:t>: rahan arvon heikkeneminen syö säästöjen ostovoimaa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palkansaajat</a:t>
            </a:r>
            <a:r>
              <a:rPr lang="fi-FI" sz="2000" dirty="0"/>
              <a:t>: </a:t>
            </a:r>
            <a:r>
              <a:rPr lang="fi-FI" sz="2000" dirty="0" smtClean="0"/>
              <a:t>palkat nousevat hintoja jäykemmin, </a:t>
            </a:r>
            <a:r>
              <a:rPr lang="fi-FI" sz="2000" dirty="0"/>
              <a:t>progressio </a:t>
            </a:r>
            <a:r>
              <a:rPr lang="fi-FI" sz="2000" dirty="0" smtClean="0"/>
              <a:t>kiristää </a:t>
            </a:r>
            <a:r>
              <a:rPr lang="fi-FI" sz="2000" dirty="0"/>
              <a:t>verotusta </a:t>
            </a:r>
            <a:r>
              <a:rPr lang="fi-FI" sz="2000" dirty="0" smtClean="0"/>
              <a:t>(korjataan verotuksen inflaatiotarkistuksin)</a:t>
            </a:r>
            <a:endParaRPr lang="fi-FI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eläkeläiset</a:t>
            </a:r>
            <a:r>
              <a:rPr lang="fi-FI" sz="2000" dirty="0"/>
              <a:t>: aiemmin indeksisidonnaisuus (luovuttiin 1990-l:lla)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ulkomaankauppa</a:t>
            </a:r>
            <a:r>
              <a:rPr lang="fi-FI" sz="2000" dirty="0"/>
              <a:t>: kärsii </a:t>
            </a:r>
            <a:r>
              <a:rPr lang="fi-FI" sz="2000" dirty="0" smtClean="0"/>
              <a:t>(viennin kilpailukyky heikkenee, tuonti </a:t>
            </a:r>
            <a:r>
              <a:rPr lang="fi-FI" sz="2000" dirty="0"/>
              <a:t>kohoaa)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i-FI" sz="2000" dirty="0" smtClean="0"/>
              <a:t>tasevaikeudet </a:t>
            </a:r>
            <a:r>
              <a:rPr lang="fi-FI" sz="2000" dirty="0"/>
              <a:t>(ei enää D-vitamiinia apuna!)</a:t>
            </a:r>
          </a:p>
          <a:p>
            <a:r>
              <a:rPr lang="fi-FI" dirty="0" smtClean="0"/>
              <a:t>pitkäaikainen </a:t>
            </a:r>
            <a:r>
              <a:rPr lang="fi-FI" dirty="0"/>
              <a:t>inflaatio: horjuttaa maan </a:t>
            </a:r>
            <a:r>
              <a:rPr lang="fi-FI" dirty="0" smtClean="0"/>
              <a:t>mainetta pelottaen ulkomaiset sijoittajat ja kotimaiset pääomat muualle</a:t>
            </a:r>
            <a:endParaRPr lang="fi-FI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säästäminen kärsii: ei kerry pääomia investointeihin</a:t>
            </a:r>
            <a:endParaRPr lang="fi-FI" sz="2000" dirty="0"/>
          </a:p>
          <a:p>
            <a:r>
              <a:rPr lang="fi-FI" dirty="0"/>
              <a:t>Inflaation hyöty: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velanottajat</a:t>
            </a:r>
            <a:r>
              <a:rPr lang="fi-FI" sz="2000" dirty="0"/>
              <a:t>: saavat maksaa velkansa heikentyneellä rahalla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i-FI" sz="2000" dirty="0" smtClean="0"/>
              <a:t>asunnon ostaminen </a:t>
            </a:r>
            <a:r>
              <a:rPr lang="fi-FI" sz="2000" dirty="0"/>
              <a:t>kannattava inflaation aikana </a:t>
            </a:r>
            <a:r>
              <a:rPr lang="fi-FI" sz="2000" dirty="0" smtClean="0"/>
              <a:t>(inflaatio ”syö” velkaa, asunnon arvo nousee muun inflaation mukana; näin oli vielä 80-luvulla)</a:t>
            </a:r>
            <a:endParaRPr lang="fi-FI" sz="20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526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nsainvälisen politiikan käsitteistöä">
  <a:themeElements>
    <a:clrScheme name="Perspektiivi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ktiiv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Kansainvälisen politiikan käsitteistöä</Template>
  <TotalTime>254</TotalTime>
  <Words>869</Words>
  <Application>Microsoft Office PowerPoint</Application>
  <PresentationFormat>Näytössä katseltava diaesitys (4:3)</PresentationFormat>
  <Paragraphs>126</Paragraphs>
  <Slides>11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2" baseType="lpstr">
      <vt:lpstr>Kansainvälisen politiikan käsitteistöä</vt:lpstr>
      <vt:lpstr>Talouselämän häiriötiloja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Talouselämän häiriötiloja</dc:title>
  <dc:creator>TJJ</dc:creator>
  <cp:lastModifiedBy>Kirsi Järvenpää</cp:lastModifiedBy>
  <cp:revision>30</cp:revision>
  <cp:lastPrinted>2014-10-16T19:03:30Z</cp:lastPrinted>
  <dcterms:created xsi:type="dcterms:W3CDTF">2014-10-16T15:12:23Z</dcterms:created>
  <dcterms:modified xsi:type="dcterms:W3CDTF">2017-08-08T11:38:21Z</dcterms:modified>
</cp:coreProperties>
</file>