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63" d="100"/>
          <a:sy n="63" d="100"/>
        </p:scale>
        <p:origin x="-11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2F79ABA-5532-4FB3-9D96-270D00DA0D40}" type="datetimeFigureOut">
              <a:rPr lang="fi-FI" smtClean="0"/>
              <a:t>4.8.2017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B5988ED-564E-4C0B-87FA-301531259ED3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315200" cy="2595025"/>
          </a:xfrm>
        </p:spPr>
        <p:txBody>
          <a:bodyPr/>
          <a:lstStyle/>
          <a:p>
            <a:r>
              <a:rPr lang="fi-FI" cap="all" dirty="0" smtClean="0"/>
              <a:t>Kysyntä ja tarjonta sekä kilpailu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5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6632"/>
            <a:ext cx="7762056" cy="6480719"/>
          </a:xfrm>
        </p:spPr>
        <p:txBody>
          <a:bodyPr/>
          <a:lstStyle/>
          <a:p>
            <a:pPr marL="320040" lvl="1" indent="0">
              <a:buNone/>
            </a:pPr>
            <a:r>
              <a:rPr lang="fi-FI" sz="1600" cap="all" dirty="0">
                <a:solidFill>
                  <a:srgbClr val="FFFF00"/>
                </a:solidFill>
              </a:rPr>
              <a:t>Kysyntä ja tarjonta sekä </a:t>
            </a:r>
            <a:r>
              <a:rPr lang="fi-FI" sz="1600" cap="all" dirty="0" smtClean="0">
                <a:solidFill>
                  <a:srgbClr val="FFFF00"/>
                </a:solidFill>
              </a:rPr>
              <a:t>kilpailu</a:t>
            </a:r>
          </a:p>
          <a:p>
            <a:pPr marL="45720" indent="0">
              <a:buNone/>
            </a:pPr>
            <a:endParaRPr lang="fi-FI" sz="1000" cap="all" dirty="0"/>
          </a:p>
          <a:p>
            <a:r>
              <a:rPr lang="fi-FI" dirty="0"/>
              <a:t>tuotteiden hinnan perustana yleensä kysynnän ja tarjonnan tasapainotila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kuluttajat </a:t>
            </a:r>
            <a:r>
              <a:rPr lang="fi-FI" sz="2000" dirty="0"/>
              <a:t>määräävät </a:t>
            </a:r>
            <a:r>
              <a:rPr lang="fi-FI" sz="2000" dirty="0" smtClean="0"/>
              <a:t>kysynnän mitä </a:t>
            </a:r>
            <a:r>
              <a:rPr lang="fi-FI" sz="2000" dirty="0"/>
              <a:t>halvemmat hinnat, sen suurempi kysyntä (muukin vaikuttaa)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tuottajat </a:t>
            </a:r>
            <a:r>
              <a:rPr lang="fi-FI" sz="2000" dirty="0"/>
              <a:t>määräävät </a:t>
            </a:r>
            <a:r>
              <a:rPr lang="fi-FI" sz="2000" dirty="0" smtClean="0"/>
              <a:t>tarjonnan)</a:t>
            </a:r>
            <a:endParaRPr lang="fi-FI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mitä </a:t>
            </a:r>
            <a:r>
              <a:rPr lang="fi-FI" sz="2000" dirty="0"/>
              <a:t>korkeammat hinnat, sen suurempi tarjonta</a:t>
            </a:r>
          </a:p>
          <a:p>
            <a:pPr marL="45720" indent="0">
              <a:buNone/>
            </a:pPr>
            <a:r>
              <a:rPr lang="fi-FI" dirty="0">
                <a:sym typeface="Symbol"/>
              </a:rPr>
              <a:t> </a:t>
            </a:r>
            <a:r>
              <a:rPr lang="fi-FI" dirty="0" smtClean="0">
                <a:sym typeface="Symbol"/>
              </a:rPr>
              <a:t>    </a:t>
            </a:r>
            <a:r>
              <a:rPr lang="fi-FI" dirty="0" smtClean="0"/>
              <a:t> </a:t>
            </a:r>
            <a:r>
              <a:rPr lang="fi-FI" dirty="0"/>
              <a:t>tasapainohinta (markkinahinta): kuluttajien ja tuottajien </a:t>
            </a:r>
            <a:endParaRPr lang="fi-FI" dirty="0" smtClean="0"/>
          </a:p>
          <a:p>
            <a:pPr marL="45720" indent="0">
              <a:buNone/>
            </a:pPr>
            <a:r>
              <a:rPr lang="fi-FI" dirty="0"/>
              <a:t> </a:t>
            </a:r>
            <a:r>
              <a:rPr lang="fi-FI" dirty="0" smtClean="0"/>
              <a:t>         toiveiden kompromissi </a:t>
            </a:r>
            <a:r>
              <a:rPr lang="fi-FI" dirty="0" smtClean="0"/>
              <a:t>kansantalouden </a:t>
            </a:r>
            <a:r>
              <a:rPr lang="fi-FI" dirty="0"/>
              <a:t>kokonaistasapaino rakentuu tasapainosta: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hyödykkeiden </a:t>
            </a:r>
            <a:r>
              <a:rPr lang="fi-FI" sz="2000" dirty="0"/>
              <a:t>hinnoissa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raaka-aineiden </a:t>
            </a:r>
            <a:r>
              <a:rPr lang="fi-FI" sz="2000" dirty="0"/>
              <a:t>hinnoissa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työn </a:t>
            </a:r>
            <a:r>
              <a:rPr lang="fi-FI" sz="2000" dirty="0"/>
              <a:t>(palkkojen) hinnoissa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rahan </a:t>
            </a:r>
            <a:r>
              <a:rPr lang="fi-FI" sz="2000" dirty="0"/>
              <a:t>(korot) ja ulkomaanvaluuttojen hinnoissa</a:t>
            </a:r>
            <a:r>
              <a:rPr lang="fi-FI" sz="2000" b="1" dirty="0"/>
              <a:t> </a:t>
            </a:r>
            <a:endParaRPr lang="fi-FI" sz="2000" dirty="0"/>
          </a:p>
          <a:p>
            <a:pPr>
              <a:buFont typeface="Wingdings" panose="05000000000000000000" pitchFamily="2" charset="2"/>
              <a:buChar char="§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204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504" y="116633"/>
            <a:ext cx="8122096" cy="6192728"/>
          </a:xfrm>
        </p:spPr>
        <p:txBody>
          <a:bodyPr>
            <a:normAutofit lnSpcReduction="10000"/>
          </a:bodyPr>
          <a:lstStyle/>
          <a:p>
            <a:pPr marL="514350" lvl="2" indent="-285750">
              <a:buFont typeface="Courier New" panose="02070309020205020404" pitchFamily="49" charset="0"/>
              <a:buChar char="o"/>
            </a:pPr>
            <a:r>
              <a:rPr lang="fi-FI" sz="1800" dirty="0">
                <a:solidFill>
                  <a:srgbClr val="FFFF00"/>
                </a:solidFill>
              </a:rPr>
              <a:t>rahan (korot) ja ulkomaanvaluuttojen hinnoissa</a:t>
            </a:r>
            <a:r>
              <a:rPr lang="fi-FI" sz="1800" b="1" dirty="0">
                <a:solidFill>
                  <a:srgbClr val="FFFF00"/>
                </a:solidFill>
              </a:rPr>
              <a:t> </a:t>
            </a:r>
            <a:endParaRPr lang="fi-FI" sz="1800" dirty="0">
              <a:solidFill>
                <a:srgbClr val="FFFF00"/>
              </a:solidFill>
            </a:endParaRPr>
          </a:p>
          <a:p>
            <a:pPr marL="45720" indent="0">
              <a:buNone/>
            </a:pPr>
            <a:endParaRPr lang="fi-FI" sz="1000" dirty="0"/>
          </a:p>
          <a:p>
            <a:r>
              <a:rPr lang="fi-FI" dirty="0" smtClean="0"/>
              <a:t>yritysten </a:t>
            </a:r>
            <a:r>
              <a:rPr lang="fi-FI" dirty="0"/>
              <a:t>välinen kilpailu hyödyttää kuluttajaa ja yhteiskuntaa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tuotteiden </a:t>
            </a:r>
            <a:r>
              <a:rPr lang="fi-FI" sz="2000" dirty="0"/>
              <a:t>hinnat niin halvat kuin mahdollista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laatu </a:t>
            </a:r>
            <a:r>
              <a:rPr lang="fi-FI" sz="2000" dirty="0"/>
              <a:t>paras mahdollinen</a:t>
            </a:r>
          </a:p>
          <a:p>
            <a:pPr marL="45720" indent="0">
              <a:buNone/>
            </a:pPr>
            <a:r>
              <a:rPr lang="fi-FI" dirty="0">
                <a:sym typeface="Symbol"/>
              </a:rPr>
              <a:t> </a:t>
            </a:r>
            <a:r>
              <a:rPr lang="fi-FI" dirty="0" smtClean="0">
                <a:sym typeface="Symbol"/>
              </a:rPr>
              <a:t>    </a:t>
            </a:r>
            <a:r>
              <a:rPr lang="fi-FI" dirty="0" smtClean="0"/>
              <a:t> </a:t>
            </a:r>
            <a:r>
              <a:rPr lang="fi-FI" dirty="0"/>
              <a:t>edellytyksenä täydellinen kilpailu (käytännössä mahdotonta)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yritysten </a:t>
            </a:r>
            <a:r>
              <a:rPr lang="fi-FI" sz="2000" dirty="0"/>
              <a:t>tehokkuudessa "ilmaa", tuotantomenetelmät ei aina </a:t>
            </a:r>
            <a:r>
              <a:rPr lang="fi-FI" sz="2000" dirty="0" smtClean="0"/>
              <a:t>kunnossa</a:t>
            </a:r>
            <a:r>
              <a:rPr lang="fi-FI" sz="2000" dirty="0"/>
              <a:t>, uusien yritysten tulo markkinoille ei aina helppoa</a:t>
            </a:r>
          </a:p>
          <a:p>
            <a:r>
              <a:rPr lang="fi-FI" dirty="0"/>
              <a:t>epätäydellinen kilpailu </a:t>
            </a:r>
            <a:r>
              <a:rPr lang="fi-FI" dirty="0" smtClean="0"/>
              <a:t>tavallista:</a:t>
            </a:r>
            <a:endParaRPr lang="fi-FI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oligopolinen </a:t>
            </a:r>
            <a:r>
              <a:rPr lang="fi-FI" sz="2000" dirty="0"/>
              <a:t>kilpailu: muutama suuryritys sanelee hinnat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yritykset </a:t>
            </a:r>
            <a:r>
              <a:rPr lang="fi-FI" sz="2000" dirty="0"/>
              <a:t>seuraavat toistensa hintoja (automaattista, ei sovittua)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joskus </a:t>
            </a:r>
            <a:r>
              <a:rPr lang="fi-FI" sz="2000" dirty="0"/>
              <a:t>hintasotia (esim. bensiini)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voivat </a:t>
            </a:r>
            <a:r>
              <a:rPr lang="fi-FI" sz="2000" dirty="0"/>
              <a:t>sopia yhtenäisestä hinnoittelusta = kartelli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fi-FI" sz="2000" dirty="0" smtClean="0"/>
              <a:t>kilpailua </a:t>
            </a:r>
            <a:r>
              <a:rPr lang="fi-FI" sz="2000" dirty="0"/>
              <a:t>rajoittavina </a:t>
            </a:r>
            <a:r>
              <a:rPr lang="fi-FI" sz="2000" dirty="0" smtClean="0"/>
              <a:t>kartellit </a:t>
            </a:r>
            <a:r>
              <a:rPr lang="fi-FI" sz="2000" dirty="0"/>
              <a:t>kielletty </a:t>
            </a:r>
            <a:r>
              <a:rPr lang="fi-FI" sz="2000" dirty="0" smtClean="0"/>
              <a:t>Suomessakin</a:t>
            </a:r>
          </a:p>
          <a:p>
            <a:r>
              <a:rPr lang="fi-FI" dirty="0"/>
              <a:t>monopolistinen kilpailu: merkkituotteet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 smtClean="0"/>
              <a:t>merkkituotteen </a:t>
            </a:r>
            <a:r>
              <a:rPr lang="fi-FI" sz="2000" dirty="0"/>
              <a:t>luominen yritykselle edullista (jos onnistuu)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sz="2000" dirty="0" smtClean="0"/>
              <a:t>valmistajalla </a:t>
            </a:r>
            <a:r>
              <a:rPr lang="fi-FI" sz="2000" dirty="0"/>
              <a:t>yksinoikeus omaan merkkituotteeseensa </a:t>
            </a:r>
          </a:p>
          <a:p>
            <a:pPr marL="45720" indent="0">
              <a:buNone/>
            </a:pPr>
            <a:r>
              <a:rPr lang="fi-FI" dirty="0">
                <a:sym typeface="Symbol"/>
              </a:rPr>
              <a:t> </a:t>
            </a:r>
            <a:r>
              <a:rPr lang="fi-FI" dirty="0" smtClean="0">
                <a:sym typeface="Symbol"/>
              </a:rPr>
              <a:t>       </a:t>
            </a:r>
            <a:r>
              <a:rPr lang="fi-FI" dirty="0" smtClean="0"/>
              <a:t> </a:t>
            </a:r>
            <a:r>
              <a:rPr lang="fi-FI" dirty="0"/>
              <a:t>mahdollisuus hinnoitella tuote kalliimmaksi kuin </a:t>
            </a:r>
            <a:r>
              <a:rPr lang="fi-FI" dirty="0" smtClean="0"/>
              <a:t>ns. bulkkituote</a:t>
            </a:r>
            <a:endParaRPr lang="fi-FI" dirty="0"/>
          </a:p>
          <a:p>
            <a:endParaRPr lang="fi-FI" sz="26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28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16633"/>
            <a:ext cx="8050088" cy="6192728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rgbClr val="FFFF00"/>
                </a:solidFill>
              </a:rPr>
              <a:t>valmistajalla yksinoikeus omaan merkkituotteeseensa </a:t>
            </a:r>
          </a:p>
          <a:p>
            <a:pPr marL="45720" indent="0">
              <a:buNone/>
            </a:pPr>
            <a:r>
              <a:rPr lang="fi-FI" sz="1800" dirty="0">
                <a:solidFill>
                  <a:srgbClr val="FFFF00"/>
                </a:solidFill>
                <a:sym typeface="Symbol"/>
              </a:rPr>
              <a:t>        </a:t>
            </a:r>
            <a:r>
              <a:rPr lang="fi-FI" sz="1800" dirty="0" smtClean="0">
                <a:solidFill>
                  <a:srgbClr val="FFFF00"/>
                </a:solidFill>
                <a:sym typeface="Symbol"/>
              </a:rPr>
              <a:t>  </a:t>
            </a:r>
            <a:r>
              <a:rPr lang="fi-FI" sz="1800" dirty="0" smtClean="0">
                <a:solidFill>
                  <a:srgbClr val="FFFF00"/>
                </a:solidFill>
              </a:rPr>
              <a:t> </a:t>
            </a:r>
            <a:r>
              <a:rPr lang="fi-FI" sz="1800" dirty="0">
                <a:solidFill>
                  <a:srgbClr val="FFFF00"/>
                </a:solidFill>
              </a:rPr>
              <a:t>mahdollisuus hinnoitella tuote kalliimmaksi kuin ns. bulkkituote</a:t>
            </a:r>
          </a:p>
          <a:p>
            <a:pPr lvl="1"/>
            <a:endParaRPr lang="fi-FI" sz="1000" dirty="0" smtClean="0"/>
          </a:p>
          <a:p>
            <a:pPr lvl="1"/>
            <a:r>
              <a:rPr lang="fi-FI" sz="2000" dirty="0" smtClean="0"/>
              <a:t>monopoli</a:t>
            </a:r>
            <a:r>
              <a:rPr lang="fi-FI" sz="2000" dirty="0"/>
              <a:t>: jokin yritys hallitsee yksin markkinoita</a:t>
            </a:r>
          </a:p>
          <a:p>
            <a:pPr lvl="2"/>
            <a:r>
              <a:rPr lang="fi-FI" sz="2000" dirty="0" smtClean="0"/>
              <a:t>hinnat </a:t>
            </a:r>
            <a:r>
              <a:rPr lang="fi-FI" sz="2000" dirty="0"/>
              <a:t>varsin korkeat</a:t>
            </a:r>
          </a:p>
          <a:p>
            <a:pPr lvl="2"/>
            <a:r>
              <a:rPr lang="fi-FI" sz="2000" dirty="0" smtClean="0"/>
              <a:t>kaataa </a:t>
            </a:r>
            <a:r>
              <a:rPr lang="fi-FI" sz="2000" dirty="0"/>
              <a:t>uudet kilpailijat hintasodalla (</a:t>
            </a:r>
            <a:r>
              <a:rPr lang="fi-FI" sz="2000" dirty="0" smtClean="0"/>
              <a:t>polkumyynti, dumppaus)</a:t>
            </a:r>
            <a:endParaRPr lang="fi-FI" sz="2000" dirty="0"/>
          </a:p>
          <a:p>
            <a:pPr lvl="2"/>
            <a:r>
              <a:rPr lang="fi-FI" sz="2000" dirty="0" smtClean="0"/>
              <a:t>tehokkuus </a:t>
            </a:r>
            <a:r>
              <a:rPr lang="fi-FI" sz="2000" dirty="0"/>
              <a:t>ja tuotekehitys heikkoa</a:t>
            </a:r>
          </a:p>
          <a:p>
            <a:pPr lvl="2"/>
            <a:r>
              <a:rPr lang="fi-FI" sz="2000" dirty="0" smtClean="0"/>
              <a:t>hyväksyttyjä </a:t>
            </a:r>
            <a:r>
              <a:rPr lang="fi-FI" sz="2000" dirty="0"/>
              <a:t>monopoleja:</a:t>
            </a:r>
          </a:p>
          <a:p>
            <a:pPr lvl="3"/>
            <a:r>
              <a:rPr lang="fi-FI" sz="2000" dirty="0" smtClean="0"/>
              <a:t>yleishyödyllisiä</a:t>
            </a:r>
            <a:r>
              <a:rPr lang="fi-FI" sz="2000" dirty="0"/>
              <a:t>: Alko, RAY </a:t>
            </a:r>
          </a:p>
          <a:p>
            <a:pPr lvl="3"/>
            <a:r>
              <a:rPr lang="fi-FI" sz="2000" dirty="0" smtClean="0"/>
              <a:t>luonnollisia</a:t>
            </a:r>
            <a:r>
              <a:rPr lang="fi-FI" sz="2000" dirty="0"/>
              <a:t>: sähköverkkoyhtiöt, satamat, </a:t>
            </a:r>
          </a:p>
          <a:p>
            <a:pPr lvl="3"/>
            <a:r>
              <a:rPr lang="fi-FI" sz="2000" dirty="0" smtClean="0"/>
              <a:t>patenttiin </a:t>
            </a:r>
            <a:r>
              <a:rPr lang="fi-FI" sz="2000" dirty="0"/>
              <a:t>perustuvia: monet lääkevalmistajat</a:t>
            </a:r>
          </a:p>
          <a:p>
            <a:pPr lvl="2"/>
            <a:r>
              <a:rPr lang="fi-FI" sz="2000" dirty="0" smtClean="0"/>
              <a:t>ennen </a:t>
            </a:r>
            <a:r>
              <a:rPr lang="fi-FI" sz="2000" dirty="0"/>
              <a:t>EU-aikaa monopoleja, joiden perusteet kansallisessa </a:t>
            </a:r>
            <a:r>
              <a:rPr lang="fi-FI" sz="2000" dirty="0" smtClean="0"/>
              <a:t>huoltovarmuudessa</a:t>
            </a:r>
            <a:r>
              <a:rPr lang="fi-FI" sz="2000" dirty="0"/>
              <a:t>: Kemira, Neste [Fortum] …)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78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sainvälisen politiikan käsitteistöä">
  <a:themeElements>
    <a:clrScheme name="Perspektiivi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i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Kansainvälisen politiikan käsitteistöä</Template>
  <TotalTime>23</TotalTime>
  <Words>262</Words>
  <Application>Microsoft Office PowerPoint</Application>
  <PresentationFormat>Näytössä katseltava diaesitys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Kansainvälisen politiikan käsitteistöä</vt:lpstr>
      <vt:lpstr>Kysyntä ja tarjonta sekä kilpailu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Kysyntä ja tarjonta sekä kilpailu</dc:title>
  <dc:creator>TJJ</dc:creator>
  <cp:lastModifiedBy>Kirsi Järvenpää</cp:lastModifiedBy>
  <cp:revision>8</cp:revision>
  <dcterms:created xsi:type="dcterms:W3CDTF">2014-09-29T16:24:40Z</dcterms:created>
  <dcterms:modified xsi:type="dcterms:W3CDTF">2017-08-04T06:16:10Z</dcterms:modified>
</cp:coreProperties>
</file>