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6" r:id="rId7"/>
    <p:sldId id="267" r:id="rId8"/>
    <p:sldId id="268" r:id="rId9"/>
    <p:sldId id="262" r:id="rId10"/>
    <p:sldId id="269" r:id="rId11"/>
    <p:sldId id="270" r:id="rId12"/>
    <p:sldId id="271" r:id="rId13"/>
    <p:sldId id="273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CB80-6AC4-4EBF-8060-7AF68E259CE3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760-C016-4A48-A991-E31A5506B3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914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CB80-6AC4-4EBF-8060-7AF68E259CE3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760-C016-4A48-A991-E31A5506B3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57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CB80-6AC4-4EBF-8060-7AF68E259CE3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760-C016-4A48-A991-E31A5506B3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644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CB80-6AC4-4EBF-8060-7AF68E259CE3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760-C016-4A48-A991-E31A5506B3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48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CB80-6AC4-4EBF-8060-7AF68E259CE3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760-C016-4A48-A991-E31A5506B3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918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CB80-6AC4-4EBF-8060-7AF68E259CE3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760-C016-4A48-A991-E31A5506B3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344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CB80-6AC4-4EBF-8060-7AF68E259CE3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760-C016-4A48-A991-E31A5506B3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40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CB80-6AC4-4EBF-8060-7AF68E259CE3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760-C016-4A48-A991-E31A5506B3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11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CB80-6AC4-4EBF-8060-7AF68E259CE3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760-C016-4A48-A991-E31A5506B3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762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CB80-6AC4-4EBF-8060-7AF68E259CE3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760-C016-4A48-A991-E31A5506B3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01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CB80-6AC4-4EBF-8060-7AF68E259CE3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760-C016-4A48-A991-E31A5506B3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441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CB80-6AC4-4EBF-8060-7AF68E259CE3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BA760-C016-4A48-A991-E31A5506B3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703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areena.yle.fi/?q=hamid+karzai&amp;media=video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725144"/>
            <a:ext cx="8064896" cy="1224136"/>
          </a:xfrm>
        </p:spPr>
        <p:txBody>
          <a:bodyPr>
            <a:normAutofit/>
          </a:bodyPr>
          <a:lstStyle/>
          <a:p>
            <a:r>
              <a:rPr lang="fi-FI" sz="2800" dirty="0" smtClean="0"/>
              <a:t>ISLAMILAINEN FUNDAMENTALISMI –                                      PERSIANLAHDEN KRIISEJÄ</a:t>
            </a:r>
            <a:endParaRPr lang="fi-FI" sz="2800" dirty="0"/>
          </a:p>
        </p:txBody>
      </p:sp>
      <p:pic>
        <p:nvPicPr>
          <p:cNvPr id="5" name="Kuvan paikkamerkki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09" b="16909"/>
          <a:stretch>
            <a:fillRect/>
          </a:stretch>
        </p:blipFill>
        <p:spPr>
          <a:xfrm>
            <a:off x="611188" y="612774"/>
            <a:ext cx="7921252" cy="4472409"/>
          </a:xfrm>
        </p:spPr>
      </p:pic>
    </p:spTree>
    <p:extLst>
      <p:ext uri="{BB962C8B-B14F-4D97-AF65-F5344CB8AC3E}">
        <p14:creationId xmlns:p14="http://schemas.microsoft.com/office/powerpoint/2010/main" val="3473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AFGANISTAN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k</a:t>
            </a:r>
            <a:r>
              <a:rPr lang="fi-FI" dirty="0" smtClean="0"/>
              <a:t>ommunistit </a:t>
            </a:r>
            <a:r>
              <a:rPr lang="fi-FI" dirty="0"/>
              <a:t>nousivat maassa valtaan v.-78; NL miehitti maan v. –79 </a:t>
            </a:r>
            <a:r>
              <a:rPr lang="fi-FI" dirty="0" smtClean="0"/>
              <a:t> </a:t>
            </a:r>
            <a:r>
              <a:rPr lang="fi-FI" dirty="0"/>
              <a:t>tukeakseen kommunisteja taistelussa islamistisissejä vastaan</a:t>
            </a:r>
          </a:p>
          <a:p>
            <a:pPr marL="0" indent="0">
              <a:buNone/>
            </a:pPr>
            <a:r>
              <a:rPr lang="fi-FI" dirty="0"/>
              <a:t>	* sisseille aseapua USA:sta ja Pakistanista</a:t>
            </a:r>
          </a:p>
          <a:p>
            <a:pPr marL="0" indent="0">
              <a:buNone/>
            </a:pPr>
            <a:r>
              <a:rPr lang="fi-FI" dirty="0"/>
              <a:t>	* raskaaseen tappioon v.-89 päättynyt sota teki </a:t>
            </a:r>
            <a:r>
              <a:rPr lang="fi-FI" dirty="0" smtClean="0"/>
              <a:t> 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     lopun </a:t>
            </a:r>
            <a:r>
              <a:rPr lang="fi-FI" dirty="0"/>
              <a:t>koko NL:sta</a:t>
            </a:r>
          </a:p>
          <a:p>
            <a:r>
              <a:rPr lang="fi-FI" dirty="0" smtClean="0"/>
              <a:t>voitokkaat </a:t>
            </a:r>
            <a:r>
              <a:rPr lang="fi-FI" dirty="0"/>
              <a:t>islamistisissit julistivat maan islamilaiseksi </a:t>
            </a:r>
            <a:r>
              <a:rPr lang="fi-FI" dirty="0" smtClean="0"/>
              <a:t>tasavallaksi</a:t>
            </a:r>
          </a:p>
          <a:p>
            <a:r>
              <a:rPr lang="fi-FI" dirty="0" smtClean="0"/>
              <a:t>pian </a:t>
            </a:r>
            <a:r>
              <a:rPr lang="fi-FI" dirty="0"/>
              <a:t>eri sissiryhmittymät toistensa kimpussa: sota jatkui sisällissotana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64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Pakistanin </a:t>
            </a:r>
            <a:r>
              <a:rPr lang="fi-FI" sz="2800" dirty="0"/>
              <a:t>varustama fundamentalistinen </a:t>
            </a:r>
            <a:r>
              <a:rPr lang="fi-FI" sz="2800" dirty="0" err="1"/>
              <a:t>Taliban</a:t>
            </a:r>
            <a:r>
              <a:rPr lang="fi-FI" sz="2800" dirty="0"/>
              <a:t> –sissiliike osoittautui </a:t>
            </a:r>
            <a:r>
              <a:rPr lang="fi-FI" sz="2800" dirty="0" smtClean="0"/>
              <a:t>voittoisaksi</a:t>
            </a:r>
            <a:r>
              <a:rPr lang="fi-FI" sz="2800" dirty="0"/>
              <a:t>: valloitti pääkaupunki Kabulin v. –96</a:t>
            </a:r>
          </a:p>
          <a:p>
            <a:pPr>
              <a:buFont typeface="Symbol"/>
              <a:buChar char="®"/>
            </a:pPr>
            <a:r>
              <a:rPr lang="fi-FI" sz="2800" dirty="0" smtClean="0"/>
              <a:t> maahan </a:t>
            </a:r>
            <a:r>
              <a:rPr lang="fi-FI" sz="2800" dirty="0"/>
              <a:t>Iraniakin ankarampi koraanin laki </a:t>
            </a:r>
            <a:endParaRPr lang="fi-FI" sz="2800" dirty="0" smtClean="0"/>
          </a:p>
          <a:p>
            <a:r>
              <a:rPr lang="fi-FI" sz="2800" dirty="0" smtClean="0"/>
              <a:t>USA </a:t>
            </a:r>
            <a:r>
              <a:rPr lang="fi-FI" sz="2800" dirty="0"/>
              <a:t>iski loppuvuodesta 1998 ohjuksin raskaasti afganistanilaisille </a:t>
            </a:r>
            <a:r>
              <a:rPr lang="fi-FI" sz="2800" dirty="0" smtClean="0"/>
              <a:t>koulutusleireille </a:t>
            </a:r>
            <a:r>
              <a:rPr lang="fi-FI" sz="2800" dirty="0"/>
              <a:t>kostaakseen islamilaisen terroristijärjestön tekoja</a:t>
            </a:r>
          </a:p>
          <a:p>
            <a:r>
              <a:rPr lang="fi-FI" sz="2800" dirty="0"/>
              <a:t>terroristit iskivät syyskuussa 2001 USA:ssa </a:t>
            </a:r>
            <a:r>
              <a:rPr lang="fi-FI" sz="2800" dirty="0" err="1"/>
              <a:t>WTC:n</a:t>
            </a:r>
            <a:r>
              <a:rPr lang="fi-FI" sz="2800" dirty="0"/>
              <a:t> ja Pentagonin rakennuksiin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425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800" dirty="0" smtClean="0">
                <a:sym typeface="Symbol"/>
              </a:rPr>
              <a:t></a:t>
            </a:r>
            <a:r>
              <a:rPr lang="fi-FI" sz="2800" dirty="0" smtClean="0"/>
              <a:t> </a:t>
            </a:r>
            <a:r>
              <a:rPr lang="fi-FI" sz="2800" dirty="0"/>
              <a:t>syyllisiä </a:t>
            </a:r>
            <a:r>
              <a:rPr lang="fi-FI" sz="2800" dirty="0" err="1"/>
              <a:t>Talibanin</a:t>
            </a:r>
            <a:r>
              <a:rPr lang="fi-FI" sz="2800" dirty="0"/>
              <a:t> suojelema Osama Bin Laden ja hänen järjestönsä </a:t>
            </a:r>
            <a:r>
              <a:rPr lang="fi-FI" sz="2800" dirty="0" err="1" smtClean="0"/>
              <a:t>Al</a:t>
            </a:r>
            <a:r>
              <a:rPr lang="fi-FI" sz="2800" dirty="0" smtClean="0"/>
              <a:t> </a:t>
            </a:r>
            <a:r>
              <a:rPr lang="fi-FI" sz="2800" dirty="0" err="1" smtClean="0"/>
              <a:t>Qaida</a:t>
            </a:r>
            <a:endParaRPr lang="fi-FI" sz="2800" dirty="0"/>
          </a:p>
          <a:p>
            <a:pPr>
              <a:buFont typeface="Symbol"/>
              <a:buChar char="®"/>
            </a:pPr>
            <a:r>
              <a:rPr lang="fi-FI" sz="2800" dirty="0" smtClean="0"/>
              <a:t>USA </a:t>
            </a:r>
            <a:r>
              <a:rPr lang="fi-FI" sz="2800" dirty="0"/>
              <a:t>liittolaisineen hyökkäsi Afganistaniin ja murskasi </a:t>
            </a:r>
            <a:r>
              <a:rPr lang="fi-FI" sz="2800" dirty="0" err="1" smtClean="0"/>
              <a:t>Talibanin</a:t>
            </a:r>
            <a:r>
              <a:rPr lang="fi-FI" sz="2800" dirty="0" smtClean="0"/>
              <a:t>: amerikkalaisia </a:t>
            </a:r>
            <a:r>
              <a:rPr lang="fi-FI" sz="2800" dirty="0"/>
              <a:t>avustaneet ns. pohjoisen liiton johtajat valtaan ja </a:t>
            </a:r>
            <a:r>
              <a:rPr lang="fi-FI" sz="2800" dirty="0" smtClean="0"/>
              <a:t>YK-joukkoja </a:t>
            </a:r>
            <a:r>
              <a:rPr lang="fi-FI" sz="2800" dirty="0"/>
              <a:t>maahan (myös Suomesta); myöhemmin Naton </a:t>
            </a:r>
            <a:r>
              <a:rPr lang="fi-FI" sz="2800" dirty="0" smtClean="0"/>
              <a:t>alaisuuteen</a:t>
            </a:r>
          </a:p>
          <a:p>
            <a:r>
              <a:rPr lang="fi-FI" sz="2800" dirty="0"/>
              <a:t>maan presidenttinä ja pääministerinä toiminut vuodesta 2004 </a:t>
            </a:r>
            <a:r>
              <a:rPr lang="fi-FI" sz="2800" b="1" dirty="0" err="1"/>
              <a:t>Hamid</a:t>
            </a:r>
            <a:r>
              <a:rPr lang="fi-FI" sz="2800" b="1" dirty="0"/>
              <a:t> </a:t>
            </a:r>
            <a:r>
              <a:rPr lang="fi-FI" sz="2800" b="1" dirty="0" err="1"/>
              <a:t>Karzai</a:t>
            </a:r>
            <a:endParaRPr lang="fi-FI" sz="2800" b="1" dirty="0"/>
          </a:p>
          <a:p>
            <a:r>
              <a:rPr lang="fi-FI" sz="2800" dirty="0"/>
              <a:t>lyödyksi luultu </a:t>
            </a:r>
            <a:r>
              <a:rPr lang="fi-FI" sz="2800" dirty="0" err="1"/>
              <a:t>Taliban</a:t>
            </a:r>
            <a:r>
              <a:rPr lang="fi-FI" sz="2800" dirty="0"/>
              <a:t> keräsi voimia ja aktivoitui uudelleen keväällä 2006 </a:t>
            </a:r>
          </a:p>
          <a:p>
            <a:pPr>
              <a:buFont typeface="Symbol"/>
              <a:buChar char="®"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58390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5842992" cy="5616624"/>
          </a:xfrm>
        </p:spPr>
        <p:txBody>
          <a:bodyPr>
            <a:noAutofit/>
          </a:bodyPr>
          <a:lstStyle/>
          <a:p>
            <a:r>
              <a:rPr lang="fi-FI" sz="2400" dirty="0" smtClean="0"/>
              <a:t>vieläkään </a:t>
            </a:r>
            <a:r>
              <a:rPr lang="fi-FI" sz="2400" dirty="0"/>
              <a:t>ei pysyvää ratkaisua Afganistanin kriisiin </a:t>
            </a:r>
            <a:r>
              <a:rPr lang="fi-FI" sz="2400" dirty="0" smtClean="0"/>
              <a:t>luvassa</a:t>
            </a:r>
          </a:p>
          <a:p>
            <a:r>
              <a:rPr lang="fi-FI" sz="2400" dirty="0" smtClean="0"/>
              <a:t>Osama </a:t>
            </a:r>
            <a:r>
              <a:rPr lang="fi-FI" sz="2400" dirty="0" err="1" smtClean="0"/>
              <a:t>Bib</a:t>
            </a:r>
            <a:r>
              <a:rPr lang="fi-FI" sz="2400" dirty="0" smtClean="0"/>
              <a:t> Laden kuoli USA:n iskussa 2011</a:t>
            </a:r>
            <a:endParaRPr lang="fi-FI" sz="2400" dirty="0" smtClean="0"/>
          </a:p>
          <a:p>
            <a:r>
              <a:rPr lang="fi-FI" sz="2400" dirty="0" smtClean="0"/>
              <a:t>On arveltu , että jos </a:t>
            </a:r>
            <a:r>
              <a:rPr lang="fi-FI" sz="2400" dirty="0"/>
              <a:t>länsi vetäytyy nykyisessä </a:t>
            </a:r>
            <a:r>
              <a:rPr lang="fi-FI" sz="2400" dirty="0" smtClean="0"/>
              <a:t>asetelmassa</a:t>
            </a:r>
            <a:r>
              <a:rPr lang="fi-FI" sz="2400" dirty="0"/>
              <a:t>, </a:t>
            </a:r>
            <a:r>
              <a:rPr lang="fi-FI" sz="2400" dirty="0" err="1"/>
              <a:t>Karzain</a:t>
            </a:r>
            <a:r>
              <a:rPr lang="fi-FI" sz="2400" dirty="0"/>
              <a:t> hallinto luultavasti kaatuu </a:t>
            </a:r>
            <a:r>
              <a:rPr lang="fi-FI" sz="2400" dirty="0" smtClean="0"/>
              <a:t> hyvin </a:t>
            </a:r>
            <a:r>
              <a:rPr lang="fi-FI" sz="2400" dirty="0"/>
              <a:t>pian </a:t>
            </a:r>
            <a:r>
              <a:rPr lang="fi-FI" sz="2400" dirty="0" err="1"/>
              <a:t>Talibanin</a:t>
            </a:r>
            <a:r>
              <a:rPr lang="fi-FI" sz="2400" dirty="0"/>
              <a:t> </a:t>
            </a:r>
            <a:r>
              <a:rPr lang="fi-FI" sz="2400" dirty="0" smtClean="0"/>
              <a:t>toimesta</a:t>
            </a:r>
          </a:p>
          <a:p>
            <a:r>
              <a:rPr lang="fi-FI" sz="2400" dirty="0" smtClean="0"/>
              <a:t>2011 valtaa alettiin siirtää </a:t>
            </a:r>
            <a:r>
              <a:rPr lang="fi-FI" sz="2400" dirty="0" err="1" smtClean="0"/>
              <a:t>ISAF-joukoilta</a:t>
            </a:r>
            <a:r>
              <a:rPr lang="fi-FI" sz="2400" dirty="0" smtClean="0"/>
              <a:t> A:n omille </a:t>
            </a:r>
            <a:r>
              <a:rPr lang="fi-FI" sz="2400" dirty="0" smtClean="0"/>
              <a:t>asevoimille</a:t>
            </a:r>
          </a:p>
          <a:p>
            <a:r>
              <a:rPr lang="fi-FI" sz="2400" dirty="0" smtClean="0"/>
              <a:t>B. Obama </a:t>
            </a:r>
            <a:r>
              <a:rPr lang="fi-FI" sz="2400" dirty="0" err="1" smtClean="0"/>
              <a:t>settanut</a:t>
            </a:r>
            <a:r>
              <a:rPr lang="fi-FI" sz="2400" dirty="0" smtClean="0"/>
              <a:t> </a:t>
            </a:r>
            <a:r>
              <a:rPr lang="fi-FI" sz="2400" dirty="0" err="1" smtClean="0"/>
              <a:t>joukkojne</a:t>
            </a:r>
            <a:r>
              <a:rPr lang="fi-FI" sz="2400" dirty="0" smtClean="0"/>
              <a:t> vetäytymisen takarajaksi vuoden 2014</a:t>
            </a:r>
            <a:endParaRPr lang="fi-FI" sz="2400" dirty="0" smtClean="0"/>
          </a:p>
          <a:p>
            <a:r>
              <a:rPr lang="fi-FI" sz="2400" dirty="0" smtClean="0">
                <a:hlinkClick r:id="rId2"/>
              </a:rPr>
              <a:t>http://areena.yle.fi/?q=hamid+karzai&amp;media=video - </a:t>
            </a:r>
            <a:endParaRPr lang="fi-FI" sz="2400" dirty="0" smtClean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58181"/>
            <a:ext cx="2736304" cy="3810000"/>
          </a:xfrm>
        </p:spPr>
      </p:pic>
    </p:spTree>
    <p:extLst>
      <p:ext uri="{BB962C8B-B14F-4D97-AF65-F5344CB8AC3E}">
        <p14:creationId xmlns:p14="http://schemas.microsoft.com/office/powerpoint/2010/main" val="50411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cap="small" dirty="0" smtClean="0"/>
              <a:t/>
            </a:r>
            <a:br>
              <a:rPr lang="fi-FI" b="1" cap="small" dirty="0" smtClean="0"/>
            </a:br>
            <a:r>
              <a:rPr lang="fi-FI" b="1" cap="small" dirty="0" smtClean="0"/>
              <a:t>Islamilainen </a:t>
            </a:r>
            <a:r>
              <a:rPr lang="fi-FI" b="1" cap="small" dirty="0"/>
              <a:t>fundamentalismi</a:t>
            </a:r>
            <a:r>
              <a:rPr lang="fi-FI" b="1" cap="all" dirty="0"/>
              <a:t/>
            </a:r>
            <a:br>
              <a:rPr lang="fi-FI" b="1" cap="all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islamin </a:t>
            </a:r>
            <a:r>
              <a:rPr lang="fi-FI" dirty="0"/>
              <a:t>tulkinta, jonka mukaan islamin laki (</a:t>
            </a:r>
            <a:r>
              <a:rPr lang="fi-FI" dirty="0" err="1"/>
              <a:t>šaria</a:t>
            </a:r>
            <a:r>
              <a:rPr lang="fi-FI" dirty="0"/>
              <a:t>) on elämän korkein laki ja </a:t>
            </a:r>
            <a:r>
              <a:rPr lang="fi-FI" dirty="0" smtClean="0"/>
              <a:t>ohjenuora </a:t>
            </a:r>
            <a:r>
              <a:rPr lang="fi-FI" dirty="0"/>
              <a:t>(demokratia ja oikeusvaltio alisteisia sille)</a:t>
            </a:r>
          </a:p>
          <a:p>
            <a:pPr marL="0" indent="0">
              <a:buNone/>
            </a:pPr>
            <a:r>
              <a:rPr lang="fi-FI" dirty="0"/>
              <a:t>	* naiset kotona, huntupakko, ei koulutusta jne.</a:t>
            </a:r>
          </a:p>
          <a:p>
            <a:pPr marL="0" indent="0">
              <a:buNone/>
            </a:pPr>
            <a:r>
              <a:rPr lang="fi-FI" dirty="0"/>
              <a:t>	* ankarat rangaistukset </a:t>
            </a:r>
            <a:r>
              <a:rPr lang="fi-FI" dirty="0" smtClean="0"/>
              <a:t>rikoksista</a:t>
            </a:r>
          </a:p>
          <a:p>
            <a:r>
              <a:rPr lang="fi-FI" dirty="0" smtClean="0"/>
              <a:t> </a:t>
            </a:r>
            <a:r>
              <a:rPr lang="fi-FI" dirty="0"/>
              <a:t>fundamentalismi vahvistanut asemiaan länsimaalaistuvissa arabimaissa</a:t>
            </a:r>
          </a:p>
          <a:p>
            <a:pPr marL="0" indent="0">
              <a:buNone/>
            </a:pPr>
            <a:r>
              <a:rPr lang="fi-FI" dirty="0"/>
              <a:t>	* uskonnollisesti vanhoillisten vastareaktio pelkoon </a:t>
            </a:r>
            <a:r>
              <a:rPr lang="fi-FI" dirty="0" smtClean="0"/>
              <a:t>  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       ”</a:t>
            </a:r>
            <a:r>
              <a:rPr lang="fi-FI" dirty="0"/>
              <a:t>länsimaisen rappion” </a:t>
            </a:r>
            <a:r>
              <a:rPr lang="fi-FI" dirty="0" smtClean="0"/>
              <a:t> leviämistä </a:t>
            </a:r>
            <a:r>
              <a:rPr lang="fi-FI" dirty="0"/>
              <a:t>vastaan</a:t>
            </a:r>
          </a:p>
          <a:p>
            <a:pPr marL="0" indent="0">
              <a:buNone/>
            </a:pPr>
            <a:r>
              <a:rPr lang="fi-FI" dirty="0" smtClean="0">
                <a:sym typeface="Symbol"/>
              </a:rPr>
              <a:t></a:t>
            </a:r>
            <a:r>
              <a:rPr lang="fi-FI" dirty="0" smtClean="0"/>
              <a:t> </a:t>
            </a:r>
            <a:r>
              <a:rPr lang="fi-FI" dirty="0"/>
              <a:t>pyrkii valtaan jopa väkivalloin (Iran, Afganistan, Egypti, Algeria</a:t>
            </a:r>
            <a:r>
              <a:rPr lang="fi-FI" dirty="0" smtClean="0"/>
              <a:t>, </a:t>
            </a:r>
            <a:r>
              <a:rPr lang="fi-FI" u="sng" dirty="0" smtClean="0"/>
              <a:t>Syyria</a:t>
            </a:r>
            <a:r>
              <a:rPr lang="fi-FI" dirty="0" smtClean="0"/>
              <a:t> </a:t>
            </a:r>
            <a:r>
              <a:rPr lang="fi-FI" dirty="0"/>
              <a:t>…)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85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i-FI" b="1" cap="small" dirty="0"/>
              <a:t>Iranin islamilainen vallankumous 1979</a:t>
            </a:r>
            <a:r>
              <a:rPr lang="fi-FI" b="1" cap="all" dirty="0"/>
              <a:t/>
            </a:r>
            <a:br>
              <a:rPr lang="fi-FI" b="1" cap="all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5698976" cy="5472608"/>
          </a:xfrm>
        </p:spPr>
        <p:txBody>
          <a:bodyPr>
            <a:normAutofit/>
          </a:bodyPr>
          <a:lstStyle/>
          <a:p>
            <a:r>
              <a:rPr lang="fi-FI" dirty="0" smtClean="0"/>
              <a:t>vanhoillisten </a:t>
            </a:r>
            <a:r>
              <a:rPr lang="fi-FI" dirty="0"/>
              <a:t>islamilaisten vallankumous </a:t>
            </a:r>
            <a:r>
              <a:rPr lang="fi-FI" dirty="0" smtClean="0"/>
              <a:t> 1979: ajatollah </a:t>
            </a:r>
            <a:r>
              <a:rPr lang="fi-FI" dirty="0"/>
              <a:t>Ruhollah Khomeini </a:t>
            </a:r>
            <a:r>
              <a:rPr lang="fi-FI" dirty="0" smtClean="0"/>
              <a:t>(1979-1989) &amp; </a:t>
            </a:r>
            <a:r>
              <a:rPr lang="fi-FI" dirty="0"/>
              <a:t>papisto maan johtoon </a:t>
            </a:r>
            <a:endParaRPr lang="fi-FI" dirty="0" smtClean="0"/>
          </a:p>
          <a:p>
            <a:r>
              <a:rPr lang="fi-FI" dirty="0" smtClean="0"/>
              <a:t>Šiialaisuudesta pääuskonto ja voimaan islamin laki</a:t>
            </a:r>
          </a:p>
          <a:p>
            <a:r>
              <a:rPr lang="fi-FI" dirty="0" smtClean="0"/>
              <a:t>Sota Irakin kanssa 1981-1990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772816"/>
            <a:ext cx="2808312" cy="3938215"/>
          </a:xfrm>
        </p:spPr>
      </p:pic>
    </p:spTree>
    <p:extLst>
      <p:ext uri="{BB962C8B-B14F-4D97-AF65-F5344CB8AC3E}">
        <p14:creationId xmlns:p14="http://schemas.microsoft.com/office/powerpoint/2010/main" val="11715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10944" cy="4925144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v. 1997 presidentiksi valittiin maltillinen Mohammed </a:t>
            </a:r>
            <a:r>
              <a:rPr lang="fi-FI" dirty="0" err="1" smtClean="0"/>
              <a:t>Khatami</a:t>
            </a:r>
            <a:r>
              <a:rPr lang="fi-FI" dirty="0" smtClean="0"/>
              <a:t>: vähittäistä yhteiskunnan vapauttamista tiukasta islamin otteesta 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r>
              <a:rPr lang="fi-FI" dirty="0" smtClean="0">
                <a:sym typeface="Symbol"/>
              </a:rPr>
              <a:t></a:t>
            </a:r>
            <a:r>
              <a:rPr lang="fi-FI" dirty="0" smtClean="0"/>
              <a:t> suhteet länteen lientyivät hetkellisesti, mutta maan aktiivinen ydinaseohjelman esittely sai USA:n G.W. Bushin nimeämään Iranin yhdeksi ”pahan akselin” maaksi </a:t>
            </a:r>
          </a:p>
          <a:p>
            <a:r>
              <a:rPr lang="fi-FI" dirty="0" smtClean="0"/>
              <a:t>Vuosina 2005-2013 </a:t>
            </a:r>
            <a:r>
              <a:rPr lang="fi-FI" dirty="0" smtClean="0"/>
              <a:t>presidentti </a:t>
            </a:r>
            <a:r>
              <a:rPr lang="fi-FI" dirty="0" err="1" smtClean="0"/>
              <a:t>Mahmoud</a:t>
            </a:r>
            <a:r>
              <a:rPr lang="fi-FI" dirty="0" smtClean="0"/>
              <a:t> </a:t>
            </a:r>
            <a:r>
              <a:rPr lang="fi-FI" dirty="0" err="1" smtClean="0"/>
              <a:t>Ahmadinejad</a:t>
            </a:r>
            <a:r>
              <a:rPr lang="fi-FI" dirty="0"/>
              <a:t> </a:t>
            </a:r>
            <a:r>
              <a:rPr lang="fi-FI" dirty="0" smtClean="0"/>
              <a:t>esitti jyrkkiä </a:t>
            </a:r>
            <a:r>
              <a:rPr lang="fi-FI" dirty="0" smtClean="0"/>
              <a:t>kannanottoja mm. </a:t>
            </a:r>
            <a:r>
              <a:rPr lang="fi-FI" dirty="0" smtClean="0"/>
              <a:t>juutalais-vainoista</a:t>
            </a:r>
            <a:r>
              <a:rPr lang="fi-FI" dirty="0" smtClean="0"/>
              <a:t>; vaatinut Israelin  </a:t>
            </a:r>
            <a:r>
              <a:rPr lang="fi-FI" dirty="0" smtClean="0"/>
              <a:t>valtion tuhoamista</a:t>
            </a:r>
          </a:p>
          <a:p>
            <a:r>
              <a:rPr lang="fi-FI" dirty="0" smtClean="0"/>
              <a:t>Nyk. presidentti Hasan </a:t>
            </a:r>
            <a:r>
              <a:rPr lang="fi-FI" dirty="0" err="1" smtClean="0"/>
              <a:t>Ruhani</a:t>
            </a:r>
            <a:r>
              <a:rPr lang="fi-FI" dirty="0" smtClean="0"/>
              <a:t> (kuvassa); aikoinaan Khomeinin kannattajana maanpaossa</a:t>
            </a:r>
            <a:endParaRPr lang="fi-FI" dirty="0" smtClean="0"/>
          </a:p>
          <a:p>
            <a:endParaRPr lang="fi-FI" dirty="0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772816"/>
            <a:ext cx="2664296" cy="3528392"/>
          </a:xfrm>
        </p:spPr>
      </p:pic>
    </p:spTree>
    <p:extLst>
      <p:ext uri="{BB962C8B-B14F-4D97-AF65-F5344CB8AC3E}">
        <p14:creationId xmlns:p14="http://schemas.microsoft.com/office/powerpoint/2010/main" val="174213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5338936" cy="4896544"/>
          </a:xfrm>
        </p:spPr>
        <p:txBody>
          <a:bodyPr>
            <a:normAutofit/>
          </a:bodyPr>
          <a:lstStyle/>
          <a:p>
            <a:r>
              <a:rPr lang="fi-FI" dirty="0" smtClean="0"/>
              <a:t>korkein uskonnollinen johtaja ja tosiasiallinen valtion-päämies on kuitenkin ajatollah Ali </a:t>
            </a:r>
            <a:r>
              <a:rPr lang="fi-FI" dirty="0" err="1" smtClean="0"/>
              <a:t>Khamenei</a:t>
            </a:r>
            <a:endParaRPr lang="fi-FI" dirty="0" smtClean="0"/>
          </a:p>
          <a:p>
            <a:r>
              <a:rPr lang="fi-FI" dirty="0" smtClean="0"/>
              <a:t>hänellä käytännössä veto-oikeus kaikkeen poliittiseen </a:t>
            </a:r>
            <a:r>
              <a:rPr lang="fi-FI" dirty="0" smtClean="0"/>
              <a:t>päätöksen</a:t>
            </a:r>
          </a:p>
          <a:p>
            <a:pPr marL="0" indent="0">
              <a:buNone/>
            </a:pPr>
            <a:r>
              <a:rPr lang="fi-FI" dirty="0" smtClean="0"/>
              <a:t>    tekoon</a:t>
            </a:r>
            <a:r>
              <a:rPr lang="fi-FI" dirty="0" smtClean="0"/>
              <a:t>; turvallisuuspoliisin ja </a:t>
            </a:r>
            <a:r>
              <a:rPr lang="fi-FI" dirty="0" smtClean="0"/>
              <a:t>  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</a:t>
            </a:r>
            <a:r>
              <a:rPr lang="fi-FI" dirty="0" smtClean="0"/>
              <a:t>armeijan </a:t>
            </a:r>
            <a:r>
              <a:rPr lang="fi-FI" dirty="0" smtClean="0"/>
              <a:t>päällikkö (päättää yksin              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sodasta ja rauhasta); oikeus-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laitoksen johtaja; yleisradion             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johtaja</a:t>
            </a:r>
          </a:p>
          <a:p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628800"/>
            <a:ext cx="2880320" cy="3942709"/>
          </a:xfrm>
        </p:spPr>
      </p:pic>
    </p:spTree>
    <p:extLst>
      <p:ext uri="{BB962C8B-B14F-4D97-AF65-F5344CB8AC3E}">
        <p14:creationId xmlns:p14="http://schemas.microsoft.com/office/powerpoint/2010/main" val="239111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fi-FI" b="1" cap="small" dirty="0" smtClean="0"/>
              <a:t/>
            </a:r>
            <a:br>
              <a:rPr lang="fi-FI" b="1" cap="small" dirty="0" smtClean="0"/>
            </a:br>
            <a:r>
              <a:rPr lang="fi-FI" b="1" cap="small" dirty="0" smtClean="0"/>
              <a:t>Iranin - Irakin sota </a:t>
            </a:r>
            <a:r>
              <a:rPr lang="fi-FI" b="1" cap="all" dirty="0" smtClean="0"/>
              <a:t>1980 – 90</a:t>
            </a:r>
            <a:br>
              <a:rPr lang="fi-FI" b="1" cap="all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1979 </a:t>
            </a:r>
            <a:r>
              <a:rPr lang="fi-FI" dirty="0"/>
              <a:t>Irakissa valtaan NL –mielinen </a:t>
            </a:r>
            <a:r>
              <a:rPr lang="fi-FI" dirty="0" err="1"/>
              <a:t>Baath-puolue</a:t>
            </a:r>
            <a:r>
              <a:rPr lang="fi-FI" dirty="0"/>
              <a:t> ja Saddam Hussein</a:t>
            </a:r>
          </a:p>
          <a:p>
            <a:pPr marL="0" indent="0">
              <a:buNone/>
            </a:pPr>
            <a:r>
              <a:rPr lang="fi-FI" dirty="0" smtClean="0"/>
              <a:t>  </a:t>
            </a:r>
            <a:r>
              <a:rPr lang="fi-FI" dirty="0"/>
              <a:t>	* käytti Iranin sekasortoista tilaa hyväkseen ja </a:t>
            </a:r>
            <a:r>
              <a:rPr lang="fi-FI" dirty="0" smtClean="0"/>
              <a:t>    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    hyökkäsi </a:t>
            </a:r>
            <a:r>
              <a:rPr lang="fi-FI" dirty="0"/>
              <a:t>sen kimppuun</a:t>
            </a:r>
          </a:p>
          <a:p>
            <a:pPr marL="0" indent="0">
              <a:buNone/>
            </a:pPr>
            <a:r>
              <a:rPr lang="fi-FI" dirty="0"/>
              <a:t>	* kyse öljystä, vallasta ja uskonnosta (</a:t>
            </a:r>
            <a:r>
              <a:rPr lang="fi-FI" dirty="0" smtClean="0"/>
              <a:t>šiia-         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    muslimit </a:t>
            </a:r>
            <a:r>
              <a:rPr lang="fi-FI" dirty="0" smtClean="0">
                <a:sym typeface="Symbol"/>
              </a:rPr>
              <a:t></a:t>
            </a:r>
            <a:r>
              <a:rPr lang="fi-FI" dirty="0" smtClean="0"/>
              <a:t> </a:t>
            </a:r>
            <a:r>
              <a:rPr lang="fi-FI" dirty="0"/>
              <a:t>sunni-muslimit)</a:t>
            </a:r>
          </a:p>
          <a:p>
            <a:pPr marL="0" indent="0">
              <a:buNone/>
            </a:pPr>
            <a:r>
              <a:rPr lang="fi-FI" dirty="0"/>
              <a:t>	* verinen, yli milj. kuollutta vaatinut sota 	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* </a:t>
            </a:r>
            <a:r>
              <a:rPr lang="fi-FI" dirty="0"/>
              <a:t>länsi &amp; maltilliset arabimaat tukivat 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   Saddamin </a:t>
            </a:r>
            <a:r>
              <a:rPr lang="fi-FI" dirty="0"/>
              <a:t>Irakia (aseita)</a:t>
            </a:r>
          </a:p>
          <a:p>
            <a:pPr marL="0" indent="0">
              <a:buNone/>
            </a:pPr>
            <a:r>
              <a:rPr lang="fi-FI" dirty="0" smtClean="0">
                <a:sym typeface="Symbol"/>
              </a:rPr>
              <a:t></a:t>
            </a:r>
            <a:r>
              <a:rPr lang="fi-FI" dirty="0" smtClean="0"/>
              <a:t> </a:t>
            </a:r>
            <a:r>
              <a:rPr lang="fi-FI" dirty="0"/>
              <a:t>YK:n avulla aselepo –88, rauhansopimus –90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18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fi-FI" b="1" cap="small" dirty="0" smtClean="0"/>
              <a:t/>
            </a:r>
            <a:br>
              <a:rPr lang="fi-FI" b="1" cap="small" dirty="0" smtClean="0"/>
            </a:br>
            <a:r>
              <a:rPr lang="fi-FI" b="1" cap="small" dirty="0" smtClean="0"/>
              <a:t>IRAKIN hyökkäys </a:t>
            </a:r>
            <a:r>
              <a:rPr lang="fi-FI" b="1" cap="small" dirty="0"/>
              <a:t>Kuwaitiin </a:t>
            </a:r>
            <a:r>
              <a:rPr lang="fi-FI" b="1" cap="small" dirty="0" smtClean="0"/>
              <a:t/>
            </a:r>
            <a:br>
              <a:rPr lang="fi-FI" b="1" cap="small" dirty="0" smtClean="0"/>
            </a:br>
            <a:r>
              <a:rPr lang="fi-FI" b="1" cap="small" dirty="0" smtClean="0"/>
              <a:t>– </a:t>
            </a:r>
            <a:r>
              <a:rPr lang="fi-FI" b="1" cap="small" dirty="0"/>
              <a:t>Persianlahden sota 1990</a:t>
            </a:r>
            <a:r>
              <a:rPr lang="fi-FI" b="1" cap="all" dirty="0"/>
              <a:t/>
            </a:r>
            <a:br>
              <a:rPr lang="fi-FI" b="1" cap="all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7504" y="1484784"/>
            <a:ext cx="5406752" cy="4741987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Saddamin </a:t>
            </a:r>
            <a:r>
              <a:rPr lang="fi-FI" dirty="0"/>
              <a:t>joukot valtasivat yllätyshyökkäyksellä Kuwaitin</a:t>
            </a:r>
          </a:p>
          <a:p>
            <a:r>
              <a:rPr lang="fi-FI" dirty="0" smtClean="0"/>
              <a:t>maa </a:t>
            </a:r>
            <a:r>
              <a:rPr lang="fi-FI" dirty="0"/>
              <a:t>ryöstettiin, öljykentät Irakin haltuun</a:t>
            </a:r>
          </a:p>
          <a:p>
            <a:r>
              <a:rPr lang="fi-FI" dirty="0" smtClean="0"/>
              <a:t> </a:t>
            </a:r>
            <a:r>
              <a:rPr lang="fi-FI" dirty="0"/>
              <a:t>Saddamin halu arabien suureksi johtajaksi</a:t>
            </a:r>
          </a:p>
          <a:p>
            <a:r>
              <a:rPr lang="fi-FI" dirty="0" smtClean="0"/>
              <a:t>YK </a:t>
            </a:r>
            <a:r>
              <a:rPr lang="fi-FI" dirty="0"/>
              <a:t>julisti Irakin kauppasaartoon (huoli öljystä!)</a:t>
            </a:r>
          </a:p>
          <a:p>
            <a:pPr marL="0" indent="0">
              <a:buNone/>
            </a:pPr>
            <a:r>
              <a:rPr lang="fi-FI" dirty="0" smtClean="0"/>
              <a:t>→ kuukausien mittainen ilmasota </a:t>
            </a:r>
            <a:r>
              <a:rPr lang="fi-FI" dirty="0"/>
              <a:t>ja lopulta </a:t>
            </a:r>
            <a:r>
              <a:rPr lang="fi-FI" dirty="0" smtClean="0"/>
              <a:t>Irakin armeija murskattiin maasodalla</a:t>
            </a:r>
          </a:p>
          <a:p>
            <a:pPr marL="0" indent="0">
              <a:buNone/>
            </a:pPr>
            <a:r>
              <a:rPr lang="fi-FI" dirty="0" smtClean="0"/>
              <a:t>→ Irakille </a:t>
            </a:r>
            <a:r>
              <a:rPr lang="fi-FI" dirty="0"/>
              <a:t>rökäletappio (jopa 200 000 </a:t>
            </a:r>
            <a:r>
              <a:rPr lang="fi-FI" dirty="0">
                <a:sym typeface="Wingdings"/>
              </a:rPr>
              <a:t></a:t>
            </a:r>
            <a:r>
              <a:rPr lang="fi-FI" dirty="0"/>
              <a:t>, aineelliset tuhot, ympäristökatastrofi)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772816"/>
            <a:ext cx="3168352" cy="4104456"/>
          </a:xfrm>
        </p:spPr>
      </p:pic>
    </p:spTree>
    <p:extLst>
      <p:ext uri="{BB962C8B-B14F-4D97-AF65-F5344CB8AC3E}">
        <p14:creationId xmlns:p14="http://schemas.microsoft.com/office/powerpoint/2010/main" val="13300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Symbol"/>
              <a:buChar char="®"/>
            </a:pPr>
            <a:r>
              <a:rPr lang="fi-FI" dirty="0" smtClean="0"/>
              <a:t> vuosien kissa – hiiri -leikki Saddamin </a:t>
            </a:r>
            <a:r>
              <a:rPr lang="fi-FI" dirty="0" smtClean="0"/>
              <a:t>piilotellessa joukkotuhoasetehtaita </a:t>
            </a:r>
            <a:r>
              <a:rPr lang="fi-FI" dirty="0" smtClean="0"/>
              <a:t>ja vainotessa </a:t>
            </a:r>
            <a:r>
              <a:rPr lang="fi-FI" dirty="0" smtClean="0"/>
              <a:t>maansa  vähemmistöjä </a:t>
            </a:r>
            <a:r>
              <a:rPr lang="fi-FI" dirty="0" smtClean="0"/>
              <a:t>lännen kostaessa ilmaiskuilla</a:t>
            </a:r>
          </a:p>
          <a:p>
            <a:r>
              <a:rPr lang="fi-FI" dirty="0" smtClean="0"/>
              <a:t>lännen </a:t>
            </a:r>
            <a:r>
              <a:rPr lang="fi-FI" dirty="0"/>
              <a:t>paineesta huolimatta Saddam Hussein vallassa kevääseen 2003 </a:t>
            </a:r>
            <a:r>
              <a:rPr lang="fi-FI" dirty="0" smtClean="0"/>
              <a:t>asti (kuolemantuomio)</a:t>
            </a:r>
            <a:endParaRPr lang="fi-FI" dirty="0"/>
          </a:p>
          <a:p>
            <a:pPr marL="0" indent="0">
              <a:buNone/>
            </a:pPr>
            <a:r>
              <a:rPr lang="fi-FI" dirty="0" smtClean="0">
                <a:sym typeface="Symbol"/>
              </a:rPr>
              <a:t></a:t>
            </a:r>
            <a:r>
              <a:rPr lang="fi-FI" dirty="0" smtClean="0"/>
              <a:t> </a:t>
            </a:r>
            <a:r>
              <a:rPr lang="fi-FI" dirty="0"/>
              <a:t>USA ja Englanti hyökkäsivät ja miehittivät maan (osa ns. terrorismisotaa)</a:t>
            </a:r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628800"/>
            <a:ext cx="3312368" cy="3853299"/>
          </a:xfrm>
        </p:spPr>
      </p:pic>
    </p:spTree>
    <p:extLst>
      <p:ext uri="{BB962C8B-B14F-4D97-AF65-F5344CB8AC3E}">
        <p14:creationId xmlns:p14="http://schemas.microsoft.com/office/powerpoint/2010/main" val="173894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cap="small" dirty="0"/>
              <a:t>USA:n hyökkäys Irakiin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viralliset sodan syyt: Saddam </a:t>
            </a:r>
            <a:r>
              <a:rPr lang="fi-FI" dirty="0"/>
              <a:t>&amp; terrorismiyhteydet &amp; </a:t>
            </a:r>
            <a:r>
              <a:rPr lang="fi-FI" dirty="0" smtClean="0"/>
              <a:t>joukkotuhoaseet </a:t>
            </a:r>
            <a:r>
              <a:rPr lang="fi-FI" dirty="0"/>
              <a:t>loistivat poissaolollaan 	</a:t>
            </a:r>
          </a:p>
          <a:p>
            <a:r>
              <a:rPr lang="fi-FI" dirty="0" smtClean="0"/>
              <a:t>vuodesta </a:t>
            </a:r>
            <a:r>
              <a:rPr lang="fi-FI" dirty="0"/>
              <a:t>2003 alkaen </a:t>
            </a:r>
            <a:r>
              <a:rPr lang="fi-FI" dirty="0" smtClean="0"/>
              <a:t>USA:n miehityshallinto:  USA yritti luoda Irakille </a:t>
            </a:r>
            <a:r>
              <a:rPr lang="fi-FI" dirty="0"/>
              <a:t>uutta hallintoa ja </a:t>
            </a:r>
            <a:r>
              <a:rPr lang="fi-FI" dirty="0" smtClean="0"/>
              <a:t>armeijaa</a:t>
            </a:r>
            <a:endParaRPr lang="fi-FI" dirty="0"/>
          </a:p>
          <a:p>
            <a:r>
              <a:rPr lang="fi-FI" dirty="0" smtClean="0"/>
              <a:t>1. vapaat vaalit v. 2005: </a:t>
            </a:r>
            <a:r>
              <a:rPr lang="fi-FI" dirty="0"/>
              <a:t>väkivalta, sunnien ulos sulkeminen ja vilppiepäilyt </a:t>
            </a:r>
            <a:r>
              <a:rPr lang="fi-FI" dirty="0" err="1" smtClean="0"/>
              <a:t>taakkana→</a:t>
            </a:r>
            <a:r>
              <a:rPr lang="fi-FI" dirty="0" smtClean="0"/>
              <a:t> valta siirtynyt sunneilta šiioille</a:t>
            </a:r>
          </a:p>
          <a:p>
            <a:r>
              <a:rPr lang="fi-FI" dirty="0" smtClean="0"/>
              <a:t>2007 USA lisäsi joukkojaan maassa</a:t>
            </a:r>
          </a:p>
          <a:p>
            <a:r>
              <a:rPr lang="fi-FI" dirty="0" smtClean="0"/>
              <a:t>USA:n vetäydyttyä maasta 2010 vaarana sisällissota </a:t>
            </a:r>
            <a:r>
              <a:rPr lang="fi-FI" dirty="0" err="1"/>
              <a:t>šiiojen</a:t>
            </a:r>
            <a:r>
              <a:rPr lang="fi-FI" dirty="0"/>
              <a:t>, sunnien ja kurdien </a:t>
            </a:r>
            <a:r>
              <a:rPr lang="fi-FI" dirty="0" smtClean="0"/>
              <a:t>kesken → </a:t>
            </a:r>
            <a:r>
              <a:rPr lang="fi-FI" dirty="0" smtClean="0"/>
              <a:t>levottomuuksia; maahan jäi </a:t>
            </a:r>
            <a:r>
              <a:rPr lang="fi-FI" dirty="0" smtClean="0"/>
              <a:t>n. 56 000 USA:n sotilasta </a:t>
            </a:r>
            <a:r>
              <a:rPr lang="fi-FI" dirty="0" err="1" smtClean="0"/>
              <a:t>ns</a:t>
            </a:r>
            <a:r>
              <a:rPr lang="fi-FI" dirty="0" smtClean="0"/>
              <a:t> neuvonta- ja </a:t>
            </a:r>
            <a:r>
              <a:rPr lang="fi-FI" dirty="0" smtClean="0"/>
              <a:t>avustustehtäviin”</a:t>
            </a:r>
          </a:p>
          <a:p>
            <a:r>
              <a:rPr lang="fi-FI" dirty="0" smtClean="0"/>
              <a:t>Kaikki USA:n sotilaat poistuivat 2011 loppuun mennessä</a:t>
            </a:r>
            <a:endParaRPr lang="fi-FI" dirty="0"/>
          </a:p>
          <a:p>
            <a:pPr marL="0" indent="0">
              <a:buNone/>
            </a:pPr>
            <a:r>
              <a:rPr lang="fi-FI" cap="all" dirty="0"/>
              <a:t> </a:t>
            </a:r>
            <a:endParaRPr lang="fi-FI" b="1" cap="all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82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459</Words>
  <Application>Microsoft Office PowerPoint</Application>
  <PresentationFormat>Näytössä katseltava diaesitys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Office-teema</vt:lpstr>
      <vt:lpstr>ISLAMILAINEN FUNDAMENTALISMI –                                      PERSIANLAHDEN KRIISEJÄ</vt:lpstr>
      <vt:lpstr> Islamilainen fundamentalismi </vt:lpstr>
      <vt:lpstr>Iranin islamilainen vallankumous 1979 </vt:lpstr>
      <vt:lpstr>PowerPoint-esitys</vt:lpstr>
      <vt:lpstr>PowerPoint-esitys</vt:lpstr>
      <vt:lpstr> Iranin - Irakin sota 1980 – 90 </vt:lpstr>
      <vt:lpstr> IRAKIN hyökkäys Kuwaitiin  – Persianlahden sota 1990 </vt:lpstr>
      <vt:lpstr>PowerPoint-esitys</vt:lpstr>
      <vt:lpstr>USA:n hyökkäys Irakiin </vt:lpstr>
      <vt:lpstr>AFGANISTAN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Anksu</dc:creator>
  <cp:lastModifiedBy>Kirsi Järvenpää</cp:lastModifiedBy>
  <cp:revision>17</cp:revision>
  <dcterms:created xsi:type="dcterms:W3CDTF">2013-05-09T11:13:47Z</dcterms:created>
  <dcterms:modified xsi:type="dcterms:W3CDTF">2014-04-28T10:08:30Z</dcterms:modified>
</cp:coreProperties>
</file>