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 type="screen4x3"/>
  <p:notesSz cx="7559675" cy="10691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98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Päivämäärän paikkamerkki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Alatunnisteen paikkamerk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Dian numeron paikkamerkki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742489-D307-46BF-A13D-163DE9D19E3B}" type="slidenum">
              <a:t>‹#›</a:t>
            </a:fld>
            <a:endParaRPr lang="fi-FI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90877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fi-FI"/>
          </a:p>
        </p:txBody>
      </p:sp>
      <p:sp>
        <p:nvSpPr>
          <p:cNvPr id="4" name="Ylätunnisteen paikkamerkki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Päivämäärän paikkamerkki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EDEA2C4-A47E-483A-9652-A2A65046B42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2955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fi-FI" sz="2000" b="0" i="0" u="none" strike="noStrike" kern="1200" cap="none" spc="0" baseline="0">
        <a:solidFill>
          <a:srgbClr val="000000"/>
        </a:solidFill>
        <a:uFillTx/>
        <a:latin typeface="Arial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42039C-C06D-44E1-9DF9-C7736823609B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96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6B2D4D-2C33-41B0-B596-C6DAA59AFAF4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1104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B4ED09-BAD3-4CE0-BCDB-B65D9F0CC61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999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9F0D73-C9C5-454E-B8B2-8D7550E142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64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9E8E55-248B-4155-A045-D9A7CD780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61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lang="fi-FI" sz="4000" b="1" cap="all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A38801-DD81-4AB2-9156-8A6983672C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>
          <a:xfrm>
            <a:off x="900117" y="1042992"/>
            <a:ext cx="4063995" cy="45005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 txBox="1">
            <a:spLocks noGrp="1"/>
          </p:cNvSpPr>
          <p:nvPr>
            <p:ph idx="2"/>
          </p:nvPr>
        </p:nvSpPr>
        <p:spPr>
          <a:xfrm>
            <a:off x="5116516" y="1042992"/>
            <a:ext cx="4063995" cy="45005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F1DB12-1086-430E-9151-8ED79C51E4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61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Alatunnisteen paikkamerk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Dian numeron paikkamerkki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4FCA6A-C8F8-4845-834A-CFBE5550C5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33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Alatunnisteen paikkamerk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Dian numeron paikkamerkki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B8F55A-8E19-4412-BA52-0D02E719B1C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3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Alatunnisteen paikkamerk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Dian numeron paikkamerkki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55C081-D459-42A4-AA81-AB05209C75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5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lang="fi-FI" sz="2000" b="1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5A4DBA-E651-4EDC-B500-D068A014C1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7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4E1629-2BD0-41F7-8F63-DF39CA02173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287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lang="fi-FI" sz="2000" b="1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i-FI"/>
          </a:p>
        </p:txBody>
      </p:sp>
      <p:sp>
        <p:nvSpPr>
          <p:cNvPr id="4" name="Tekstin paikkamerkki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AAFBBE-AF72-4CE1-8E83-5646877F17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90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884C2E-77C4-4E94-B53F-9D74C095DB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92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 txBox="1">
            <a:spLocks noGrp="1"/>
          </p:cNvSpPr>
          <p:nvPr>
            <p:ph type="title" orient="vert"/>
          </p:nvPr>
        </p:nvSpPr>
        <p:spPr>
          <a:xfrm>
            <a:off x="7110410" y="720720"/>
            <a:ext cx="2070101" cy="4822829"/>
          </a:xfrm>
        </p:spPr>
        <p:txBody>
          <a:bodyPr vert="eaVert"/>
          <a:lstStyle>
            <a:lvl1pPr>
              <a:defRPr lang="fi-FI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 txBox="1">
            <a:spLocks noGrp="1"/>
          </p:cNvSpPr>
          <p:nvPr>
            <p:ph type="body" orient="vert" idx="1"/>
          </p:nvPr>
        </p:nvSpPr>
        <p:spPr>
          <a:xfrm>
            <a:off x="900117" y="720720"/>
            <a:ext cx="6057899" cy="48228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3EC531-1C56-4D7B-AEED-CE425C70EA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9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121C0-1710-4DCF-AA85-ECA0E5E21E5A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33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E966C9-1276-4360-8291-F680CA6C5DD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5389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8" name="Alatunnisteen paikkamerk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9" name="Dian numeron paikkamerkki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F249AC-0D6C-461A-93D8-BDFF7040C17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53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4" name="Alatunnisteen paikkamerk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Dian numeron paikkamerkki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4B4A96-8D68-4517-9913-1FF19D519C4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776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3" name="Alatunnisteen paikkamerk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4" name="Dian numeron paikkamerkki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64E04A-779B-428B-BC6B-00D2708BB7DA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438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6C2C9F-37A7-489A-B0DD-B85B3D9FDD5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864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i-FI"/>
          </a:p>
        </p:txBody>
      </p:sp>
      <p:sp>
        <p:nvSpPr>
          <p:cNvPr id="4" name="Tekstin paikkamerkki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Alatunnisteen paikkamerk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Dian numeron paikkamerkki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AFD9B2-5994-4ADD-BE75-30CB6E14D07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1069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fi-FI"/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CB1F9AE-0F6B-497E-BC16-CF23E6EA64C2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fi-FI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i-FI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fi-FI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fi-FI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fi-FI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fi-FI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S Gothic" pitchFamily="2"/>
          <a:cs typeface="Tahoma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 txBox="1">
            <a:spLocks noGrp="1"/>
          </p:cNvSpPr>
          <p:nvPr>
            <p:ph type="title"/>
          </p:nvPr>
        </p:nvSpPr>
        <p:spPr>
          <a:xfrm>
            <a:off x="899998" y="719998"/>
            <a:ext cx="8280001" cy="10799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en-US"/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1"/>
          </p:nvPr>
        </p:nvSpPr>
        <p:spPr>
          <a:xfrm>
            <a:off x="899998" y="1042918"/>
            <a:ext cx="8280001" cy="450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Alatunnisteen paikkamerkki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Dian numeron paikkamerkki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107FE28-6AF6-4C2B-AF9A-BAB756B12B78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fi-FI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  <a:lvl2pPr marL="863998" marR="0" lvl="1" indent="-287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fi-FI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2pPr>
      <a:lvl3pPr marL="1295997" marR="0" lvl="2" indent="-215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fi-FI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fi-FI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fi-FI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1044445" y="755504"/>
            <a:ext cx="8280001" cy="1080363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en-US" b="1"/>
              <a:t>JAPANIN KIELI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819723" y="1979996"/>
            <a:ext cx="5156694" cy="4760274"/>
          </a:xfrm>
        </p:spPr>
        <p:txBody>
          <a:bodyPr>
            <a:spAutoFit/>
          </a:bodyPr>
          <a:lstStyle/>
          <a:p>
            <a:pPr lvl="0"/>
            <a:r>
              <a:rPr lang="en-US" sz="2400"/>
              <a:t> japania kirjoitetaan merkeillä, joista jokainen vastaa käytännössä jotakin näistä:</a:t>
            </a:r>
          </a:p>
          <a:p>
            <a:pPr lvl="0">
              <a:buNone/>
            </a:pPr>
            <a:r>
              <a:rPr lang="en-US" sz="1800"/>
              <a:t>1. sanaa</a:t>
            </a:r>
          </a:p>
          <a:p>
            <a:pPr lvl="0">
              <a:buNone/>
            </a:pPr>
            <a:r>
              <a:rPr lang="en-US" sz="1800"/>
              <a:t>2. tavua</a:t>
            </a:r>
          </a:p>
          <a:p>
            <a:pPr lvl="0">
              <a:buNone/>
            </a:pPr>
            <a:r>
              <a:rPr lang="en-US" sz="1800"/>
              <a:t>3. sanavartaloa</a:t>
            </a:r>
          </a:p>
          <a:p>
            <a:pPr lvl="0">
              <a:buNone/>
            </a:pPr>
            <a:r>
              <a:rPr lang="en-US" sz="1800"/>
              <a:t>4. kirjainta</a:t>
            </a:r>
          </a:p>
          <a:p>
            <a:pPr lvl="0">
              <a:buNone/>
            </a:pPr>
            <a:r>
              <a:rPr lang="en-US" sz="1800"/>
              <a:t>5. edellisen merkin kahdennusta</a:t>
            </a:r>
          </a:p>
          <a:p>
            <a:pPr lvl="0">
              <a:buNone/>
            </a:pPr>
            <a:r>
              <a:rPr lang="en-US" sz="1800"/>
              <a:t>6. edellisen vokaalin kahdennusta</a:t>
            </a:r>
          </a:p>
          <a:p>
            <a:pPr lvl="0">
              <a:buNone/>
            </a:pPr>
            <a:r>
              <a:rPr lang="en-US" sz="1800"/>
              <a:t>7. seuraavan konsonantin kahdennusta</a:t>
            </a:r>
          </a:p>
          <a:p>
            <a:pPr lvl="0">
              <a:buNone/>
            </a:pPr>
            <a:r>
              <a:rPr lang="en-US" sz="1800"/>
              <a:t>8. pilkut, pisteet, huutomerkit, yms.</a:t>
            </a:r>
          </a:p>
        </p:txBody>
      </p:sp>
      <p:sp>
        <p:nvSpPr>
          <p:cNvPr id="4" name="Kuvan paikkamerkki 3"/>
          <p:cNvSpPr txBox="1">
            <a:spLocks noGrp="1"/>
          </p:cNvSpPr>
          <p:nvPr>
            <p:ph type="pic" idx="4294967295"/>
          </p:nvPr>
        </p:nvSpPr>
        <p:spPr>
          <a:xfrm>
            <a:off x="5139723" y="1799996"/>
            <a:ext cx="4040276" cy="4500000"/>
          </a:xfrm>
        </p:spPr>
        <p:txBody>
          <a:bodyPr/>
          <a:lstStyle/>
          <a:p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264444" y="1979639"/>
            <a:ext cx="3060003" cy="396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899998" y="719998"/>
            <a:ext cx="8280001" cy="1080363"/>
          </a:xfrm>
        </p:spPr>
        <p:txBody>
          <a:bodyPr>
            <a:spAutoFit/>
          </a:bodyPr>
          <a:lstStyle/>
          <a:p>
            <a:endParaRPr lang="fi-FI"/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899998" y="1979996"/>
            <a:ext cx="8280001" cy="4596131"/>
          </a:xfrm>
        </p:spPr>
        <p:txBody>
          <a:bodyPr>
            <a:spAutoFit/>
          </a:bodyPr>
          <a:lstStyle/>
          <a:p>
            <a:pPr lvl="0"/>
            <a:r>
              <a:rPr lang="fi-FI" sz="2800">
                <a:latin typeface="Times New Roman" pitchFamily="18"/>
              </a:rPr>
              <a:t>japanilaiset ja korealaiset käyttivät kiinalaista </a:t>
            </a:r>
            <a:r>
              <a:rPr lang="fi-FI" sz="2800" b="1">
                <a:latin typeface="Times New Roman" pitchFamily="18"/>
              </a:rPr>
              <a:t>kanji</a:t>
            </a:r>
            <a:r>
              <a:rPr lang="fi-FI" sz="2800">
                <a:latin typeface="Times New Roman" pitchFamily="18"/>
              </a:rPr>
              <a:t>-kirjoitusta pohjana luodessaan omat järjestelmänsä</a:t>
            </a:r>
          </a:p>
          <a:p>
            <a:pPr lvl="0"/>
            <a:r>
              <a:rPr lang="fi-FI" sz="2800">
                <a:latin typeface="Times New Roman" pitchFamily="18"/>
                <a:cs typeface="Times New Roman" pitchFamily="18"/>
              </a:rPr>
              <a:t>→ </a:t>
            </a:r>
            <a:r>
              <a:rPr lang="fi-FI" sz="2800">
                <a:latin typeface="Times New Roman" pitchFamily="18"/>
              </a:rPr>
              <a:t> lähes kaikki ”japanilaiset merkit” ovatkin itse asiassa kiinalaisia merkkejä, mutta merkit ovat saaneet uusia merkityksiä ja ääntämistapoja vuosituhansien saatossa</a:t>
            </a:r>
          </a:p>
          <a:p>
            <a:pPr lvl="0">
              <a:buNone/>
            </a:pPr>
            <a:r>
              <a:rPr lang="fi-FI" sz="2800">
                <a:latin typeface="Times New Roman" pitchFamily="18"/>
              </a:rPr>
              <a:t>              </a:t>
            </a:r>
            <a:r>
              <a:rPr lang="en-US" sz="2800">
                <a:latin typeface="Times New Roman" pitchFamily="18"/>
              </a:rPr>
              <a:t>* kanjien hankaluus vaihtelee ykköstä                                    </a:t>
            </a:r>
          </a:p>
          <a:p>
            <a:pPr lvl="0">
              <a:buNone/>
            </a:pPr>
            <a:r>
              <a:rPr lang="en-US" sz="2800">
                <a:latin typeface="Times New Roman" pitchFamily="18"/>
              </a:rPr>
              <a:t>                 tarkoittavan merkin yhdestä siveltimenvedosta </a:t>
            </a:r>
          </a:p>
          <a:p>
            <a:pPr lvl="0">
              <a:buNone/>
            </a:pPr>
            <a:r>
              <a:rPr lang="en-US" sz="2800">
                <a:latin typeface="Times New Roman" pitchFamily="18"/>
              </a:rPr>
              <a:t>                  yli 40 vedon merkkeihin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899998" y="764996"/>
            <a:ext cx="8280001" cy="990002"/>
          </a:xfrm>
        </p:spPr>
        <p:txBody>
          <a:bodyPr/>
          <a:lstStyle/>
          <a:p>
            <a:endParaRPr lang="fi-FI"/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899998" y="1799996"/>
            <a:ext cx="8280001" cy="5219998"/>
          </a:xfrm>
        </p:spPr>
        <p:txBody>
          <a:bodyPr/>
          <a:lstStyle/>
          <a:p>
            <a:pPr lvl="0">
              <a:buNone/>
            </a:pPr>
            <a:r>
              <a:rPr lang="fi-FI" sz="2800"/>
              <a:t>- </a:t>
            </a:r>
            <a:r>
              <a:rPr lang="fi-FI" sz="2800">
                <a:latin typeface="Times New Roman" pitchFamily="18"/>
              </a:rPr>
              <a:t>japanilaiset ovat luoneet kana-merkistön (hiragana,katakana) eli satakunta yksinkertaista foneettista merkkiä tiettyjen kiinalaisten merkkien pohjalta</a:t>
            </a:r>
          </a:p>
          <a:p>
            <a:pPr lvl="0">
              <a:buNone/>
            </a:pPr>
            <a:r>
              <a:rPr lang="fi-FI" sz="2800">
                <a:latin typeface="Times New Roman" pitchFamily="18"/>
              </a:rPr>
              <a:t>- tavallisessa japanilaisessa kirjoituksessa käytetään jatkuvasti kaikkia kolmea kirjoitusta lomittain ja saattaapa siellä seassa olla meidänkin aakkosia</a:t>
            </a:r>
          </a:p>
          <a:p>
            <a:pPr lvl="0">
              <a:buNone/>
            </a:pPr>
            <a:r>
              <a:rPr lang="fi-FI" sz="2800">
                <a:latin typeface="Times New Roman" pitchFamily="18"/>
              </a:rPr>
              <a:t>- japanilaiset lapset opettelevat koulussa aluksi </a:t>
            </a:r>
            <a:r>
              <a:rPr lang="fi-FI" sz="2800" b="1">
                <a:latin typeface="Times New Roman" pitchFamily="18"/>
              </a:rPr>
              <a:t>hiraganan</a:t>
            </a:r>
            <a:r>
              <a:rPr lang="fi-FI" sz="2800">
                <a:latin typeface="Times New Roman" pitchFamily="18"/>
              </a:rPr>
              <a:t>, jolla voidaan periaatteessa kirjoittaa kaikki japanin kielen sanat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899998" y="764996"/>
            <a:ext cx="8280001" cy="990002"/>
          </a:xfrm>
        </p:spPr>
        <p:txBody>
          <a:bodyPr/>
          <a:lstStyle/>
          <a:p>
            <a:endParaRPr lang="fi-FI"/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899998" y="1979996"/>
            <a:ext cx="8280001" cy="5039999"/>
          </a:xfrm>
        </p:spPr>
        <p:txBody>
          <a:bodyPr/>
          <a:lstStyle/>
          <a:p>
            <a:pPr lvl="0">
              <a:buNone/>
            </a:pPr>
            <a:r>
              <a:rPr lang="fi-FI" sz="2800"/>
              <a:t></a:t>
            </a:r>
            <a:r>
              <a:rPr lang="fi-FI" sz="2800">
                <a:latin typeface="Times New Roman" pitchFamily="18"/>
              </a:rPr>
              <a:t> perustekstissä hiraganalla kirjoitetaan:</a:t>
            </a:r>
          </a:p>
          <a:p>
            <a:pPr lvl="0">
              <a:buNone/>
            </a:pPr>
            <a:r>
              <a:rPr lang="fi-FI" sz="2800">
                <a:latin typeface="Times New Roman" pitchFamily="18"/>
              </a:rPr>
              <a:t>1. jotkut sanat</a:t>
            </a:r>
          </a:p>
          <a:p>
            <a:pPr lvl="0">
              <a:buNone/>
            </a:pPr>
            <a:r>
              <a:rPr lang="en-US" sz="2800">
                <a:latin typeface="Times New Roman" pitchFamily="18"/>
              </a:rPr>
              <a:t>2. kieliopillisia suhteita kuvaavat partikkelit</a:t>
            </a:r>
          </a:p>
          <a:p>
            <a:pPr lvl="0">
              <a:buNone/>
            </a:pPr>
            <a:r>
              <a:rPr lang="en-US" sz="2800">
                <a:latin typeface="Times New Roman" pitchFamily="18"/>
              </a:rPr>
              <a:t>3. sanojen taivutus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899998" y="764996"/>
            <a:ext cx="8280001" cy="990002"/>
          </a:xfrm>
        </p:spPr>
        <p:txBody>
          <a:bodyPr/>
          <a:lstStyle/>
          <a:p>
            <a:endParaRPr lang="fi-FI"/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899998" y="1691603"/>
            <a:ext cx="8280001" cy="5365113"/>
          </a:xfrm>
        </p:spPr>
        <p:txBody>
          <a:bodyPr/>
          <a:lstStyle/>
          <a:p>
            <a:pPr lvl="0"/>
            <a:r>
              <a:rPr lang="fi-FI" sz="2800">
                <a:latin typeface="Times New Roman" pitchFamily="18"/>
              </a:rPr>
              <a:t> </a:t>
            </a:r>
            <a:r>
              <a:rPr lang="fi-FI" sz="2800" b="1">
                <a:latin typeface="Times New Roman" pitchFamily="18"/>
              </a:rPr>
              <a:t>katakanallakin</a:t>
            </a:r>
            <a:r>
              <a:rPr lang="fi-FI" sz="2800">
                <a:latin typeface="Times New Roman" pitchFamily="18"/>
              </a:rPr>
              <a:t> voisi sinänsä kirjoittaa kaiken, mutta sen käyttö riippuu usein tekstin tyylistä</a:t>
            </a:r>
          </a:p>
          <a:p>
            <a:pPr lvl="0">
              <a:buNone/>
            </a:pPr>
            <a:r>
              <a:rPr lang="fi-FI" sz="2800">
                <a:latin typeface="Times New Roman" pitchFamily="18"/>
              </a:rPr>
              <a:t>    </a:t>
            </a:r>
            <a:r>
              <a:rPr lang="en-US" sz="2400">
                <a:latin typeface="Times New Roman" pitchFamily="18"/>
              </a:rPr>
              <a:t>1. länsimaiset lainasanat, jotka on muokattu                             japanilaisen kuuloisiksi (kurisumasu)</a:t>
            </a:r>
          </a:p>
          <a:p>
            <a:pPr lvl="0">
              <a:buNone/>
            </a:pPr>
            <a:r>
              <a:rPr lang="fi-FI" sz="2400">
                <a:latin typeface="Times New Roman" pitchFamily="18"/>
              </a:rPr>
              <a:t>    </a:t>
            </a:r>
            <a:r>
              <a:rPr lang="en-US" sz="2400">
                <a:latin typeface="Times New Roman" pitchFamily="18"/>
              </a:rPr>
              <a:t>2. länsimaiset nimet</a:t>
            </a:r>
          </a:p>
          <a:p>
            <a:pPr lvl="0">
              <a:buNone/>
            </a:pPr>
            <a:r>
              <a:rPr lang="fi-FI" sz="2400">
                <a:latin typeface="Times New Roman" pitchFamily="18"/>
              </a:rPr>
              <a:t>    </a:t>
            </a:r>
            <a:r>
              <a:rPr lang="en-US" sz="2400">
                <a:latin typeface="Times New Roman" pitchFamily="18"/>
              </a:rPr>
              <a:t>3. joskus myös japanilaiset nimet (vastineet löytyy                kanjeista)</a:t>
            </a:r>
          </a:p>
          <a:p>
            <a:pPr lvl="0">
              <a:buNone/>
            </a:pPr>
            <a:r>
              <a:rPr lang="fi-FI" sz="2400">
                <a:latin typeface="Times New Roman" pitchFamily="18"/>
              </a:rPr>
              <a:t>   </a:t>
            </a:r>
            <a:r>
              <a:rPr lang="en-US" sz="2400">
                <a:latin typeface="Times New Roman" pitchFamily="18"/>
              </a:rPr>
              <a:t>4. eläin- ja kasvilajit</a:t>
            </a:r>
          </a:p>
          <a:p>
            <a:pPr lvl="0">
              <a:buNone/>
            </a:pPr>
            <a:r>
              <a:rPr lang="fi-FI" sz="2400">
                <a:latin typeface="Times New Roman" pitchFamily="18"/>
              </a:rPr>
              <a:t>   </a:t>
            </a:r>
            <a:r>
              <a:rPr lang="en-US" sz="2400">
                <a:latin typeface="Times New Roman" pitchFamily="18"/>
              </a:rPr>
              <a:t>5. ääntä ilmaisevat sanat</a:t>
            </a:r>
          </a:p>
          <a:p>
            <a:pPr lvl="0">
              <a:buNone/>
            </a:pPr>
            <a:r>
              <a:rPr lang="fi-FI" sz="2400">
                <a:latin typeface="Times New Roman" pitchFamily="18"/>
              </a:rPr>
              <a:t>   </a:t>
            </a:r>
            <a:r>
              <a:rPr lang="en-US" sz="2400">
                <a:latin typeface="Times New Roman" pitchFamily="18"/>
              </a:rPr>
              <a:t>6. jotkut tapaa ilmaiset sanat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899998" y="764996"/>
            <a:ext cx="8280001" cy="990002"/>
          </a:xfrm>
        </p:spPr>
        <p:txBody>
          <a:bodyPr/>
          <a:lstStyle/>
          <a:p>
            <a:endParaRPr lang="fi-FI"/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899998" y="1691603"/>
            <a:ext cx="8280001" cy="5694151"/>
          </a:xfrm>
        </p:spPr>
        <p:txBody>
          <a:bodyPr/>
          <a:lstStyle/>
          <a:p>
            <a:pPr lvl="0"/>
            <a:r>
              <a:rPr lang="en-US" sz="2800" b="1">
                <a:latin typeface="Times New Roman" pitchFamily="18"/>
              </a:rPr>
              <a:t>roomaji</a:t>
            </a:r>
            <a:r>
              <a:rPr lang="en-US" sz="2800">
                <a:latin typeface="Times New Roman" pitchFamily="18"/>
              </a:rPr>
              <a:t> on tapa kirjoittaa japania latinalaisin aakkosin</a:t>
            </a:r>
          </a:p>
          <a:p>
            <a:pPr lvl="0">
              <a:buNone/>
            </a:pPr>
            <a:r>
              <a:rPr lang="en-US" sz="2000">
                <a:latin typeface="Times New Roman" pitchFamily="18"/>
              </a:rPr>
              <a:t>(esim. houou wa yuumei na ..)</a:t>
            </a:r>
          </a:p>
          <a:p>
            <a:pPr lvl="0"/>
            <a:r>
              <a:rPr lang="en-US" sz="2800">
                <a:latin typeface="Times New Roman" pitchFamily="18"/>
              </a:rPr>
              <a:t>ääntämisestä:</a:t>
            </a:r>
          </a:p>
          <a:p>
            <a:pPr lvl="0">
              <a:buNone/>
            </a:pPr>
            <a:r>
              <a:rPr lang="en-US" sz="2800">
                <a:latin typeface="Times New Roman" pitchFamily="18"/>
              </a:rPr>
              <a:t>  </a:t>
            </a:r>
            <a:r>
              <a:rPr lang="en-US" sz="2400">
                <a:latin typeface="Times New Roman" pitchFamily="18"/>
              </a:rPr>
              <a:t> </a:t>
            </a:r>
            <a:r>
              <a:rPr lang="en-US" sz="2000">
                <a:latin typeface="Times New Roman" pitchFamily="18"/>
              </a:rPr>
              <a:t>* ch = tš</a:t>
            </a:r>
          </a:p>
          <a:p>
            <a:pPr lvl="0">
              <a:buNone/>
            </a:pPr>
            <a:r>
              <a:rPr lang="en-US" sz="2000">
                <a:latin typeface="Times New Roman" pitchFamily="18"/>
              </a:rPr>
              <a:t>   * g = g</a:t>
            </a:r>
          </a:p>
          <a:p>
            <a:pPr lvl="0">
              <a:buNone/>
            </a:pPr>
            <a:r>
              <a:rPr lang="en-US" sz="2000">
                <a:latin typeface="Times New Roman" pitchFamily="18"/>
              </a:rPr>
              <a:t>   * j = dzj ( Genji, kanji)</a:t>
            </a:r>
          </a:p>
          <a:p>
            <a:pPr lvl="0">
              <a:buNone/>
            </a:pPr>
            <a:r>
              <a:rPr lang="en-US" sz="2000">
                <a:latin typeface="Times New Roman" pitchFamily="18"/>
              </a:rPr>
              <a:t>   * n = m kun n+p  (Genpei = Gempei)</a:t>
            </a:r>
          </a:p>
          <a:p>
            <a:pPr lvl="0">
              <a:buNone/>
            </a:pPr>
            <a:r>
              <a:rPr lang="en-US" sz="2000">
                <a:latin typeface="Times New Roman" pitchFamily="18"/>
              </a:rPr>
              <a:t>   </a:t>
            </a:r>
            <a:r>
              <a:rPr lang="es-ES" sz="2000">
                <a:latin typeface="Times New Roman" pitchFamily="18"/>
              </a:rPr>
              <a:t>* sh = š (geisha)</a:t>
            </a:r>
          </a:p>
          <a:p>
            <a:pPr lvl="0">
              <a:buNone/>
            </a:pPr>
            <a:r>
              <a:rPr lang="en-US" sz="2000">
                <a:latin typeface="Times New Roman" pitchFamily="18"/>
              </a:rPr>
              <a:t>   </a:t>
            </a:r>
            <a:r>
              <a:rPr lang="es-ES" sz="2000">
                <a:latin typeface="Times New Roman" pitchFamily="18"/>
              </a:rPr>
              <a:t>* wa = va</a:t>
            </a:r>
          </a:p>
          <a:p>
            <a:pPr lvl="0">
              <a:buNone/>
            </a:pPr>
            <a:r>
              <a:rPr lang="en-US" sz="2000">
                <a:latin typeface="Times New Roman" pitchFamily="18"/>
              </a:rPr>
              <a:t>   </a:t>
            </a:r>
            <a:r>
              <a:rPr lang="es-ES" sz="2000">
                <a:latin typeface="Times New Roman" pitchFamily="18"/>
              </a:rPr>
              <a:t>* y= j ( Yogioh)</a:t>
            </a:r>
          </a:p>
          <a:p>
            <a:pPr lvl="0">
              <a:buNone/>
            </a:pPr>
            <a:r>
              <a:rPr lang="en-US" sz="2000">
                <a:latin typeface="Times New Roman" pitchFamily="18"/>
              </a:rPr>
              <a:t>   </a:t>
            </a:r>
            <a:r>
              <a:rPr lang="es-ES" sz="2000">
                <a:latin typeface="Times New Roman" pitchFamily="18"/>
              </a:rPr>
              <a:t>* z = s (kamikaze, suzuki)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313</Words>
  <Application>Microsoft Office PowerPoint</Application>
  <PresentationFormat>Näytössä katseltava diaesitys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6</vt:i4>
      </vt:variant>
    </vt:vector>
  </HeadingPairs>
  <TitlesOfParts>
    <vt:vector size="8" baseType="lpstr">
      <vt:lpstr>Oletus</vt:lpstr>
      <vt:lpstr>water</vt:lpstr>
      <vt:lpstr>JAPANIN KIELI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JAPANIN KIELI</dc:title>
  <dc:creator>Kirsi Järvenpää</dc:creator>
  <cp:lastModifiedBy>Kirsi Järvenpää</cp:lastModifiedBy>
  <cp:revision>4</cp:revision>
  <dcterms:created xsi:type="dcterms:W3CDTF">2010-12-07T09:57:46Z</dcterms:created>
  <dcterms:modified xsi:type="dcterms:W3CDTF">2016-04-25T11:00:02Z</dcterms:modified>
</cp:coreProperties>
</file>