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48CFFA-F98F-4A1D-9D30-E28CC6C73552}" type="datetimeFigureOut">
              <a:rPr lang="fi-FI" smtClean="0"/>
              <a:t>17.3.2016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C43CD6-E839-471B-87FD-A41E5B0F121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SUOMEN ITSENÄISTYMINEN 1917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0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1. maailmansodan alkuvuodet Suomelle varsin hyvää aikaa</a:t>
            </a:r>
          </a:p>
          <a:p>
            <a:r>
              <a:rPr lang="fi-FI" sz="2800" dirty="0"/>
              <a:t>	* kauppa länteen katkesi (vilja ostettiin nyt Venäjältä)</a:t>
            </a:r>
          </a:p>
          <a:p>
            <a:r>
              <a:rPr lang="fi-FI" sz="2800" dirty="0"/>
              <a:t>	* Venäjältä sotatarviketilauksia ja linnoitustöitä </a:t>
            </a:r>
            <a:r>
              <a:rPr lang="fi-FI" sz="2800" dirty="0" smtClean="0">
                <a:latin typeface="Times New Roman"/>
                <a:cs typeface="Times New Roman"/>
              </a:rPr>
              <a:t>→ </a:t>
            </a:r>
            <a:r>
              <a:rPr lang="fi-FI" sz="2800" dirty="0" smtClean="0"/>
              <a:t>valuutan </a:t>
            </a:r>
            <a:r>
              <a:rPr lang="fi-FI" sz="2800" dirty="0" err="1" smtClean="0"/>
              <a:t>runsautta</a:t>
            </a:r>
            <a:r>
              <a:rPr lang="fi-FI" sz="2800" dirty="0" err="1" smtClean="0">
                <a:latin typeface="Times New Roman"/>
                <a:cs typeface="Times New Roman"/>
              </a:rPr>
              <a:t>→</a:t>
            </a:r>
            <a:r>
              <a:rPr lang="fi-FI" sz="2800" dirty="0" smtClean="0"/>
              <a:t> </a:t>
            </a:r>
            <a:r>
              <a:rPr lang="fi-FI" sz="2800" u="dbl" dirty="0"/>
              <a:t>inflaatio</a:t>
            </a:r>
            <a:r>
              <a:rPr lang="fi-FI" sz="2800" dirty="0"/>
              <a:t> (reaalipalkat romahtivat)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70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Venäjän porvarillisen vallankumouksen jälkeen ohrana </a:t>
            </a:r>
            <a:r>
              <a:rPr lang="fi-FI" sz="2800" dirty="0" err="1" smtClean="0"/>
              <a:t>lakkauttettiin</a:t>
            </a:r>
            <a:r>
              <a:rPr lang="fi-FI" sz="2800" dirty="0" smtClean="0"/>
              <a:t> Suomessa</a:t>
            </a:r>
          </a:p>
          <a:p>
            <a:pPr marL="0" indent="0"/>
            <a:r>
              <a:rPr lang="fi-FI" sz="2800" dirty="0" smtClean="0">
                <a:latin typeface="Times New Roman"/>
                <a:cs typeface="Times New Roman"/>
              </a:rPr>
              <a:t>→ </a:t>
            </a:r>
            <a:r>
              <a:rPr lang="fi-FI" sz="2800" dirty="0" smtClean="0"/>
              <a:t>maa </a:t>
            </a:r>
            <a:r>
              <a:rPr lang="fi-FI" sz="2800" dirty="0"/>
              <a:t>ilman toimivaa </a:t>
            </a:r>
            <a:r>
              <a:rPr lang="fi-FI" sz="2800" dirty="0" smtClean="0"/>
              <a:t>järjestysvaltaa!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smtClean="0"/>
              <a:t>kesällä </a:t>
            </a:r>
            <a:r>
              <a:rPr lang="fi-FI" sz="2800" dirty="0"/>
              <a:t>-17 alettiin perustaa </a:t>
            </a:r>
            <a:r>
              <a:rPr lang="fi-FI" sz="2800" dirty="0" smtClean="0"/>
              <a:t>suojeluskuntia </a:t>
            </a:r>
            <a:r>
              <a:rPr lang="fi-FI" sz="2800" dirty="0"/>
              <a:t>ja työväen punakaarteja </a:t>
            </a:r>
            <a:r>
              <a:rPr lang="fi-FI" sz="2800" dirty="0" smtClean="0"/>
              <a:t>(”</a:t>
            </a:r>
            <a:r>
              <a:rPr lang="fi-FI" sz="2800" dirty="0"/>
              <a:t>poliisivoimiksi”)</a:t>
            </a:r>
          </a:p>
          <a:p>
            <a:r>
              <a:rPr lang="fi-FI" sz="2800" dirty="0"/>
              <a:t>		*</a:t>
            </a:r>
            <a:r>
              <a:rPr lang="fi-FI" sz="2800" dirty="0" smtClean="0"/>
              <a:t> </a:t>
            </a:r>
            <a:r>
              <a:rPr lang="fi-FI" sz="2800" dirty="0"/>
              <a:t>v. -16 </a:t>
            </a:r>
            <a:r>
              <a:rPr lang="fi-FI" sz="2800" dirty="0" err="1"/>
              <a:t>edusk</a:t>
            </a:r>
            <a:r>
              <a:rPr lang="fi-FI" sz="2800" dirty="0"/>
              <a:t>. vaaleissa SDP:lle 103 </a:t>
            </a:r>
            <a:endParaRPr lang="fi-FI" sz="2800" dirty="0" smtClean="0"/>
          </a:p>
          <a:p>
            <a:r>
              <a:rPr lang="fi-FI" sz="2800" dirty="0"/>
              <a:t> </a:t>
            </a:r>
            <a:r>
              <a:rPr lang="fi-FI" sz="2800" dirty="0" smtClean="0"/>
              <a:t>             paikkaa </a:t>
            </a:r>
            <a:r>
              <a:rPr lang="fi-FI" sz="2800" dirty="0"/>
              <a:t>(vas. enemmistö</a:t>
            </a:r>
            <a:r>
              <a:rPr lang="fi-FI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keväällä -17 linnoitustyöt ja sotatarvikeostot loppuivat </a:t>
            </a:r>
            <a:r>
              <a:rPr lang="fi-FI" sz="2800" dirty="0" smtClean="0"/>
              <a:t>→ </a:t>
            </a:r>
            <a:r>
              <a:rPr lang="fi-FI" sz="2800" u="dbl" dirty="0" smtClean="0"/>
              <a:t>työttömyyttä</a:t>
            </a:r>
            <a:r>
              <a:rPr lang="fi-FI" sz="2800" dirty="0" smtClean="0"/>
              <a:t> </a:t>
            </a:r>
            <a:endParaRPr lang="fi-FI" sz="2800" dirty="0"/>
          </a:p>
          <a:p>
            <a:r>
              <a:rPr lang="fi-FI" sz="2800" dirty="0"/>
              <a:t>	</a:t>
            </a:r>
            <a:r>
              <a:rPr lang="fi-FI" sz="2800" dirty="0" smtClean="0"/>
              <a:t>         * </a:t>
            </a:r>
            <a:r>
              <a:rPr lang="fi-FI" sz="2800" dirty="0"/>
              <a:t>viljan tuonti Venäjältä vaikeutui (meille </a:t>
            </a:r>
            <a:r>
              <a:rPr lang="fi-FI" sz="2800" u="dbl" dirty="0"/>
              <a:t>pelko </a:t>
            </a:r>
            <a:endParaRPr lang="fi-FI" sz="2800" u="dbl" dirty="0" smtClean="0"/>
          </a:p>
          <a:p>
            <a:r>
              <a:rPr lang="fi-FI" sz="2800" u="dbl" dirty="0"/>
              <a:t> </a:t>
            </a:r>
            <a:r>
              <a:rPr lang="fi-FI" sz="2800" u="dbl" dirty="0" smtClean="0"/>
              <a:t>                nälänhädästä</a:t>
            </a:r>
            <a:r>
              <a:rPr lang="fi-FI" sz="2800" dirty="0"/>
              <a:t>)</a:t>
            </a:r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622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senaatti ja eduskunta pyrkivät lisäämään valtaansa </a:t>
            </a:r>
            <a:r>
              <a:rPr lang="fi-FI" sz="2400" u="dbl" dirty="0"/>
              <a:t>valtalain</a:t>
            </a:r>
            <a:r>
              <a:rPr lang="fi-FI" sz="2400" dirty="0"/>
              <a:t> avulla</a:t>
            </a:r>
          </a:p>
          <a:p>
            <a:r>
              <a:rPr lang="fi-FI" sz="2400" dirty="0"/>
              <a:t>	* olisi siirtänyt korkeimman vallan Suomessa eduskunnalle  </a:t>
            </a:r>
            <a:r>
              <a:rPr lang="fi-FI" sz="2400" dirty="0" smtClean="0"/>
              <a:t>(</a:t>
            </a:r>
            <a:r>
              <a:rPr lang="fi-FI" sz="2400" dirty="0"/>
              <a:t>lähes sama kuin itsenäisyysjulistus!)</a:t>
            </a:r>
          </a:p>
          <a:p>
            <a:r>
              <a:rPr lang="fi-FI" sz="2400" dirty="0"/>
              <a:t>	* </a:t>
            </a:r>
            <a:r>
              <a:rPr lang="fi-FI" sz="2400" dirty="0" err="1" smtClean="0"/>
              <a:t>Kerenskin</a:t>
            </a:r>
            <a:r>
              <a:rPr lang="fi-FI" sz="2400" dirty="0" smtClean="0"/>
              <a:t> hallitus </a:t>
            </a:r>
            <a:r>
              <a:rPr lang="fi-FI" sz="2400" dirty="0"/>
              <a:t>hajotti eduskunnan elok. 1917 </a:t>
            </a:r>
          </a:p>
          <a:p>
            <a:r>
              <a:rPr lang="fi-FI" sz="2400" dirty="0"/>
              <a:t>		+ takana Suomen porvarilliset piirit (SDP:n valta </a:t>
            </a:r>
            <a:r>
              <a:rPr lang="fi-FI" sz="2400" dirty="0" smtClean="0"/>
              <a:t> </a:t>
            </a:r>
          </a:p>
          <a:p>
            <a:r>
              <a:rPr lang="fi-FI" sz="2400" dirty="0"/>
              <a:t> </a:t>
            </a:r>
            <a:r>
              <a:rPr lang="fi-FI" sz="2400" dirty="0" smtClean="0"/>
              <a:t>              pelotti</a:t>
            </a:r>
            <a:r>
              <a:rPr lang="fi-FI" sz="2400" dirty="0"/>
              <a:t>)</a:t>
            </a:r>
          </a:p>
          <a:p>
            <a:r>
              <a:rPr lang="fi-FI" sz="2400" dirty="0"/>
              <a:t>– uudet </a:t>
            </a:r>
            <a:r>
              <a:rPr lang="fi-FI" sz="2400" dirty="0" err="1"/>
              <a:t>edusk</a:t>
            </a:r>
            <a:r>
              <a:rPr lang="fi-FI" sz="2400" dirty="0"/>
              <a:t>. vaalit: SDP menetti enemmistönsä (</a:t>
            </a:r>
            <a:r>
              <a:rPr lang="fi-FI" sz="2400" dirty="0" smtClean="0"/>
              <a:t>103</a:t>
            </a:r>
            <a:r>
              <a:rPr lang="fi-FI" sz="2400" dirty="0" smtClean="0">
                <a:latin typeface="Times New Roman"/>
                <a:cs typeface="Times New Roman"/>
              </a:rPr>
              <a:t>→</a:t>
            </a:r>
            <a:r>
              <a:rPr lang="fi-FI" sz="2400" dirty="0" smtClean="0"/>
              <a:t>92</a:t>
            </a:r>
            <a:r>
              <a:rPr lang="fi-FI" sz="2400" dirty="0"/>
              <a:t>)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119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usko demokratiaan romahti SDP:ssä: "tehtävä vallankumous, jotta </a:t>
            </a:r>
            <a:r>
              <a:rPr lang="fi-FI" sz="2400" dirty="0" smtClean="0"/>
              <a:t>tavoitteet </a:t>
            </a:r>
            <a:r>
              <a:rPr lang="fi-FI" sz="2400" dirty="0"/>
              <a:t>läpi</a:t>
            </a:r>
            <a:r>
              <a:rPr lang="fi-FI" sz="2400" dirty="0" smtClean="0"/>
              <a:t>!"</a:t>
            </a:r>
            <a:endParaRPr lang="fi-FI" sz="2400" dirty="0"/>
          </a:p>
          <a:p>
            <a:r>
              <a:rPr lang="fi-FI" sz="2400" dirty="0"/>
              <a:t>	* oppositioon joutunut SDP yritti vielä turhaan ajaa tavoitteitaan </a:t>
            </a:r>
            <a:r>
              <a:rPr lang="fi-FI" sz="2400" dirty="0" smtClean="0"/>
              <a:t>painostuksella </a:t>
            </a:r>
            <a:r>
              <a:rPr lang="fi-FI" sz="2400" dirty="0"/>
              <a:t>ja marraskuun -17 suurlakolla</a:t>
            </a:r>
          </a:p>
          <a:p>
            <a:r>
              <a:rPr lang="fi-FI" sz="2400" dirty="0"/>
              <a:t>		+ lakkoviikolla murhia sekä väkivallantekoja </a:t>
            </a:r>
            <a:r>
              <a:rPr lang="fi-FI" sz="2400" dirty="0" smtClean="0"/>
              <a:t> </a:t>
            </a:r>
          </a:p>
          <a:p>
            <a:r>
              <a:rPr lang="fi-FI" sz="2400" dirty="0"/>
              <a:t> </a:t>
            </a:r>
            <a:r>
              <a:rPr lang="fi-FI" sz="2400" dirty="0" smtClean="0"/>
              <a:t>              suojeluskuntien </a:t>
            </a:r>
            <a:r>
              <a:rPr lang="fi-FI" sz="2400" dirty="0"/>
              <a:t>ja </a:t>
            </a:r>
            <a:r>
              <a:rPr lang="fi-FI" sz="2400" dirty="0" smtClean="0"/>
              <a:t>punakaartien </a:t>
            </a:r>
            <a:r>
              <a:rPr lang="fi-FI" sz="2400" dirty="0"/>
              <a:t>välillä (välit </a:t>
            </a:r>
          </a:p>
          <a:p>
            <a:r>
              <a:rPr lang="fi-FI" sz="2400" dirty="0" smtClean="0"/>
              <a:t>               kiristyivät</a:t>
            </a:r>
            <a:r>
              <a:rPr lang="fi-FI" sz="2400" dirty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38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uusi porvarillinen senaatti (ns. Svinhufvudin itsenäisyyssenaatti) kannatti </a:t>
            </a:r>
            <a:r>
              <a:rPr lang="fi-FI" sz="2400" dirty="0" smtClean="0"/>
              <a:t>yhteistyötä </a:t>
            </a:r>
            <a:r>
              <a:rPr lang="fi-FI" sz="2400" dirty="0" err="1"/>
              <a:t>Kerenskin</a:t>
            </a:r>
            <a:r>
              <a:rPr lang="fi-FI" sz="2400" dirty="0"/>
              <a:t> hallituksen kanssa</a:t>
            </a:r>
          </a:p>
          <a:p>
            <a:r>
              <a:rPr lang="fi-FI" sz="2400" dirty="0"/>
              <a:t>	* Venäjän lokakuun </a:t>
            </a:r>
            <a:r>
              <a:rPr lang="fi-FI" sz="2400" dirty="0" smtClean="0"/>
              <a:t> </a:t>
            </a:r>
            <a:r>
              <a:rPr lang="fi-FI" sz="2400" dirty="0"/>
              <a:t>vallankumous muutti suhtautumisen: </a:t>
            </a:r>
          </a:p>
          <a:p>
            <a:r>
              <a:rPr lang="fi-FI" sz="2400" dirty="0"/>
              <a:t>	   Venäjällä valtaan bolševikit Suomen senaatti ajamaan </a:t>
            </a:r>
            <a:endParaRPr lang="fi-FI" sz="2400" dirty="0" smtClean="0"/>
          </a:p>
          <a:p>
            <a:r>
              <a:rPr lang="fi-FI" sz="2400" dirty="0"/>
              <a:t> </a:t>
            </a:r>
            <a:r>
              <a:rPr lang="fi-FI" sz="2400" dirty="0" smtClean="0"/>
              <a:t>        itsenäisyyttä (</a:t>
            </a:r>
            <a:r>
              <a:rPr lang="fi-FI" sz="2400" dirty="0"/>
              <a:t>SDP olisi nyt halunnut yhteistyötä)</a:t>
            </a:r>
          </a:p>
          <a:p>
            <a:r>
              <a:rPr lang="fi-FI" sz="2400" dirty="0"/>
              <a:t>	* eduskunta hyväksyi Suomen itsenäisyysjulistuksen 6.12.1917</a:t>
            </a:r>
          </a:p>
          <a:p>
            <a:r>
              <a:rPr lang="fi-FI" sz="2400" dirty="0"/>
              <a:t>		+ Neuvosto-Venäjä (Lenin) antoi tunnustuksen </a:t>
            </a:r>
            <a:endParaRPr lang="fi-FI" sz="2400" dirty="0" smtClean="0"/>
          </a:p>
          <a:p>
            <a:r>
              <a:rPr lang="fi-FI" sz="2400" dirty="0"/>
              <a:t> </a:t>
            </a:r>
            <a:r>
              <a:rPr lang="fi-FI" sz="2400" dirty="0" smtClean="0"/>
              <a:t>               ensimmäisenä </a:t>
            </a:r>
            <a:r>
              <a:rPr lang="fi-FI" sz="2400" dirty="0"/>
              <a:t>31.12.-17; </a:t>
            </a:r>
            <a:r>
              <a:rPr lang="fi-FI" sz="2400" dirty="0" smtClean="0"/>
              <a:t>Ranska</a:t>
            </a:r>
            <a:r>
              <a:rPr lang="fi-FI" sz="2400" dirty="0"/>
              <a:t>, Ruotsi ja Saksa </a:t>
            </a:r>
            <a:endParaRPr lang="fi-FI" sz="2400" dirty="0" smtClean="0"/>
          </a:p>
          <a:p>
            <a:r>
              <a:rPr lang="fi-FI" sz="2400" dirty="0"/>
              <a:t> </a:t>
            </a:r>
            <a:r>
              <a:rPr lang="fi-FI" sz="2400" dirty="0" smtClean="0"/>
              <a:t>               tammik</a:t>
            </a:r>
            <a:r>
              <a:rPr lang="fi-FI" sz="2400" dirty="0"/>
              <a:t>. –18 (Englanti ja USA vasta 1919)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44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mat">
  <a:themeElements>
    <a:clrScheme name="Kulmat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ulmat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lma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</TotalTime>
  <Words>71</Words>
  <Application>Microsoft Office PowerPoint</Application>
  <PresentationFormat>Näytössä katseltava diaesitys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Kulmat</vt:lpstr>
      <vt:lpstr>SUOMEN ITSENÄISTYMINEN 1917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Ylivieskan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ITSENÄISTYMINEN 1917</dc:title>
  <dc:creator>Kirsi Järvenpää</dc:creator>
  <cp:lastModifiedBy>Kirsi Järvenpää</cp:lastModifiedBy>
  <cp:revision>4</cp:revision>
  <dcterms:created xsi:type="dcterms:W3CDTF">2016-01-22T07:16:34Z</dcterms:created>
  <dcterms:modified xsi:type="dcterms:W3CDTF">2016-03-17T10:28:12Z</dcterms:modified>
</cp:coreProperties>
</file>