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60" r:id="rId4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6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Alaotsikko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i-FI" smtClean="0"/>
              <a:t>Muokkaa alaotsikon perustyyliä napsautt.</a:t>
            </a:r>
            <a:endParaRPr kumimoji="0" lang="en-US"/>
          </a:p>
        </p:txBody>
      </p:sp>
      <p:sp>
        <p:nvSpPr>
          <p:cNvPr id="28" name="Otsikko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cxnSp>
        <p:nvCxnSpPr>
          <p:cNvPr id="8" name="Suora yhdysviiva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uora yhdysviiva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Ellipsi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Päivämäärän paikkamerkki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32A09-D5FE-4628-A8A0-5F47FB466B30}" type="datetimeFigureOut">
              <a:rPr lang="fi-FI" smtClean="0"/>
              <a:t>16.3.2016</a:t>
            </a:fld>
            <a:endParaRPr lang="fi-FI"/>
          </a:p>
        </p:txBody>
      </p:sp>
      <p:sp>
        <p:nvSpPr>
          <p:cNvPr id="16" name="Dian numeron paikkamerkki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D60D167-155D-4EE5-8CE2-6B72A11CAF8B}" type="slidenum">
              <a:rPr lang="fi-FI" smtClean="0"/>
              <a:t>‹#›</a:t>
            </a:fld>
            <a:endParaRPr lang="fi-FI"/>
          </a:p>
        </p:txBody>
      </p:sp>
      <p:sp>
        <p:nvSpPr>
          <p:cNvPr id="17" name="Alatunnisteen paikkamerkki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i-F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32A09-D5FE-4628-A8A0-5F47FB466B30}" type="datetimeFigureOut">
              <a:rPr lang="fi-FI" smtClean="0"/>
              <a:t>16.3.2016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0D167-155D-4EE5-8CE2-6B72A11CAF8B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32A09-D5FE-4628-A8A0-5F47FB466B30}" type="datetimeFigureOut">
              <a:rPr lang="fi-FI" smtClean="0"/>
              <a:t>16.3.2016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0D167-155D-4EE5-8CE2-6B72A11CAF8B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isällön paikkamerkki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14" name="Päivämäärän paikkamerkki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5D32A09-D5FE-4628-A8A0-5F47FB466B30}" type="datetimeFigureOut">
              <a:rPr lang="fi-FI" smtClean="0"/>
              <a:t>16.3.2016</a:t>
            </a:fld>
            <a:endParaRPr lang="fi-FI"/>
          </a:p>
        </p:txBody>
      </p:sp>
      <p:sp>
        <p:nvSpPr>
          <p:cNvPr id="15" name="Dian numeron paikkamerkki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5D60D167-155D-4EE5-8CE2-6B72A11CAF8B}" type="slidenum">
              <a:rPr lang="fi-FI" smtClean="0"/>
              <a:t>‹#›</a:t>
            </a:fld>
            <a:endParaRPr lang="fi-FI"/>
          </a:p>
        </p:txBody>
      </p:sp>
      <p:sp>
        <p:nvSpPr>
          <p:cNvPr id="16" name="Alatunnisteen paikkamerkki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17" name="Otsikko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32A09-D5FE-4628-A8A0-5F47FB466B30}" type="datetimeFigureOut">
              <a:rPr lang="fi-FI" smtClean="0"/>
              <a:t>16.3.2016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0D167-155D-4EE5-8CE2-6B72A11CAF8B}" type="slidenum">
              <a:rPr lang="fi-FI" smtClean="0"/>
              <a:t>‹#›</a:t>
            </a:fld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i-FI" smtClean="0"/>
              <a:t>Muokkaa tekstin perustyylejä napsauttamalla</a:t>
            </a:r>
          </a:p>
        </p:txBody>
      </p:sp>
      <p:cxnSp>
        <p:nvCxnSpPr>
          <p:cNvPr id="7" name="Suora yhdysviiva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32A09-D5FE-4628-A8A0-5F47FB466B30}" type="datetimeFigureOut">
              <a:rPr lang="fi-FI" smtClean="0"/>
              <a:t>16.3.2016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0D167-155D-4EE5-8CE2-6B72A11CAF8B}" type="slidenum">
              <a:rPr lang="fi-FI" smtClean="0"/>
              <a:t>‹#›</a:t>
            </a:fld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11" name="Sisällön paikkamerkki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13" name="Sisällön paikkamerkki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0D167-155D-4EE5-8CE2-6B72A11CAF8B}" type="slidenum">
              <a:rPr lang="fi-FI" smtClean="0"/>
              <a:t>‹#›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32A09-D5FE-4628-A8A0-5F47FB466B30}" type="datetimeFigureOut">
              <a:rPr lang="fi-FI" smtClean="0"/>
              <a:t>16.3.2016</a:t>
            </a:fld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i-FI" smtClean="0"/>
              <a:t>Muokkaa tekstin perustyylejä napsauttamalla</a:t>
            </a:r>
          </a:p>
        </p:txBody>
      </p:sp>
      <p:sp>
        <p:nvSpPr>
          <p:cNvPr id="32" name="Sisällön paikkamerkki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34" name="Sisällön paikkamerkki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12" name="Tekstin paikkamerkki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i-FI" smtClean="0"/>
              <a:t>Muokkaa tekstin perustyylejä napsauttamalla</a:t>
            </a:r>
          </a:p>
        </p:txBody>
      </p:sp>
      <p:cxnSp>
        <p:nvCxnSpPr>
          <p:cNvPr id="10" name="Suora yhdysviiva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uora yhdysviiva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32A09-D5FE-4628-A8A0-5F47FB466B30}" type="datetimeFigureOut">
              <a:rPr lang="fi-FI" smtClean="0"/>
              <a:t>16.3.2016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0D167-155D-4EE5-8CE2-6B72A11CAF8B}" type="slidenum">
              <a:rPr lang="fi-FI" smtClean="0"/>
              <a:t>‹#›</a:t>
            </a:fld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32A09-D5FE-4628-A8A0-5F47FB466B30}" type="datetimeFigureOut">
              <a:rPr lang="fi-FI" smtClean="0"/>
              <a:t>16.3.2016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0D167-155D-4EE5-8CE2-6B72A11CAF8B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isällön paikkamerkki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3" name="Tekstin paikkamerkki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i-FI" smtClean="0"/>
              <a:t>Muokkaa tekstin perustyylejä napsauttamalla</a:t>
            </a:r>
          </a:p>
        </p:txBody>
      </p:sp>
      <p:sp>
        <p:nvSpPr>
          <p:cNvPr id="31" name="Otsikko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8" name="Päivämäärän paikkamerkki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5D32A09-D5FE-4628-A8A0-5F47FB466B30}" type="datetimeFigureOut">
              <a:rPr lang="fi-FI" smtClean="0"/>
              <a:t>16.3.2016</a:t>
            </a:fld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5D60D167-155D-4EE5-8CE2-6B72A11CAF8B}" type="slidenum">
              <a:rPr lang="fi-FI" smtClean="0"/>
              <a:t>‹#›</a:t>
            </a:fld>
            <a:endParaRPr lang="fi-FI"/>
          </a:p>
        </p:txBody>
      </p:sp>
      <p:sp>
        <p:nvSpPr>
          <p:cNvPr id="10" name="Alatunnisteen paikkamerkki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fi-F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fi-FI" smtClean="0"/>
              <a:t>Lisää kuva napsauttamalla kuvaketta</a:t>
            </a:r>
            <a:endParaRPr kumimoji="0" lang="en-US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i-FI" smtClean="0"/>
              <a:t>Muokkaa tekstin perustyylejä napsauttamalla</a:t>
            </a:r>
          </a:p>
        </p:txBody>
      </p:sp>
      <p:sp>
        <p:nvSpPr>
          <p:cNvPr id="8" name="Päivämäärän paikkamerkki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32A09-D5FE-4628-A8A0-5F47FB466B30}" type="datetimeFigureOut">
              <a:rPr lang="fi-FI" smtClean="0"/>
              <a:t>16.3.2016</a:t>
            </a:fld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D60D167-155D-4EE5-8CE2-6B72A11CAF8B}" type="slidenum">
              <a:rPr lang="fi-FI" smtClean="0"/>
              <a:t>‹#›</a:t>
            </a:fld>
            <a:endParaRPr lang="fi-FI"/>
          </a:p>
        </p:txBody>
      </p:sp>
      <p:sp>
        <p:nvSpPr>
          <p:cNvPr id="10" name="Alatunnisteen paikkamerkki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i-F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kstin paikkamerkki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i-FI" smtClean="0"/>
              <a:t>Muokkaa tekstin perustyylejä napsauttamalla</a:t>
            </a:r>
          </a:p>
          <a:p>
            <a:pPr lvl="1" eaLnBrk="1" latinLnBrk="0" hangingPunct="1"/>
            <a:r>
              <a:rPr kumimoji="0" lang="fi-FI" smtClean="0"/>
              <a:t>toinen taso</a:t>
            </a:r>
          </a:p>
          <a:p>
            <a:pPr lvl="2" eaLnBrk="1" latinLnBrk="0" hangingPunct="1"/>
            <a:r>
              <a:rPr kumimoji="0" lang="fi-FI" smtClean="0"/>
              <a:t>kolmas taso</a:t>
            </a:r>
          </a:p>
          <a:p>
            <a:pPr lvl="3" eaLnBrk="1" latinLnBrk="0" hangingPunct="1"/>
            <a:r>
              <a:rPr kumimoji="0" lang="fi-FI" smtClean="0"/>
              <a:t>neljäs taso</a:t>
            </a:r>
          </a:p>
          <a:p>
            <a:pPr lvl="4" eaLnBrk="1" latinLnBrk="0" hangingPunct="1"/>
            <a:r>
              <a:rPr kumimoji="0" lang="fi-FI" smtClean="0"/>
              <a:t>viides taso</a:t>
            </a:r>
            <a:endParaRPr kumimoji="0" lang="en-US"/>
          </a:p>
        </p:txBody>
      </p:sp>
      <p:sp>
        <p:nvSpPr>
          <p:cNvPr id="24" name="Päivämäärän paikkamerkki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5D32A09-D5FE-4628-A8A0-5F47FB466B30}" type="datetimeFigureOut">
              <a:rPr lang="fi-FI" smtClean="0"/>
              <a:t>16.3.2016</a:t>
            </a:fld>
            <a:endParaRPr lang="fi-FI"/>
          </a:p>
        </p:txBody>
      </p:sp>
      <p:sp>
        <p:nvSpPr>
          <p:cNvPr id="10" name="Alatunnisteen paikkamerkki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fi-FI"/>
          </a:p>
        </p:txBody>
      </p:sp>
      <p:sp>
        <p:nvSpPr>
          <p:cNvPr id="22" name="Dian numeron paikkamerkki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5D60D167-155D-4EE5-8CE2-6B72A11CAF8B}" type="slidenum">
              <a:rPr lang="fi-FI" smtClean="0"/>
              <a:t>‹#›</a:t>
            </a:fld>
            <a:endParaRPr lang="fi-FI"/>
          </a:p>
        </p:txBody>
      </p:sp>
      <p:sp>
        <p:nvSpPr>
          <p:cNvPr id="5" name="Otsikon paikkamerkki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Nikolai II:n saadessa valtansa vakiinnutettua Venäjällä alkoivat sortotoimet vähitellen uudelleen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i-FI" sz="2000" dirty="0" smtClean="0"/>
              <a:t>syyt entiset, sotilaalliset syyt entistäkin painavammat</a:t>
            </a:r>
          </a:p>
          <a:p>
            <a:pPr lvl="2"/>
            <a:r>
              <a:rPr lang="fi-FI" sz="2000" dirty="0" smtClean="0"/>
              <a:t>Venäjä romahtanut sotilaallisesti, laivasto tuhoutunut Kaukoidässä</a:t>
            </a:r>
          </a:p>
          <a:p>
            <a:r>
              <a:rPr lang="fi-FI" dirty="0" smtClean="0"/>
              <a:t>uudet venäläistämistoimet:</a:t>
            </a:r>
          </a:p>
          <a:p>
            <a:pPr marL="45720" indent="0">
              <a:buNone/>
            </a:pPr>
            <a:r>
              <a:rPr lang="fi-FI" dirty="0" smtClean="0"/>
              <a:t>   1) uusi asioiden esittelyjärjestys 1908: Suomen asiat keisarille Venäjän hallituksen tarkistamina</a:t>
            </a:r>
          </a:p>
          <a:p>
            <a:pPr marL="45720" indent="0">
              <a:buNone/>
            </a:pPr>
            <a:r>
              <a:rPr lang="fi-FI" dirty="0" smtClean="0"/>
              <a:t>   2) yleisvaltakunnallinen lainsäädäntö 1910: valta pois eduskunnalta</a:t>
            </a:r>
          </a:p>
          <a:p>
            <a:endParaRPr lang="fi-FI" sz="2400" dirty="0" smtClean="0"/>
          </a:p>
          <a:p>
            <a:endParaRPr lang="fi-FI" dirty="0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b="1" cap="small" dirty="0" smtClean="0"/>
              <a:t>II Sortokausi (1908 - 1917)</a:t>
            </a:r>
            <a:r>
              <a:rPr lang="fi-FI" b="1" dirty="0" smtClean="0"/>
              <a:t/>
            </a:r>
            <a:br>
              <a:rPr lang="fi-FI" b="1" dirty="0" smtClean="0"/>
            </a:b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225211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r>
              <a:rPr lang="fi-FI" sz="3000" dirty="0" smtClean="0"/>
              <a:t>3) yhdenvertaisuuslaki 1912: Suomen kansalaisuus lakkautettiin </a:t>
            </a:r>
          </a:p>
          <a:p>
            <a:pPr marL="45720" indent="0">
              <a:buNone/>
            </a:pPr>
            <a:r>
              <a:rPr lang="fi-FI" sz="3000" dirty="0" smtClean="0"/>
              <a:t>4) täydellinen venäläistämisohjelma 1914 </a:t>
            </a:r>
          </a:p>
          <a:p>
            <a:pPr lvl="2"/>
            <a:r>
              <a:rPr lang="fi-FI" sz="2000" dirty="0" smtClean="0"/>
              <a:t>jäi kesken maailmansodan alkaessa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i-FI" sz="2000" dirty="0" smtClean="0"/>
              <a:t>muita toimia: kieliasia, sensuuri, valvonta (ohrana), karkotukset (esim. Svinhufvud Siperiaan)</a:t>
            </a:r>
          </a:p>
          <a:p>
            <a:endParaRPr lang="fi-FI" dirty="0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3353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 lnSpcReduction="10000"/>
          </a:bodyPr>
          <a:lstStyle/>
          <a:p>
            <a:r>
              <a:rPr lang="fi-FI" dirty="0" smtClean="0"/>
              <a:t>ylioppilaiden keskuudessa itsenäistymisen halu kasvussa (sortotoimet)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i-FI" sz="2000" dirty="0" smtClean="0"/>
              <a:t>lähetettävä miesjoukko ulkomaille saamaan </a:t>
            </a:r>
            <a:r>
              <a:rPr lang="fi-FI" sz="2000" dirty="0" err="1" smtClean="0"/>
              <a:t>sotilaskou-</a:t>
            </a:r>
            <a:endParaRPr lang="fi-FI" sz="2000" dirty="0" smtClean="0"/>
          </a:p>
          <a:p>
            <a:pPr marL="320040" lvl="1" indent="0">
              <a:buNone/>
            </a:pPr>
            <a:r>
              <a:rPr lang="fi-FI" sz="2000" dirty="0" smtClean="0"/>
              <a:t>  lutusta mahdollisen aseellisen itsenäisyystaistelun </a:t>
            </a:r>
          </a:p>
          <a:p>
            <a:pPr marL="320040" lvl="1" indent="0">
              <a:buNone/>
            </a:pPr>
            <a:r>
              <a:rPr lang="fi-FI" sz="2000" dirty="0" smtClean="0"/>
              <a:t>  varalle (Suomen armeija lakkautettu)</a:t>
            </a:r>
          </a:p>
          <a:p>
            <a:r>
              <a:rPr lang="fi-FI" dirty="0" smtClean="0"/>
              <a:t>Ruotsi kieltäytyi koulutusavusta, Saksa suostui n. 2000 </a:t>
            </a:r>
          </a:p>
          <a:p>
            <a:pPr marL="45720" indent="0">
              <a:buNone/>
            </a:pPr>
            <a:r>
              <a:rPr lang="fi-FI" dirty="0" smtClean="0"/>
              <a:t>  "partiojohtajan" kouluttamiseen (vakoojiksi &amp; sabotööreiksi Venäjää vastaan)</a:t>
            </a:r>
          </a:p>
          <a:p>
            <a:r>
              <a:rPr lang="fi-FI" dirty="0" smtClean="0"/>
              <a:t>v. 1915 alkaen koulutusta alettiin antaa </a:t>
            </a:r>
            <a:r>
              <a:rPr lang="de-DE" dirty="0" err="1" smtClean="0"/>
              <a:t>Lockstedtin</a:t>
            </a:r>
            <a:r>
              <a:rPr lang="fi-FI" dirty="0" smtClean="0"/>
              <a:t> leirillä Saksassa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i-FI" sz="2000" dirty="0" smtClean="0"/>
              <a:t>nuorukaisia salaisia etappiteitä pitkin Suomesta Ruotsin kautta Saksaan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i-FI" sz="2000" dirty="0" smtClean="0"/>
              <a:t>monet vangittiin matkalla </a:t>
            </a:r>
            <a:r>
              <a:rPr lang="fi-FI" sz="2000" dirty="0" smtClean="0">
                <a:sym typeface="Symbol"/>
              </a:rPr>
              <a:t></a:t>
            </a:r>
            <a:r>
              <a:rPr lang="fi-FI" sz="2000" dirty="0" smtClean="0"/>
              <a:t> vankilaan </a:t>
            </a:r>
            <a:r>
              <a:rPr lang="fi-FI" sz="2000" dirty="0" smtClean="0">
                <a:sym typeface="Symbol"/>
              </a:rPr>
              <a:t></a:t>
            </a:r>
            <a:r>
              <a:rPr lang="fi-FI" sz="2000" dirty="0" smtClean="0"/>
              <a:t> "kalterijääkärit"</a:t>
            </a:r>
          </a:p>
          <a:p>
            <a:endParaRPr lang="fi-FI" dirty="0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1368152"/>
          </a:xfrm>
        </p:spPr>
        <p:txBody>
          <a:bodyPr>
            <a:normAutofit fontScale="90000"/>
          </a:bodyPr>
          <a:lstStyle/>
          <a:p>
            <a:r>
              <a:rPr lang="fi-FI" b="1" cap="small" dirty="0" smtClean="0"/>
              <a:t/>
            </a:r>
            <a:br>
              <a:rPr lang="fi-FI" b="1" cap="small" dirty="0" smtClean="0"/>
            </a:br>
            <a:r>
              <a:rPr lang="fi-FI" b="1" cap="small" dirty="0"/>
              <a:t/>
            </a:r>
            <a:br>
              <a:rPr lang="fi-FI" b="1" cap="small" dirty="0"/>
            </a:br>
            <a:r>
              <a:rPr lang="fi-FI" b="1" cap="small" dirty="0" smtClean="0"/>
              <a:t/>
            </a:r>
            <a:br>
              <a:rPr lang="fi-FI" b="1" cap="small" dirty="0" smtClean="0"/>
            </a:br>
            <a:r>
              <a:rPr lang="fi-FI" b="1" cap="small" dirty="0"/>
              <a:t/>
            </a:r>
            <a:br>
              <a:rPr lang="fi-FI" b="1" cap="small" dirty="0"/>
            </a:br>
            <a:r>
              <a:rPr lang="fi-FI" b="1" cap="small" dirty="0" smtClean="0"/>
              <a:t/>
            </a:r>
            <a:br>
              <a:rPr lang="fi-FI" b="1" cap="small" dirty="0" smtClean="0"/>
            </a:br>
            <a:r>
              <a:rPr lang="fi-FI" b="1" cap="small" dirty="0"/>
              <a:t/>
            </a:r>
            <a:br>
              <a:rPr lang="fi-FI" b="1" cap="small" dirty="0"/>
            </a:br>
            <a:r>
              <a:rPr lang="fi-FI" b="1" cap="small" dirty="0" smtClean="0"/>
              <a:t/>
            </a:r>
            <a:br>
              <a:rPr lang="fi-FI" b="1" cap="small" dirty="0" smtClean="0"/>
            </a:br>
            <a:r>
              <a:rPr lang="fi-FI" b="1" cap="small" dirty="0"/>
              <a:t> </a:t>
            </a:r>
            <a:r>
              <a:rPr lang="fi-FI" b="1" cap="small" dirty="0" smtClean="0"/>
              <a:t>          Jääkäriliike </a:t>
            </a:r>
            <a:r>
              <a:rPr lang="fi-FI" b="1" cap="small" dirty="0"/>
              <a:t>1915 - 18</a:t>
            </a:r>
            <a:r>
              <a:rPr lang="fi-FI" dirty="0"/>
              <a:t/>
            </a:r>
            <a:br>
              <a:rPr lang="fi-FI" dirty="0"/>
            </a:b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166966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i">
  <a:themeElements>
    <a:clrScheme name="Paperi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i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Paperi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5</TotalTime>
  <Words>166</Words>
  <Application>Microsoft Office PowerPoint</Application>
  <PresentationFormat>Näytössä katseltava diaesitys (4:3)</PresentationFormat>
  <Paragraphs>21</Paragraphs>
  <Slides>3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3</vt:i4>
      </vt:variant>
    </vt:vector>
  </HeadingPairs>
  <TitlesOfParts>
    <vt:vector size="4" baseType="lpstr">
      <vt:lpstr>Paperi</vt:lpstr>
      <vt:lpstr>II Sortokausi (1908 - 1917) </vt:lpstr>
      <vt:lpstr>PowerPoint-esitys</vt:lpstr>
      <vt:lpstr>                  Jääkäriliike 1915 - 18 </vt:lpstr>
    </vt:vector>
  </TitlesOfParts>
  <Company>Ylivieskan kaupunki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II Sortokausi (1908 - 1917)</dc:title>
  <dc:creator>Kirsi Järvenpää</dc:creator>
  <cp:lastModifiedBy>Kirsi Järvenpää</cp:lastModifiedBy>
  <cp:revision>2</cp:revision>
  <dcterms:created xsi:type="dcterms:W3CDTF">2016-03-04T11:31:05Z</dcterms:created>
  <dcterms:modified xsi:type="dcterms:W3CDTF">2016-03-16T08:41:59Z</dcterms:modified>
</cp:coreProperties>
</file>