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10.jpeg" ContentType="image/jpeg"/>
  <Override PartName="/ppt/media/image4.jpeg" ContentType="image/jpeg"/>
  <Override PartName="/ppt/media/image8.png" ContentType="image/png"/>
  <Override PartName="/ppt/media/image7.jpeg" ContentType="image/jpeg"/>
  <Override PartName="/ppt/media/image5.png" ContentType="image/png"/>
  <Override PartName="/ppt/media/image9.png" ContentType="image/png"/>
  <Override PartName="/ppt/media/image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F06B42DB-58D4-43D4-A5F2-D532B973E041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63060C51-0B03-48C0-AA6D-94211E9411F6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A9618DE-0F27-4340-A4F6-9A4CF626A152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BEA031A-3DF5-420B-921A-29A527B6239C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16EF4010-575C-4409-937B-F02DB13C8460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416A3498-A0D6-4DAE-B893-0EE0AFEA7F4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0A2025F9-C48F-40C3-BFBF-F3EAC5FA0EB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F880492-7CFF-4084-9F91-526968818A8E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90440"/>
            <a:ext cx="7009920" cy="1526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523880" y="1905120"/>
            <a:ext cx="7009920" cy="41144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3A9CFEC-7842-4B71-BF8C-9443B4B81CE0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8BFFEB4-ED69-438E-A25F-C8F5D3B4B026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le 1"/>
          <p:cNvGraphicFramePr/>
          <p:nvPr/>
        </p:nvGraphicFramePr>
        <p:xfrm>
          <a:off x="395640" y="620640"/>
          <a:ext cx="8424360" cy="4023000"/>
        </p:xfrm>
        <a:graphic>
          <a:graphicData uri="http://schemas.openxmlformats.org/drawingml/2006/table">
            <a:tbl>
              <a:tblPr/>
              <a:tblGrid>
                <a:gridCol w="1404000"/>
                <a:gridCol w="1404000"/>
                <a:gridCol w="1404000"/>
                <a:gridCol w="1404000"/>
                <a:gridCol w="1404000"/>
                <a:gridCol w="1404360"/>
              </a:tblGrid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comes from…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(country)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Is a/an…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(person)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His wife is …, too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(adjective)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speaks…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(language)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… </a:t>
                      </a: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are proud of…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(people)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Mr Lehtonen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Finland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a Finn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 people / Finns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Azevedo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Portuguese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Portuguese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Portuguese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Portuguese people / Portuguese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Mostafa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Egypt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an Egyptian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Egyptian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Arabic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Egyptian people / Egyptians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523880" y="190440"/>
            <a:ext cx="7009920" cy="1526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Words of Nationality - </a:t>
            </a:r>
            <a:r>
              <a:rPr lang="fi-FI" sz="3600">
                <a:solidFill>
                  <a:srgbClr val="2da2bf"/>
                </a:solidFill>
                <a:latin typeface="Calibri"/>
              </a:rPr>
              <a:t>Kansallisuussanat</a:t>
            </a:r>
            <a:endParaRPr/>
          </a:p>
        </p:txBody>
      </p:sp>
      <p:graphicFrame>
        <p:nvGraphicFramePr>
          <p:cNvPr id="123" name="Table 2"/>
          <p:cNvGraphicFramePr/>
          <p:nvPr/>
        </p:nvGraphicFramePr>
        <p:xfrm>
          <a:off x="179640" y="1484640"/>
          <a:ext cx="8784720" cy="4568400"/>
        </p:xfrm>
        <a:graphic>
          <a:graphicData uri="http://schemas.openxmlformats.org/drawingml/2006/table">
            <a:tbl>
              <a:tblPr/>
              <a:tblGrid>
                <a:gridCol w="1440000"/>
                <a:gridCol w="1224000"/>
                <a:gridCol w="1368000"/>
                <a:gridCol w="2160360"/>
                <a:gridCol w="2592360"/>
              </a:tblGrid>
              <a:tr h="7009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464646"/>
                          </a:solidFill>
                          <a:latin typeface="Arial"/>
                        </a:rPr>
                        <a:t>Maa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464646"/>
                          </a:solidFill>
                          <a:latin typeface="Arial"/>
                        </a:rPr>
                        <a:t>Kieli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464646"/>
                          </a:solidFill>
                          <a:latin typeface="Arial"/>
                        </a:rPr>
                        <a:t>Adjektiivi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464646"/>
                          </a:solidFill>
                          <a:latin typeface="Arial"/>
                        </a:rPr>
                        <a:t>Koko kansa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464646"/>
                          </a:solidFill>
                          <a:latin typeface="Arial"/>
                        </a:rPr>
                        <a:t>Yksi kansalainen / monta kansalaista</a:t>
                      </a:r>
                      <a:endParaRPr/>
                    </a:p>
                  </a:txBody>
                  <a:tcPr/>
                </a:tc>
              </a:tr>
              <a:tr h="69948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Finland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Finnish people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a Finn / Finns</a:t>
                      </a:r>
                      <a:endParaRPr/>
                    </a:p>
                  </a:txBody>
                  <a:tcPr/>
                </a:tc>
              </a:tr>
              <a:tr h="79200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Sweden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Swedish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Swedish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Swedish people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a Swede / Swedes</a:t>
                      </a:r>
                      <a:endParaRPr/>
                    </a:p>
                  </a:txBody>
                  <a:tcPr/>
                </a:tc>
              </a:tr>
              <a:tr h="73980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The United Kingdom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English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British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the British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a Brit / a Briton</a:t>
                      </a:r>
                      <a:endParaRPr/>
                    </a:p>
                  </a:txBody>
                  <a:tcPr/>
                </a:tc>
              </a:tr>
              <a:tr h="77184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France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French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French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the French /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French people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a French person / French people</a:t>
                      </a:r>
                      <a:endParaRPr/>
                    </a:p>
                  </a:txBody>
                  <a:tcPr/>
                </a:tc>
              </a:tr>
              <a:tr h="86436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Japan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Japanese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Japanese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Japanese people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>
                          <a:solidFill>
                            <a:srgbClr val="464646"/>
                          </a:solidFill>
                          <a:latin typeface="Arial"/>
                        </a:rPr>
                        <a:t>A Japanese/ Japanese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534320" y="262080"/>
            <a:ext cx="7009920" cy="7902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Words of Nationality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261000" y="1196640"/>
            <a:ext cx="8283240" cy="5038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Muista aina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ISOT ALKUKIRJAIMET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kaikissa maan nimestä johdetuissa sanoissa! </a:t>
            </a:r>
            <a:endParaRPr/>
          </a:p>
          <a:p>
            <a:pPr>
              <a:lnSpc>
                <a:spcPct val="7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(myös kieli ja kansalainen)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Opettele ’suomalainen’ =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’Fi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nn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ish’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Usein kieli on sama kuin adjektiivi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Finnish know-how – Finnish language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000000"/>
                </a:solidFill>
                <a:latin typeface="Calibri"/>
              </a:rPr>
              <a:t>Mutta esim: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Arabian</a:t>
            </a:r>
            <a:r>
              <a:rPr lang="fi-FI" sz="3200">
                <a:solidFill>
                  <a:srgbClr val="2da2bf"/>
                </a:solidFill>
                <a:latin typeface="Calibri"/>
              </a:rPr>
              <a:t> (adj) –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Arabic</a:t>
            </a:r>
            <a:r>
              <a:rPr lang="fi-FI" sz="3200">
                <a:solidFill>
                  <a:srgbClr val="2da2bf"/>
                </a:solidFill>
                <a:latin typeface="Calibri"/>
              </a:rPr>
              <a:t> (kieli)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41" st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78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14" st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57" st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55640" y="260640"/>
            <a:ext cx="7009920" cy="7902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Words of Nationality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179280" y="980640"/>
            <a:ext cx="8784720" cy="5659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Japan – a Japan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ese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/ Japan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ese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Switzerland – a Swi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ss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/ Swi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ss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Jos kansalaisuussubstantiivi päättyy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–ese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tai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–ss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ei monikossa ole-s-päätettä.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Canad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– Canad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ian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Kore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- Kore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Jos maan nimi päättyy vokaaliin, adjektiivi muodostetaan yleensä päätteillä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-n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,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-an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,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-ian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.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Ital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y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– Italian – an Italian / Italians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Iraq – Iraq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i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– an Iraqi / Iraqis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Jos maan nimi päättyy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vokaaliin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tai adjektiivi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i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:hin, on substantiivin yksikkö = adjektiivi ja monikossa -s-pääte.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dur="indefinite" id="18" nodeType="mainSeq">
                <p:childTnLst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38" st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56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71" st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63" st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03" st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36" st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51" st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043640" y="260640"/>
            <a:ext cx="7009920" cy="7902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Words of Nationality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179640" y="979200"/>
            <a:ext cx="8784720" cy="5473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700">
                <a:solidFill>
                  <a:srgbClr val="000000"/>
                </a:solidFill>
                <a:latin typeface="Calibri"/>
              </a:rPr>
              <a:t>Joitain </a:t>
            </a:r>
            <a:r>
              <a:rPr b="1" lang="fi-FI" sz="3700">
                <a:solidFill>
                  <a:srgbClr val="000000"/>
                </a:solidFill>
                <a:latin typeface="Calibri"/>
              </a:rPr>
              <a:t>ish</a:t>
            </a:r>
            <a:r>
              <a:rPr lang="fi-FI" sz="3700">
                <a:solidFill>
                  <a:srgbClr val="000000"/>
                </a:solidFill>
                <a:latin typeface="Calibri"/>
              </a:rPr>
              <a:t>-päätteisiä adjektiiveja vastaa erillinen, lyhyempi substantiivi. </a:t>
            </a:r>
            <a:r>
              <a:rPr lang="fi-FI" sz="37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7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700" u="sng">
                <a:solidFill>
                  <a:srgbClr val="000000"/>
                </a:solidFill>
                <a:latin typeface="Calibri"/>
              </a:rPr>
              <a:t>maa </a:t>
            </a:r>
            <a:r>
              <a:rPr lang="fi-FI" sz="3700" u="sng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700" u="sng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700" u="sng">
                <a:solidFill>
                  <a:srgbClr val="000000"/>
                </a:solidFill>
                <a:latin typeface="Calibri"/>
              </a:rPr>
              <a:t>adjektiivi</a:t>
            </a:r>
            <a:r>
              <a:rPr lang="fi-FI" sz="3700" u="sng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700" u="sng">
                <a:solidFill>
                  <a:srgbClr val="000000"/>
                </a:solidFill>
                <a:latin typeface="Calibri"/>
              </a:rPr>
              <a:t>	</a:t>
            </a:r>
            <a:r>
              <a:rPr lang="fi-FI" sz="3700" u="sng">
                <a:solidFill>
                  <a:srgbClr val="000000"/>
                </a:solidFill>
                <a:latin typeface="Calibri"/>
              </a:rPr>
              <a:t>henkilö/henkilöt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Scotland 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Scottish 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a Scot/Scots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Poland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Polish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a Pole/Poles</a:t>
            </a:r>
            <a:r>
              <a:rPr lang="fi-FI" sz="37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fi-FI" sz="3700">
                <a:solidFill>
                  <a:srgbClr val="000000"/>
                </a:solidFill>
                <a:latin typeface="Calibri"/>
              </a:rPr>
              <a:t>Huom! </a:t>
            </a:r>
            <a:r>
              <a:rPr i="1" lang="fi-FI" sz="37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700">
                <a:solidFill>
                  <a:srgbClr val="2da2bf"/>
                </a:solidFill>
                <a:latin typeface="Calibri"/>
              </a:rPr>
              <a:t>Scotch = skottiviski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fi-FI" sz="3400">
                <a:solidFill>
                  <a:srgbClr val="000000"/>
                </a:solidFill>
                <a:latin typeface="Calibri"/>
              </a:rPr>
              <a:t>Maiden nimet ilman artikkelia, paitsi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3400">
                <a:solidFill>
                  <a:srgbClr val="000000"/>
                </a:solidFill>
                <a:latin typeface="Calibri"/>
              </a:rPr>
              <a:t>maat, joiden nimissä ’Union’, ’United’, ’Empire’, ’Republic’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i="1" lang="fi-FI" sz="3400">
                <a:solidFill>
                  <a:srgbClr val="2da2bf"/>
                </a:solidFill>
                <a:latin typeface="Calibri"/>
              </a:rPr>
              <a:t>the USA, the United Kingdom, the Soviet Union,     the People’s Republic of China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3400">
                <a:solidFill>
                  <a:srgbClr val="000000"/>
                </a:solidFill>
                <a:latin typeface="Calibri"/>
              </a:rPr>
              <a:t>maat, jotka ovat monikkomuodossa.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i="1" lang="fi-FI" sz="3400">
                <a:solidFill>
                  <a:srgbClr val="2da2bf"/>
                </a:solidFill>
                <a:latin typeface="Calibri"/>
              </a:rPr>
              <a:t>the Philippines, the Netherlands</a:t>
            </a:r>
            <a:endParaRPr/>
          </a:p>
          <a:p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dur="indefinite" id="44" nodeType="mainSeq">
                <p:childTnLst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16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52" st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83" st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12" st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51" st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12" st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94" st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28" st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61" st="4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8640" y="404640"/>
            <a:ext cx="8289360" cy="2448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Words of Nationality - Activate</a:t>
            </a:r>
            <a:r>
              <a:rPr lang="fi-FI" sz="27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20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MALLI: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Mr Lehtonen comes from </a:t>
            </a:r>
            <a:r>
              <a:rPr b="1" i="1" lang="fi-FI" sz="2200">
                <a:solidFill>
                  <a:srgbClr val="000000"/>
                </a:solidFill>
                <a:latin typeface="Calibri"/>
              </a:rPr>
              <a:t>Finland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.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(country)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
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He is </a:t>
            </a:r>
            <a:r>
              <a:rPr b="1" i="1" lang="fi-FI" sz="2200">
                <a:solidFill>
                  <a:srgbClr val="000000"/>
                </a:solidFill>
                <a:latin typeface="Calibri"/>
              </a:rPr>
              <a:t>a Finn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.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(a person)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
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His wife is </a:t>
            </a:r>
            <a:r>
              <a:rPr b="1" i="1" lang="fi-FI" sz="2200">
                <a:solidFill>
                  <a:srgbClr val="000000"/>
                </a:solidFill>
                <a:latin typeface="Calibri"/>
              </a:rPr>
              <a:t>Finnish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, too.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(adjective)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
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They speak </a:t>
            </a:r>
            <a:r>
              <a:rPr b="1" i="1" lang="fi-FI" sz="2200">
                <a:solidFill>
                  <a:srgbClr val="000000"/>
                </a:solidFill>
                <a:latin typeface="Calibri"/>
              </a:rPr>
              <a:t>Finnish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.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(language)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
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fi-FI" sz="2200">
                <a:solidFill>
                  <a:srgbClr val="000000"/>
                </a:solidFill>
                <a:latin typeface="Calibri"/>
              </a:rPr>
              <a:t>Finnish people / Finns </a:t>
            </a:r>
            <a:r>
              <a:rPr i="1" lang="fi-FI" sz="2200">
                <a:solidFill>
                  <a:srgbClr val="000000"/>
                </a:solidFill>
                <a:latin typeface="Calibri"/>
              </a:rPr>
              <a:t>are proud of their [ice hockey teams].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(people)            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58640" y="2924280"/>
            <a:ext cx="8496000" cy="3455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000">
                <a:solidFill>
                  <a:srgbClr val="2da2bf"/>
                </a:solidFill>
                <a:latin typeface="Calibri"/>
              </a:rPr>
              <a:t>Sovita seuraavat henkilöt samanlaiseen malliin ja keksi, mistä kukin kansa on ylpeä.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Mr Sørensen  - Denmark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Mr Ponti - Italy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Mr Samih – Morocco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Mr Drossos - Greece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Mr Van Houten – the Netherlands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Mr Radezki – the Czech Republic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Mr Wongsawat – Thailand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Mr Martinez - Spain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Mr Hansen – Norway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Mr Akuhata – New Zealand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Mr Dupont – France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Mr Azevedo – Portugal</a:t>
            </a:r>
            <a:endParaRPr/>
          </a:p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Calibri"/>
              </a:rPr>
              <a:t>Mr Müller – Germany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000">
                <a:solidFill>
                  <a:srgbClr val="000000"/>
                </a:solidFill>
                <a:latin typeface="Calibri"/>
              </a:rPr>
              <a:t>Mr Mostafa - Egypt</a:t>
            </a:r>
            <a:endParaRPr/>
          </a:p>
        </p:txBody>
      </p:sp>
    </p:spTree>
  </p:cSld>
  <p:timing>
    <p:tnLst>
      <p:par>
        <p:cTn dur="indefinite" id="73" nodeType="tmRoot" restart="never">
          <p:childTnLst>
            <p:seq>
              <p:cTn dur="indefinite" id="74" nodeType="mainSeq">
                <p:childTnLst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27" st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68" st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33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79" st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25" st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68" st="3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09" st="3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"/>
          <p:cNvGraphicFramePr/>
          <p:nvPr/>
        </p:nvGraphicFramePr>
        <p:xfrm>
          <a:off x="395280" y="476280"/>
          <a:ext cx="8424360" cy="5729760"/>
        </p:xfrm>
        <a:graphic>
          <a:graphicData uri="http://schemas.openxmlformats.org/drawingml/2006/table">
            <a:tbl>
              <a:tblPr/>
              <a:tblGrid>
                <a:gridCol w="1404000"/>
                <a:gridCol w="1476360"/>
                <a:gridCol w="1512000"/>
                <a:gridCol w="1368000"/>
                <a:gridCol w="1296000"/>
                <a:gridCol w="1368000"/>
              </a:tblGrid>
              <a:tr h="106236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comes from…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(country)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Is a/an…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(person)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His wife is …, too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(adjective)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speaks…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(language)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… </a:t>
                      </a: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are proud of…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(people)</a:t>
                      </a:r>
                      <a:endParaRPr/>
                    </a:p>
                  </a:txBody>
                  <a:tcPr/>
                </a:tc>
              </a:tr>
              <a:tr h="106236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Mr Lehtonen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Finland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a Finn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 people / Finns</a:t>
                      </a:r>
                      <a:endParaRPr/>
                    </a:p>
                  </a:txBody>
                  <a:tcPr/>
                </a:tc>
              </a:tr>
              <a:tr h="106236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Sørensen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Dane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Danish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Danish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Danish people / Danes</a:t>
                      </a:r>
                      <a:endParaRPr/>
                    </a:p>
                  </a:txBody>
                  <a:tcPr/>
                </a:tc>
              </a:tr>
              <a:tr h="106236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Samih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Morocco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Moroccan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Moroccan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Arabic/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French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Moroccan people / Moroccans</a:t>
                      </a:r>
                      <a:endParaRPr/>
                    </a:p>
                  </a:txBody>
                  <a:tcPr/>
                </a:tc>
              </a:tr>
              <a:tr h="7398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Van Houten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The Netherlands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Dutch person/man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Dutch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Dutch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Dutch people</a:t>
                      </a:r>
                      <a:endParaRPr/>
                    </a:p>
                  </a:txBody>
                  <a:tcPr/>
                </a:tc>
              </a:tr>
              <a:tr h="74052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Wongsawat 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Thai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Thai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Thai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Thai people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le 1"/>
          <p:cNvGraphicFramePr/>
          <p:nvPr/>
        </p:nvGraphicFramePr>
        <p:xfrm>
          <a:off x="395280" y="476280"/>
          <a:ext cx="8424360" cy="5729760"/>
        </p:xfrm>
        <a:graphic>
          <a:graphicData uri="http://schemas.openxmlformats.org/drawingml/2006/table">
            <a:tbl>
              <a:tblPr/>
              <a:tblGrid>
                <a:gridCol w="1404000"/>
                <a:gridCol w="1260360"/>
                <a:gridCol w="1512000"/>
                <a:gridCol w="1368000"/>
                <a:gridCol w="1368000"/>
                <a:gridCol w="1512000"/>
              </a:tblGrid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comes from…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(country)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Is a/an…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(person)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His wife is …, too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(adjective)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speaks…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(language)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… </a:t>
                      </a: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are proud of…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(people)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Mr Lehtonen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Finland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a Finn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 people / Finns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Hansen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Norway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Norwegian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Norwegian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Norwegian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Norwegian people / Norwegians</a:t>
                      </a:r>
                      <a:endParaRPr/>
                    </a:p>
                  </a:txBody>
                  <a:tcPr/>
                </a:tc>
              </a:tr>
              <a:tr h="71316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Dupont 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French person/man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French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French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French people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Müller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German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German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German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German people / Germans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Ponti 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an Italian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Italian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Italian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Italian people / Italians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Table 1"/>
          <p:cNvGraphicFramePr/>
          <p:nvPr/>
        </p:nvGraphicFramePr>
        <p:xfrm>
          <a:off x="395280" y="476280"/>
          <a:ext cx="8424360" cy="5729760"/>
        </p:xfrm>
        <a:graphic>
          <a:graphicData uri="http://schemas.openxmlformats.org/drawingml/2006/table">
            <a:tbl>
              <a:tblPr/>
              <a:tblGrid>
                <a:gridCol w="1404000"/>
                <a:gridCol w="1404000"/>
                <a:gridCol w="1404000"/>
                <a:gridCol w="1404000"/>
                <a:gridCol w="1404000"/>
                <a:gridCol w="1404360"/>
              </a:tblGrid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comes from…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(country)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Is a/an…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(person)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His wife is …, too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(adjective)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He speaks…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(language)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… </a:t>
                      </a: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are proud of…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2da2bf"/>
                          </a:solidFill>
                          <a:latin typeface="Calibri"/>
                        </a:rPr>
                        <a:t>(people)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Mr Lehtonen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Finland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a Finn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2da2bf"/>
                          </a:solidFill>
                          <a:latin typeface="Calibri"/>
                        </a:rPr>
                        <a:t>Finnish people / Finns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Drossos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Greek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Greek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Greek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Greek people / Greeks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Radezki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the Czech Republic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Czech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Czech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Czech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Czech people / Czechs</a:t>
                      </a:r>
                      <a:endParaRPr/>
                    </a:p>
                  </a:txBody>
                  <a:tcPr/>
                </a:tc>
              </a:tr>
              <a:tr h="102420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Martinez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Spaniard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Spanish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Spanish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Spanish people / Spaniards</a:t>
                      </a:r>
                      <a:endParaRPr/>
                    </a:p>
                  </a:txBody>
                  <a:tcPr/>
                </a:tc>
              </a:tr>
              <a:tr h="713160"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Mr Akuhata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New Zealand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a New Zealander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New Zealander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English / Maori </a:t>
                      </a:r>
                      <a:endParaRPr/>
                    </a:p>
                  </a:txBody>
                  <a:tcPr/>
                </a:tc>
                <a:tc>
                  <a:txBody>
                    <a:bodyPr bIns="45360" lIns="91080" rIns="91080" tIns="4536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latin typeface="Calibri"/>
                        </a:rPr>
                        <a:t>New Zealanders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