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4.jpeg" ContentType="image/jpeg"/>
  <Override PartName="/ppt/media/image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6.png" ContentType="image/png"/>
  <Override PartName="/ppt/media/image10.jpeg" ContentType="image/jpeg"/>
  <Override PartName="/ppt/media/image11.png" ContentType="image/png"/>
  <Override PartName="/ppt/media/image5.png" ContentType="image/png"/>
  <Override PartName="/ppt/media/image9.png" ContentType="image/png"/>
  <Override PartName="/ppt/media/image7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06FD58BA-471B-4707-A224-AE731CF0F80E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34E13408-BC1E-4009-8CBD-013753F4CD58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3285648-2385-45D8-B4F2-8295A8150A6A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Muokkaa otsikon tekstimuotoa napsauttamallaDian otsikko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Seitsemäs jäsennystasoAlaotsikko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Teoria ja esimerkkilause englanniksi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suomennos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7628FB4-3557-4A27-8E22-34EB0737D185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9C3E21F-5E76-4004-821F-3EF2DA32C51D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79640" y="1268640"/>
            <a:ext cx="8784720" cy="509400"/>
          </a:xfrm>
          <a:prstGeom prst="rect">
            <a:avLst/>
          </a:prstGeom>
        </p:spPr>
        <p:txBody>
          <a:bodyPr anchor="ctr"/>
          <a:p>
            <a:pPr>
              <a:lnSpc>
                <a:spcPct val="95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I</a:t>
            </a:r>
            <a:r>
              <a:rPr i="1" lang="fi-FI" sz="2800">
                <a:solidFill>
                  <a:srgbClr val="2da2bf"/>
                </a:solidFill>
                <a:latin typeface="Arial"/>
              </a:rPr>
              <a:t>’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ve never talked to any strangers.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You</a:t>
            </a:r>
            <a:r>
              <a:rPr i="1" lang="fi-FI" sz="2800">
                <a:solidFill>
                  <a:srgbClr val="2da2bf"/>
                </a:solidFill>
                <a:latin typeface="Arial"/>
              </a:rPr>
              <a:t>’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ve done hardly anything yet.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We couldn</a:t>
            </a:r>
            <a:r>
              <a:rPr i="1" lang="fi-FI" sz="2800">
                <a:solidFill>
                  <a:srgbClr val="2da2bf"/>
                </a:solidFill>
                <a:latin typeface="Arial"/>
              </a:rPr>
              <a:t>’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t save any of them.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Have you any ideas of what to do?      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Did you see anybody there?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179280" y="2997000"/>
            <a:ext cx="8964360" cy="4365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Any-pronomineja käytetään useimmiten kielto- ja kysymyslauseissa.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Kielteiset ja kysyvät lauseet: 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’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any’ kieltolauseissa aina vasta kieltosanan jälkeen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Muista myös muut kieltosanat esim. 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hardly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, 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seldom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, 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without</a:t>
            </a:r>
            <a:endParaRPr/>
          </a:p>
        </p:txBody>
      </p:sp>
    </p:spTree>
  </p:cSld>
  <p:timing>
    <p:tnLst>
      <p:par>
        <p:cTn dur="indefinite" id="207" nodeType="tmRoot" restart="never">
          <p:childTnLst>
            <p:seq>
              <p:cTn dur="indefinite" id="208" nodeType="mainSeq">
                <p:childTnLst>
                  <p:par>
                    <p:cTn fill="hold" id="209">
                      <p:stCondLst>
                        <p:cond delay="indefinite"/>
                      </p:stCondLst>
                      <p:childTnLst>
                        <p:par>
                          <p:cTn fill="hold" id="210">
                            <p:stCondLst>
                              <p:cond delay="0"/>
                            </p:stCondLst>
                            <p:childTnLst>
                              <p:par>
                                <p:cTn fill="hold" id="2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6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3">
                      <p:stCondLst>
                        <p:cond delay="indefinite"/>
                      </p:stCondLst>
                      <p:childTnLst>
                        <p:par>
                          <p:cTn fill="hold" id="214">
                            <p:stCondLst>
                              <p:cond delay="0"/>
                            </p:stCondLst>
                            <p:childTnLst>
                              <p:par>
                                <p:cTn fill="hold" id="2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99" st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54" st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13" st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79640" y="1268640"/>
            <a:ext cx="8784720" cy="509400"/>
          </a:xfrm>
          <a:prstGeom prst="rect">
            <a:avLst/>
          </a:prstGeom>
        </p:spPr>
        <p:txBody>
          <a:bodyPr anchor="ctr"/>
          <a:p>
            <a:pPr>
              <a:lnSpc>
                <a:spcPct val="95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I</a:t>
            </a:r>
            <a:r>
              <a:rPr i="1" lang="fi-FI" sz="2800">
                <a:solidFill>
                  <a:srgbClr val="2da2bf"/>
                </a:solidFill>
                <a:latin typeface="Arial"/>
              </a:rPr>
              <a:t>’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ve never talked to any strangers.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You</a:t>
            </a:r>
            <a:r>
              <a:rPr i="1" lang="fi-FI" sz="2800">
                <a:solidFill>
                  <a:srgbClr val="2da2bf"/>
                </a:solidFill>
                <a:latin typeface="Arial"/>
              </a:rPr>
              <a:t>’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ve done hardly anything yet.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We couldn</a:t>
            </a:r>
            <a:r>
              <a:rPr i="1" lang="fi-FI" sz="2800">
                <a:solidFill>
                  <a:srgbClr val="2da2bf"/>
                </a:solidFill>
                <a:latin typeface="Arial"/>
              </a:rPr>
              <a:t>’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t save any of them.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Have you any ideas of what to do?      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Did you see anybody there?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323640" y="2853000"/>
            <a:ext cx="8568720" cy="2952000"/>
          </a:xfrm>
          <a:prstGeom prst="rect">
            <a:avLst/>
          </a:prstGeom>
        </p:spPr>
        <p:txBody>
          <a:bodyPr/>
          <a:p>
            <a:pPr>
              <a:lnSpc>
                <a:spcPct val="7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any</a:t>
            </a:r>
            <a:endParaRPr/>
          </a:p>
          <a:p>
            <a:pPr>
              <a:lnSpc>
                <a:spcPct val="7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adjektiivinen muoto substantiivin edellä</a:t>
            </a:r>
            <a:endParaRPr/>
          </a:p>
          <a:p>
            <a:pPr>
              <a:lnSpc>
                <a:spcPct val="7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anybody / anyone </a:t>
            </a:r>
            <a:endParaRPr/>
          </a:p>
          <a:p>
            <a:pPr>
              <a:lnSpc>
                <a:spcPct val="7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itsenäinen muoto ihmisistä  </a:t>
            </a:r>
            <a:endParaRPr/>
          </a:p>
          <a:p>
            <a:pPr>
              <a:lnSpc>
                <a:spcPct val="7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anything</a:t>
            </a:r>
            <a:endParaRPr/>
          </a:p>
          <a:p>
            <a:pPr>
              <a:lnSpc>
                <a:spcPct val="7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itsenäinen muoto esineistä ja asioista</a:t>
            </a:r>
            <a:endParaRPr/>
          </a:p>
          <a:p>
            <a:pPr>
              <a:lnSpc>
                <a:spcPct val="7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any of them + yksikkö tai monikko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221" nodeType="tmRoot" restart="never">
          <p:childTnLst>
            <p:seq>
              <p:cTn dur="indefinite" id="222" nodeType="mainSeq">
                <p:childTnLst>
                  <p:par>
                    <p:cTn fill="hold" id="223">
                      <p:stCondLst>
                        <p:cond delay="indefinite"/>
                      </p:stCondLst>
                      <p:childTnLst>
                        <p:par>
                          <p:cTn fill="hold" id="224">
                            <p:stCondLst>
                              <p:cond delay="0"/>
                            </p:stCondLst>
                            <p:childTnLst>
                              <p:par>
                                <p:cTn fill="hold" id="2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7">
                      <p:stCondLst>
                        <p:cond delay="indefinite"/>
                      </p:stCondLst>
                      <p:childTnLst>
                        <p:par>
                          <p:cTn fill="hold" id="228">
                            <p:stCondLst>
                              <p:cond delay="0"/>
                            </p:stCondLst>
                            <p:childTnLst>
                              <p:par>
                                <p:cTn fill="hold" id="2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6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1">
                      <p:stCondLst>
                        <p:cond delay="indefinite"/>
                      </p:stCondLst>
                      <p:childTnLst>
                        <p:par>
                          <p:cTn fill="hold" id="232">
                            <p:stCondLst>
                              <p:cond delay="0"/>
                            </p:stCondLst>
                            <p:childTnLst>
                              <p:par>
                                <p:cTn fill="hold" id="2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4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5">
                      <p:stCondLst>
                        <p:cond delay="indefinite"/>
                      </p:stCondLst>
                      <p:childTnLst>
                        <p:par>
                          <p:cTn fill="hold" id="236">
                            <p:stCondLst>
                              <p:cond delay="0"/>
                            </p:stCondLst>
                            <p:childTnLst>
                              <p:par>
                                <p:cTn fill="hold" id="2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94" st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9">
                      <p:stCondLst>
                        <p:cond delay="indefinite"/>
                      </p:stCondLst>
                      <p:childTnLst>
                        <p:par>
                          <p:cTn fill="hold" id="240">
                            <p:stCondLst>
                              <p:cond delay="0"/>
                            </p:stCondLst>
                            <p:childTnLst>
                              <p:par>
                                <p:cTn fill="hold" id="2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03" st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3">
                      <p:stCondLst>
                        <p:cond delay="indefinite"/>
                      </p:stCondLst>
                      <p:childTnLst>
                        <p:par>
                          <p:cTn fill="hold" id="244">
                            <p:stCondLst>
                              <p:cond delay="0"/>
                            </p:stCondLst>
                            <p:childTnLst>
                              <p:par>
                                <p:cTn fill="hold" id="2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43" st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7">
                      <p:stCondLst>
                        <p:cond delay="indefinite"/>
                      </p:stCondLst>
                      <p:childTnLst>
                        <p:par>
                          <p:cTn fill="hold" id="248">
                            <p:stCondLst>
                              <p:cond delay="0"/>
                            </p:stCondLst>
                            <p:childTnLst>
                              <p:par>
                                <p:cTn fill="hold" id="2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78" st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07280" y="836640"/>
            <a:ext cx="8784720" cy="5094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INDEFINIITTIPRONOMINIT: </a:t>
            </a:r>
            <a:r>
              <a:rPr b="1" lang="fi-FI" sz="40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000">
                <a:solidFill>
                  <a:srgbClr val="2da2bf"/>
                </a:solidFill>
                <a:latin typeface="Calibri"/>
              </a:rPr>
              <a:t>any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179280" y="1989000"/>
            <a:ext cx="8712720" cy="403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800">
                <a:solidFill>
                  <a:srgbClr val="909090"/>
                </a:solidFill>
                <a:latin typeface="Calibri"/>
              </a:rPr>
              <a:t>Miten suomentaisit nämä lauseet? 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Anyone can learn English.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Anything could happen.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Take any of the apples.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909090"/>
                </a:solidFill>
                <a:latin typeface="Calibri"/>
              </a:rPr>
              <a:t>Any-pronominilla on myönteisissä väitelauseissa yleistävä merkitys: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kuka tahansa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mitä tahansa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minkä tahansa</a:t>
            </a:r>
            <a:endParaRPr/>
          </a:p>
        </p:txBody>
      </p:sp>
    </p:spTree>
  </p:cSld>
  <p:timing>
    <p:tnLst>
      <p:par>
        <p:cTn dur="indefinite" id="251" nodeType="tmRoot" restart="never">
          <p:childTnLst>
            <p:seq>
              <p:cTn dur="indefinite" id="252" nodeType="mainSeq">
                <p:childTnLst>
                  <p:par>
                    <p:cTn fill="hold" id="253">
                      <p:stCondLst>
                        <p:cond delay="indefinite"/>
                      </p:stCondLst>
                      <p:childTnLst>
                        <p:par>
                          <p:cTn fill="hold" id="254">
                            <p:stCondLst>
                              <p:cond delay="0"/>
                            </p:stCondLst>
                            <p:childTnLst>
                              <p:par>
                                <p:cTn fill="hold" id="2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7">
                      <p:stCondLst>
                        <p:cond delay="indefinite"/>
                      </p:stCondLst>
                      <p:childTnLst>
                        <p:par>
                          <p:cTn fill="hold" id="258">
                            <p:stCondLst>
                              <p:cond delay="0"/>
                            </p:stCondLst>
                            <p:childTnLst>
                              <p:par>
                                <p:cTn fill="hold" id="2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2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1">
                      <p:stCondLst>
                        <p:cond delay="indefinite"/>
                      </p:stCondLst>
                      <p:childTnLst>
                        <p:par>
                          <p:cTn fill="hold" id="262">
                            <p:stCondLst>
                              <p:cond delay="0"/>
                            </p:stCondLst>
                            <p:childTnLst>
                              <p:par>
                                <p:cTn fill="hold" id="2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87" st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5">
                      <p:stCondLst>
                        <p:cond delay="indefinite"/>
                      </p:stCondLst>
                      <p:childTnLst>
                        <p:par>
                          <p:cTn fill="hold" id="266">
                            <p:stCondLst>
                              <p:cond delay="0"/>
                            </p:stCondLst>
                            <p:childTnLst>
                              <p:par>
                                <p:cTn fill="hold" id="2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13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9">
                      <p:stCondLst>
                        <p:cond delay="indefinite"/>
                      </p:stCondLst>
                      <p:childTnLst>
                        <p:par>
                          <p:cTn fill="hold" id="270">
                            <p:stCondLst>
                              <p:cond delay="0"/>
                            </p:stCondLst>
                            <p:childTnLst>
                              <p:par>
                                <p:cTn fill="hold" id="2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83" st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3">
                      <p:stCondLst>
                        <p:cond delay="indefinite"/>
                      </p:stCondLst>
                      <p:childTnLst>
                        <p:par>
                          <p:cTn fill="hold" id="274">
                            <p:stCondLst>
                              <p:cond delay="0"/>
                            </p:stCondLst>
                            <p:childTnLst>
                              <p:par>
                                <p:cTn fill="hold" id="2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97" st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7">
                      <p:stCondLst>
                        <p:cond delay="indefinite"/>
                      </p:stCondLst>
                      <p:childTnLst>
                        <p:par>
                          <p:cTn fill="hold" id="278">
                            <p:stCondLst>
                              <p:cond delay="0"/>
                            </p:stCondLst>
                            <p:childTnLst>
                              <p:par>
                                <p:cTn fill="hold" id="2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10" st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1">
                      <p:stCondLst>
                        <p:cond delay="indefinite"/>
                      </p:stCondLst>
                      <p:childTnLst>
                        <p:par>
                          <p:cTn fill="hold" id="282">
                            <p:stCondLst>
                              <p:cond delay="0"/>
                            </p:stCondLst>
                            <p:childTnLst>
                              <p:par>
                                <p:cTn fill="hold" id="28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24" st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539640" y="1556640"/>
            <a:ext cx="8064360" cy="44640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Montako kieltosanaa voi yhdessä lauseessa olla?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Mitä no-alkuisia pronomineja löydät?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No teacher is perfect.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I have no money.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I’ll trust no one ever again.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Nobody said anything.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Nothing happened.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None of us was pleased.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539640" y="548640"/>
            <a:ext cx="7848720" cy="107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INDEFINIITTIPRONOMINIT: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no</a:t>
            </a:r>
            <a:endParaRPr/>
          </a:p>
        </p:txBody>
      </p:sp>
    </p:spTree>
  </p:cSld>
  <p:timing>
    <p:tnLst>
      <p:par>
        <p:cTn dur="indefinite" id="285" nodeType="tmRoot" restart="never">
          <p:childTnLst>
            <p:seq>
              <p:cTn dur="indefinite" id="286" nodeType="mainSeq">
                <p:childTnLst>
                  <p:par>
                    <p:cTn fill="hold" id="287">
                      <p:stCondLst>
                        <p:cond delay="indefinite"/>
                      </p:stCondLst>
                      <p:childTnLst>
                        <p:par>
                          <p:cTn fill="hold" id="288">
                            <p:stCondLst>
                              <p:cond delay="0"/>
                            </p:stCondLst>
                            <p:childTnLst>
                              <p:par>
                                <p:cTn fill="hold" id="2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1">
                      <p:stCondLst>
                        <p:cond delay="indefinite"/>
                      </p:stCondLst>
                      <p:childTnLst>
                        <p:par>
                          <p:cTn fill="hold" id="292">
                            <p:stCondLst>
                              <p:cond delay="0"/>
                            </p:stCondLst>
                            <p:childTnLst>
                              <p:par>
                                <p:cTn fill="hold" id="2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87" st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5">
                      <p:stCondLst>
                        <p:cond delay="indefinite"/>
                      </p:stCondLst>
                      <p:childTnLst>
                        <p:par>
                          <p:cTn fill="hold" id="296">
                            <p:stCondLst>
                              <p:cond delay="0"/>
                            </p:stCondLst>
                            <p:childTnLst>
                              <p:par>
                                <p:cTn fill="hold" id="2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11" st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9">
                      <p:stCondLst>
                        <p:cond delay="indefinite"/>
                      </p:stCondLst>
                      <p:childTnLst>
                        <p:par>
                          <p:cTn fill="hold" id="300">
                            <p:stCondLst>
                              <p:cond delay="0"/>
                            </p:stCondLst>
                            <p:childTnLst>
                              <p:par>
                                <p:cTn fill="hold" id="3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28" st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3">
                      <p:stCondLst>
                        <p:cond delay="indefinite"/>
                      </p:stCondLst>
                      <p:childTnLst>
                        <p:par>
                          <p:cTn fill="hold" id="304">
                            <p:stCondLst>
                              <p:cond delay="0"/>
                            </p:stCondLst>
                            <p:childTnLst>
                              <p:par>
                                <p:cTn fill="hold" id="3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58" st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7">
                      <p:stCondLst>
                        <p:cond delay="indefinite"/>
                      </p:stCondLst>
                      <p:childTnLst>
                        <p:par>
                          <p:cTn fill="hold" id="308">
                            <p:stCondLst>
                              <p:cond delay="0"/>
                            </p:stCondLst>
                            <p:childTnLst>
                              <p:par>
                                <p:cTn fill="hold" id="3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80" st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1">
                      <p:stCondLst>
                        <p:cond delay="indefinite"/>
                      </p:stCondLst>
                      <p:childTnLst>
                        <p:par>
                          <p:cTn fill="hold" id="312">
                            <p:stCondLst>
                              <p:cond delay="0"/>
                            </p:stCondLst>
                            <p:childTnLst>
                              <p:par>
                                <p:cTn fill="hold" id="3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98" st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5">
                      <p:stCondLst>
                        <p:cond delay="indefinite"/>
                      </p:stCondLst>
                      <p:childTnLst>
                        <p:par>
                          <p:cTn fill="hold" id="316">
                            <p:stCondLst>
                              <p:cond delay="0"/>
                            </p:stCondLst>
                            <p:childTnLst>
                              <p:par>
                                <p:cTn fill="hold" id="3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22" st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67640" y="692640"/>
            <a:ext cx="8362800" cy="230400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i="1" lang="fi-FI">
                <a:solidFill>
                  <a:srgbClr val="000000"/>
                </a:solidFill>
              </a:rPr>
              <a:t>	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No teacher is perfect.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I have no money.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I’ll trust no one ever again.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Nobody said anything.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Nothing happened.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None of us was pleased.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467640" y="3501000"/>
            <a:ext cx="8280720" cy="2088000"/>
          </a:xfrm>
          <a:prstGeom prst="rect">
            <a:avLst/>
          </a:prstGeom>
        </p:spPr>
        <p:txBody>
          <a:bodyPr/>
          <a:p>
            <a:pPr>
              <a:lnSpc>
                <a:spcPct val="7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Vain yksi kielteinen sana lauseessa! 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70000"/>
              </a:lnSpc>
            </a:pPr>
            <a:endParaRPr/>
          </a:p>
          <a:p>
            <a:pPr>
              <a:lnSpc>
                <a:spcPct val="7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No = 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adjektiivinen muoto substantiivin edellä</a:t>
            </a:r>
            <a:endParaRPr/>
          </a:p>
        </p:txBody>
      </p:sp>
    </p:spTree>
  </p:cSld>
  <p:timing>
    <p:tnLst>
      <p:par>
        <p:cTn dur="indefinite" id="319" nodeType="tmRoot" restart="never">
          <p:childTnLst>
            <p:seq>
              <p:cTn dur="indefinite" id="320" nodeType="mainSeq">
                <p:childTnLst>
                  <p:par>
                    <p:cTn fill="hold" id="321">
                      <p:stCondLst>
                        <p:cond delay="indefinite"/>
                      </p:stCondLst>
                      <p:childTnLst>
                        <p:par>
                          <p:cTn fill="hold" id="322">
                            <p:stCondLst>
                              <p:cond delay="0"/>
                            </p:stCondLst>
                            <p:childTnLst>
                              <p:par>
                                <p:cTn fill="hold" id="3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5">
                      <p:stCondLst>
                        <p:cond delay="indefinite"/>
                      </p:stCondLst>
                      <p:childTnLst>
                        <p:par>
                          <p:cTn fill="hold" id="326">
                            <p:stCondLst>
                              <p:cond delay="0"/>
                            </p:stCondLst>
                            <p:childTnLst>
                              <p:par>
                                <p:cTn fill="hold" id="3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86" st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67640" y="3213000"/>
            <a:ext cx="8229240" cy="3129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nobody / no one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itsenäinen muoto ihmisistä 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nothing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itsenäinen muoto esineistä ja asioista 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none of them + yksikkö tai monikko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467640" y="692640"/>
            <a:ext cx="8362800" cy="230400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i="1" lang="fi-FI">
                <a:solidFill>
                  <a:srgbClr val="000000"/>
                </a:solidFill>
              </a:rPr>
              <a:t>	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No teacher is perfect.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I have no money.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I’ll trust no one ever again.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Nobody said anything.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Nothing happened.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None of us was pleased.</a:t>
            </a:r>
            <a:endParaRPr/>
          </a:p>
        </p:txBody>
      </p:sp>
    </p:spTree>
  </p:cSld>
  <p:timing>
    <p:tnLst>
      <p:par>
        <p:cTn dur="indefinite" id="331" nodeType="tmRoot" restart="never">
          <p:childTnLst>
            <p:seq>
              <p:cTn dur="indefinite" id="332" nodeType="mainSeq">
                <p:childTnLst>
                  <p:par>
                    <p:cTn fill="hold" id="333">
                      <p:stCondLst>
                        <p:cond delay="indefinite"/>
                      </p:stCondLst>
                      <p:childTnLst>
                        <p:par>
                          <p:cTn fill="hold" id="334">
                            <p:stCondLst>
                              <p:cond delay="0"/>
                            </p:stCondLst>
                            <p:childTnLst>
                              <p:par>
                                <p:cTn fill="hold" id="3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7">
                      <p:stCondLst>
                        <p:cond delay="indefinite"/>
                      </p:stCondLst>
                      <p:childTnLst>
                        <p:par>
                          <p:cTn fill="hold" id="338">
                            <p:stCondLst>
                              <p:cond delay="0"/>
                            </p:stCondLst>
                            <p:childTnLst>
                              <p:par>
                                <p:cTn fill="hold" id="3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1">
                      <p:stCondLst>
                        <p:cond delay="indefinite"/>
                      </p:stCondLst>
                      <p:childTnLst>
                        <p:par>
                          <p:cTn fill="hold" id="342">
                            <p:stCondLst>
                              <p:cond delay="0"/>
                            </p:stCondLst>
                            <p:childTnLst>
                              <p:par>
                                <p:cTn fill="hold" id="3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54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5">
                      <p:stCondLst>
                        <p:cond delay="indefinite"/>
                      </p:stCondLst>
                      <p:childTnLst>
                        <p:par>
                          <p:cTn fill="hold" id="346">
                            <p:stCondLst>
                              <p:cond delay="0"/>
                            </p:stCondLst>
                            <p:childTnLst>
                              <p:par>
                                <p:cTn fill="hold" id="3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96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9">
                      <p:stCondLst>
                        <p:cond delay="indefinite"/>
                      </p:stCondLst>
                      <p:childTnLst>
                        <p:par>
                          <p:cTn fill="hold" id="350">
                            <p:stCondLst>
                              <p:cond delay="0"/>
                            </p:stCondLst>
                            <p:childTnLst>
                              <p:par>
                                <p:cTn fill="hold" id="3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32" st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76464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000">
                <a:solidFill>
                  <a:srgbClr val="1faecd"/>
                </a:solidFill>
                <a:latin typeface="Calibri"/>
              </a:rPr>
              <a:t>INDEFINIITTIPRONOMINI: </a:t>
            </a:r>
            <a:r>
              <a:rPr b="1" lang="fi-FI" sz="4000">
                <a:solidFill>
                  <a:srgbClr val="1faecd"/>
                </a:solidFill>
                <a:latin typeface="Calibri"/>
              </a:rPr>
              <a:t>
</a:t>
            </a:r>
            <a:r>
              <a:rPr b="1" lang="fi-FI" sz="4000">
                <a:solidFill>
                  <a:srgbClr val="1faecd"/>
                </a:solidFill>
                <a:latin typeface="Calibri"/>
              </a:rPr>
              <a:t>no </a:t>
            </a:r>
            <a:r>
              <a:rPr lang="fi-FI" sz="40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Miten sanoisit lauseet englanniksi? 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Mikä ero on sanajärjestyksessä?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r>
              <a:rPr lang="fi-FI" sz="2400">
                <a:solidFill>
                  <a:srgbClr val="1faecd"/>
                </a:solidFill>
                <a:latin typeface="Calibri"/>
              </a:rPr>
              <a:t>1. Kukaan ei tullut. </a:t>
            </a:r>
            <a:endParaRPr/>
          </a:p>
          <a:p>
            <a:pPr>
              <a:lnSpc>
                <a:spcPct val="8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909090"/>
                </a:solidFill>
                <a:latin typeface="Calibri"/>
              </a:rPr>
              <a:t>Nobody came.</a:t>
            </a:r>
            <a:endParaRPr/>
          </a:p>
          <a:p>
            <a:pPr>
              <a:lnSpc>
                <a:spcPct val="80000"/>
              </a:lnSpc>
            </a:pPr>
            <a:r>
              <a:rPr lang="fi-FI" sz="2400">
                <a:solidFill>
                  <a:srgbClr val="1faecd"/>
                </a:solidFill>
                <a:latin typeface="Calibri"/>
              </a:rPr>
              <a:t>2. Mikään ei liikkunut. </a:t>
            </a:r>
            <a:endParaRPr/>
          </a:p>
          <a:p>
            <a:pPr>
              <a:lnSpc>
                <a:spcPct val="8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400">
                <a:solidFill>
                  <a:srgbClr val="90909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909090"/>
                </a:solidFill>
                <a:latin typeface="Calibri"/>
              </a:rPr>
              <a:t>Nothing moved.</a:t>
            </a:r>
            <a:endParaRPr/>
          </a:p>
          <a:p>
            <a:pPr>
              <a:lnSpc>
                <a:spcPct val="80000"/>
              </a:lnSpc>
            </a:pPr>
            <a:r>
              <a:rPr lang="fi-FI" sz="2400">
                <a:solidFill>
                  <a:srgbClr val="1faecd"/>
                </a:solidFill>
                <a:latin typeface="Calibri"/>
              </a:rPr>
              <a:t>3. En puhunut kenellekään.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909090"/>
                </a:solidFill>
                <a:latin typeface="Calibri"/>
              </a:rPr>
              <a:t>I didn’t talk to anybody.</a:t>
            </a:r>
            <a:endParaRPr/>
          </a:p>
          <a:p>
            <a:pPr>
              <a:lnSpc>
                <a:spcPct val="80000"/>
              </a:lnSpc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909090"/>
                </a:solidFill>
                <a:latin typeface="Calibri"/>
              </a:rPr>
              <a:t>I talked to nobody. /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154" name="TextShape 3"/>
          <p:cNvSpPr txBox="1"/>
          <p:nvPr/>
        </p:nvSpPr>
        <p:spPr>
          <a:xfrm>
            <a:off x="4724280" y="2205000"/>
            <a:ext cx="4038120" cy="390600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any-pronominit eivät aloita kielteistä lausetta 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lauseessa vain yksi kielteinen sana  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kielteinen sana ei ole aina verbin vieressä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53" nodeType="tmRoot" restart="never">
          <p:childTnLst>
            <p:seq>
              <p:cTn dur="indefinite" id="354" nodeType="mainSeq">
                <p:childTnLst>
                  <p:par>
                    <p:cTn fill="hold" id="355">
                      <p:stCondLst>
                        <p:cond delay="indefinite"/>
                      </p:stCondLst>
                      <p:childTnLst>
                        <p:par>
                          <p:cTn fill="hold" id="356">
                            <p:stCondLst>
                              <p:cond delay="0"/>
                            </p:stCondLst>
                            <p:childTnLst>
                              <p:par>
                                <p:cTn fill="hold" id="3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69" st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1">
                      <p:stCondLst>
                        <p:cond delay="indefinite"/>
                      </p:stCondLst>
                      <p:childTnLst>
                        <p:par>
                          <p:cTn fill="hold" id="362">
                            <p:stCondLst>
                              <p:cond delay="0"/>
                            </p:stCondLst>
                            <p:childTnLst>
                              <p:par>
                                <p:cTn fill="hold" id="3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92" st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32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76" st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9">
                      <p:stCondLst>
                        <p:cond delay="indefinite"/>
                      </p:stCondLst>
                      <p:childTnLst>
                        <p:par>
                          <p:cTn fill="hold" id="370">
                            <p:stCondLst>
                              <p:cond delay="0"/>
                            </p:stCondLst>
                            <p:childTnLst>
                              <p:par>
                                <p:cTn fill="hold" id="3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07" st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3">
                      <p:stCondLst>
                        <p:cond delay="indefinite"/>
                      </p:stCondLst>
                      <p:childTnLst>
                        <p:par>
                          <p:cTn fill="hold" id="374">
                            <p:stCondLst>
                              <p:cond delay="0"/>
                            </p:stCondLst>
                            <p:childTnLst>
                              <p:par>
                                <p:cTn fill="hold" id="3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49" st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7">
                      <p:stCondLst>
                        <p:cond delay="indefinite"/>
                      </p:stCondLst>
                      <p:childTnLst>
                        <p:par>
                          <p:cTn fill="hold" id="378">
                            <p:stCondLst>
                              <p:cond delay="0"/>
                            </p:stCondLst>
                            <p:childTnLst>
                              <p:par>
                                <p:cTn fill="hold" id="3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03" st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26" st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3">
                      <p:stCondLst>
                        <p:cond delay="indefinite"/>
                      </p:stCondLst>
                      <p:childTnLst>
                        <p:par>
                          <p:cTn fill="hold" id="384">
                            <p:stCondLst>
                              <p:cond delay="0"/>
                            </p:stCondLst>
                            <p:childTnLst>
                              <p:par>
                                <p:cTn fill="hold" id="3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7">
                      <p:stCondLst>
                        <p:cond delay="indefinite"/>
                      </p:stCondLst>
                      <p:childTnLst>
                        <p:par>
                          <p:cTn fill="hold" id="388">
                            <p:stCondLst>
                              <p:cond delay="0"/>
                            </p:stCondLst>
                            <p:childTnLst>
                              <p:par>
                                <p:cTn fill="hold" id="3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87" st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1">
                      <p:stCondLst>
                        <p:cond delay="indefinite"/>
                      </p:stCondLst>
                      <p:childTnLst>
                        <p:par>
                          <p:cTn fill="hold" id="392">
                            <p:stCondLst>
                              <p:cond delay="0"/>
                            </p:stCondLst>
                            <p:childTnLst>
                              <p:par>
                                <p:cTn fill="hold" id="3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31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404640"/>
            <a:ext cx="8229240" cy="56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4000">
                <a:solidFill>
                  <a:srgbClr val="2da2bf"/>
                </a:solidFill>
                <a:latin typeface="Calibri"/>
              </a:rPr>
              <a:t>Activate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179640" y="1052640"/>
            <a:ext cx="4495320" cy="6264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300">
                <a:solidFill>
                  <a:srgbClr val="2da2bf"/>
                </a:solidFill>
                <a:latin typeface="Calibri"/>
              </a:rPr>
              <a:t>Kaikki tietävät jotain.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300">
                <a:solidFill>
                  <a:srgbClr val="2da2bf"/>
                </a:solidFill>
                <a:latin typeface="Calibri"/>
              </a:rPr>
              <a:t>Kukaan ei tiedä kaikkea. 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lang="fi-FI" sz="2300">
                <a:solidFill>
                  <a:srgbClr val="2da2bf"/>
                </a:solidFill>
                <a:latin typeface="Calibri"/>
              </a:rPr>
              <a:t>Mitä tahansa voi tapahtua jollekin meistä. </a:t>
            </a:r>
            <a:endParaRPr/>
          </a:p>
          <a:p>
            <a:pPr>
              <a:lnSpc>
                <a:spcPct val="100000"/>
              </a:lnSpc>
              <a:buFont charset="2" typeface="Wingdings"/>
              <a:buAutoNum type="arabicPeriod"/>
            </a:pPr>
            <a:r>
              <a:rPr lang="fi-FI" sz="2300">
                <a:solidFill>
                  <a:srgbClr val="2da2bf"/>
                </a:solidFill>
                <a:latin typeface="Calibri"/>
              </a:rPr>
              <a:t>Jotain tapahtui joillekin meistä.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lang="fi-FI" sz="2300">
                <a:solidFill>
                  <a:srgbClr val="2da2bf"/>
                </a:solidFill>
                <a:latin typeface="Calibri"/>
              </a:rPr>
              <a:t>Jokainen teistä saattaa tietää jonkin osan tarinasta.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lang="fi-FI" sz="2300">
                <a:solidFill>
                  <a:srgbClr val="2da2bf"/>
                </a:solidFill>
                <a:latin typeface="Calibri"/>
              </a:rPr>
              <a:t>Kukaan heistä ei kertonut totuutta.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lang="fi-FI" sz="2300">
                <a:solidFill>
                  <a:srgbClr val="2da2bf"/>
                </a:solidFill>
                <a:latin typeface="Calibri"/>
              </a:rPr>
              <a:t>Osaako kukaan selittää sitä?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lang="fi-FI" sz="2300">
                <a:solidFill>
                  <a:srgbClr val="2da2bf"/>
                </a:solidFill>
                <a:latin typeface="Calibri"/>
              </a:rPr>
              <a:t>Kukaan muu kuin sinä ei voi ymmärtää minua.</a:t>
            </a:r>
            <a:endParaRPr/>
          </a:p>
        </p:txBody>
      </p:sp>
      <p:sp>
        <p:nvSpPr>
          <p:cNvPr id="157" name="TextShape 3"/>
          <p:cNvSpPr txBox="1"/>
          <p:nvPr/>
        </p:nvSpPr>
        <p:spPr>
          <a:xfrm>
            <a:off x="4356000" y="1052640"/>
            <a:ext cx="4787640" cy="659736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Everybody / Everyone knows something.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Nobody / No one knows everything.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Anything might happen to one of us.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Something happened to some of us.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Every one of you / Each of you may/might know some part of the story.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None of them told the truth.</a:t>
            </a:r>
            <a:endParaRPr/>
          </a:p>
          <a:p>
            <a:pPr>
              <a:lnSpc>
                <a:spcPct val="80000"/>
              </a:lnSpc>
              <a:buFont charset="2" typeface="Wingdings"/>
              <a:buAutoNum type="arabicPeriod"/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Can anyone/-body explain it?</a:t>
            </a:r>
            <a:endParaRPr/>
          </a:p>
          <a:p>
            <a:pPr>
              <a:lnSpc>
                <a:spcPct val="90000"/>
              </a:lnSpc>
              <a:buFont charset="2" typeface="Wingdings"/>
              <a:buAutoNum type="arabicPeriod"/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No one/Nobody (else) but/except you can understand me.</a:t>
            </a:r>
            <a:endParaRPr/>
          </a:p>
        </p:txBody>
      </p:sp>
    </p:spTree>
  </p:cSld>
  <p:timing>
    <p:tnLst>
      <p:par>
        <p:cTn dur="indefinite" id="395" nodeType="tmRoot" restart="never">
          <p:childTnLst>
            <p:seq>
              <p:cTn dur="indefinite" id="396" nodeType="mainSeq">
                <p:childTnLst>
                  <p:par>
                    <p:cTn fill="hold" id="397">
                      <p:stCondLst>
                        <p:cond delay="indefinite"/>
                      </p:stCondLst>
                      <p:childTnLst>
                        <p:par>
                          <p:cTn fill="hold" id="398">
                            <p:stCondLst>
                              <p:cond delay="0"/>
                            </p:stCondLst>
                            <p:childTnLst>
                              <p:par>
                                <p:cTn fill="hold" id="3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1">
                      <p:stCondLst>
                        <p:cond delay="indefinite"/>
                      </p:stCondLst>
                      <p:childTnLst>
                        <p:par>
                          <p:cTn fill="hold" id="402">
                            <p:stCondLst>
                              <p:cond delay="0"/>
                            </p:stCondLst>
                            <p:childTnLst>
                              <p:par>
                                <p:cTn fill="hold" id="4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72" st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5">
                      <p:stCondLst>
                        <p:cond delay="indefinite"/>
                      </p:stCondLst>
                      <p:childTnLst>
                        <p:par>
                          <p:cTn fill="hold" id="406">
                            <p:stCondLst>
                              <p:cond delay="0"/>
                            </p:stCondLst>
                            <p:childTnLst>
                              <p:par>
                                <p:cTn fill="hold" id="40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08" st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9">
                      <p:stCondLst>
                        <p:cond delay="indefinite"/>
                      </p:stCondLst>
                      <p:childTnLst>
                        <p:par>
                          <p:cTn fill="hold" id="410">
                            <p:stCondLst>
                              <p:cond delay="0"/>
                            </p:stCondLst>
                            <p:childTnLst>
                              <p:par>
                                <p:cTn fill="hold" id="4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42" st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3">
                      <p:stCondLst>
                        <p:cond delay="indefinite"/>
                      </p:stCondLst>
                      <p:childTnLst>
                        <p:par>
                          <p:cTn fill="hold" id="414">
                            <p:stCondLst>
                              <p:cond delay="0"/>
                            </p:stCondLst>
                            <p:childTnLst>
                              <p:par>
                                <p:cTn fill="hold" id="4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12" st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7">
                      <p:stCondLst>
                        <p:cond delay="indefinite"/>
                      </p:stCondLst>
                      <p:childTnLst>
                        <p:par>
                          <p:cTn fill="hold" id="418">
                            <p:stCondLst>
                              <p:cond delay="0"/>
                            </p:stCondLst>
                            <p:childTnLst>
                              <p:par>
                                <p:cTn fill="hold" id="4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41" st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1">
                      <p:stCondLst>
                        <p:cond delay="indefinite"/>
                      </p:stCondLst>
                      <p:childTnLst>
                        <p:par>
                          <p:cTn fill="hold" id="422">
                            <p:stCondLst>
                              <p:cond delay="0"/>
                            </p:stCondLst>
                            <p:childTnLst>
                              <p:par>
                                <p:cTn fill="hold" id="4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70" st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5">
                      <p:stCondLst>
                        <p:cond delay="indefinite"/>
                      </p:stCondLst>
                      <p:childTnLst>
                        <p:par>
                          <p:cTn fill="hold" id="426">
                            <p:stCondLst>
                              <p:cond delay="0"/>
                            </p:stCondLst>
                            <p:childTnLst>
                              <p:par>
                                <p:cTn fill="hold" id="4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25" st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Indefiniittipronominit</a:t>
            </a:r>
            <a:endParaRPr/>
          </a:p>
        </p:txBody>
      </p:sp>
      <p:pic>
        <p:nvPicPr>
          <p:cNvPr descr="" id="12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1340640"/>
            <a:ext cx="6695640" cy="48240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11640" y="620640"/>
            <a:ext cx="7848720" cy="79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INDEFINIITTIPRONOMINIT: 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3600">
                <a:solidFill>
                  <a:srgbClr val="2da2bf"/>
                </a:solidFill>
                <a:latin typeface="Calibri"/>
              </a:rPr>
              <a:t>every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467640" y="1556640"/>
            <a:ext cx="7848360" cy="460800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Mitä muotoja on every-pronomineilla? 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Mitä ne tarkoittavat suomeksi? 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Milloin käytetään mitäkin? 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Every student knows this.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Everybody was present.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Everyone had arrived on time.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Everything was alright.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Each of them was happy.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Every one of us said so.</a:t>
            </a:r>
            <a:endParaRPr/>
          </a:p>
          <a:p>
            <a:pPr lvl="1">
              <a:lnSpc>
                <a:spcPct val="9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All of us were given a raise.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25" st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48" st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78" st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02" st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26" st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51" st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81" st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0" y="548640"/>
            <a:ext cx="8902440" cy="1944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Every student knows this.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Everybody was present.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Everyone had arrived on time.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Everything was alright.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395640" y="2493000"/>
            <a:ext cx="8507160" cy="302400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every</a:t>
            </a:r>
            <a:endParaRPr/>
          </a:p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adjektiivinen muoto substantiivin edellä  </a:t>
            </a:r>
            <a:endParaRPr/>
          </a:p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everybody / everyone</a:t>
            </a:r>
            <a:endParaRPr/>
          </a:p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itsenäinen muoto ihmisistä  </a:t>
            </a:r>
            <a:endParaRPr/>
          </a:p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everything</a:t>
            </a:r>
            <a:endParaRPr/>
          </a:p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itsenäinen muoto esineistä ja asioista  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971640" y="5517360"/>
            <a:ext cx="7128360" cy="425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i-FI" sz="2200">
                <a:solidFill>
                  <a:srgbClr val="eb641b"/>
                </a:solidFill>
                <a:latin typeface="Calibri"/>
              </a:rPr>
              <a:t>’</a:t>
            </a:r>
            <a:r>
              <a:rPr lang="fi-FI" sz="2200">
                <a:solidFill>
                  <a:srgbClr val="eb641b"/>
                </a:solidFill>
                <a:latin typeface="Calibri"/>
              </a:rPr>
              <a:t>Itsenäinen’ tarkoittaa, ettei sitä voi seurata substantiivi.</a:t>
            </a:r>
            <a:endParaRPr/>
          </a:p>
        </p:txBody>
      </p:sp>
    </p:spTree>
  </p:cSld>
  <p:timing>
    <p:tnLst>
      <p:par>
        <p:cTn dur="indefinite" id="33" nodeType="tmRoot" restart="never">
          <p:childTnLst>
            <p:seq>
              <p:cTn dur="indefinite" id="34" nodeType="mainSeq">
                <p:childTnLst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1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12" st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0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01" st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54" st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95640" y="548640"/>
            <a:ext cx="7848360" cy="1583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Each of them was happy.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Every one of us said so.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All of us were given a raise.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395640" y="2421000"/>
            <a:ext cx="8280720" cy="324000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each of them + yksikkö</a:t>
            </a:r>
            <a:endParaRPr/>
          </a:p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’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jokainen heistä’</a:t>
            </a:r>
            <a:endParaRPr/>
          </a:p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every one of us + yksikkö</a:t>
            </a:r>
            <a:endParaRPr/>
          </a:p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’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jokainen meistä’ </a:t>
            </a:r>
            <a:endParaRPr/>
          </a:p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all of us + monikko </a:t>
            </a:r>
            <a:endParaRPr/>
          </a:p>
          <a:p>
            <a:pPr>
              <a:lnSpc>
                <a:spcPct val="80000"/>
              </a:lnSpc>
            </a:pPr>
            <a:r>
              <a:rPr b="1" lang="fi-FI" sz="32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’</a:t>
            </a:r>
            <a:r>
              <a:rPr lang="fi-FI" sz="3200">
                <a:solidFill>
                  <a:srgbClr val="909090"/>
                </a:solidFill>
                <a:latin typeface="Calibri"/>
              </a:rPr>
              <a:t>me kaikki’</a:t>
            </a:r>
            <a:endParaRPr/>
          </a:p>
        </p:txBody>
      </p:sp>
    </p:spTree>
  </p:cSld>
  <p:timing>
    <p:tnLst>
      <p:par>
        <p:cTn dur="indefinite" id="63" nodeType="tmRoot" restart="never">
          <p:childTnLst>
            <p:seq>
              <p:cTn dur="indefinite" id="64" nodeType="mainSeq">
                <p:childTnLst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8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09" st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2" st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88" st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id="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22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79640" y="1556640"/>
            <a:ext cx="8784720" cy="4536360"/>
          </a:xfrm>
          <a:prstGeom prst="rect">
            <a:avLst/>
          </a:prstGeom>
        </p:spPr>
        <p:txBody>
          <a:bodyPr/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Mitä muotoja on some-pronominilla?</a:t>
            </a:r>
            <a:endParaRPr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Mitä ne tarkoittavat suomeksi?</a:t>
            </a:r>
            <a:endParaRPr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Milloin niitä käytetään? </a:t>
            </a:r>
            <a:endParaRPr/>
          </a:p>
          <a:p>
            <a:pPr lvl="2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I know some people who might help.</a:t>
            </a:r>
            <a:endParaRPr/>
          </a:p>
          <a:p>
            <a:pPr lvl="2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We need some money right now.</a:t>
            </a:r>
            <a:endParaRPr/>
          </a:p>
          <a:p>
            <a:pPr lvl="2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Shh! Somebody is at the door.</a:t>
            </a:r>
            <a:endParaRPr/>
          </a:p>
          <a:p>
            <a:pPr lvl="2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I saw something awful yesterday.</a:t>
            </a:r>
            <a:endParaRPr/>
          </a:p>
          <a:p>
            <a:pPr lvl="2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One of them was badly injured.</a:t>
            </a:r>
            <a:endParaRPr/>
          </a:p>
          <a:p>
            <a:pPr lvl="2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Some of us were ready to help.</a:t>
            </a:r>
            <a:endParaRPr/>
          </a:p>
          <a:p>
            <a:pPr lvl="2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Some of the house could be saved.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539640" y="548640"/>
            <a:ext cx="784872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INDEFINIITTIPRONOMINIT: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some</a:t>
            </a:r>
            <a:endParaRPr/>
          </a:p>
        </p:txBody>
      </p:sp>
    </p:spTree>
  </p:cSld>
  <p:timing>
    <p:tnLst>
      <p:par>
        <p:cTn dur="indefinite" id="89" nodeType="tmRoot" restart="never">
          <p:childTnLst>
            <p:seq>
              <p:cTn dur="indefinite" id="90" nodeType="mainSeq">
                <p:childTnLst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27" st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57" st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87" st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20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id="1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51" st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id="1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82" st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16" st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476280"/>
            <a:ext cx="8229240" cy="158436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i="1" lang="fi-FI">
                <a:solidFill>
                  <a:srgbClr val="000000"/>
                </a:solidFill>
              </a:rPr>
              <a:t>	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I know some people who might help.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We need some money right now.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Shh! Somebody is at the door.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I saw something awful yesterday.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318240" y="1989000"/>
            <a:ext cx="8507160" cy="439200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some</a:t>
            </a:r>
            <a:endParaRPr/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adjektiivinen muoto substantiivin edellä: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some + ihminen = ‘joku’, ‘jotkut’ 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i="1" lang="fi-FI" sz="2400">
                <a:solidFill>
                  <a:srgbClr val="909090"/>
                </a:solidFill>
                <a:latin typeface="Calibri"/>
              </a:rPr>
              <a:t>some + esine, asia = ‘osa’, ‘jonkin verran’  </a:t>
            </a:r>
            <a:endParaRPr/>
          </a:p>
          <a:p>
            <a:pPr>
              <a:lnSpc>
                <a:spcPct val="9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somebody / someone</a:t>
            </a:r>
            <a:endParaRPr/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itsenäinen muoto ihmisistä </a:t>
            </a:r>
            <a:endParaRPr/>
          </a:p>
          <a:p>
            <a:pPr>
              <a:lnSpc>
                <a:spcPct val="9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something </a:t>
            </a:r>
            <a:endParaRPr/>
          </a:p>
          <a:p>
            <a:pPr lvl="1">
              <a:lnSpc>
                <a:spcPct val="90000"/>
              </a:lnSpc>
              <a:buFont typeface="Courier New"/>
              <a:buChar char="o"/>
            </a:pPr>
            <a:r>
              <a:rPr lang="fi-FI" sz="2400">
                <a:solidFill>
                  <a:srgbClr val="909090"/>
                </a:solidFill>
                <a:latin typeface="Calibri"/>
              </a:rPr>
              <a:t>itsenäinen muoto esineistä ja asioista</a:t>
            </a:r>
            <a:endParaRPr/>
          </a:p>
        </p:txBody>
      </p:sp>
    </p:spTree>
  </p:cSld>
  <p:timing>
    <p:tnLst>
      <p:par>
        <p:cTn dur="indefinite" id="119" nodeType="tmRoot" restart="never">
          <p:childTnLst>
            <p:seq>
              <p:cTn dur="indefinite" id="120" nodeType="mainSeq">
                <p:childTnLst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7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82" st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28" st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47" st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9">
                      <p:stCondLst>
                        <p:cond delay="indefinite"/>
                      </p:stCondLst>
                      <p:childTnLst>
                        <p:par>
                          <p:cTn fill="hold" id="140">
                            <p:stCondLst>
                              <p:cond delay="0"/>
                            </p:stCondLst>
                            <p:childTnLst>
                              <p:par>
                                <p:cTn fill="hold" id="1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75" st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3">
                      <p:stCondLst>
                        <p:cond delay="indefinite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id="1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86" st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7">
                      <p:stCondLst>
                        <p:cond delay="indefinite"/>
                      </p:stCondLst>
                      <p:childTnLst>
                        <p:par>
                          <p:cTn fill="hold" id="148">
                            <p:stCondLst>
                              <p:cond delay="0"/>
                            </p:stCondLst>
                            <p:childTnLst>
                              <p:par>
                                <p:cTn fill="hold" id="1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25" st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55640" y="620640"/>
            <a:ext cx="6428880" cy="143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2da2bf"/>
                </a:solidFill>
                <a:latin typeface="Calibri"/>
              </a:rPr>
              <a:t>    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One of them was badly injured.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Some of us were ready to help.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 Some of the house could be saved.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323640" y="2277000"/>
            <a:ext cx="8362800" cy="3383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one of them + yksikkö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’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joku heistä’ 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some of us + monikko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’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jotkut meistä’ 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some of the house + yksikkö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909090"/>
                </a:solidFill>
                <a:latin typeface="Calibri"/>
              </a:rPr>
              <a:t>	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’</a:t>
            </a:r>
            <a:r>
              <a:rPr lang="fi-FI" sz="2800">
                <a:solidFill>
                  <a:srgbClr val="909090"/>
                </a:solidFill>
                <a:latin typeface="Calibri"/>
              </a:rPr>
              <a:t>osa talosta’</a:t>
            </a:r>
            <a:endParaRPr/>
          </a:p>
        </p:txBody>
      </p:sp>
    </p:spTree>
  </p:cSld>
  <p:timing>
    <p:tnLst>
      <p:par>
        <p:cTn dur="indefinite" id="151" nodeType="tmRoot" restart="never">
          <p:childTnLst>
            <p:seq>
              <p:cTn dur="indefinite" id="152" nodeType="mainSeq">
                <p:childTnLst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id="1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7">
                      <p:stCondLst>
                        <p:cond delay="indefinite"/>
                      </p:stCondLst>
                      <p:childTnLst>
                        <p:par>
                          <p:cTn fill="hold" id="158">
                            <p:stCondLst>
                              <p:cond delay="0"/>
                            </p:stCondLst>
                            <p:childTnLst>
                              <p:par>
                                <p:cTn fill="hold" id="1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9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id="1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0" st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5">
                      <p:stCondLst>
                        <p:cond delay="indefinite"/>
                      </p:stCondLst>
                      <p:childTnLst>
                        <p:par>
                          <p:cTn fill="hold" id="166">
                            <p:stCondLst>
                              <p:cond delay="0"/>
                            </p:stCondLst>
                            <p:childTnLst>
                              <p:par>
                                <p:cTn fill="hold" id="1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9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9">
                      <p:stCondLst>
                        <p:cond delay="indefinite"/>
                      </p:stCondLst>
                      <p:childTnLst>
                        <p:par>
                          <p:cTn fill="hold" id="170">
                            <p:stCondLst>
                              <p:cond delay="0"/>
                            </p:stCondLst>
                            <p:childTnLst>
                              <p:par>
                                <p:cTn fill="hold" id="1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07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3">
                      <p:stCondLst>
                        <p:cond delay="indefinite"/>
                      </p:stCondLst>
                      <p:childTnLst>
                        <p:par>
                          <p:cTn fill="hold" id="174">
                            <p:stCondLst>
                              <p:cond delay="0"/>
                            </p:stCondLst>
                            <p:childTnLst>
                              <p:par>
                                <p:cTn fill="hold" id="1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22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51640" y="1484640"/>
            <a:ext cx="7920360" cy="4536000"/>
          </a:xfrm>
          <a:prstGeom prst="rect">
            <a:avLst/>
          </a:prstGeom>
        </p:spPr>
        <p:txBody>
          <a:bodyPr/>
          <a:p>
            <a:pPr lvl="3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I’ve never talked to any strangers.</a:t>
            </a:r>
            <a:endParaRPr/>
          </a:p>
          <a:p>
            <a:pPr lvl="3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You’ve done hardly anything yet.</a:t>
            </a:r>
            <a:endParaRPr/>
          </a:p>
          <a:p>
            <a:pPr lvl="3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We couldn’t save any of them.</a:t>
            </a:r>
            <a:endParaRPr/>
          </a:p>
          <a:p>
            <a:pPr lvl="3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Have you any ideas of what to do?</a:t>
            </a:r>
            <a:endParaRPr/>
          </a:p>
          <a:p>
            <a:pPr lvl="3">
              <a:lnSpc>
                <a:spcPct val="80000"/>
              </a:lnSpc>
              <a:buFont typeface="Calibri"/>
              <a:buAutoNum type="arabicPeriod"/>
            </a:pPr>
            <a:r>
              <a:rPr i="1" lang="fi-FI" sz="2800">
                <a:solidFill>
                  <a:srgbClr val="909090"/>
                </a:solidFill>
                <a:latin typeface="Calibri"/>
              </a:rPr>
              <a:t>Did you see anybody there?</a:t>
            </a:r>
            <a:endParaRPr/>
          </a:p>
          <a:p>
            <a:endParaRPr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Millaisia lauseita kolme ensimmäistä esimerkkiä ovat? </a:t>
            </a:r>
            <a:endParaRPr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Entä kaksi viimeistä lausetta? </a:t>
            </a:r>
            <a:endParaRPr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Mitä any-alkuisia pronomineja löydät esimerkeistä? </a:t>
            </a:r>
            <a:endParaRPr/>
          </a:p>
          <a:p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539640" y="548640"/>
            <a:ext cx="784872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INDEFINIITTIPRONOMINIT: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2da2bf"/>
                </a:solidFill>
                <a:latin typeface="Calibri"/>
              </a:rPr>
              <a:t>any</a:t>
            </a:r>
            <a:endParaRPr/>
          </a:p>
        </p:txBody>
      </p:sp>
    </p:spTree>
  </p:cSld>
  <p:timing>
    <p:tnLst>
      <p:par>
        <p:cTn dur="indefinite" id="177" nodeType="tmRoot" restart="never">
          <p:childTnLst>
            <p:seq>
              <p:cTn dur="indefinite" id="178" nodeType="mainSeq">
                <p:childTnLst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3">
                      <p:stCondLst>
                        <p:cond delay="indefinite"/>
                      </p:stCondLst>
                      <p:childTnLst>
                        <p:par>
                          <p:cTn fill="hold" id="184">
                            <p:stCondLst>
                              <p:cond delay="0"/>
                            </p:stCondLst>
                            <p:childTnLst>
                              <p:par>
                                <p:cTn fill="hold" id="1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69" st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7">
                      <p:stCondLst>
                        <p:cond delay="indefinite"/>
                      </p:stCondLst>
                      <p:childTnLst>
                        <p:par>
                          <p:cTn fill="hold" id="188">
                            <p:stCondLst>
                              <p:cond delay="0"/>
                            </p:stCondLst>
                            <p:childTnLst>
                              <p:par>
                                <p:cTn fill="hold" id="1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99" st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1">
                      <p:stCondLst>
                        <p:cond delay="indefinite"/>
                      </p:stCondLst>
                      <p:childTnLst>
                        <p:par>
                          <p:cTn fill="hold" id="192">
                            <p:stCondLst>
                              <p:cond delay="0"/>
                            </p:stCondLst>
                            <p:childTnLst>
                              <p:par>
                                <p:cTn fill="hold" id="1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33" st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id="1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16" st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9">
                      <p:stCondLst>
                        <p:cond delay="indefinite"/>
                      </p:stCondLst>
                      <p:childTnLst>
                        <p:par>
                          <p:cTn fill="hold" id="200">
                            <p:stCondLst>
                              <p:cond delay="0"/>
                            </p:stCondLst>
                            <p:childTnLst>
                              <p:par>
                                <p:cTn fill="hold" id="2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48" st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3">
                      <p:stCondLst>
                        <p:cond delay="indefinite"/>
                      </p:stCondLst>
                      <p:childTnLst>
                        <p:par>
                          <p:cTn fill="hold" id="204">
                            <p:stCondLst>
                              <p:cond delay="0"/>
                            </p:stCondLst>
                            <p:childTnLst>
                              <p:par>
                                <p:cTn fill="hold" id="2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00" st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