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4" r:id="rId21"/>
    <p:sldId id="281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504E7-8809-4038-BAE8-01849291F305}" type="datetimeFigureOut">
              <a:rPr lang="fi-FI" smtClean="0"/>
              <a:t>8.11.2016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80700-ED5E-4458-80A7-DFAFE87A8D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13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439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761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951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5210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191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5516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057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00759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2904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043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20293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609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910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470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70411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5431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6879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08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664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01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1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6310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57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39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242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95536" y="1484783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objekti sijoitetaan lauseessa ennen objektiivia, tulee objektiivin eteen prepositio 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Siis: 	</a:t>
            </a:r>
            <a:r>
              <a:rPr lang="fi-FI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predikaatti + objektiivi + objekti</a:t>
            </a:r>
          </a:p>
          <a:p>
            <a:pPr marL="0" marR="0" lvl="0" indent="0" algn="l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 +  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  +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TAI</a:t>
            </a:r>
          </a:p>
          <a:p>
            <a:pPr marL="0" marR="0" lvl="0" indent="0" algn="l" rtl="0">
              <a:lnSpc>
                <a:spcPct val="6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predikaatti + objekti + </a:t>
            </a:r>
            <a:r>
              <a:rPr lang="fi-FI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to/for </a:t>
            </a: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objektiivi</a:t>
            </a:r>
          </a:p>
          <a:p>
            <a:pPr marL="0" marR="0" lvl="0" indent="0" algn="l" rtl="0">
              <a:lnSpc>
                <a:spcPct val="6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+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   +     to 	    + 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95536" y="1268759"/>
            <a:ext cx="8424935" cy="1584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Preposition valinta riippuu predikaattiverbistä.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r>
              <a:rPr lang="fi-FI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67543" y="2448721"/>
            <a:ext cx="3312367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4582132" y="2336887"/>
            <a:ext cx="3960440" cy="3240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/loan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promise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Shape 155"/>
          <p:cNvCxnSpPr/>
          <p:nvPr/>
        </p:nvCxnSpPr>
        <p:spPr>
          <a:xfrm>
            <a:off x="3851919" y="2492896"/>
            <a:ext cx="0" cy="3240359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51519" y="1268759"/>
            <a:ext cx="8892479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Seuraavien verbien kanssa on käytettävä objektiivin edellä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aina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prepositiota 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belong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declare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describe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devote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happen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	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introduce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mention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reply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say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speak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suggest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						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(ks. kirjan s. 138)</a:t>
            </a: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suggested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me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gym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	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He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suggested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gym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Can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Can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51519" y="1340767"/>
            <a:ext cx="8892479" cy="4896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Verbiin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sen merkitessä ’sanoa’, ’kertoa’, ’kehottaa’ tai ’käskeä’, liittyy lähes aina objektiivi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(kenelle kerrotaan)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toisin kuin suomessa.</a:t>
            </a: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Isaac kertoi tarinansa.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Isaac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me/us/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Justin sanoi etsivänsä aarretta.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Justin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me/us/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treasure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67543" y="40466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251519" y="1268759"/>
            <a:ext cx="8892479" cy="4896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Ilmaise kahdella tavalla.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Malli:  	 Annie antoi ruusut äidilleen.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i="1" dirty="0">
                <a:solidFill>
                  <a:srgbClr val="000000"/>
                </a:solidFill>
              </a:rPr>
              <a:t>		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Annie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mother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roses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200" i="1" dirty="0">
                <a:solidFill>
                  <a:srgbClr val="000000"/>
                </a:solidFill>
              </a:rPr>
              <a:t>		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Annie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gave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roses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mother</a:t>
            </a:r>
            <a:r>
              <a:rPr lang="fi-FI" sz="22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1. Haen sinulle juoman.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drink.  / 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drink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100000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Näytin aarrekartan Julesille.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Jules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/ 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treasure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Jules.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67543" y="40466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2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4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251519" y="1052736"/>
            <a:ext cx="8892479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3. Me lähetimme viestin rouva </a:t>
            </a:r>
            <a:r>
              <a:rPr lang="fi-FI" sz="2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Matthewsille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/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4. Voisitko tehdä minulle kupin kaakaota?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 a cup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chocolate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 /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cup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chocolate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me?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Meidän täytyy ostaa kauniit ilmapallot lapsille.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1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beautiful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balloons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/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beautiful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balloons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1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259917" y="1484782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100000"/>
              <a:buNone/>
            </a:pP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3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’-alkuiset lauseet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’-alkuinen lause on merkityksessä ’niin minäkin’/’sinäkin’/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 sanajärjestys käänteinen eli predikaattiverbi on ennen subjektia.</a:t>
            </a: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Minun mielestäni tämä on paras konsertti ikinä! – Niin minunkin!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concert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Laitan siitä upean arvostelun verkkoon. – Niin mekin.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it online. 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fi-FI" sz="2800" b="0" i="0" u="none" strike="noStrike" cap="none" dirty="0">
              <a:solidFill>
                <a:schemeClr val="accent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21195" y="61942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1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24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324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23527" y="1411516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Huomaa merkityksen ero käänteisen ja suoran sanajärjestyksen kohdalla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  <a:endParaRPr lang="fi-FI" sz="2800" dirty="0">
              <a:solidFill>
                <a:srgbClr val="2DA2BF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520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Käänteinen</a:t>
            </a:r>
          </a:p>
          <a:p>
            <a:pPr marL="0" indent="0">
              <a:lnSpc>
                <a:spcPct val="120000"/>
              </a:lnSpc>
              <a:spcBef>
                <a:spcPts val="520"/>
              </a:spcBef>
              <a:buClr>
                <a:srgbClr val="2DA2BF"/>
              </a:buClr>
              <a:buSzPct val="25000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wanted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eat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chocolates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 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sym typeface="Calibri"/>
              </a:rPr>
              <a:t>So</a:t>
            </a:r>
            <a:r>
              <a:rPr lang="fi-FI" sz="2800" b="1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sym typeface="Calibri"/>
              </a:rPr>
              <a:t>did</a:t>
            </a:r>
            <a:r>
              <a:rPr lang="fi-FI" sz="2800" b="1" i="0" u="none" strike="noStrike" cap="none" dirty="0">
                <a:solidFill>
                  <a:schemeClr val="dk1"/>
                </a:solidFill>
                <a:sym typeface="Calibri"/>
              </a:rPr>
              <a:t> I</a:t>
            </a:r>
            <a: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  <a:br>
              <a:rPr lang="fi-FI" sz="2800" b="0" i="0" u="none" strike="noStrike" cap="none" dirty="0">
                <a:solidFill>
                  <a:schemeClr val="dk1"/>
                </a:solidFill>
                <a:sym typeface="Calibri"/>
              </a:rPr>
            </a:br>
            <a:r>
              <a:rPr lang="fi-FI" sz="2800" dirty="0">
                <a:solidFill>
                  <a:srgbClr val="2DA2BF"/>
                </a:solidFill>
              </a:rPr>
              <a:t>Halusin syödä kaikki suklaat. – Niin minäkin.</a:t>
            </a:r>
          </a:p>
          <a:p>
            <a:pPr marL="0" indent="0"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endParaRPr lang="fi-FI" sz="2800" b="0" i="0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indent="0"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Suora</a:t>
            </a:r>
          </a:p>
          <a:p>
            <a:pPr marL="0" lvl="0" indent="0"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I </a:t>
            </a:r>
            <a:r>
              <a:rPr lang="fi-FI" sz="2800" dirty="0" err="1">
                <a:solidFill>
                  <a:schemeClr val="dk1"/>
                </a:solidFill>
              </a:rPr>
              <a:t>wanted</a:t>
            </a:r>
            <a:r>
              <a:rPr lang="fi-FI" sz="2800" dirty="0">
                <a:solidFill>
                  <a:schemeClr val="dk1"/>
                </a:solidFill>
              </a:rPr>
              <a:t> to </a:t>
            </a:r>
            <a:r>
              <a:rPr lang="fi-FI" sz="2800" dirty="0" err="1">
                <a:solidFill>
                  <a:schemeClr val="dk1"/>
                </a:solidFill>
              </a:rPr>
              <a:t>eat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all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the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chocolates</a:t>
            </a:r>
            <a:r>
              <a:rPr lang="fi-FI" sz="2800" dirty="0">
                <a:solidFill>
                  <a:schemeClr val="dk1"/>
                </a:solidFill>
              </a:rPr>
              <a:t> – and </a:t>
            </a:r>
            <a:r>
              <a:rPr lang="fi-FI" sz="2800" dirty="0" err="1">
                <a:solidFill>
                  <a:schemeClr val="dk1"/>
                </a:solidFill>
              </a:rPr>
              <a:t>so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>
                <a:solidFill>
                  <a:schemeClr val="dk1"/>
                </a:solidFill>
              </a:rPr>
              <a:t>I </a:t>
            </a:r>
            <a:r>
              <a:rPr lang="fi-FI" sz="2800" b="1" dirty="0" err="1">
                <a:solidFill>
                  <a:schemeClr val="dk1"/>
                </a:solidFill>
              </a:rPr>
              <a:t>did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Halusin </a:t>
            </a:r>
            <a:r>
              <a:rPr lang="fi-FI" sz="2800" b="0" i="0" u="none" strike="noStrike" cap="none" dirty="0">
                <a:solidFill>
                  <a:srgbClr val="2DA2BF"/>
                </a:solidFill>
                <a:sym typeface="Calibri"/>
              </a:rPr>
              <a:t>syödä kaikki suklaat – ja niin minä teinkin.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Sanajärjestys: Erityistapauksia 1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Vastaavalla tavalla tulee myös kielteinen vastaus:</a:t>
            </a:r>
          </a:p>
          <a:p>
            <a:r>
              <a:rPr lang="fi-FI" dirty="0"/>
              <a:t>I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winter</a:t>
            </a:r>
            <a:r>
              <a:rPr lang="fi-FI" dirty="0"/>
              <a:t>. –</a:t>
            </a:r>
            <a:r>
              <a:rPr lang="fi-FI" dirty="0" err="1"/>
              <a:t>Neither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 /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I.</a:t>
            </a:r>
          </a:p>
        </p:txBody>
      </p:sp>
    </p:spTree>
    <p:extLst>
      <p:ext uri="{BB962C8B-B14F-4D97-AF65-F5344CB8AC3E}">
        <p14:creationId xmlns:p14="http://schemas.microsoft.com/office/powerpoint/2010/main" val="506926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590871" y="466358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2</a:t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95536" y="1340767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Kiellolla alkavat lauseet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Muodollisessa kielessä voidaan lause aloittaa kiellolla tai rajoituksella. Tällöin sanajärjestys on kysymyslauseen sanajärjestys: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(lisätään tarvittaessa 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+ SUBJEKTI 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		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Muistathan väitelauseen perussanajärjestyksen: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SPOTPA 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tapa + paikka + aika)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1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Seuraavassa tarkastellaan tapauksia, jotka täydentävät tätä perussanajärjestystä.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187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37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187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Liikkuvat määreet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0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</a:t>
            </a:r>
            <a:r>
              <a:rPr lang="fi-FI" sz="2187" b="0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almost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hardly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nearly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often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rarely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seldom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sometimes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usually</a:t>
            </a:r>
            <a:endParaRPr lang="fi-FI" sz="2187" b="1" i="1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0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			ks. kirjan s. 136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2</a:t>
            </a:r>
            <a:b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3959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23528" y="1196751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Kysymyslauseen sanajärjestys:</a:t>
            </a:r>
          </a:p>
          <a:p>
            <a:pPr marL="457200" marR="0" lvl="1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APUVERBI + SUBJEKTI 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kiellolla tai rajoituksella alkavaksi.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knew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Little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go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Sanajärjestys: Erityistapauksia 2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095022"/>
            <a:ext cx="7851422" cy="5079999"/>
          </a:xfrm>
        </p:spPr>
        <p:txBody>
          <a:bodyPr/>
          <a:lstStyle/>
          <a:p>
            <a:pPr marL="203200" indent="0">
              <a:buNone/>
            </a:pPr>
            <a:r>
              <a:rPr lang="fi-FI" sz="2000" dirty="0"/>
              <a:t>Tavallisia kielteisiä ja rajoittavia määreitä:</a:t>
            </a:r>
          </a:p>
          <a:p>
            <a:pPr marL="203200" indent="0">
              <a:buNone/>
            </a:pPr>
            <a:r>
              <a:rPr lang="fi-FI" sz="2000" dirty="0" err="1"/>
              <a:t>Hardly</a:t>
            </a:r>
            <a:r>
              <a:rPr lang="fi-FI" sz="2000" dirty="0"/>
              <a:t> / </a:t>
            </a:r>
            <a:r>
              <a:rPr lang="fi-FI" sz="2000" dirty="0" err="1"/>
              <a:t>scarcely</a:t>
            </a:r>
            <a:r>
              <a:rPr lang="fi-FI" sz="2000" dirty="0"/>
              <a:t> (tuskin)</a:t>
            </a:r>
          </a:p>
          <a:p>
            <a:pPr marL="203200" indent="0">
              <a:buNone/>
            </a:pPr>
            <a:r>
              <a:rPr lang="fi-FI" sz="2000" dirty="0"/>
              <a:t>Little</a:t>
            </a:r>
          </a:p>
          <a:p>
            <a:pPr marL="203200" indent="0">
              <a:buNone/>
            </a:pPr>
            <a:r>
              <a:rPr lang="fi-FI" sz="2000" dirty="0" err="1"/>
              <a:t>Neither</a:t>
            </a:r>
            <a:endParaRPr lang="fi-FI" sz="2000" dirty="0"/>
          </a:p>
          <a:p>
            <a:pPr marL="203200" indent="0">
              <a:buNone/>
            </a:pPr>
            <a:r>
              <a:rPr lang="fi-FI" sz="2000" dirty="0" err="1"/>
              <a:t>Never</a:t>
            </a:r>
            <a:endParaRPr lang="fi-FI" sz="2000" dirty="0"/>
          </a:p>
          <a:p>
            <a:pPr marL="203200" indent="0">
              <a:buNone/>
            </a:pPr>
            <a:r>
              <a:rPr lang="fi-FI" sz="2000" dirty="0"/>
              <a:t>No </a:t>
            </a:r>
            <a:r>
              <a:rPr lang="fi-FI" sz="2000" dirty="0" err="1"/>
              <a:t>sooner</a:t>
            </a:r>
            <a:r>
              <a:rPr lang="fi-FI" sz="2000" dirty="0"/>
              <a:t> </a:t>
            </a:r>
            <a:r>
              <a:rPr lang="fi-FI" sz="2000" dirty="0" err="1"/>
              <a:t>than</a:t>
            </a:r>
            <a:r>
              <a:rPr lang="fi-FI" sz="2000" dirty="0"/>
              <a:t> (heti kun)</a:t>
            </a:r>
          </a:p>
          <a:p>
            <a:pPr marL="203200" indent="0">
              <a:buNone/>
            </a:pPr>
            <a:r>
              <a:rPr lang="fi-FI" sz="2000" dirty="0" err="1"/>
              <a:t>Nor</a:t>
            </a:r>
            <a:r>
              <a:rPr lang="fi-FI" sz="2000" dirty="0"/>
              <a:t> </a:t>
            </a:r>
          </a:p>
          <a:p>
            <a:pPr marL="203200" indent="0">
              <a:buNone/>
            </a:pPr>
            <a:r>
              <a:rPr lang="fi-FI" sz="2000" dirty="0" err="1"/>
              <a:t>Not</a:t>
            </a:r>
            <a:r>
              <a:rPr lang="fi-FI" sz="2000" dirty="0"/>
              <a:t> a…</a:t>
            </a:r>
          </a:p>
          <a:p>
            <a:pPr marL="203200" indent="0">
              <a:buNone/>
            </a:pPr>
            <a:r>
              <a:rPr lang="fi-FI" sz="2000" dirty="0" err="1"/>
              <a:t>Not</a:t>
            </a:r>
            <a:r>
              <a:rPr lang="fi-FI" sz="2000" dirty="0"/>
              <a:t> </a:t>
            </a:r>
            <a:r>
              <a:rPr lang="fi-FI" sz="2000" dirty="0" err="1"/>
              <a:t>only</a:t>
            </a:r>
            <a:r>
              <a:rPr lang="fi-FI" sz="2000" dirty="0"/>
              <a:t> (…</a:t>
            </a:r>
            <a:r>
              <a:rPr lang="fi-FI" sz="2000" dirty="0" err="1"/>
              <a:t>but</a:t>
            </a:r>
            <a:r>
              <a:rPr lang="fi-FI" sz="2000" dirty="0"/>
              <a:t> </a:t>
            </a:r>
            <a:r>
              <a:rPr lang="fi-FI" sz="2000" dirty="0" err="1"/>
              <a:t>also</a:t>
            </a:r>
            <a:r>
              <a:rPr lang="fi-FI" sz="2000" dirty="0"/>
              <a:t>)</a:t>
            </a:r>
          </a:p>
          <a:p>
            <a:pPr marL="203200" indent="0">
              <a:buNone/>
            </a:pPr>
            <a:r>
              <a:rPr lang="fi-FI" sz="2000" dirty="0" err="1"/>
              <a:t>Not</a:t>
            </a:r>
            <a:r>
              <a:rPr lang="fi-FI" sz="2000" dirty="0"/>
              <a:t> </a:t>
            </a:r>
            <a:r>
              <a:rPr lang="fi-FI" sz="2000" dirty="0" err="1"/>
              <a:t>until</a:t>
            </a:r>
            <a:endParaRPr lang="fi-FI" sz="2000" dirty="0"/>
          </a:p>
          <a:p>
            <a:pPr marL="203200" indent="0">
              <a:buNone/>
            </a:pPr>
            <a:r>
              <a:rPr lang="fi-FI" sz="2000" dirty="0" err="1"/>
              <a:t>Nowhere</a:t>
            </a:r>
            <a:endParaRPr lang="fi-FI" sz="2000" dirty="0"/>
          </a:p>
          <a:p>
            <a:pPr marL="203200" indent="0">
              <a:buNone/>
            </a:pPr>
            <a:r>
              <a:rPr lang="fi-FI" sz="2000" dirty="0" err="1"/>
              <a:t>Only</a:t>
            </a:r>
            <a:endParaRPr lang="fi-FI" sz="2000" dirty="0"/>
          </a:p>
          <a:p>
            <a:pPr marL="203200" indent="0">
              <a:buNone/>
            </a:pPr>
            <a:r>
              <a:rPr lang="fi-FI" sz="2000" dirty="0" err="1"/>
              <a:t>Seldom</a:t>
            </a:r>
            <a:r>
              <a:rPr lang="fi-FI" sz="2000" dirty="0"/>
              <a:t> (harvoin)</a:t>
            </a:r>
          </a:p>
          <a:p>
            <a:pPr marL="20320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42535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3</a:t>
            </a:r>
            <a:b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3959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3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’-sanan jättäminen pois ehtolauseen alusta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Muodollisessa kielessä ehtolauseen aloittava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jättää pois, jos lauseessa on apuverbi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Tällöinkin sanajärjestys on sama kuin kysymyslauseessa: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11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/ 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/ 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’)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+ SUBJEKTI 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i-FI" sz="2800" b="0" i="0" u="none" strike="noStrike" cap="none" dirty="0">
              <a:solidFill>
                <a:schemeClr val="accent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Erityistapauksia 3</a:t>
            </a:r>
            <a:br>
              <a:rPr lang="fi-FI" sz="26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60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04168" y="1249813"/>
            <a:ext cx="8496944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Jätä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 pois ja käännä sanajärjestys.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help,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help,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Amy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home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me,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open.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inside,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stopped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inside,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stopped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 err="1">
                <a:solidFill>
                  <a:srgbClr val="2DA2BF"/>
                </a:solidFill>
              </a:rPr>
              <a:t>Activate</a:t>
            </a:r>
            <a:r>
              <a:rPr lang="fi-FI" sz="3600" b="0" dirty="0">
                <a:solidFill>
                  <a:srgbClr val="2DA2BF"/>
                </a:solidFill>
              </a:rPr>
              <a:t>.</a:t>
            </a:r>
            <a:br>
              <a:rPr lang="fi-FI" sz="3600" b="0" dirty="0">
                <a:solidFill>
                  <a:srgbClr val="2DA2BF"/>
                </a:solidFill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1. Bändi on todella nauttinut keikastaan. -  Ja niin olemme mekin.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– And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(käänteinen)</a:t>
            </a:r>
          </a:p>
          <a:p>
            <a:pPr marL="0" marR="0" lvl="0" indent="0" algn="l" rtl="0">
              <a:lnSpc>
                <a:spcPct val="80000"/>
              </a:lnSpc>
              <a:spcBef>
                <a:spcPts val="17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Olet pudottanut mustikkahilloa paidallesi.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–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Auts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no niinpä näyn tehneen.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dropped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blueberry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shirt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	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(suora)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 err="1">
                <a:solidFill>
                  <a:srgbClr val="2DA2BF"/>
                </a:solidFill>
              </a:rPr>
              <a:t>Activate</a:t>
            </a:r>
            <a:br>
              <a:rPr lang="fi-FI" sz="4000" dirty="0">
                <a:solidFill>
                  <a:srgbClr val="2DA2BF"/>
                </a:solidFill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162963" y="1297180"/>
            <a:ext cx="9056703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Aloita lihavoidulla sanalla/sanoilla.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fi-FI"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I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heard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such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rubbish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rubbish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hear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until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yesterday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5715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yesterday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3.Our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dog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relax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whole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family</a:t>
            </a:r>
            <a:r>
              <a:rPr lang="fi-FI" sz="28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is  home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home 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chemeClr val="dk1"/>
                </a:solidFill>
              </a:rPr>
              <a:t>          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dog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relax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67543" y="26064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br>
              <a:rPr lang="fi-FI" sz="4000" dirty="0">
                <a:solidFill>
                  <a:srgbClr val="2DA2BF"/>
                </a:solidFill>
              </a:rPr>
            </a:br>
            <a:r>
              <a:rPr lang="fi-FI" sz="4000" dirty="0" err="1">
                <a:solidFill>
                  <a:srgbClr val="2DA2BF"/>
                </a:solidFill>
              </a:rPr>
              <a:t>Activate</a:t>
            </a:r>
            <a:br>
              <a:rPr lang="fi-FI" sz="4000" dirty="0">
                <a:solidFill>
                  <a:srgbClr val="2DA2BF"/>
                </a:solidFill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368375" y="1270439"/>
            <a:ext cx="8568951" cy="540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Täydennä lauseet, mutta älä käytä sanaa ’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lnSpc>
                <a:spcPct val="5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indent="-514350">
              <a:lnSpc>
                <a:spcPct val="60000"/>
              </a:lnSpc>
              <a:spcBef>
                <a:spcPts val="560"/>
              </a:spcBef>
              <a:buClr>
                <a:schemeClr val="dk1"/>
              </a:buClr>
              <a:buFont typeface="Arial"/>
              <a:buAutoNum type="arabicPeriod"/>
            </a:pPr>
            <a:r>
              <a:rPr lang="fi-FI" sz="2800" i="1" u="sng" dirty="0"/>
              <a:t>Jos olisit ollut</a:t>
            </a:r>
            <a:r>
              <a:rPr lang="fi-FI" sz="2800" i="1" dirty="0"/>
              <a:t> </a:t>
            </a:r>
            <a:r>
              <a:rPr lang="fi-FI" sz="2800" b="0" i="0" strike="noStrike" cap="none" dirty="0" err="1">
                <a:solidFill>
                  <a:schemeClr val="dk1"/>
                </a:solidFill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would’ve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lnSpc>
                <a:spcPct val="6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dirty="0">
                <a:solidFill>
                  <a:schemeClr val="dk1"/>
                </a:solidFill>
              </a:rPr>
              <a:t>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would’ve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sz="2800" dirty="0">
              <a:solidFill>
                <a:schemeClr val="dk1"/>
              </a:solidFill>
            </a:endParaRPr>
          </a:p>
          <a:p>
            <a:pPr marL="0" indent="0">
              <a:lnSpc>
                <a:spcPct val="70000"/>
              </a:lnSpc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tx1"/>
                </a:solidFill>
              </a:rPr>
              <a:t>2.   </a:t>
            </a:r>
            <a:r>
              <a:rPr lang="fi-FI" sz="2800" i="1" u="sng" dirty="0">
                <a:solidFill>
                  <a:srgbClr val="2DA2BF"/>
                </a:solidFill>
              </a:rPr>
              <a:t>Jos olisin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you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again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</a:p>
          <a:p>
            <a:pPr marL="571500" lvl="1" indent="0">
              <a:lnSpc>
                <a:spcPct val="70000"/>
              </a:lnSpc>
              <a:buSzPct val="25000"/>
              <a:buNone/>
            </a:pPr>
            <a:r>
              <a:rPr lang="fi-FI" sz="2400" b="1" dirty="0"/>
              <a:t>	</a:t>
            </a:r>
            <a:r>
              <a:rPr lang="fi-FI" b="1" dirty="0" err="1"/>
              <a:t>Were</a:t>
            </a:r>
            <a:r>
              <a:rPr lang="fi-FI" b="1" dirty="0"/>
              <a:t> I </a:t>
            </a:r>
            <a:r>
              <a:rPr lang="fi-FI" dirty="0" err="1"/>
              <a:t>you</a:t>
            </a:r>
            <a:r>
              <a:rPr lang="fi-FI" dirty="0"/>
              <a:t>, I </a:t>
            </a:r>
            <a:r>
              <a:rPr lang="fi-FI" b="0" i="0" u="none" strike="noStrike" cap="none" dirty="0" err="1">
                <a:solidFill>
                  <a:schemeClr val="dk1"/>
                </a:solidFill>
                <a:sym typeface="Calibri"/>
              </a:rPr>
              <a:t>would</a:t>
            </a:r>
            <a:r>
              <a:rPr lang="fi-FI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i="0" u="none" strike="noStrike" cap="none" dirty="0" err="1">
                <a:solidFill>
                  <a:schemeClr val="dk1"/>
                </a:solidFill>
                <a:sym typeface="Calibri"/>
              </a:rPr>
              <a:t>certainly</a:t>
            </a:r>
            <a:r>
              <a:rPr lang="fi-FI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i="0" u="none" strike="noStrike" cap="none" dirty="0" err="1">
                <a:solidFill>
                  <a:schemeClr val="dk1"/>
                </a:solidFill>
                <a:sym typeface="Calibri"/>
              </a:rPr>
              <a:t>call</a:t>
            </a:r>
            <a:r>
              <a:rPr lang="fi-FI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i="0" u="none" strike="noStrike" cap="none" dirty="0" err="1">
                <a:solidFill>
                  <a:schemeClr val="dk1"/>
                </a:solidFill>
                <a:sym typeface="Calibri"/>
              </a:rPr>
              <a:t>her</a:t>
            </a:r>
            <a:r>
              <a:rPr lang="fi-FI" b="0" i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b="0" i="0" u="none" strike="noStrike" cap="none" dirty="0" err="1">
                <a:solidFill>
                  <a:schemeClr val="dk1"/>
                </a:solidFill>
                <a:sym typeface="Calibri"/>
              </a:rPr>
              <a:t>again</a:t>
            </a:r>
            <a:r>
              <a:rPr lang="fi-FI" b="0" i="0" u="none" strike="noStrike" cap="none" dirty="0">
                <a:solidFill>
                  <a:schemeClr val="dk1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60000"/>
              </a:lnSpc>
              <a:spcBef>
                <a:spcPts val="560"/>
              </a:spcBef>
              <a:buClr>
                <a:schemeClr val="dk1"/>
              </a:buClr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i="1" u="sng" dirty="0">
                <a:solidFill>
                  <a:srgbClr val="2DA2BF"/>
                </a:solidFill>
              </a:rPr>
              <a:t>jos sattuisit löytämään</a:t>
            </a:r>
            <a:r>
              <a:rPr lang="fi-FI" sz="2800" b="0" i="0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6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i="1" dirty="0">
                <a:solidFill>
                  <a:schemeClr val="dk1"/>
                </a:solidFill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0" i="1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Tarkastele liikkuvan määreen sijaintia suhteessa lauseen predikaattiin.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energetic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Liikkuvan määreen paikka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16224" y="1423928"/>
            <a:ext cx="8280919" cy="5184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cycles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enjoys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yksiosaisen predikaatin edellä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energetic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dirty="0" err="1">
                <a:solidFill>
                  <a:schemeClr val="dk1"/>
                </a:solidFill>
              </a:rPr>
              <a:t>b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2800" b="1" dirty="0">
                <a:solidFill>
                  <a:schemeClr val="dk1"/>
                </a:solidFill>
              </a:rPr>
              <a:t>-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 jälkeen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(am / is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moniosaisen predikaatin 1. apuverbin jälkeen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1187624" y="2855035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hape 108"/>
          <p:cNvCxnSpPr/>
          <p:nvPr/>
        </p:nvCxnSpPr>
        <p:spPr>
          <a:xfrm>
            <a:off x="1187624" y="4430156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108"/>
          <p:cNvCxnSpPr/>
          <p:nvPr/>
        </p:nvCxnSpPr>
        <p:spPr>
          <a:xfrm>
            <a:off x="1187624" y="5886255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4"/>
          </p:nvPr>
        </p:nvSpPr>
        <p:spPr>
          <a:xfrm>
            <a:off x="395536" y="1268759"/>
            <a:ext cx="8568951" cy="48330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Kysymyksessä liikkuvan määreen paikka on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subjektin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jäljessä.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finished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grandfather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Vihje: Osaat varmaan sijoittaa kieltosanan ’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lauseeseen. Liikkuva määre sijoitetaan samaan paikkaan.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actors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actors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400" b="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57929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Sijoita lauseeseen liikkuva määre.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tourists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Danish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Danish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!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concert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definitely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definitely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concert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4. My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brother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watches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sports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on TV.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hardly</a:t>
            </a:r>
            <a:r>
              <a:rPr lang="fi-FI" sz="2800" b="0" i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brother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hardly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151931" y="969994"/>
            <a:ext cx="8892479" cy="4896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5. I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started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interrupted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me.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barely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barely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interrupted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It’s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nice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!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It’s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nice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7. My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and I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spend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whole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spa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 (</a:t>
            </a:r>
            <a:r>
              <a:rPr lang="fi-FI" sz="26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usually</a:t>
            </a:r>
            <a:r>
              <a:rPr lang="fi-FI" sz="26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friends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I </a:t>
            </a:r>
            <a:r>
              <a:rPr lang="fi-FI" sz="26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usually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spend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whole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spa</a:t>
            </a:r>
            <a:r>
              <a:rPr lang="fi-FI" sz="2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8. I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met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lovely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 (</a:t>
            </a:r>
            <a:r>
              <a:rPr lang="fi-FI" sz="2800" b="0" i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seldom</a:t>
            </a: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seldom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lovely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71"/>
              <a:buFont typeface="Arial"/>
              <a:buChar char="•"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Objektiivi vastaa kysymykseen </a:t>
            </a:r>
            <a:r>
              <a:rPr lang="fi-FI" sz="2802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’Kenelle?’</a:t>
            </a:r>
          </a:p>
          <a:p>
            <a:pPr marL="0" marR="0" lvl="0" indent="0" algn="l" rtl="0">
              <a:lnSpc>
                <a:spcPct val="80000"/>
              </a:lnSpc>
              <a:spcBef>
                <a:spcPts val="42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137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Vertaa seuraavien lauseiden sanajärjestystä.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Mitä huomaat objektin ja objektiivin järjestyksestä?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Entä, mitä muuta huomioitavaa niihin liittyy?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2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137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news.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news to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24935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2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Objektin ja objektiivin järjestystä voidaan vaihdella. Yleensä näistä kahdesta painotetumpi sijoitetaan lauseen loppuun.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objekti sijoitetaan lauseessa ennen objektiivia, tulee objektiivin eteen prepositio.</a:t>
            </a:r>
          </a:p>
          <a:p>
            <a:pPr marL="914400" marR="0" lvl="1" indent="-457200" algn="l" rtl="0">
              <a:spcBef>
                <a:spcPts val="48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622</Words>
  <Application>Microsoft Office PowerPoint</Application>
  <PresentationFormat>Näytössä katseltava diaesitys (4:3)</PresentationFormat>
  <Paragraphs>255</Paragraphs>
  <Slides>26</Slides>
  <Notes>24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30" baseType="lpstr">
      <vt:lpstr>Arial</vt:lpstr>
      <vt:lpstr>Calibri</vt:lpstr>
      <vt:lpstr>Noto Sans Symbols</vt:lpstr>
      <vt:lpstr>Office-teema</vt:lpstr>
      <vt:lpstr>PowerPoint-esitys</vt:lpstr>
      <vt:lpstr>Sanajärjestys: liikkuvat määreet</vt:lpstr>
      <vt:lpstr>Sanajärjestys: liikkuvat määreet</vt:lpstr>
      <vt:lpstr>Liikkuvan määreen paikka</vt:lpstr>
      <vt:lpstr>Sanajärjestys: liikkuvat määreet</vt:lpstr>
      <vt:lpstr> Activate  </vt:lpstr>
      <vt:lpstr>PowerPoint-esitys</vt:lpstr>
      <vt:lpstr>Sanajärjestys: Objektiivi</vt:lpstr>
      <vt:lpstr>Sanajärjestys: Objektiivi</vt:lpstr>
      <vt:lpstr>Sanajärjestys: Objektiivi</vt:lpstr>
      <vt:lpstr>Sanajärjestys: Objektiivi</vt:lpstr>
      <vt:lpstr>Sanajärjestys: Objektiivi</vt:lpstr>
      <vt:lpstr>Sanajärjestys: Objektiivi</vt:lpstr>
      <vt:lpstr> Activate  </vt:lpstr>
      <vt:lpstr>  </vt:lpstr>
      <vt:lpstr>Sanajärjestys: Erityistapauksia 1</vt:lpstr>
      <vt:lpstr> Sanajärjestys: Erityistapauksia 1  </vt:lpstr>
      <vt:lpstr>Sanajärjestys: Erityistapauksia 1</vt:lpstr>
      <vt:lpstr> Sanajärjestys: Erityistapauksia 2 </vt:lpstr>
      <vt:lpstr>Sanajärjestys: Erityistapauksia 2 </vt:lpstr>
      <vt:lpstr>Sanajärjestys: Erityistapauksia 2</vt:lpstr>
      <vt:lpstr>Sanajärjestys: Erityistapauksia 3 </vt:lpstr>
      <vt:lpstr>Sanajärjestys: Erityistapauksia 3 </vt:lpstr>
      <vt:lpstr> Activate. </vt:lpstr>
      <vt:lpstr> Activate </vt:lpstr>
      <vt:lpstr> Activate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Satu Siltala</cp:lastModifiedBy>
  <cp:revision>18</cp:revision>
  <dcterms:modified xsi:type="dcterms:W3CDTF">2016-11-08T13:29:06Z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1874600358</vt:i4>
  </property>
  <property fmtid="{D5CDD505-2E9C-101B-9397-08002B2CF9AE}" pid="3" name="_NewReviewCycle">
    <vt:lpwstr/>
  </property>
  <property fmtid="{D5CDD505-2E9C-101B-9397-08002B2CF9AE}" pid="4" name="_EmailSubject">
    <vt:lpwstr>lisää slaideja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