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3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10.jpeg" ContentType="image/jpeg"/>
  <Override PartName="/ppt/media/image4.jpeg" ContentType="image/jpeg"/>
  <Override PartName="/ppt/media/image8.png" ContentType="image/png"/>
  <Override PartName="/ppt/media/image7.jpeg" ContentType="image/jpeg"/>
  <Override PartName="/ppt/media/image5.png" ContentType="image/png"/>
  <Override PartName="/ppt/media/image9.png" ContentType="image/png"/>
  <Override PartName="/ppt/media/image2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A758EF6E-52ED-4D39-9217-6CE78C9FAD3C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6191FAD8-14B6-47F1-BE85-6B1914E13E01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r>
              <a:rPr lang="fi-FI"/>
              <a:t>Kannattanee jakaa kahteen diaan… Ne seuraavana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28AED255-45A5-40FA-8B3C-67515310E60A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r>
              <a:rPr b="1" lang="fi-FI">
                <a:solidFill>
                  <a:srgbClr val="ff0000"/>
                </a:solidFill>
              </a:rPr>
              <a:t>HUOM! Kannattanee jakaa kahteen diaan… Ne seuraavana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A5B0F3C-9B58-40AF-BF7C-4E06E9BBC0EB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11E707C-B8D1-4888-B108-D2DA8FA4CA88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504E495-88FE-4F3B-9505-7B6BBAA21136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E8FEC28-4A62-4721-ADE4-24A9C480CF5C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E35A9EF-1EAB-4807-A5DE-2E327E37094C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67640" y="31410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Lauseenvastikkeet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eb641b"/>
                </a:solidFill>
                <a:latin typeface="Calibri"/>
              </a:rPr>
              <a:t>Muodostus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lang="fi-FI" sz="4400">
                <a:solidFill>
                  <a:srgbClr val="ff8119"/>
                </a:solidFill>
                <a:latin typeface="Calibri"/>
              </a:rPr>
              <a:t>
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67640" y="548640"/>
            <a:ext cx="8300520" cy="5832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900">
                <a:solidFill>
                  <a:srgbClr val="2da2bf"/>
                </a:solidFill>
                <a:latin typeface="Calibri"/>
              </a:rPr>
              <a:t>Ovatko seuraavat alleviivatut sivulauseet aktiivissa vai passiivissa?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1. Who is the man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who is walking on the motorway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? 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2. Katie is on the train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which will arrive at Platform 6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3. People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who arrive late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will not be allowed in. 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4.</a:t>
            </a:r>
            <a:r>
              <a:rPr lang="fi-FI" sz="2400">
                <a:solidFill>
                  <a:srgbClr val="ff0000"/>
                </a:solidFill>
                <a:latin typeface="Calibri"/>
              </a:rPr>
              <a:t>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I like to buy cheese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that is produced locally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5. We all loved the pie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that was baked by your mother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6.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Because I was feeling tired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, I went home early today.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7.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When I was asked to chair the meeting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, I felt proud.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7380360" y="2962440"/>
            <a:ext cx="108972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aktiivi</a:t>
            </a:r>
            <a:endParaRPr/>
          </a:p>
        </p:txBody>
      </p:sp>
      <p:sp>
        <p:nvSpPr>
          <p:cNvPr id="126" name="CustomShape 3"/>
          <p:cNvSpPr/>
          <p:nvPr/>
        </p:nvSpPr>
        <p:spPr>
          <a:xfrm>
            <a:off x="7373880" y="1758600"/>
            <a:ext cx="108540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aktiivi</a:t>
            </a:r>
            <a:endParaRPr/>
          </a:p>
        </p:txBody>
      </p:sp>
      <p:sp>
        <p:nvSpPr>
          <p:cNvPr id="127" name="CustomShape 4"/>
          <p:cNvSpPr/>
          <p:nvPr/>
        </p:nvSpPr>
        <p:spPr>
          <a:xfrm>
            <a:off x="7373880" y="2338560"/>
            <a:ext cx="108972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aktiivi</a:t>
            </a:r>
            <a:endParaRPr/>
          </a:p>
        </p:txBody>
      </p:sp>
      <p:sp>
        <p:nvSpPr>
          <p:cNvPr id="128" name="CustomShape 5"/>
          <p:cNvSpPr/>
          <p:nvPr/>
        </p:nvSpPr>
        <p:spPr>
          <a:xfrm>
            <a:off x="7409160" y="4130640"/>
            <a:ext cx="108972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passiivi</a:t>
            </a:r>
            <a:endParaRPr/>
          </a:p>
        </p:txBody>
      </p:sp>
      <p:sp>
        <p:nvSpPr>
          <p:cNvPr id="129" name="CustomShape 6"/>
          <p:cNvSpPr/>
          <p:nvPr/>
        </p:nvSpPr>
        <p:spPr>
          <a:xfrm>
            <a:off x="7409160" y="3545280"/>
            <a:ext cx="108972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passiivi</a:t>
            </a:r>
            <a:endParaRPr/>
          </a:p>
        </p:txBody>
      </p:sp>
      <p:sp>
        <p:nvSpPr>
          <p:cNvPr id="130" name="CustomShape 7"/>
          <p:cNvSpPr/>
          <p:nvPr/>
        </p:nvSpPr>
        <p:spPr>
          <a:xfrm>
            <a:off x="7409160" y="5277600"/>
            <a:ext cx="108972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passiivi</a:t>
            </a:r>
            <a:endParaRPr/>
          </a:p>
        </p:txBody>
      </p:sp>
      <p:sp>
        <p:nvSpPr>
          <p:cNvPr id="131" name="CustomShape 8"/>
          <p:cNvSpPr/>
          <p:nvPr/>
        </p:nvSpPr>
        <p:spPr>
          <a:xfrm>
            <a:off x="7409160" y="4692240"/>
            <a:ext cx="1089720" cy="287640"/>
          </a:xfrm>
          <a:prstGeom prst="rect">
            <a:avLst/>
          </a:prstGeom>
          <a:solidFill>
            <a:srgbClr val="2da2bf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>
                <a:solidFill>
                  <a:srgbClr val="000000"/>
                </a:solidFill>
                <a:latin typeface="Calibri"/>
              </a:rPr>
              <a:t>aktiivi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21" st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79" st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30" st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80" st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35" st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92" st="3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48" st="3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67640" y="1124640"/>
            <a:ext cx="8424720" cy="5172480"/>
          </a:xfrm>
          <a:prstGeom prst="rect">
            <a:avLst/>
          </a:prstGeom>
        </p:spPr>
        <p:txBody>
          <a:bodyPr/>
          <a:p>
            <a:pPr>
              <a:lnSpc>
                <a:spcPct val="11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Aktiivimuotoisen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sivulauseen lauseenvastike muodostetaan  verbin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-ing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-muodolla (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partisiipin preesens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).</a:t>
            </a:r>
            <a:endParaRPr/>
          </a:p>
          <a:p>
            <a:pPr lvl="5">
              <a:lnSpc>
                <a:spcPct val="120000"/>
              </a:lnSpc>
              <a:buFont charset="2" typeface="Wingdings"/>
              <a:buAutoNum type="arabicPeriod"/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-verbin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-ing</a:t>
            </a:r>
            <a:r>
              <a:rPr b="1" lang="fi-FI" sz="2400">
                <a:solidFill>
                  <a:srgbClr val="2da2bf"/>
                </a:solidFill>
                <a:latin typeface="Calibri"/>
              </a:rPr>
              <a:t>-muoto</a:t>
            </a:r>
            <a:endParaRPr/>
          </a:p>
          <a:p>
            <a:pPr lvl="5">
              <a:lnSpc>
                <a:spcPct val="120000"/>
              </a:lnSpc>
              <a:buFont charset="2" typeface="Wingdings"/>
              <a:buAutoNum type="arabicPeriod"/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subjekti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2da2bf"/>
                </a:solidFill>
                <a:latin typeface="Calibri"/>
              </a:rPr>
              <a:t>pois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(jos sama kuin päälauseen)</a:t>
            </a:r>
            <a:endParaRPr/>
          </a:p>
          <a:p>
            <a:pPr lvl="5">
              <a:lnSpc>
                <a:spcPct val="120000"/>
              </a:lnSpc>
              <a:buFont charset="2" typeface="Wingdings"/>
              <a:buAutoNum type="arabicPeriod"/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konjunktio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2da2bf"/>
                </a:solidFill>
                <a:latin typeface="Calibri"/>
              </a:rPr>
              <a:t>pois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(yleensä)</a:t>
            </a:r>
            <a:endParaRPr/>
          </a:p>
          <a:p>
            <a:pPr>
              <a:lnSpc>
                <a:spcPct val="120000"/>
              </a:lnSpc>
            </a:pPr>
            <a:r>
              <a:rPr lang="fi-FI" sz="2200">
                <a:solidFill>
                  <a:srgbClr val="000000"/>
                </a:solidFill>
                <a:latin typeface="Calibri"/>
              </a:rPr>
              <a:t>1. Who is the man </a:t>
            </a:r>
            <a:r>
              <a:rPr lang="fi-FI" sz="2200" u="sng">
                <a:solidFill>
                  <a:srgbClr val="000000"/>
                </a:solidFill>
                <a:latin typeface="Calibri"/>
              </a:rPr>
              <a:t>who is walking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on the motorway? </a:t>
            </a:r>
            <a:endParaRPr/>
          </a:p>
          <a:p>
            <a:pPr>
              <a:lnSpc>
                <a:spcPct val="120000"/>
              </a:lnSpc>
            </a:pPr>
            <a:r>
              <a:rPr lang="fi-FI" sz="22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200">
                <a:solidFill>
                  <a:srgbClr val="000000"/>
                </a:solidFill>
                <a:latin typeface="Wingdings"/>
              </a:rPr>
              <a:t>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Who is the man </a:t>
            </a:r>
            <a:r>
              <a:rPr b="1" lang="fi-FI" sz="2200" u="sng">
                <a:solidFill>
                  <a:srgbClr val="000000"/>
                </a:solidFill>
                <a:latin typeface="Calibri"/>
              </a:rPr>
              <a:t>walking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on the motorway?</a:t>
            </a:r>
            <a:endParaRPr/>
          </a:p>
          <a:p>
            <a:pPr>
              <a:lnSpc>
                <a:spcPct val="120000"/>
              </a:lnSpc>
            </a:pPr>
            <a:r>
              <a:rPr lang="fi-FI" sz="2200">
                <a:solidFill>
                  <a:srgbClr val="000000"/>
                </a:solidFill>
                <a:latin typeface="Calibri"/>
              </a:rPr>
              <a:t>2. Katie is on the train </a:t>
            </a:r>
            <a:r>
              <a:rPr lang="fi-FI" sz="2200" u="sng">
                <a:solidFill>
                  <a:srgbClr val="000000"/>
                </a:solidFill>
                <a:latin typeface="Calibri"/>
              </a:rPr>
              <a:t>which will arrive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at Platform 6.</a:t>
            </a:r>
            <a:endParaRPr/>
          </a:p>
          <a:p>
            <a:pPr>
              <a:lnSpc>
                <a:spcPct val="120000"/>
              </a:lnSpc>
            </a:pPr>
            <a:r>
              <a:rPr lang="fi-FI" sz="22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200">
                <a:solidFill>
                  <a:srgbClr val="000000"/>
                </a:solidFill>
                <a:latin typeface="Wingdings"/>
              </a:rPr>
              <a:t>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Katie is on the train </a:t>
            </a:r>
            <a:r>
              <a:rPr b="1" lang="fi-FI" sz="2200" u="sng">
                <a:solidFill>
                  <a:srgbClr val="000000"/>
                </a:solidFill>
                <a:latin typeface="Calibri"/>
              </a:rPr>
              <a:t>arriving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at Platform 6.</a:t>
            </a:r>
            <a:endParaRPr/>
          </a:p>
          <a:p>
            <a:pPr>
              <a:lnSpc>
                <a:spcPct val="120000"/>
              </a:lnSpc>
            </a:pPr>
            <a:r>
              <a:rPr lang="fi-FI" sz="2200">
                <a:solidFill>
                  <a:srgbClr val="000000"/>
                </a:solidFill>
                <a:latin typeface="Calibri"/>
              </a:rPr>
              <a:t>3. People </a:t>
            </a:r>
            <a:r>
              <a:rPr lang="fi-FI" sz="2200" u="sng">
                <a:solidFill>
                  <a:srgbClr val="000000"/>
                </a:solidFill>
                <a:latin typeface="Calibri"/>
              </a:rPr>
              <a:t>who arrive late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will not be allowed in.</a:t>
            </a:r>
            <a:endParaRPr/>
          </a:p>
          <a:p>
            <a:pPr>
              <a:lnSpc>
                <a:spcPct val="120000"/>
              </a:lnSpc>
            </a:pPr>
            <a:r>
              <a:rPr lang="fi-FI" sz="22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200">
                <a:solidFill>
                  <a:srgbClr val="000000"/>
                </a:solidFill>
                <a:latin typeface="Wingdings"/>
              </a:rPr>
              <a:t>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People </a:t>
            </a:r>
            <a:r>
              <a:rPr b="1" lang="fi-FI" sz="2200" u="sng">
                <a:solidFill>
                  <a:srgbClr val="000000"/>
                </a:solidFill>
                <a:latin typeface="Calibri"/>
              </a:rPr>
              <a:t>arriving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late will not be allowed in.</a:t>
            </a:r>
            <a:endParaRPr/>
          </a:p>
          <a:p>
            <a:pPr>
              <a:lnSpc>
                <a:spcPct val="120000"/>
              </a:lnSpc>
            </a:pPr>
            <a:r>
              <a:rPr lang="fi-FI" sz="2200">
                <a:solidFill>
                  <a:srgbClr val="000000"/>
                </a:solidFill>
                <a:latin typeface="Calibri"/>
              </a:rPr>
              <a:t>6. </a:t>
            </a:r>
            <a:r>
              <a:rPr lang="fi-FI" sz="2200" u="sng">
                <a:solidFill>
                  <a:srgbClr val="000000"/>
                </a:solidFill>
                <a:latin typeface="Calibri"/>
              </a:rPr>
              <a:t>Because I was feeling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tired, I went home early today.</a:t>
            </a:r>
            <a:endParaRPr/>
          </a:p>
          <a:p>
            <a:pPr>
              <a:lnSpc>
                <a:spcPct val="120000"/>
              </a:lnSpc>
            </a:pPr>
            <a:r>
              <a:rPr b="1" lang="fi-FI" sz="22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2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2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200" u="sng">
                <a:solidFill>
                  <a:srgbClr val="000000"/>
                </a:solidFill>
                <a:latin typeface="Calibri"/>
              </a:rPr>
              <a:t>Feeling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 tired, I went home early today.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395640" y="404640"/>
            <a:ext cx="8352720" cy="538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LAUSEENVASTIKKEET</a:t>
            </a:r>
            <a:endParaRPr/>
          </a:p>
        </p:txBody>
      </p:sp>
    </p:spTree>
  </p:cSld>
  <p:timing>
    <p:tnLst>
      <p:par>
        <p:cTn dur="indefinite" id="61" nodeType="tmRoot" restart="never">
          <p:childTnLst>
            <p:seq>
              <p:cTn dur="indefinite" id="62" nodeType="mainSeq">
                <p:childTnLst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22" st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63" st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89" st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40" st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83" st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41" st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90" st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40" st="3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88" st="4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45" st="4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88" st="5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67640" y="1272600"/>
            <a:ext cx="8424720" cy="5112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Passiivimuotoisen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sivulauseen lauseenvastike muodostetaan  verbin 3. muodolla (partisiipin perfekti).</a:t>
            </a:r>
            <a:endParaRPr/>
          </a:p>
          <a:p>
            <a:pPr lvl="5">
              <a:lnSpc>
                <a:spcPct val="90000"/>
              </a:lnSpc>
              <a:buFont charset="2" typeface="Wingdings"/>
              <a:buAutoNum type="arabicPeriod"/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verbin 3.muoto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ilman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be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-verbiä</a:t>
            </a:r>
            <a:endParaRPr/>
          </a:p>
          <a:p>
            <a:pPr lvl="5">
              <a:lnSpc>
                <a:spcPct val="90000"/>
              </a:lnSpc>
              <a:buFont charset="2" typeface="Wingdings"/>
              <a:buAutoNum type="arabicPeriod"/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subjekti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pois (jos sama kuin päälauseessa)</a:t>
            </a:r>
            <a:endParaRPr/>
          </a:p>
          <a:p>
            <a:pPr lvl="5">
              <a:lnSpc>
                <a:spcPct val="90000"/>
              </a:lnSpc>
              <a:buFont charset="2" typeface="Wingdings"/>
              <a:buAutoNum type="arabicPeriod"/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konjunktio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pois (yleensä)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4.</a:t>
            </a:r>
            <a:r>
              <a:rPr lang="fi-FI" sz="2400">
                <a:solidFill>
                  <a:srgbClr val="ff0000"/>
                </a:solidFill>
                <a:latin typeface="Calibri"/>
              </a:rPr>
              <a:t>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I like to buy cheese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that is produced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locally.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I like to buy cheese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produced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locally.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5. We all loved the pie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that was baked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by your mother.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We all loved the pie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baked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by your mother.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7.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When I was asked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to chair the meeting, I felt proud.</a:t>
            </a:r>
            <a:endParaRPr/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Asked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to chair the meeting, I felt proud.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395640" y="620640"/>
            <a:ext cx="8352720" cy="647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LAUSEENVASTIKKEET</a:t>
            </a:r>
            <a:endParaRPr/>
          </a:p>
        </p:txBody>
      </p:sp>
    </p:spTree>
  </p:cSld>
  <p:timing>
    <p:tnLst>
      <p:par>
        <p:cTn dur="indefinite" id="107" nodeType="tmRoot" restart="never">
          <p:childTnLst>
            <p:seq>
              <p:cTn dur="indefinite" id="108" nodeType="mainSeq">
                <p:childTnLst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id="1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33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76" st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02" st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id="1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52" st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id="1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94" st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49" st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3">
                      <p:stCondLst>
                        <p:cond delay="indefinite"/>
                      </p:stCondLst>
                      <p:childTnLst>
                        <p:par>
                          <p:cTn fill="hold" id="134">
                            <p:stCondLst>
                              <p:cond delay="0"/>
                            </p:stCondLst>
                            <p:childTnLst>
                              <p:par>
                                <p:cTn fill="hold" id="1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95" st="3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id="1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51" st="3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96" st="4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