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59" r:id="rId5"/>
    <p:sldId id="294" r:id="rId6"/>
    <p:sldId id="299" r:id="rId7"/>
    <p:sldId id="300" r:id="rId8"/>
    <p:sldId id="304" r:id="rId9"/>
    <p:sldId id="301" r:id="rId10"/>
    <p:sldId id="303" r:id="rId11"/>
    <p:sldId id="302" r:id="rId12"/>
    <p:sldId id="305" r:id="rId13"/>
    <p:sldId id="306" r:id="rId14"/>
    <p:sldId id="307" r:id="rId15"/>
    <p:sldId id="309" r:id="rId16"/>
    <p:sldId id="310" r:id="rId17"/>
    <p:sldId id="308" r:id="rId18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3F9DB228-0659-4873-81B2-40D3DD3CFE72}">
          <p14:sldIdLst>
            <p14:sldId id="256"/>
            <p14:sldId id="257"/>
            <p14:sldId id="259"/>
          </p14:sldIdLst>
        </p14:section>
        <p14:section name="Nimetön osa" id="{039B2CDE-991D-41F6-9A19-FA56EBECAD39}">
          <p14:sldIdLst>
            <p14:sldId id="294"/>
            <p14:sldId id="299"/>
            <p14:sldId id="300"/>
            <p14:sldId id="304"/>
            <p14:sldId id="301"/>
            <p14:sldId id="303"/>
            <p14:sldId id="302"/>
            <p14:sldId id="305"/>
            <p14:sldId id="306"/>
            <p14:sldId id="307"/>
            <p14:sldId id="309"/>
            <p14:sldId id="310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3488" autoAdjust="0"/>
  </p:normalViewPr>
  <p:slideViewPr>
    <p:cSldViewPr>
      <p:cViewPr varScale="1">
        <p:scale>
          <a:sx n="106" d="100"/>
          <a:sy n="106" d="100"/>
        </p:scale>
        <p:origin x="720" y="114"/>
      </p:cViewPr>
      <p:guideLst>
        <p:guide orient="horz" pos="2160"/>
        <p:guide pos="3840"/>
        <p:guide orient="horz" pos="22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39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429972"/>
            <a:ext cx="2946325" cy="496779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924" y="9429972"/>
            <a:ext cx="2946325" cy="496779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C6C09EC4-76DA-48B9-BEFD-C01CE1B67B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3001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25" cy="496780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924" y="1"/>
            <a:ext cx="2946325" cy="496780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D42B47FD-6812-4969-B471-1D3B87B20C59}" type="datetimeFigureOut">
              <a:rPr lang="fi-FI" smtClean="0"/>
              <a:t>15.9.2023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82" y="4715723"/>
            <a:ext cx="5438711" cy="4468069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9972"/>
            <a:ext cx="2946325" cy="496779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924" y="9429972"/>
            <a:ext cx="2946325" cy="496779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708B8F54-4C9C-4769-A7CD-2146F75566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1868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8F54-4C9C-4769-A7CD-2146F75566C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7733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8F54-4C9C-4769-A7CD-2146F75566C9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7861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8F54-4C9C-4769-A7CD-2146F75566C9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657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8F54-4C9C-4769-A7CD-2146F75566C9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863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8F54-4C9C-4769-A7CD-2146F75566C9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891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8F54-4C9C-4769-A7CD-2146F75566C9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3794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8F54-4C9C-4769-A7CD-2146F75566C9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208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8F54-4C9C-4769-A7CD-2146F75566C9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5728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8F54-4C9C-4769-A7CD-2146F75566C9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5260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8F54-4C9C-4769-A7CD-2146F75566C9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0731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8F54-4C9C-4769-A7CD-2146F75566C9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4552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8F54-4C9C-4769-A7CD-2146F75566C9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73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8F54-4C9C-4769-A7CD-2146F75566C9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9587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8F54-4C9C-4769-A7CD-2146F75566C9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782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i-FI" sz="4400" b="0" strike="noStrike" spc="-1">
                <a:latin typeface="Arial"/>
              </a:rPr>
              <a:t>Muokkaa otsikon tekstimuotoa napsauttamalla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3200" b="0" strike="noStrike" spc="-1">
                <a:latin typeface="Arial"/>
              </a:rPr>
              <a:t>Muokkaa jäsennyksen tekstimuotoa napsauttamalla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b="0" strike="noStrike" spc="-1">
                <a:latin typeface="Arial"/>
              </a:rPr>
              <a:t>Toinen jäsennystaso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400" b="0" strike="noStrike" spc="-1">
                <a:latin typeface="Arial"/>
              </a:rPr>
              <a:t>Kolmas jäsennystaso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000" b="0" strike="noStrike" spc="-1">
                <a:latin typeface="Arial"/>
              </a:rPr>
              <a:t>Neljäs jäsennystaso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latin typeface="Arial"/>
              </a:rPr>
              <a:t>Viides jäsennystaso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latin typeface="Arial"/>
              </a:rPr>
              <a:t>Kuudes jäsennystaso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latin typeface="Arial"/>
              </a:rPr>
              <a:t>Seitsemäs jäsennystaso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i-FI" sz="4400" b="0" strike="noStrike" spc="-1">
                <a:latin typeface="Arial"/>
              </a:rPr>
              <a:t>Muokkaa otsikon tekstimuotoa napsauttamalla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3200" b="0" strike="noStrike" spc="-1">
                <a:latin typeface="Arial"/>
              </a:rPr>
              <a:t>Muokkaa jäsennyksen tekstimuotoa napsauttamalla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b="0" strike="noStrike" spc="-1">
                <a:latin typeface="Arial"/>
              </a:rPr>
              <a:t>Toinen jäsennystaso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400" b="0" strike="noStrike" spc="-1">
                <a:latin typeface="Arial"/>
              </a:rPr>
              <a:t>Kolmas jäsennystaso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000" b="0" strike="noStrike" spc="-1">
                <a:latin typeface="Arial"/>
              </a:rPr>
              <a:t>Neljäs jäsennystaso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latin typeface="Arial"/>
              </a:rPr>
              <a:t>Viides jäsennystaso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latin typeface="Arial"/>
              </a:rPr>
              <a:t>Kuudes jäsennystaso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latin typeface="Arial"/>
              </a:rPr>
              <a:t>Seitsemäs jäsennystaso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ut.leino@forssa.f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mailto:sari.lintula@edu.forssa.fi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782720" y="440820"/>
            <a:ext cx="4365000" cy="6040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i-FI" sz="1400" b="0" strike="noStrike" spc="-1" dirty="0">
                <a:solidFill>
                  <a:srgbClr val="000000"/>
                </a:solidFill>
                <a:latin typeface="Berlin Sans FB"/>
                <a:ea typeface="Calibri"/>
              </a:rPr>
              <a:t>sivistys- ja tulevaisuuspalveluiden toimiala</a:t>
            </a:r>
            <a:endParaRPr lang="fi-FI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400" b="0" strike="noStrike" spc="-1" dirty="0">
                <a:solidFill>
                  <a:srgbClr val="000000"/>
                </a:solidFill>
                <a:latin typeface="Berlin Sans FB"/>
                <a:ea typeface="Calibri"/>
              </a:rPr>
              <a:t>varhaiskasvatuksen palvelualue</a:t>
            </a:r>
            <a:r>
              <a:rPr lang="fi-FI" sz="1400" spc="-1" dirty="0">
                <a:solidFill>
                  <a:srgbClr val="000000"/>
                </a:solidFill>
                <a:latin typeface="Berlin Sans FB"/>
                <a:ea typeface="Calibri"/>
              </a:rPr>
              <a:t>, PIHAKOIVU</a:t>
            </a:r>
            <a:endParaRPr lang="fi-FI" sz="1400" b="0" strike="noStrike" spc="-1" dirty="0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0" y="0"/>
            <a:ext cx="12187800" cy="45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78" name="CustomShape 3"/>
          <p:cNvSpPr/>
          <p:nvPr/>
        </p:nvSpPr>
        <p:spPr>
          <a:xfrm>
            <a:off x="0" y="457200"/>
            <a:ext cx="12187800" cy="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i-FI"/>
          </a:p>
        </p:txBody>
      </p:sp>
      <p:sp>
        <p:nvSpPr>
          <p:cNvPr id="79" name="CustomShape 4"/>
          <p:cNvSpPr/>
          <p:nvPr/>
        </p:nvSpPr>
        <p:spPr>
          <a:xfrm>
            <a:off x="2739240" y="1028160"/>
            <a:ext cx="7734600" cy="14495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endParaRPr lang="fi-FI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200" b="1" strike="noStrike" spc="-1" dirty="0">
                <a:solidFill>
                  <a:srgbClr val="000000"/>
                </a:solidFill>
                <a:latin typeface="Arial"/>
                <a:ea typeface="Comic Sans MS"/>
              </a:rPr>
              <a:t>	</a:t>
            </a:r>
            <a:endParaRPr lang="fi-FI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2800" b="0" strike="noStrike" spc="-1" dirty="0">
                <a:solidFill>
                  <a:srgbClr val="000000"/>
                </a:solidFill>
                <a:latin typeface="Berlin Sans FB"/>
                <a:ea typeface="Comic Sans MS"/>
              </a:rPr>
              <a:t>PIHAKOIVUN VUOSISUUNNITELMA </a:t>
            </a:r>
            <a:endParaRPr lang="fi-FI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2800" b="0" strike="noStrike" spc="-1" dirty="0">
                <a:solidFill>
                  <a:srgbClr val="000000"/>
                </a:solidFill>
                <a:latin typeface="Berlin Sans FB"/>
                <a:ea typeface="Comic Sans MS"/>
              </a:rPr>
              <a:t>Toimintavuosi  2023 -2024</a:t>
            </a:r>
          </a:p>
          <a:p>
            <a:pPr>
              <a:lnSpc>
                <a:spcPct val="100000"/>
              </a:lnSpc>
            </a:pPr>
            <a:r>
              <a:rPr lang="fi-FI" sz="1200" spc="-1" dirty="0">
                <a:solidFill>
                  <a:srgbClr val="000000"/>
                </a:solidFill>
                <a:latin typeface="Berlin Sans FB"/>
              </a:rPr>
              <a:t>Ja arviointi toimintakaudelta 2022 -2023</a:t>
            </a:r>
            <a:endParaRPr lang="fi-FI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i-FI" sz="2800" b="0" strike="noStrike" spc="-1" dirty="0">
              <a:latin typeface="Arial"/>
            </a:endParaRPr>
          </a:p>
        </p:txBody>
      </p:sp>
      <p:sp>
        <p:nvSpPr>
          <p:cNvPr id="80" name="CustomShape 5"/>
          <p:cNvSpPr/>
          <p:nvPr/>
        </p:nvSpPr>
        <p:spPr>
          <a:xfrm>
            <a:off x="2567608" y="2518920"/>
            <a:ext cx="4968552" cy="32863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i-FI" sz="18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erlin Sans FB"/>
                <a:ea typeface="DejaVu Sans"/>
              </a:rPr>
              <a:t>PIHAKOIVUN PÄIVÄKOTI, </a:t>
            </a:r>
          </a:p>
          <a:p>
            <a:pPr>
              <a:lnSpc>
                <a:spcPct val="100000"/>
              </a:lnSpc>
            </a:pPr>
            <a:r>
              <a:rPr lang="fi-FI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erlin Sans FB"/>
                <a:ea typeface="DejaVu Sans"/>
              </a:rPr>
              <a:t>vuorohoitopäiväkoti</a:t>
            </a:r>
            <a:endParaRPr lang="fi-FI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i-FI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pc="-1" dirty="0">
                <a:solidFill>
                  <a:srgbClr val="000000"/>
                </a:solidFill>
                <a:latin typeface="Berlin Sans FB"/>
                <a:ea typeface="DejaVu Sans"/>
              </a:rPr>
              <a:t>o</a:t>
            </a:r>
            <a:r>
              <a:rPr lang="fi-FI" sz="1800" b="0" strike="noStrike" spc="-1" dirty="0">
                <a:solidFill>
                  <a:srgbClr val="000000"/>
                </a:solidFill>
                <a:latin typeface="Berlin Sans FB"/>
                <a:ea typeface="DejaVu Sans"/>
              </a:rPr>
              <a:t>soite: </a:t>
            </a:r>
            <a:r>
              <a:rPr lang="fi-FI" sz="1800" b="0" strike="noStrike" spc="-1" dirty="0" err="1">
                <a:solidFill>
                  <a:srgbClr val="000000"/>
                </a:solidFill>
                <a:latin typeface="Berlin Sans FB"/>
                <a:ea typeface="DejaVu Sans"/>
              </a:rPr>
              <a:t>Kuhalankuja</a:t>
            </a:r>
            <a:r>
              <a:rPr lang="fi-FI" sz="1800" b="0" strike="noStrike" spc="-1" dirty="0">
                <a:solidFill>
                  <a:srgbClr val="000000"/>
                </a:solidFill>
                <a:latin typeface="Berlin Sans FB"/>
                <a:ea typeface="DejaVu Sans"/>
              </a:rPr>
              <a:t> 3, 30420 Forssa</a:t>
            </a:r>
            <a:endParaRPr lang="fi-FI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800" b="0" strike="noStrike" spc="-1" dirty="0">
                <a:solidFill>
                  <a:srgbClr val="000000"/>
                </a:solidFill>
                <a:latin typeface="Berlin Sans FB"/>
                <a:ea typeface="DejaVu Sans"/>
              </a:rPr>
              <a:t>	</a:t>
            </a:r>
            <a:endParaRPr lang="fi-FI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pc="-1" dirty="0">
                <a:solidFill>
                  <a:srgbClr val="000000"/>
                </a:solidFill>
                <a:latin typeface="Berlin Sans FB"/>
                <a:ea typeface="DejaVu Sans"/>
              </a:rPr>
              <a:t>p</a:t>
            </a:r>
            <a:r>
              <a:rPr lang="fi-FI" sz="1800" b="0" strike="noStrike" spc="-1" dirty="0">
                <a:solidFill>
                  <a:srgbClr val="000000"/>
                </a:solidFill>
                <a:latin typeface="Berlin Sans FB"/>
                <a:ea typeface="DejaVu Sans"/>
              </a:rPr>
              <a:t>äiväkodin johtaja: </a:t>
            </a:r>
            <a:r>
              <a:rPr lang="fi-FI" spc="-1" dirty="0">
                <a:solidFill>
                  <a:srgbClr val="000000"/>
                </a:solidFill>
                <a:latin typeface="Berlin Sans FB"/>
                <a:ea typeface="DejaVu Sans"/>
              </a:rPr>
              <a:t>Marjut Leino</a:t>
            </a:r>
            <a:endParaRPr lang="fi-FI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pc="-1" dirty="0">
                <a:solidFill>
                  <a:srgbClr val="000000"/>
                </a:solidFill>
                <a:latin typeface="Berlin Sans FB"/>
                <a:ea typeface="DejaVu Sans"/>
              </a:rPr>
              <a:t>p</a:t>
            </a:r>
            <a:r>
              <a:rPr lang="fi-FI" sz="1800" b="0" strike="noStrike" spc="-1" dirty="0">
                <a:solidFill>
                  <a:srgbClr val="000000"/>
                </a:solidFill>
                <a:latin typeface="Berlin Sans FB"/>
                <a:ea typeface="DejaVu Sans"/>
              </a:rPr>
              <a:t>uhelin: 050-564 0058</a:t>
            </a:r>
            <a:endParaRPr lang="fi-FI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800" b="0" strike="noStrike" spc="-1" dirty="0">
                <a:solidFill>
                  <a:srgbClr val="000000"/>
                </a:solidFill>
                <a:latin typeface="Berlin Sans FB"/>
                <a:ea typeface="DejaVu Sans"/>
              </a:rPr>
              <a:t>Sähköposti: </a:t>
            </a:r>
            <a:r>
              <a:rPr lang="fi-FI" spc="-1" dirty="0">
                <a:solidFill>
                  <a:srgbClr val="000000"/>
                </a:solidFill>
                <a:latin typeface="Berlin Sans FB"/>
                <a:ea typeface="DejaVu Sans"/>
                <a:hlinkClick r:id="rId3"/>
              </a:rPr>
              <a:t>marjut.leino</a:t>
            </a:r>
            <a:r>
              <a:rPr lang="fi-FI" sz="18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Berlin Sans FB"/>
                <a:ea typeface="DejaVu Sans"/>
                <a:hlinkClick r:id="rId3"/>
              </a:rPr>
              <a:t>@forssa.fi</a:t>
            </a:r>
            <a:endParaRPr lang="fi-FI" sz="1800" b="0" u="sng" strike="noStrike" spc="-1" dirty="0">
              <a:solidFill>
                <a:srgbClr val="0000FF"/>
              </a:solidFill>
              <a:uFill>
                <a:solidFill>
                  <a:srgbClr val="FFFFFF"/>
                </a:solidFill>
              </a:uFill>
              <a:latin typeface="Berlin Sans FB"/>
              <a:ea typeface="DejaVu Sans"/>
            </a:endParaRPr>
          </a:p>
          <a:p>
            <a:pPr>
              <a:lnSpc>
                <a:spcPct val="100000"/>
              </a:lnSpc>
            </a:pPr>
            <a:endParaRPr lang="fi-FI" u="sng" spc="-1" dirty="0">
              <a:solidFill>
                <a:srgbClr val="0000FF"/>
              </a:solidFill>
              <a:uFill>
                <a:solidFill>
                  <a:srgbClr val="FFFFFF"/>
                </a:solidFill>
              </a:uFill>
              <a:latin typeface="Berlin Sans FB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fi-FI" sz="1800" b="0" u="sng" strike="noStrike" spc="-1" dirty="0">
                <a:uFill>
                  <a:solidFill>
                    <a:srgbClr val="FFFFFF"/>
                  </a:solidFill>
                </a:uFill>
                <a:latin typeface="Berlin Sans FB"/>
                <a:ea typeface="DejaVu Sans"/>
              </a:rPr>
              <a:t>Varajohtaja vt. VEO Sari Lintula</a:t>
            </a:r>
          </a:p>
          <a:p>
            <a:pPr>
              <a:lnSpc>
                <a:spcPct val="100000"/>
              </a:lnSpc>
            </a:pPr>
            <a:r>
              <a:rPr lang="fi-FI" u="sng" spc="-1" dirty="0">
                <a:uFill>
                  <a:solidFill>
                    <a:srgbClr val="FFFFFF"/>
                  </a:solidFill>
                </a:uFill>
                <a:latin typeface="Berlin Sans FB"/>
                <a:ea typeface="DejaVu Sans"/>
              </a:rPr>
              <a:t>puhelin 040-358 7176</a:t>
            </a:r>
          </a:p>
          <a:p>
            <a:pPr>
              <a:lnSpc>
                <a:spcPct val="100000"/>
              </a:lnSpc>
            </a:pPr>
            <a:r>
              <a:rPr lang="fi-FI" u="sng" spc="-1" dirty="0">
                <a:uFill>
                  <a:solidFill>
                    <a:srgbClr val="FFFFFF"/>
                  </a:solidFill>
                </a:uFill>
                <a:latin typeface="Berlin Sans FB"/>
                <a:ea typeface="DejaVu Sans"/>
              </a:rPr>
              <a:t>Sähköposti; </a:t>
            </a:r>
            <a:r>
              <a:rPr lang="fi-FI" u="sng" spc="-1" dirty="0">
                <a:uFill>
                  <a:solidFill>
                    <a:srgbClr val="FFFFFF"/>
                  </a:solidFill>
                </a:uFill>
                <a:latin typeface="Berlin Sans FB"/>
                <a:ea typeface="DejaVu Sans"/>
                <a:hlinkClick r:id="rId4"/>
              </a:rPr>
              <a:t>sari.lintula@edu.forssa.fi</a:t>
            </a:r>
            <a:r>
              <a:rPr lang="fi-FI" u="sng" spc="-1" dirty="0">
                <a:uFill>
                  <a:solidFill>
                    <a:srgbClr val="FFFFFF"/>
                  </a:solidFill>
                </a:uFill>
                <a:latin typeface="Berlin Sans FB"/>
                <a:ea typeface="DejaVu Sans"/>
              </a:rPr>
              <a:t> </a:t>
            </a:r>
            <a:endParaRPr lang="fi-FI" sz="1800" b="0" u="sng" strike="noStrike" spc="-1" dirty="0">
              <a:uFill>
                <a:solidFill>
                  <a:srgbClr val="FFFFFF"/>
                </a:solidFill>
              </a:uFill>
              <a:latin typeface="Berlin Sans FB"/>
              <a:ea typeface="DejaVu Sans"/>
            </a:endParaRPr>
          </a:p>
          <a:p>
            <a:pPr>
              <a:lnSpc>
                <a:spcPct val="100000"/>
              </a:lnSpc>
            </a:pPr>
            <a:endParaRPr lang="fi-FI" u="sng" spc="-1" dirty="0">
              <a:solidFill>
                <a:srgbClr val="0000FF"/>
              </a:solidFill>
              <a:uFill>
                <a:solidFill>
                  <a:srgbClr val="FFFFFF"/>
                </a:solidFill>
              </a:uFill>
              <a:latin typeface="Berlin Sans FB"/>
              <a:ea typeface="DejaVu Sans"/>
            </a:endParaRPr>
          </a:p>
          <a:p>
            <a:pPr>
              <a:lnSpc>
                <a:spcPct val="100000"/>
              </a:lnSpc>
            </a:pPr>
            <a:endParaRPr lang="fi-FI" sz="1800" b="0" strike="noStrike" spc="-1" dirty="0">
              <a:latin typeface="Arial"/>
            </a:endParaRPr>
          </a:p>
        </p:txBody>
      </p:sp>
      <p:pic>
        <p:nvPicPr>
          <p:cNvPr id="82" name="Kuva 1"/>
          <p:cNvPicPr/>
          <p:nvPr/>
        </p:nvPicPr>
        <p:blipFill>
          <a:blip r:embed="rId5"/>
          <a:stretch/>
        </p:blipFill>
        <p:spPr>
          <a:xfrm>
            <a:off x="502920" y="291240"/>
            <a:ext cx="776880" cy="1167480"/>
          </a:xfrm>
          <a:prstGeom prst="rect">
            <a:avLst/>
          </a:prstGeom>
          <a:ln>
            <a:noFill/>
          </a:ln>
        </p:spPr>
      </p:pic>
      <p:pic>
        <p:nvPicPr>
          <p:cNvPr id="83" name="Kuva 12"/>
          <p:cNvPicPr/>
          <p:nvPr/>
        </p:nvPicPr>
        <p:blipFill>
          <a:blip r:embed="rId6"/>
          <a:stretch/>
        </p:blipFill>
        <p:spPr>
          <a:xfrm>
            <a:off x="8836120" y="1844824"/>
            <a:ext cx="1637360" cy="359081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7"/>
          <p:cNvPicPr/>
          <p:nvPr/>
        </p:nvPicPr>
        <p:blipFill>
          <a:blip r:embed="rId3"/>
          <a:stretch/>
        </p:blipFill>
        <p:spPr>
          <a:xfrm>
            <a:off x="502920" y="291240"/>
            <a:ext cx="776880" cy="1167480"/>
          </a:xfrm>
          <a:prstGeom prst="rect">
            <a:avLst/>
          </a:prstGeom>
          <a:ln>
            <a:noFill/>
          </a:ln>
        </p:spPr>
      </p:pic>
      <p:pic>
        <p:nvPicPr>
          <p:cNvPr id="3" name="Kuva 5"/>
          <p:cNvPicPr/>
          <p:nvPr/>
        </p:nvPicPr>
        <p:blipFill>
          <a:blip r:embed="rId4"/>
          <a:stretch/>
        </p:blipFill>
        <p:spPr>
          <a:xfrm>
            <a:off x="650520" y="1595880"/>
            <a:ext cx="590760" cy="1419120"/>
          </a:xfrm>
          <a:prstGeom prst="rect">
            <a:avLst/>
          </a:prstGeom>
          <a:ln>
            <a:noFill/>
          </a:ln>
        </p:spPr>
      </p:pic>
      <p:sp>
        <p:nvSpPr>
          <p:cNvPr id="6" name="Tekstin paikkamerkki 5"/>
          <p:cNvSpPr>
            <a:spLocks noGrp="1"/>
          </p:cNvSpPr>
          <p:nvPr>
            <p:ph type="body"/>
          </p:nvPr>
        </p:nvSpPr>
        <p:spPr>
          <a:xfrm>
            <a:off x="1343472" y="1604520"/>
            <a:ext cx="4464496" cy="4560784"/>
          </a:xfrm>
        </p:spPr>
        <p:txBody>
          <a:bodyPr>
            <a:normAutofit fontScale="62500" lnSpcReduction="20000"/>
          </a:bodyPr>
          <a:lstStyle/>
          <a:p>
            <a:endParaRPr lang="fi-FI" dirty="0"/>
          </a:p>
          <a:p>
            <a:pPr algn="l"/>
            <a:endParaRPr lang="fi-FI" sz="1800" b="1" dirty="0">
              <a:latin typeface="Comic Sans MS" panose="030F0702030302020204" pitchFamily="66" charset="0"/>
            </a:endParaRPr>
          </a:p>
          <a:p>
            <a:pPr algn="l"/>
            <a:endParaRPr lang="fi-FI" b="1" dirty="0">
              <a:latin typeface="Comic Sans MS" panose="030F0702030302020204" pitchFamily="66" charset="0"/>
            </a:endParaRPr>
          </a:p>
          <a:p>
            <a:pPr algn="l"/>
            <a:endParaRPr lang="fi-FI" sz="1800" b="1" dirty="0">
              <a:latin typeface="Comic Sans MS" panose="030F0702030302020204" pitchFamily="66" charset="0"/>
            </a:endParaRPr>
          </a:p>
          <a:p>
            <a:pPr algn="l"/>
            <a:endParaRPr lang="fi-FI" b="1" dirty="0">
              <a:latin typeface="Comic Sans MS" panose="030F0702030302020204" pitchFamily="66" charset="0"/>
            </a:endParaRPr>
          </a:p>
          <a:p>
            <a:pPr algn="l"/>
            <a:endParaRPr lang="fi-FI" sz="1800" b="1" dirty="0">
              <a:latin typeface="Comic Sans MS" panose="030F0702030302020204" pitchFamily="66" charset="0"/>
            </a:endParaRPr>
          </a:p>
          <a:p>
            <a:pPr algn="l"/>
            <a:r>
              <a:rPr lang="fi-FI" sz="1800" b="1" dirty="0">
                <a:latin typeface="Comic Sans MS" panose="030F0702030302020204" pitchFamily="66" charset="0"/>
              </a:rPr>
              <a:t>4.1 Työhyvinvointi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sz="1800" dirty="0">
                <a:latin typeface="Comic Sans MS" panose="030F0702030302020204" pitchFamily="66" charset="0"/>
              </a:rPr>
              <a:t>Työhyvinvointipäivä järjestetään koko yksikölle</a:t>
            </a:r>
          </a:p>
          <a:p>
            <a:pPr algn="l"/>
            <a:endParaRPr lang="fi-FI" sz="1800" dirty="0">
              <a:latin typeface="Comic Sans MS" panose="030F0702030302020204" pitchFamily="66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sz="1800" dirty="0">
                <a:latin typeface="Comic Sans MS" panose="030F0702030302020204" pitchFamily="66" charset="0"/>
              </a:rPr>
              <a:t>Jokainen tiimi on vuorollaan vastuussa viikkopiristyksestä työyhteisölle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sz="1800" dirty="0">
                <a:latin typeface="Comic Sans MS" panose="030F0702030302020204" pitchFamily="66" charset="0"/>
              </a:rPr>
              <a:t>Työyhteisön hyviä käytänteitä mietitään ja koostetaan yhteinen seinätaulu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sz="1800" dirty="0">
                <a:latin typeface="Comic Sans MS" panose="030F0702030302020204" pitchFamily="66" charset="0"/>
              </a:rPr>
              <a:t>Järjestetään yhteisöllistä toimintaa henkilökunnan kesken vapaa-ajalla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i-FI" sz="1800" dirty="0">
              <a:latin typeface="Comic Sans MS" panose="030F0702030302020204" pitchFamily="66" charset="0"/>
            </a:endParaRPr>
          </a:p>
          <a:p>
            <a:pPr algn="l"/>
            <a:r>
              <a:rPr lang="fi-FI" sz="1800" b="1" dirty="0">
                <a:latin typeface="Comic Sans MS" panose="030F0702030302020204" pitchFamily="66" charset="0"/>
              </a:rPr>
              <a:t>4.2 Toiminnan arviointi</a:t>
            </a:r>
          </a:p>
          <a:p>
            <a:pPr algn="l"/>
            <a:endParaRPr lang="fi-FI" sz="18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>
                <a:latin typeface="Comic Sans MS" panose="030F0702030302020204" pitchFamily="66" charset="0"/>
              </a:rPr>
              <a:t>Tiimin kohdalla ryhmävasujen arviointi</a:t>
            </a:r>
          </a:p>
          <a:p>
            <a:r>
              <a:rPr lang="fi-FI" sz="1800" dirty="0">
                <a:latin typeface="Comic Sans MS" panose="030F0702030302020204" pitchFamily="66" charset="0"/>
              </a:rPr>
              <a:t>      ja koko talon osalta</a:t>
            </a:r>
          </a:p>
          <a:p>
            <a:r>
              <a:rPr lang="fi-FI" sz="1800" dirty="0">
                <a:latin typeface="Comic Sans MS" panose="030F0702030302020204" pitchFamily="66" charset="0"/>
              </a:rPr>
              <a:t>      vuosisuunnitelman tikkatauluarviointi menetelmä.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>
                <a:latin typeface="Comic Sans MS" panose="030F0702030302020204" pitchFamily="66" charset="0"/>
              </a:rPr>
              <a:t>Lasten vasujen arviointi toimintavuoden aikana ja ryhmäkohtaisen koosteen tekeminen.</a:t>
            </a:r>
          </a:p>
          <a:p>
            <a:endParaRPr lang="fi-FI" sz="1800" b="1" dirty="0">
              <a:latin typeface="Comic Sans MS" panose="030F0702030302020204" pitchFamily="66" charset="0"/>
            </a:endParaRPr>
          </a:p>
          <a:p>
            <a:r>
              <a:rPr lang="fi-FI" sz="1800" b="1" dirty="0">
                <a:latin typeface="Comic Sans MS" panose="030F0702030302020204" pitchFamily="66" charset="0"/>
              </a:rPr>
              <a:t>4.3 Tiedonkulku</a:t>
            </a:r>
          </a:p>
          <a:p>
            <a:endParaRPr lang="fi-FI" sz="1800" b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>
                <a:latin typeface="Comic Sans MS" panose="030F0702030302020204" pitchFamily="66" charset="0"/>
              </a:rPr>
              <a:t>Sekä tiimin sisällä että vuorolasten osalta koko talossa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>
                <a:latin typeface="Comic Sans MS" panose="030F0702030302020204" pitchFamily="66" charset="0"/>
              </a:rPr>
              <a:t>esihenkilöltä henkilökunnalle ja päinvastoin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>
                <a:latin typeface="Comic Sans MS" panose="030F0702030302020204" pitchFamily="66" charset="0"/>
              </a:rPr>
              <a:t>tiedotus perheille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703512" y="273600"/>
            <a:ext cx="9878408" cy="635120"/>
          </a:xfrm>
        </p:spPr>
        <p:txBody>
          <a:bodyPr/>
          <a:lstStyle/>
          <a:p>
            <a:br>
              <a:rPr lang="fi-FI" b="1" dirty="0"/>
            </a:br>
            <a:br>
              <a:rPr lang="fi-FI" b="1" dirty="0"/>
            </a:br>
            <a:r>
              <a:rPr lang="fi-FI" b="1" dirty="0"/>
              <a:t>4</a:t>
            </a:r>
            <a:r>
              <a:rPr lang="fi-FI" sz="1600" b="1" dirty="0"/>
              <a:t>. </a:t>
            </a:r>
            <a:r>
              <a:rPr lang="fi-FI" sz="1600" b="1" dirty="0">
                <a:latin typeface="Comic Sans MS" panose="030F0702030302020204" pitchFamily="66" charset="0"/>
              </a:rPr>
              <a:t>Pihakoivun henkilöstön painotusalueita toimintavuodelle 2022 -2023 ja arviointi</a:t>
            </a:r>
            <a:br>
              <a:rPr lang="fi-FI" sz="1600" b="1" dirty="0"/>
            </a:br>
            <a:br>
              <a:rPr lang="fi-FI" b="1" dirty="0"/>
            </a:br>
            <a:br>
              <a:rPr lang="fi-FI" sz="1800" b="0" strike="noStrike" spc="-1" dirty="0">
                <a:latin typeface="Arial"/>
              </a:rPr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/>
          </p:nvPr>
        </p:nvSpPr>
        <p:spPr>
          <a:xfrm>
            <a:off x="6076591" y="1161813"/>
            <a:ext cx="5490240" cy="4385048"/>
          </a:xfrm>
        </p:spPr>
        <p:txBody>
          <a:bodyPr>
            <a:normAutofit/>
          </a:bodyPr>
          <a:lstStyle/>
          <a:p>
            <a:pPr algn="l"/>
            <a:endParaRPr lang="fi-FI" sz="1400" b="1" dirty="0">
              <a:latin typeface="Comic Sans MS" panose="030F0702030302020204" pitchFamily="66" charset="0"/>
            </a:endParaRPr>
          </a:p>
          <a:p>
            <a:pPr algn="l"/>
            <a:endParaRPr lang="fi-FI" sz="1400" b="1" dirty="0">
              <a:latin typeface="Comic Sans MS" panose="030F0702030302020204" pitchFamily="66" charset="0"/>
            </a:endParaRPr>
          </a:p>
          <a:p>
            <a:pPr algn="l"/>
            <a:endParaRPr lang="fi-FI" sz="1400" b="1" dirty="0">
              <a:latin typeface="Comic Sans MS" panose="030F0702030302020204" pitchFamily="66" charset="0"/>
            </a:endParaRPr>
          </a:p>
          <a:p>
            <a:pPr algn="l"/>
            <a:r>
              <a:rPr lang="fi-FI" sz="1400" b="1" dirty="0">
                <a:latin typeface="Comic Sans MS" panose="030F0702030302020204" pitchFamily="66" charset="0"/>
              </a:rPr>
              <a:t>Arviointi</a:t>
            </a:r>
          </a:p>
          <a:p>
            <a:pPr algn="l"/>
            <a:endParaRPr lang="fi-FI" sz="1200" dirty="0">
              <a:latin typeface="Comic Sans MS" panose="030F0702030302020204" pitchFamily="66" charset="0"/>
            </a:endParaRPr>
          </a:p>
          <a:p>
            <a:pPr algn="l"/>
            <a:r>
              <a:rPr lang="fi-FI" sz="1200" dirty="0">
                <a:latin typeface="Comic Sans MS" panose="030F0702030302020204" pitchFamily="66" charset="0"/>
              </a:rPr>
              <a:t>Lokakuussa järjestettiin yhteinen työhyvinvointipäivä työhyvinvointikoulutuksen merkeissä.</a:t>
            </a:r>
          </a:p>
          <a:p>
            <a:pPr algn="l"/>
            <a:endParaRPr lang="fi-FI" sz="1200" dirty="0">
              <a:latin typeface="Comic Sans MS" panose="030F0702030302020204" pitchFamily="66" charset="0"/>
            </a:endParaRPr>
          </a:p>
          <a:p>
            <a:pPr algn="l"/>
            <a:r>
              <a:rPr lang="fi-FI" sz="1200" dirty="0">
                <a:latin typeface="Comic Sans MS" panose="030F0702030302020204" pitchFamily="66" charset="0"/>
              </a:rPr>
              <a:t>Työhyvinvoinnin tavoitteet </a:t>
            </a:r>
            <a:r>
              <a:rPr lang="fi-FI" sz="1200" dirty="0" err="1">
                <a:latin typeface="Comic Sans MS" panose="030F0702030302020204" pitchFamily="66" charset="0"/>
              </a:rPr>
              <a:t>toteutvat</a:t>
            </a:r>
            <a:r>
              <a:rPr lang="fi-FI" sz="1200" dirty="0">
                <a:latin typeface="Comic Sans MS" panose="030F0702030302020204" pitchFamily="66" charset="0"/>
              </a:rPr>
              <a:t> suunnitellusti</a:t>
            </a:r>
          </a:p>
          <a:p>
            <a:pPr algn="l"/>
            <a:endParaRPr lang="fi-FI" sz="1200" dirty="0">
              <a:latin typeface="Comic Sans MS" panose="030F0702030302020204" pitchFamily="66" charset="0"/>
            </a:endParaRPr>
          </a:p>
          <a:p>
            <a:pPr algn="l"/>
            <a:endParaRPr lang="fi-FI" sz="1200" dirty="0">
              <a:latin typeface="Comic Sans MS" panose="030F0702030302020204" pitchFamily="66" charset="0"/>
            </a:endParaRPr>
          </a:p>
          <a:p>
            <a:pPr algn="l"/>
            <a:r>
              <a:rPr lang="fi-FI" sz="1200" dirty="0" err="1">
                <a:latin typeface="Comic Sans MS" panose="030F0702030302020204" pitchFamily="66" charset="0"/>
              </a:rPr>
              <a:t>Toiminna</a:t>
            </a:r>
            <a:r>
              <a:rPr lang="fi-FI" sz="1200" dirty="0">
                <a:latin typeface="Comic Sans MS" panose="030F0702030302020204" pitchFamily="66" charset="0"/>
              </a:rPr>
              <a:t> arvioinnin kohdalla vaihtelua eri tiimien välillä löytyy ja huomiota täytyy kiinnittää tulevassa yhteneväiseen toimintaan.</a:t>
            </a:r>
          </a:p>
          <a:p>
            <a:pPr algn="l"/>
            <a:endParaRPr lang="fi-FI" sz="1200" dirty="0">
              <a:latin typeface="Comic Sans MS" panose="030F0702030302020204" pitchFamily="66" charset="0"/>
            </a:endParaRPr>
          </a:p>
          <a:p>
            <a:pPr algn="l"/>
            <a:r>
              <a:rPr lang="fi-FI" sz="1200" dirty="0">
                <a:latin typeface="Comic Sans MS" panose="030F0702030302020204" pitchFamily="66" charset="0"/>
              </a:rPr>
              <a:t>Tiedonkulun kanssa tehdään työtä koko ajan. Se on toteutunut hyvin, mutta matkaa erinomaiseen on. Vaatii jatkuvaa keskustelua oikeiden </a:t>
            </a:r>
            <a:r>
              <a:rPr lang="fi-FI" sz="1200" dirty="0" err="1">
                <a:latin typeface="Comic Sans MS" panose="030F0702030302020204" pitchFamily="66" charset="0"/>
              </a:rPr>
              <a:t>väyklien</a:t>
            </a:r>
            <a:r>
              <a:rPr lang="fi-FI" sz="1200" dirty="0">
                <a:latin typeface="Comic Sans MS" panose="030F0702030302020204" pitchFamily="66" charset="0"/>
              </a:rPr>
              <a:t> käytöstä ja </a:t>
            </a:r>
            <a:r>
              <a:rPr lang="fi-FI" sz="1200" dirty="0" err="1">
                <a:latin typeface="Comic Sans MS" panose="030F0702030302020204" pitchFamily="66" charset="0"/>
              </a:rPr>
              <a:t>aikataulustua</a:t>
            </a:r>
            <a:r>
              <a:rPr lang="fi-FI" sz="1200" dirty="0">
                <a:latin typeface="Comic Sans MS" panose="030F0702030302020204" pitchFamily="66" charset="0"/>
              </a:rPr>
              <a:t> eri kanaville.</a:t>
            </a:r>
            <a:endParaRPr lang="fi-FI" sz="1200" dirty="0"/>
          </a:p>
          <a:p>
            <a:pPr algn="l"/>
            <a:endParaRPr lang="fi-FI" dirty="0"/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4315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7"/>
          <p:cNvPicPr/>
          <p:nvPr/>
        </p:nvPicPr>
        <p:blipFill>
          <a:blip r:embed="rId3"/>
          <a:stretch/>
        </p:blipFill>
        <p:spPr>
          <a:xfrm>
            <a:off x="502920" y="291240"/>
            <a:ext cx="776880" cy="1167480"/>
          </a:xfrm>
          <a:prstGeom prst="rect">
            <a:avLst/>
          </a:prstGeom>
          <a:ln>
            <a:noFill/>
          </a:ln>
        </p:spPr>
      </p:pic>
      <p:pic>
        <p:nvPicPr>
          <p:cNvPr id="3" name="Kuva 5"/>
          <p:cNvPicPr/>
          <p:nvPr/>
        </p:nvPicPr>
        <p:blipFill>
          <a:blip r:embed="rId4"/>
          <a:stretch/>
        </p:blipFill>
        <p:spPr>
          <a:xfrm>
            <a:off x="650520" y="1595880"/>
            <a:ext cx="590760" cy="1419120"/>
          </a:xfrm>
          <a:prstGeom prst="rect">
            <a:avLst/>
          </a:prstGeom>
          <a:ln>
            <a:noFill/>
          </a:ln>
        </p:spPr>
      </p:pic>
      <p:sp>
        <p:nvSpPr>
          <p:cNvPr id="6" name="Tekstin paikkamerkki 5"/>
          <p:cNvSpPr>
            <a:spLocks noGrp="1"/>
          </p:cNvSpPr>
          <p:nvPr>
            <p:ph type="body"/>
          </p:nvPr>
        </p:nvSpPr>
        <p:spPr>
          <a:xfrm>
            <a:off x="1343472" y="1276125"/>
            <a:ext cx="4248472" cy="4961187"/>
          </a:xfrm>
        </p:spPr>
        <p:txBody>
          <a:bodyPr>
            <a:normAutofit fontScale="25000" lnSpcReduction="20000"/>
          </a:bodyPr>
          <a:lstStyle/>
          <a:p>
            <a:endParaRPr lang="fi-FI" dirty="0"/>
          </a:p>
          <a:p>
            <a:endParaRPr lang="fi-FI" dirty="0"/>
          </a:p>
          <a:p>
            <a:pPr marL="457200" lvl="1" indent="0">
              <a:buNone/>
            </a:pPr>
            <a:endParaRPr lang="fi-FI" sz="1400" dirty="0">
              <a:cs typeface="Calibri"/>
            </a:endParaRPr>
          </a:p>
          <a:p>
            <a:pPr marL="457200" lvl="1" indent="0">
              <a:buNone/>
            </a:pPr>
            <a:endParaRPr lang="fi-FI" sz="1400" dirty="0">
              <a:cs typeface="Calibri"/>
            </a:endParaRPr>
          </a:p>
          <a:p>
            <a:pPr marL="457200" lvl="1" indent="0">
              <a:buNone/>
            </a:pPr>
            <a:endParaRPr lang="fi-FI" sz="1400" dirty="0">
              <a:cs typeface="Calibri"/>
            </a:endParaRPr>
          </a:p>
          <a:p>
            <a:pPr marL="457200" lvl="1" indent="0">
              <a:buNone/>
            </a:pPr>
            <a:endParaRPr lang="fi-FI" sz="1400" dirty="0">
              <a:cs typeface="Calibri"/>
            </a:endParaRPr>
          </a:p>
          <a:p>
            <a:pPr marL="457200" lvl="1" indent="0">
              <a:buNone/>
            </a:pPr>
            <a:endParaRPr lang="fi-FI" sz="1400" dirty="0">
              <a:cs typeface="Calibri"/>
            </a:endParaRPr>
          </a:p>
          <a:p>
            <a:pPr marL="457200" lvl="1" indent="0">
              <a:buNone/>
            </a:pPr>
            <a:endParaRPr lang="fi-FI" sz="1400" dirty="0">
              <a:cs typeface="Calibri"/>
            </a:endParaRPr>
          </a:p>
          <a:p>
            <a:pPr marL="457200" lvl="1" indent="0">
              <a:buNone/>
            </a:pPr>
            <a:endParaRPr lang="fi-FI" sz="1400" dirty="0">
              <a:cs typeface="Calibri"/>
            </a:endParaRPr>
          </a:p>
          <a:p>
            <a:pPr marL="457200" lvl="1" indent="0">
              <a:buNone/>
            </a:pPr>
            <a:r>
              <a:rPr lang="fi-FI" sz="4300" dirty="0">
                <a:latin typeface="Comic Sans MS" panose="030F0702030302020204" pitchFamily="66" charset="0"/>
                <a:cs typeface="Calibri"/>
              </a:rPr>
              <a:t>  </a:t>
            </a:r>
          </a:p>
          <a:p>
            <a:pPr marL="457200" lvl="1" indent="0">
              <a:buNone/>
            </a:pPr>
            <a:r>
              <a:rPr lang="fi-FI" sz="4300" dirty="0">
                <a:latin typeface="Comic Sans MS" panose="030F0702030302020204" pitchFamily="66" charset="0"/>
                <a:cs typeface="Calibri"/>
              </a:rPr>
              <a:t>5.1.      Toiminnallisen tasa-arvo – ja         yhdenvertaisuussuunnitelman laatiminen</a:t>
            </a:r>
          </a:p>
          <a:p>
            <a:pPr marL="457200" lvl="1" indent="0">
              <a:buNone/>
            </a:pPr>
            <a:endParaRPr lang="fi-FI" sz="4300" dirty="0">
              <a:latin typeface="Comic Sans MS" panose="030F0702030302020204" pitchFamily="66" charset="0"/>
              <a:cs typeface="Calibri"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fi-FI" sz="4300" dirty="0">
                <a:latin typeface="Comic Sans MS" panose="030F0702030302020204" pitchFamily="66" charset="0"/>
                <a:cs typeface="Calibri"/>
              </a:rPr>
              <a:t>Yksiköissä perehdytään Toiminnallisen tasa-arvo – ja yhdenvertaisuussuunnitelman tekoon </a:t>
            </a:r>
            <a:r>
              <a:rPr lang="fi-FI" sz="4300" dirty="0" err="1">
                <a:latin typeface="Comic Sans MS" panose="030F0702030302020204" pitchFamily="66" charset="0"/>
                <a:cs typeface="Calibri"/>
              </a:rPr>
              <a:t>Oph:n</a:t>
            </a:r>
            <a:r>
              <a:rPr lang="fi-FI" sz="4300" dirty="0">
                <a:latin typeface="Comic Sans MS" panose="030F0702030302020204" pitchFamily="66" charset="0"/>
                <a:cs typeface="Calibri"/>
              </a:rPr>
              <a:t> materiaalilla</a:t>
            </a:r>
          </a:p>
          <a:p>
            <a:pPr marL="914400" lvl="2" indent="0">
              <a:buNone/>
            </a:pPr>
            <a:endParaRPr lang="fi-FI" sz="4300" dirty="0">
              <a:latin typeface="Comic Sans MS" panose="030F0702030302020204" pitchFamily="66" charset="0"/>
              <a:cs typeface="Calibri"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fi-FI" sz="4300" dirty="0">
                <a:latin typeface="Comic Sans MS" panose="030F0702030302020204" pitchFamily="66" charset="0"/>
                <a:cs typeface="Calibri"/>
              </a:rPr>
              <a:t>Yksiköissä tehdään aikataulu Toiminnallisen tasa-arvo – ja yhdenvertaisuussuunnitelman toteuttamiselle</a:t>
            </a:r>
          </a:p>
          <a:p>
            <a:pPr marL="914400" lvl="2" indent="0">
              <a:buNone/>
            </a:pPr>
            <a:endParaRPr lang="fi-FI" sz="4300" dirty="0">
              <a:latin typeface="Comic Sans MS" panose="030F0702030302020204" pitchFamily="66" charset="0"/>
              <a:cs typeface="Calibri"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fi-FI" sz="4300" dirty="0">
                <a:latin typeface="Comic Sans MS" panose="030F0702030302020204" pitchFamily="66" charset="0"/>
                <a:cs typeface="Calibri"/>
              </a:rPr>
              <a:t> Yksiköissä toteutetaan selvitys Toiminnallisen tasa-arvo – ja yhdenvertaisuussuunnitelman tekemiseksi vähintään kahta selvityslomaketta käyttäen </a:t>
            </a:r>
          </a:p>
          <a:p>
            <a:pPr marL="914400" lvl="2" indent="0">
              <a:buNone/>
            </a:pPr>
            <a:endParaRPr lang="fi-FI" sz="4300" dirty="0">
              <a:latin typeface="Comic Sans MS" panose="030F0702030302020204" pitchFamily="66" charset="0"/>
              <a:cs typeface="Calibri"/>
            </a:endParaRPr>
          </a:p>
          <a:p>
            <a:pPr marL="457200" lvl="1" indent="0">
              <a:buNone/>
            </a:pPr>
            <a:r>
              <a:rPr lang="fi-FI" sz="4300" dirty="0">
                <a:latin typeface="Comic Sans MS" panose="030F0702030302020204" pitchFamily="66" charset="0"/>
                <a:cs typeface="Calibri"/>
              </a:rPr>
              <a:t>5.2      Laadunarvioinnin kehittäminen</a:t>
            </a:r>
          </a:p>
          <a:p>
            <a:pPr marL="457200" lvl="1" indent="0">
              <a:buNone/>
            </a:pPr>
            <a:endParaRPr lang="fi-FI" sz="4300" dirty="0">
              <a:latin typeface="Comic Sans MS" panose="030F0702030302020204" pitchFamily="66" charset="0"/>
              <a:cs typeface="Calibri"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fi-FI" sz="4300" dirty="0">
                <a:latin typeface="Comic Sans MS" panose="030F0702030302020204" pitchFamily="66" charset="0"/>
                <a:cs typeface="Calibri"/>
              </a:rPr>
              <a:t>Laadunarvioinnissa aloitetaan Valssin käyttö</a:t>
            </a:r>
          </a:p>
          <a:p>
            <a:pPr marL="914400" lvl="2" indent="0">
              <a:buNone/>
            </a:pPr>
            <a:endParaRPr lang="fi-FI" sz="4300" dirty="0">
              <a:latin typeface="Comic Sans MS" panose="030F0702030302020204" pitchFamily="66" charset="0"/>
              <a:cs typeface="Calibri"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fi-FI" sz="4300" dirty="0">
                <a:latin typeface="Comic Sans MS" panose="030F0702030302020204" pitchFamily="66" charset="0"/>
                <a:cs typeface="Calibri"/>
              </a:rPr>
              <a:t>Toimintaa arvioidaan marras- ja toukokuussa Pedagoginen prosessi-työkalua käyttäen</a:t>
            </a:r>
          </a:p>
          <a:p>
            <a:pPr marL="914400" lvl="2" indent="0">
              <a:buNone/>
            </a:pPr>
            <a:endParaRPr lang="fi-FI" sz="4300" dirty="0">
              <a:latin typeface="Comic Sans MS" panose="030F0702030302020204" pitchFamily="66" charset="0"/>
              <a:cs typeface="Calibri"/>
            </a:endParaRPr>
          </a:p>
          <a:p>
            <a:pPr marL="457200" lvl="1" indent="0">
              <a:buNone/>
            </a:pPr>
            <a:r>
              <a:rPr lang="fi-FI" sz="4300" dirty="0">
                <a:latin typeface="Comic Sans MS" panose="030F0702030302020204" pitchFamily="66" charset="0"/>
                <a:cs typeface="Calibri"/>
              </a:rPr>
              <a:t>5.2.     Ammatilliseen kehittymiseen kannustaminen</a:t>
            </a:r>
          </a:p>
          <a:p>
            <a:pPr marL="457200" lvl="1" indent="0">
              <a:buNone/>
            </a:pPr>
            <a:endParaRPr lang="fi-FI" sz="4300" dirty="0">
              <a:latin typeface="Comic Sans MS" panose="030F0702030302020204" pitchFamily="66" charset="0"/>
              <a:cs typeface="Calibri"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fi-FI" sz="4300" dirty="0">
                <a:latin typeface="Comic Sans MS" panose="030F0702030302020204" pitchFamily="66" charset="0"/>
                <a:cs typeface="Calibri"/>
              </a:rPr>
              <a:t>Jokainen työntekijä täydennys kouluttautuu kokemansa tarpeen mukaan työnantajan jo hankkimissa verkkokoulutuksissa esim. </a:t>
            </a:r>
            <a:r>
              <a:rPr lang="fi-FI" sz="4300" dirty="0" err="1">
                <a:latin typeface="Comic Sans MS" panose="030F0702030302020204" pitchFamily="66" charset="0"/>
                <a:cs typeface="Calibri"/>
              </a:rPr>
              <a:t>Vertikal</a:t>
            </a:r>
            <a:r>
              <a:rPr lang="fi-FI" sz="4300" dirty="0">
                <a:latin typeface="Comic Sans MS" panose="030F0702030302020204" pitchFamily="66" charset="0"/>
                <a:cs typeface="Calibri"/>
              </a:rPr>
              <a:t> tai </a:t>
            </a:r>
            <a:r>
              <a:rPr lang="fi-FI" sz="4300" dirty="0" err="1">
                <a:latin typeface="Comic Sans MS" panose="030F0702030302020204" pitchFamily="66" charset="0"/>
                <a:cs typeface="Calibri"/>
              </a:rPr>
              <a:t>Eduhouse</a:t>
            </a:r>
            <a:r>
              <a:rPr lang="fi-FI" sz="4300" dirty="0">
                <a:latin typeface="Comic Sans MS" panose="030F0702030302020204" pitchFamily="66" charset="0"/>
                <a:cs typeface="Calibri"/>
              </a:rPr>
              <a:t> ja ilmaisissa OPH:n ja </a:t>
            </a:r>
            <a:r>
              <a:rPr lang="fi-FI" sz="4300" dirty="0" err="1">
                <a:latin typeface="Comic Sans MS" panose="030F0702030302020204" pitchFamily="66" charset="0"/>
                <a:cs typeface="Calibri"/>
              </a:rPr>
              <a:t>AVI:n</a:t>
            </a:r>
            <a:r>
              <a:rPr lang="fi-FI" sz="4300" dirty="0">
                <a:latin typeface="Comic Sans MS" panose="030F0702030302020204" pitchFamily="66" charset="0"/>
                <a:cs typeface="Calibri"/>
              </a:rPr>
              <a:t> koulutuksissa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810672" y="291240"/>
            <a:ext cx="9878408" cy="635120"/>
          </a:xfrm>
        </p:spPr>
        <p:txBody>
          <a:bodyPr/>
          <a:lstStyle/>
          <a:p>
            <a:br>
              <a:rPr lang="fi-FI" b="1" dirty="0"/>
            </a:br>
            <a:br>
              <a:rPr lang="fi-FI" b="1" dirty="0"/>
            </a:br>
            <a:br>
              <a:rPr lang="fi-FI" sz="1600" b="1" dirty="0"/>
            </a:br>
            <a:br>
              <a:rPr lang="fi-FI" b="1" dirty="0"/>
            </a:br>
            <a:br>
              <a:rPr lang="fi-FI" sz="1800" b="0" strike="noStrike" spc="-1" dirty="0">
                <a:latin typeface="Arial"/>
              </a:rPr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/>
          </p:nvPr>
        </p:nvSpPr>
        <p:spPr>
          <a:xfrm>
            <a:off x="6240016" y="1330121"/>
            <a:ext cx="4842168" cy="4208748"/>
          </a:xfrm>
        </p:spPr>
        <p:txBody>
          <a:bodyPr>
            <a:normAutofit/>
          </a:bodyPr>
          <a:lstStyle/>
          <a:p>
            <a:pPr algn="l"/>
            <a:r>
              <a:rPr lang="fi-FI" sz="1200" dirty="0">
                <a:latin typeface="Comic Sans MS" panose="030F0702030302020204" pitchFamily="66" charset="0"/>
                <a:cs typeface="Arial" panose="020B0604020202020204" pitchFamily="34" charset="0"/>
              </a:rPr>
              <a:t>Arviointi </a:t>
            </a:r>
          </a:p>
          <a:p>
            <a:pPr algn="l"/>
            <a:endParaRPr lang="fi-FI" dirty="0"/>
          </a:p>
          <a:p>
            <a:pPr algn="l"/>
            <a:endParaRPr lang="fi-FI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518FD37E-0D78-0847-9124-9322507602BD}"/>
              </a:ext>
            </a:extLst>
          </p:cNvPr>
          <p:cNvSpPr txBox="1"/>
          <p:nvPr/>
        </p:nvSpPr>
        <p:spPr>
          <a:xfrm>
            <a:off x="2383572" y="244038"/>
            <a:ext cx="817692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5. Forssan varhaiskasvatuksen yhteiset teemat ja tavoitteet sekä arviointi </a:t>
            </a:r>
            <a:br>
              <a:rPr lang="fi-FI" sz="18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</a:br>
            <a:r>
              <a:rPr lang="fi-FI" sz="1600" b="1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toimintavuonna 2023 -2024</a:t>
            </a:r>
            <a:br>
              <a:rPr lang="fi-FI" sz="2800" b="1" strike="noStrike" spc="-1" dirty="0">
                <a:solidFill>
                  <a:srgbClr val="000000"/>
                </a:solidFill>
                <a:latin typeface="Comic Sans MS"/>
                <a:ea typeface="DejaVu Sans"/>
              </a:rPr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9905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7"/>
          <p:cNvPicPr/>
          <p:nvPr/>
        </p:nvPicPr>
        <p:blipFill>
          <a:blip r:embed="rId3"/>
          <a:stretch/>
        </p:blipFill>
        <p:spPr>
          <a:xfrm>
            <a:off x="502920" y="291240"/>
            <a:ext cx="776880" cy="1167480"/>
          </a:xfrm>
          <a:prstGeom prst="rect">
            <a:avLst/>
          </a:prstGeom>
          <a:ln>
            <a:noFill/>
          </a:ln>
        </p:spPr>
      </p:pic>
      <p:pic>
        <p:nvPicPr>
          <p:cNvPr id="3" name="Kuva 5"/>
          <p:cNvPicPr/>
          <p:nvPr/>
        </p:nvPicPr>
        <p:blipFill>
          <a:blip r:embed="rId4"/>
          <a:stretch/>
        </p:blipFill>
        <p:spPr>
          <a:xfrm>
            <a:off x="650520" y="1595880"/>
            <a:ext cx="590760" cy="1419120"/>
          </a:xfrm>
          <a:prstGeom prst="rect">
            <a:avLst/>
          </a:prstGeom>
          <a:ln>
            <a:noFill/>
          </a:ln>
        </p:spPr>
      </p:pic>
      <p:sp>
        <p:nvSpPr>
          <p:cNvPr id="6" name="Tekstin paikkamerkki 5"/>
          <p:cNvSpPr>
            <a:spLocks noGrp="1"/>
          </p:cNvSpPr>
          <p:nvPr>
            <p:ph type="body"/>
          </p:nvPr>
        </p:nvSpPr>
        <p:spPr>
          <a:xfrm>
            <a:off x="1343472" y="1595880"/>
            <a:ext cx="4620288" cy="3977280"/>
          </a:xfrm>
        </p:spPr>
        <p:txBody>
          <a:bodyPr>
            <a:normAutofit fontScale="62500" lnSpcReduction="20000"/>
          </a:bodyPr>
          <a:lstStyle/>
          <a:p>
            <a:endParaRPr lang="fi-FI" dirty="0"/>
          </a:p>
          <a:p>
            <a:endParaRPr lang="fi-FI" dirty="0"/>
          </a:p>
          <a:p>
            <a:pPr>
              <a:lnSpc>
                <a:spcPct val="100000"/>
              </a:lnSpc>
            </a:pPr>
            <a:endParaRPr lang="fi-FI" sz="1800" b="0" strike="noStrike" spc="-1" dirty="0">
              <a:solidFill>
                <a:srgbClr val="000000"/>
              </a:solidFill>
              <a:latin typeface="Comic Sans MS"/>
              <a:ea typeface="DejaVu Sans"/>
            </a:endParaRPr>
          </a:p>
          <a:p>
            <a:pPr>
              <a:lnSpc>
                <a:spcPct val="100000"/>
              </a:lnSpc>
            </a:pPr>
            <a:endParaRPr lang="fi-FI" spc="-1" dirty="0">
              <a:solidFill>
                <a:srgbClr val="000000"/>
              </a:solidFill>
              <a:latin typeface="Comic Sans MS"/>
              <a:ea typeface="DejaVu Sans"/>
            </a:endParaRPr>
          </a:p>
          <a:p>
            <a:pPr>
              <a:lnSpc>
                <a:spcPct val="100000"/>
              </a:lnSpc>
            </a:pPr>
            <a:endParaRPr lang="fi-FI" sz="1800" b="0" strike="noStrike" spc="-1" dirty="0">
              <a:solidFill>
                <a:srgbClr val="000000"/>
              </a:solidFill>
              <a:latin typeface="Comic Sans MS"/>
              <a:ea typeface="DejaVu Sans"/>
            </a:endParaRPr>
          </a:p>
          <a:p>
            <a:pPr>
              <a:lnSpc>
                <a:spcPct val="100000"/>
              </a:lnSpc>
            </a:pPr>
            <a:endParaRPr lang="fi-FI" spc="-1" dirty="0">
              <a:solidFill>
                <a:srgbClr val="000000"/>
              </a:solidFill>
              <a:latin typeface="Comic Sans MS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fi-FI" sz="18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6.1. </a:t>
            </a:r>
          </a:p>
          <a:p>
            <a:pPr>
              <a:lnSpc>
                <a:spcPct val="100000"/>
              </a:lnSpc>
            </a:pPr>
            <a:endParaRPr lang="fi-FI" spc="-1" dirty="0">
              <a:solidFill>
                <a:srgbClr val="000000"/>
              </a:solidFill>
              <a:latin typeface="Comic Sans MS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fi-FI" sz="29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Kokonaistavoitteemme on; </a:t>
            </a:r>
          </a:p>
          <a:p>
            <a:pPr>
              <a:lnSpc>
                <a:spcPct val="100000"/>
              </a:lnSpc>
            </a:pPr>
            <a:endParaRPr lang="fi-FI" sz="19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900" spc="-1" dirty="0">
                <a:solidFill>
                  <a:srgbClr val="000000"/>
                </a:solidFill>
                <a:latin typeface="Comic Sans MS"/>
                <a:ea typeface="DejaVu Sans"/>
              </a:rPr>
              <a:t>T</a:t>
            </a:r>
            <a:r>
              <a:rPr lang="fi-FI" sz="19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arjota lapsi- ja perheystävällistä varhaiskasvatusta,            jossa lapsia sekä perheitä kuullaan </a:t>
            </a:r>
          </a:p>
          <a:p>
            <a:pPr>
              <a:lnSpc>
                <a:spcPct val="100000"/>
              </a:lnSpc>
            </a:pPr>
            <a:r>
              <a:rPr lang="fi-FI" sz="19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ja he saavat olla mukana toiminnan suunnittelussa, toteuttamisessa ja arvioinnissa. </a:t>
            </a:r>
          </a:p>
          <a:p>
            <a:pPr>
              <a:lnSpc>
                <a:spcPct val="100000"/>
              </a:lnSpc>
            </a:pPr>
            <a:endParaRPr lang="fi-FI" sz="1900" b="0" strike="noStrike" spc="-1" dirty="0">
              <a:solidFill>
                <a:srgbClr val="000000"/>
              </a:solidFill>
              <a:latin typeface="Comic Sans MS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fi-FI" sz="19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Toimintaamme vuorohoitopäiväkodissa ohjaa kokopäiväpedagogiikka.  </a:t>
            </a:r>
          </a:p>
          <a:p>
            <a:pPr>
              <a:lnSpc>
                <a:spcPct val="100000"/>
              </a:lnSpc>
            </a:pPr>
            <a:r>
              <a:rPr lang="fi-FI" sz="19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Arjessa pidämme tärkeinä tunnekasvatusta ja tuemme lasten myönteisiä vuorovaikutussuhteita.  </a:t>
            </a:r>
          </a:p>
          <a:p>
            <a:pPr>
              <a:lnSpc>
                <a:spcPct val="100000"/>
              </a:lnSpc>
            </a:pPr>
            <a:endParaRPr lang="fi-FI" sz="1900" b="0" strike="noStrike" spc="-1" dirty="0">
              <a:solidFill>
                <a:srgbClr val="000000"/>
              </a:solidFill>
              <a:latin typeface="Comic Sans MS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fi-FI" sz="1900" spc="-1" dirty="0">
                <a:solidFill>
                  <a:srgbClr val="000000"/>
                </a:solidFill>
                <a:latin typeface="Comic Sans MS"/>
                <a:ea typeface="DejaVu Sans"/>
              </a:rPr>
              <a:t>Työhyvinvointi on tärkeä osa henkilökunnan kokonaishyvinvointia ja työssäjaksamista. Aikuisten hyvinvointi heijastuu lapsen ja perheen päivään. </a:t>
            </a:r>
          </a:p>
          <a:p>
            <a:pPr>
              <a:lnSpc>
                <a:spcPct val="100000"/>
              </a:lnSpc>
            </a:pPr>
            <a:endParaRPr lang="fi-FI" sz="1900" b="0" strike="noStrike" spc="-1" dirty="0">
              <a:solidFill>
                <a:srgbClr val="000000"/>
              </a:solidFill>
              <a:latin typeface="Comic Sans MS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fi-FI" sz="1900" b="0" strike="noStrike" spc="-1" dirty="0">
                <a:solidFill>
                  <a:srgbClr val="000000"/>
                </a:solidFill>
                <a:latin typeface="Comic Sans MS"/>
              </a:rPr>
              <a:t>Tavoitteena on HYVÄ PÄIVÄ jokaiselle lapselle ja aikuiselle vuoropäiväkodin</a:t>
            </a:r>
            <a:r>
              <a:rPr lang="fi-FI" sz="1900" spc="-1" dirty="0">
                <a:solidFill>
                  <a:srgbClr val="000000"/>
                </a:solidFill>
                <a:latin typeface="Comic Sans MS"/>
              </a:rPr>
              <a:t> muuttuvassa arjessa.</a:t>
            </a:r>
            <a:endParaRPr lang="fi-FI" sz="1900" b="0" strike="noStrike" spc="-1" dirty="0">
              <a:latin typeface="Arial"/>
            </a:endParaRP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703512" y="273600"/>
            <a:ext cx="9878408" cy="635120"/>
          </a:xfrm>
        </p:spPr>
        <p:txBody>
          <a:bodyPr/>
          <a:lstStyle/>
          <a:p>
            <a:br>
              <a:rPr lang="fi-FI" b="1" dirty="0"/>
            </a:br>
            <a:br>
              <a:rPr lang="fi-FI" b="1" dirty="0"/>
            </a:br>
            <a:br>
              <a:rPr lang="fi-FI" b="1" dirty="0"/>
            </a:br>
            <a:br>
              <a:rPr lang="fi-FI" b="1" dirty="0"/>
            </a:br>
            <a:r>
              <a:rPr lang="fi-FI" sz="1600" b="1" spc="-1" dirty="0">
                <a:latin typeface="Arial"/>
              </a:rPr>
              <a:t>6</a:t>
            </a:r>
            <a:r>
              <a:rPr lang="fi-FI" sz="1600" b="0" strike="noStrike" spc="-1" dirty="0">
                <a:latin typeface="Arial"/>
              </a:rPr>
              <a:t>. </a:t>
            </a:r>
            <a:r>
              <a:rPr lang="fi-FI" sz="16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Pihakoivun päiväkodin tavoitteita toimintavuodelle </a:t>
            </a:r>
            <a:r>
              <a:rPr lang="fi-FI" sz="1600" b="1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2023-2024</a:t>
            </a:r>
            <a:br>
              <a:rPr lang="fi-FI" sz="1600" dirty="0"/>
            </a:br>
            <a:br>
              <a:rPr lang="fi-FI" sz="1600" b="1" dirty="0"/>
            </a:br>
            <a:br>
              <a:rPr lang="fi-FI" b="1" dirty="0"/>
            </a:br>
            <a:br>
              <a:rPr lang="fi-FI" sz="1800" b="0" strike="noStrike" spc="-1" dirty="0">
                <a:latin typeface="Arial"/>
              </a:rPr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/>
          </p:nvPr>
        </p:nvSpPr>
        <p:spPr>
          <a:xfrm>
            <a:off x="6228242" y="1412776"/>
            <a:ext cx="4853942" cy="4208748"/>
          </a:xfrm>
        </p:spPr>
        <p:txBody>
          <a:bodyPr>
            <a:normAutofit/>
          </a:bodyPr>
          <a:lstStyle/>
          <a:p>
            <a:pPr algn="l"/>
            <a:r>
              <a:rPr lang="fi-FI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200" dirty="0">
                <a:latin typeface="Comic Sans MS" panose="030F0702030302020204" pitchFamily="66" charset="0"/>
                <a:cs typeface="Arial" panose="020B0604020202020204" pitchFamily="34" charset="0"/>
              </a:rPr>
              <a:t>Arviointi</a:t>
            </a:r>
          </a:p>
          <a:p>
            <a:pPr algn="l"/>
            <a:endParaRPr lang="fi-FI" dirty="0"/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8445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7"/>
          <p:cNvPicPr/>
          <p:nvPr/>
        </p:nvPicPr>
        <p:blipFill>
          <a:blip r:embed="rId3"/>
          <a:stretch/>
        </p:blipFill>
        <p:spPr>
          <a:xfrm>
            <a:off x="502920" y="291240"/>
            <a:ext cx="776880" cy="1167480"/>
          </a:xfrm>
          <a:prstGeom prst="rect">
            <a:avLst/>
          </a:prstGeom>
          <a:ln>
            <a:noFill/>
          </a:ln>
        </p:spPr>
      </p:pic>
      <p:pic>
        <p:nvPicPr>
          <p:cNvPr id="3" name="Kuva 5"/>
          <p:cNvPicPr/>
          <p:nvPr/>
        </p:nvPicPr>
        <p:blipFill>
          <a:blip r:embed="rId4"/>
          <a:stretch/>
        </p:blipFill>
        <p:spPr>
          <a:xfrm>
            <a:off x="650520" y="1595880"/>
            <a:ext cx="590760" cy="1419120"/>
          </a:xfrm>
          <a:prstGeom prst="rect">
            <a:avLst/>
          </a:prstGeom>
          <a:ln>
            <a:noFill/>
          </a:ln>
        </p:spPr>
      </p:pic>
      <p:sp>
        <p:nvSpPr>
          <p:cNvPr id="6" name="Tekstin paikkamerkki 5"/>
          <p:cNvSpPr>
            <a:spLocks noGrp="1"/>
          </p:cNvSpPr>
          <p:nvPr>
            <p:ph type="body"/>
          </p:nvPr>
        </p:nvSpPr>
        <p:spPr>
          <a:xfrm>
            <a:off x="1331696" y="1324626"/>
            <a:ext cx="4188240" cy="4074654"/>
          </a:xfrm>
        </p:spPr>
        <p:txBody>
          <a:bodyPr>
            <a:normAutofit fontScale="62500" lnSpcReduction="20000"/>
          </a:bodyPr>
          <a:lstStyle/>
          <a:p>
            <a:endParaRPr lang="fi-FI" dirty="0"/>
          </a:p>
          <a:p>
            <a:endParaRPr lang="fi-FI" sz="1200" b="1" dirty="0"/>
          </a:p>
          <a:p>
            <a:endParaRPr lang="fi-FI" sz="1200" b="1" dirty="0"/>
          </a:p>
          <a:p>
            <a:endParaRPr lang="fi-FI" sz="1200" b="1" dirty="0"/>
          </a:p>
          <a:p>
            <a:endParaRPr lang="fi-FI" sz="1200" b="1" dirty="0"/>
          </a:p>
          <a:p>
            <a:endParaRPr lang="fi-FI" sz="1200" b="1" dirty="0"/>
          </a:p>
          <a:p>
            <a:endParaRPr lang="fi-FI" sz="1200" b="1" dirty="0"/>
          </a:p>
          <a:p>
            <a:endParaRPr lang="fi-FI" sz="1200" b="1" dirty="0"/>
          </a:p>
          <a:p>
            <a:endParaRPr lang="fi-FI" sz="1200" b="1" dirty="0"/>
          </a:p>
          <a:p>
            <a:endParaRPr lang="fi-FI" sz="1200" b="1" dirty="0"/>
          </a:p>
          <a:p>
            <a:endParaRPr lang="fi-FI" sz="1200" b="1" dirty="0"/>
          </a:p>
          <a:p>
            <a:endParaRPr lang="fi-FI" b="1" dirty="0">
              <a:latin typeface="Comic Sans MS" panose="030F0702030302020204" pitchFamily="66" charset="0"/>
            </a:endParaRPr>
          </a:p>
          <a:p>
            <a:r>
              <a:rPr lang="fi-FI" b="1" dirty="0">
                <a:latin typeface="Comic Sans MS" panose="030F0702030302020204" pitchFamily="66" charset="0"/>
              </a:rPr>
              <a:t>6.2. Lasten liikunta</a:t>
            </a:r>
          </a:p>
          <a:p>
            <a:endParaRPr lang="fi-FI" b="1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Ulkoilussa ja ulkoliikunnassa tavoitteellisen, ohjatun ja eri laaja-alaisen oppimisen osa-alueita edistävään toimintaan keskittyminen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dirty="0">
              <a:latin typeface="Comic Sans MS" panose="030F0702030302020204" pitchFamily="66" charset="0"/>
            </a:endParaRPr>
          </a:p>
          <a:p>
            <a:endParaRPr lang="fi-FI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Liikunnan merkityksen huomioiminen päivän eri tilanteissä kuten siirtymät ja odottelut</a:t>
            </a:r>
          </a:p>
          <a:p>
            <a:endParaRPr lang="fi-FI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Digitekniikan huomioiminen ja hyödyntäminen lasten liikunnassa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dirty="0">
              <a:latin typeface="Comic Sans MS" panose="030F0702030302020204" pitchFamily="66" charset="0"/>
            </a:endParaRPr>
          </a:p>
          <a:p>
            <a:endParaRPr lang="fi-FI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Eri liikuntaympäristöjen hyödyntäminen</a:t>
            </a:r>
          </a:p>
          <a:p>
            <a:endParaRPr lang="fi-FI" dirty="0">
              <a:latin typeface="Comic Sans MS" panose="030F0702030302020204" pitchFamily="66" charset="0"/>
            </a:endParaRPr>
          </a:p>
          <a:p>
            <a:endParaRPr lang="fi-FI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Musiikin ja liikunnan yhdistäminen on viikoittaista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Perheiden osallistaminen lasten liikkumiseen</a:t>
            </a:r>
          </a:p>
          <a:p>
            <a:endParaRPr lang="fi-FI" sz="1300" dirty="0"/>
          </a:p>
          <a:p>
            <a:endParaRPr lang="fi-FI" sz="1300" dirty="0"/>
          </a:p>
          <a:p>
            <a:endParaRPr lang="fi-FI" sz="1300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703512" y="273600"/>
            <a:ext cx="9878408" cy="635120"/>
          </a:xfrm>
        </p:spPr>
        <p:txBody>
          <a:bodyPr/>
          <a:lstStyle/>
          <a:p>
            <a:br>
              <a:rPr lang="fi-FI" b="1" dirty="0"/>
            </a:br>
            <a:br>
              <a:rPr lang="fi-FI" b="1" dirty="0"/>
            </a:br>
            <a:r>
              <a:rPr lang="fi-FI" b="1" dirty="0"/>
              <a:t>6. </a:t>
            </a:r>
            <a:r>
              <a:rPr lang="fi-FI" b="1" dirty="0">
                <a:latin typeface="Comic Sans MS" panose="030F0702030302020204" pitchFamily="66" charset="0"/>
                <a:cs typeface="Arial" panose="020B0604020202020204" pitchFamily="34" charset="0"/>
              </a:rPr>
              <a:t>Pihakoivun päiväkodin tavoitteita 2023 -2024 </a:t>
            </a:r>
            <a:br>
              <a:rPr lang="fi-FI" sz="1600" b="1" dirty="0"/>
            </a:br>
            <a:br>
              <a:rPr lang="fi-FI" b="1" dirty="0"/>
            </a:br>
            <a:br>
              <a:rPr lang="fi-FI" sz="1800" b="0" strike="noStrike" spc="-1" dirty="0">
                <a:latin typeface="Arial"/>
              </a:rPr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/>
          </p:nvPr>
        </p:nvSpPr>
        <p:spPr>
          <a:xfrm>
            <a:off x="5807968" y="1458720"/>
            <a:ext cx="5202208" cy="4208748"/>
          </a:xfrm>
        </p:spPr>
        <p:txBody>
          <a:bodyPr>
            <a:normAutofit/>
          </a:bodyPr>
          <a:lstStyle/>
          <a:p>
            <a:pPr algn="l"/>
            <a:r>
              <a:rPr lang="fi-FI" sz="1200" dirty="0">
                <a:latin typeface="Comic Sans MS" panose="030F0702030302020204" pitchFamily="66" charset="0"/>
              </a:rPr>
              <a:t>arviointi</a:t>
            </a:r>
          </a:p>
        </p:txBody>
      </p:sp>
    </p:spTree>
    <p:extLst>
      <p:ext uri="{BB962C8B-B14F-4D97-AF65-F5344CB8AC3E}">
        <p14:creationId xmlns:p14="http://schemas.microsoft.com/office/powerpoint/2010/main" val="460995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7"/>
          <p:cNvPicPr/>
          <p:nvPr/>
        </p:nvPicPr>
        <p:blipFill>
          <a:blip r:embed="rId3"/>
          <a:stretch/>
        </p:blipFill>
        <p:spPr>
          <a:xfrm>
            <a:off x="502920" y="291240"/>
            <a:ext cx="776880" cy="1167480"/>
          </a:xfrm>
          <a:prstGeom prst="rect">
            <a:avLst/>
          </a:prstGeom>
          <a:ln>
            <a:noFill/>
          </a:ln>
        </p:spPr>
      </p:pic>
      <p:pic>
        <p:nvPicPr>
          <p:cNvPr id="3" name="Kuva 5"/>
          <p:cNvPicPr/>
          <p:nvPr/>
        </p:nvPicPr>
        <p:blipFill>
          <a:blip r:embed="rId4"/>
          <a:stretch/>
        </p:blipFill>
        <p:spPr>
          <a:xfrm>
            <a:off x="650520" y="1595880"/>
            <a:ext cx="590760" cy="1419120"/>
          </a:xfrm>
          <a:prstGeom prst="rect">
            <a:avLst/>
          </a:prstGeom>
          <a:ln>
            <a:noFill/>
          </a:ln>
        </p:spPr>
      </p:pic>
      <p:sp>
        <p:nvSpPr>
          <p:cNvPr id="6" name="Tekstin paikkamerkki 5"/>
          <p:cNvSpPr>
            <a:spLocks noGrp="1"/>
          </p:cNvSpPr>
          <p:nvPr>
            <p:ph type="body"/>
          </p:nvPr>
        </p:nvSpPr>
        <p:spPr>
          <a:xfrm>
            <a:off x="1343472" y="1124744"/>
            <a:ext cx="4620288" cy="5459656"/>
          </a:xfrm>
        </p:spPr>
        <p:txBody>
          <a:bodyPr>
            <a:normAutofit fontScale="92500" lnSpcReduction="10000"/>
          </a:bodyPr>
          <a:lstStyle/>
          <a:p>
            <a:r>
              <a:rPr lang="fi-FI" sz="1200" b="1" dirty="0">
                <a:latin typeface="Comic Sans MS" panose="030F0702030302020204" pitchFamily="66" charset="0"/>
              </a:rPr>
              <a:t>6.3. Leikki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b="1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Comic Sans MS" panose="030F0702030302020204" pitchFamily="66" charset="0"/>
              </a:rPr>
              <a:t>Leikkiympäristöjen rakentaminen yhdessä lasten kanssa suunnitellen ja toteuttaen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Comic Sans MS" panose="030F0702030302020204" pitchFamily="66" charset="0"/>
              </a:rPr>
              <a:t>Leikkiympäristön rikastaminen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Comic Sans MS" panose="030F0702030302020204" pitchFamily="66" charset="0"/>
              </a:rPr>
              <a:t>Kuvatuen käyttäminen leikissä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Comic Sans MS" panose="030F0702030302020204" pitchFamily="66" charset="0"/>
              </a:rPr>
              <a:t>Aikuisen aktiivinen, läsnäoleva osallistuminen leikkiin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Comic Sans MS" panose="030F0702030302020204" pitchFamily="66" charset="0"/>
              </a:rPr>
              <a:t>Aikuisen säännöllinen leikin havainnointi valittua työvälinettä käyttäen ja dokumentoiden.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Comic Sans MS" panose="030F0702030302020204" pitchFamily="66" charset="0"/>
              </a:rPr>
              <a:t>Monilukutaidon ja digitekniikan yhdistäminen leikkiin ja sen dokumentointiin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Comic Sans MS" panose="030F0702030302020204" pitchFamily="66" charset="0"/>
              </a:rPr>
              <a:t>Perheiden osallistaminen lapsen leikkiin </a:t>
            </a:r>
          </a:p>
          <a:p>
            <a:endParaRPr lang="fi-FI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Comic Sans MS" panose="030F0702030302020204" pitchFamily="66" charset="0"/>
            </a:endParaRPr>
          </a:p>
          <a:p>
            <a:r>
              <a:rPr lang="fi-FI" sz="1200" dirty="0">
                <a:latin typeface="Comic Sans MS" panose="030F0702030302020204" pitchFamily="66" charset="0"/>
              </a:rPr>
              <a:t>6.4. Retket</a:t>
            </a:r>
          </a:p>
          <a:p>
            <a:endParaRPr lang="fi-FI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Comic Sans MS" panose="030F0702030302020204" pitchFamily="66" charset="0"/>
              </a:rPr>
              <a:t>Toimintavuoden aikana retkeillään viikoittain lähialueella metsään, kodalle, puistoon ja kirjastoon.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Comic Sans MS" panose="030F0702030302020204" pitchFamily="66" charset="0"/>
              </a:rPr>
              <a:t>Yksittäisiä retkikohteita ovat mm. paloasema, museo, Forssan kirkko ”kurkkaa kirkkoon” ja pienten ”toukokuun tanssit” tapahtumien merkeissä, Forssan tori ”helmin päivän” laulajaisten merkeissä ja </a:t>
            </a:r>
            <a:r>
              <a:rPr lang="fi-FI" sz="1200" dirty="0" err="1">
                <a:latin typeface="Comic Sans MS" panose="030F0702030302020204" pitchFamily="66" charset="0"/>
              </a:rPr>
              <a:t>Feenix</a:t>
            </a:r>
            <a:r>
              <a:rPr lang="fi-FI" sz="1200" dirty="0">
                <a:latin typeface="Comic Sans MS" panose="030F0702030302020204" pitchFamily="66" charset="0"/>
              </a:rPr>
              <a:t> halli Lasten Forssa päivänä.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Comic Sans MS" panose="030F0702030302020204" pitchFamily="66" charset="0"/>
              </a:rPr>
              <a:t>Vanhempaintoimikunnan lisäyksenä retkikohteena toivottiin olevan vanhusten kodit ja kehitysvammalaitokset mahdollisuuksien puitteissa, jotta kohdataan moninaisia elämänvaiheita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Comic Sans MS" panose="030F0702030302020204" pitchFamily="66" charset="0"/>
              </a:rPr>
              <a:t>Kevään aikana järjestetään mahdollinen kevätretki päiväkodin isoimmille lähialueen luontokohteeseen. </a:t>
            </a:r>
          </a:p>
          <a:p>
            <a:endParaRPr lang="fi-FI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703512" y="273600"/>
            <a:ext cx="9878408" cy="635120"/>
          </a:xfrm>
        </p:spPr>
        <p:txBody>
          <a:bodyPr/>
          <a:lstStyle/>
          <a:p>
            <a:br>
              <a:rPr lang="fi-FI" b="1" dirty="0"/>
            </a:br>
            <a:br>
              <a:rPr lang="fi-FI" b="1" dirty="0"/>
            </a:br>
            <a:r>
              <a:rPr lang="fi-FI" b="1" dirty="0"/>
              <a:t>6. </a:t>
            </a:r>
            <a:r>
              <a:rPr lang="fi-FI" b="1" dirty="0">
                <a:latin typeface="Comic Sans MS" panose="030F0702030302020204" pitchFamily="66" charset="0"/>
              </a:rPr>
              <a:t>Pihakoivun päiväkodin omia tavoitteita 2023 -2024</a:t>
            </a:r>
            <a:br>
              <a:rPr lang="fi-FI" sz="1600" b="1" dirty="0"/>
            </a:br>
            <a:br>
              <a:rPr lang="fi-FI" b="1" dirty="0"/>
            </a:br>
            <a:br>
              <a:rPr lang="fi-FI" sz="1800" b="0" strike="noStrike" spc="-1" dirty="0">
                <a:latin typeface="Arial"/>
              </a:rPr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/>
          </p:nvPr>
        </p:nvSpPr>
        <p:spPr>
          <a:xfrm>
            <a:off x="5879976" y="1412776"/>
            <a:ext cx="5202208" cy="4208748"/>
          </a:xfrm>
        </p:spPr>
        <p:txBody>
          <a:bodyPr>
            <a:normAutofit/>
          </a:bodyPr>
          <a:lstStyle/>
          <a:p>
            <a:pPr algn="l"/>
            <a:endParaRPr lang="fi-FI" sz="1400" b="1" dirty="0">
              <a:latin typeface="Comic Sans MS" panose="030F0702030302020204" pitchFamily="66" charset="0"/>
            </a:endParaRPr>
          </a:p>
          <a:p>
            <a:pPr algn="l"/>
            <a:endParaRPr lang="fi-FI" dirty="0"/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8850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7"/>
          <p:cNvPicPr/>
          <p:nvPr/>
        </p:nvPicPr>
        <p:blipFill>
          <a:blip r:embed="rId3"/>
          <a:stretch/>
        </p:blipFill>
        <p:spPr>
          <a:xfrm>
            <a:off x="502920" y="291240"/>
            <a:ext cx="776880" cy="1167480"/>
          </a:xfrm>
          <a:prstGeom prst="rect">
            <a:avLst/>
          </a:prstGeom>
          <a:ln>
            <a:noFill/>
          </a:ln>
        </p:spPr>
      </p:pic>
      <p:pic>
        <p:nvPicPr>
          <p:cNvPr id="3" name="Kuva 5"/>
          <p:cNvPicPr/>
          <p:nvPr/>
        </p:nvPicPr>
        <p:blipFill>
          <a:blip r:embed="rId4"/>
          <a:stretch/>
        </p:blipFill>
        <p:spPr>
          <a:xfrm>
            <a:off x="650520" y="1595880"/>
            <a:ext cx="590760" cy="1419120"/>
          </a:xfrm>
          <a:prstGeom prst="rect">
            <a:avLst/>
          </a:prstGeom>
          <a:ln>
            <a:noFill/>
          </a:ln>
        </p:spPr>
      </p:pic>
      <p:sp>
        <p:nvSpPr>
          <p:cNvPr id="6" name="Tekstin paikkamerkki 5"/>
          <p:cNvSpPr>
            <a:spLocks noGrp="1"/>
          </p:cNvSpPr>
          <p:nvPr>
            <p:ph type="body"/>
          </p:nvPr>
        </p:nvSpPr>
        <p:spPr>
          <a:xfrm>
            <a:off x="1269744" y="1124744"/>
            <a:ext cx="4620288" cy="5112568"/>
          </a:xfrm>
        </p:spPr>
        <p:txBody>
          <a:bodyPr>
            <a:normAutofit fontScale="62500" lnSpcReduction="20000"/>
          </a:bodyPr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pPr algn="l"/>
            <a:endParaRPr lang="fi-FI" sz="1800" b="1" dirty="0">
              <a:latin typeface="Comic Sans MS" panose="030F0702030302020204" pitchFamily="66" charset="0"/>
            </a:endParaRPr>
          </a:p>
          <a:p>
            <a:pPr algn="l"/>
            <a:endParaRPr lang="fi-FI" b="1" dirty="0">
              <a:latin typeface="Comic Sans MS" panose="030F0702030302020204" pitchFamily="66" charset="0"/>
            </a:endParaRPr>
          </a:p>
          <a:p>
            <a:pPr algn="l"/>
            <a:endParaRPr lang="fi-FI" sz="1800" b="1" dirty="0">
              <a:latin typeface="Comic Sans MS" panose="030F0702030302020204" pitchFamily="66" charset="0"/>
            </a:endParaRPr>
          </a:p>
          <a:p>
            <a:pPr algn="l"/>
            <a:endParaRPr lang="fi-FI" b="1" dirty="0">
              <a:latin typeface="Comic Sans MS" panose="030F0702030302020204" pitchFamily="66" charset="0"/>
            </a:endParaRPr>
          </a:p>
          <a:p>
            <a:pPr algn="l"/>
            <a:r>
              <a:rPr lang="fi-FI" b="1" dirty="0">
                <a:latin typeface="Comic Sans MS" panose="030F0702030302020204" pitchFamily="66" charset="0"/>
              </a:rPr>
              <a:t>7.1 Työhyvinvointi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Koulutuspäivä järjestetään koko yksikölle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Jokainen tiimi on vuorollaan vastuussa viikkopiristyksestä työyhteisölle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i-FI" dirty="0">
              <a:latin typeface="Comic Sans MS" panose="030F0702030302020204" pitchFamily="66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Työyhteisön hyviä käytänteitä päivitetään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i-FI" dirty="0">
              <a:latin typeface="Comic Sans MS" panose="030F0702030302020204" pitchFamily="66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Järjestetään yhteisöllistä toimintaa                                     henkilökunnan kesken vapaa-ajalla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i-FI" dirty="0">
              <a:latin typeface="Comic Sans MS" panose="030F0702030302020204" pitchFamily="66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Mahdollistetaan vuoropäiväkodin työvuorosuunnittelulla työn ja vapaa-ajan tasapaino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i-FI" dirty="0">
              <a:latin typeface="Comic Sans MS" panose="030F0702030302020204" pitchFamily="66" charset="0"/>
            </a:endParaRPr>
          </a:p>
          <a:p>
            <a:pPr algn="l"/>
            <a:r>
              <a:rPr lang="fi-FI" b="1" dirty="0">
                <a:latin typeface="Comic Sans MS" panose="030F0702030302020204" pitchFamily="66" charset="0"/>
              </a:rPr>
              <a:t>7.2 Toiminnan arviointi</a:t>
            </a:r>
          </a:p>
          <a:p>
            <a:pPr algn="l"/>
            <a:endParaRPr lang="fi-FI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Tiimin kohdalla oman ryhmävasun arviointi ja niiden aktiivinen päivittäminen lapsiryhmän toiminnan kehittyessä</a:t>
            </a:r>
          </a:p>
          <a:p>
            <a:endParaRPr lang="fi-FI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Vuosisuunnitelman arviointi tiimeittäin kaksi kertaa vuodessa ja yhteenveto koko talon osalta.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Lasten vasujen arviointi toimintavuoden aikana ja ryhmäkohtaisen koosteen tekeminen koko ryhmän toimintaa ohjaavaksi. Yksittäinen  kooste vuorolasten osalta tiivistettynä tietona vuoroaikoihin käyttöön.</a:t>
            </a:r>
          </a:p>
          <a:p>
            <a:endParaRPr lang="fi-FI" b="1" dirty="0">
              <a:latin typeface="Comic Sans MS" panose="030F0702030302020204" pitchFamily="66" charset="0"/>
            </a:endParaRPr>
          </a:p>
          <a:p>
            <a:r>
              <a:rPr lang="fi-FI" b="1" dirty="0">
                <a:latin typeface="Comic Sans MS" panose="030F0702030302020204" pitchFamily="66" charset="0"/>
              </a:rPr>
              <a:t>7.3 Tiedonkulku</a:t>
            </a:r>
          </a:p>
          <a:p>
            <a:endParaRPr lang="fi-FI" b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Sekä tiimin sisällä että vuorolasten osalta koko talossa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Esihenkilöltä henkilökunnalle ja päinvastoin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</a:rPr>
              <a:t>Tiedotus perheille, aikataulutus ja tiedotuskanat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703512" y="273600"/>
            <a:ext cx="9878408" cy="635120"/>
          </a:xfrm>
        </p:spPr>
        <p:txBody>
          <a:bodyPr/>
          <a:lstStyle/>
          <a:p>
            <a:br>
              <a:rPr lang="fi-FI" b="1" dirty="0"/>
            </a:br>
            <a:br>
              <a:rPr lang="fi-FI" b="1" dirty="0"/>
            </a:br>
            <a:br>
              <a:rPr lang="fi-FI" sz="1600" b="1" dirty="0"/>
            </a:br>
            <a:r>
              <a:rPr lang="fi-FI" sz="1600" b="1" dirty="0"/>
              <a:t>7. </a:t>
            </a:r>
            <a:r>
              <a:rPr lang="fi-FI" b="1" dirty="0">
                <a:latin typeface="Comic Sans MS" panose="030F0702030302020204" pitchFamily="66" charset="0"/>
              </a:rPr>
              <a:t>Pihakoivun henkilöstön painotusalueita 2023 -2024</a:t>
            </a:r>
            <a:br>
              <a:rPr lang="fi-FI" b="1" dirty="0">
                <a:latin typeface="Comic Sans MS" panose="030F0702030302020204" pitchFamily="66" charset="0"/>
              </a:rPr>
            </a:br>
            <a:r>
              <a:rPr lang="fi-FI" b="1" dirty="0">
                <a:latin typeface="Comic Sans MS" panose="030F0702030302020204" pitchFamily="66" charset="0"/>
              </a:rPr>
              <a:t> </a:t>
            </a:r>
            <a:r>
              <a:rPr lang="fi-FI" sz="1200" dirty="0">
                <a:latin typeface="Comic Sans MS" panose="030F0702030302020204" pitchFamily="66" charset="0"/>
              </a:rPr>
              <a:t>Painotusalueet ovat lähes samoja kuin edellisellä toimintakaudella </a:t>
            </a:r>
            <a:br>
              <a:rPr lang="fi-FI" b="1" dirty="0"/>
            </a:br>
            <a:br>
              <a:rPr lang="fi-FI" sz="1800" b="0" strike="noStrike" spc="-1" dirty="0">
                <a:latin typeface="Arial"/>
              </a:rPr>
            </a:br>
            <a:br>
              <a:rPr lang="fi-FI" sz="1800" b="0" strike="noStrike" spc="-1" dirty="0">
                <a:latin typeface="Arial"/>
              </a:rPr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/>
          </p:nvPr>
        </p:nvSpPr>
        <p:spPr>
          <a:xfrm>
            <a:off x="5879976" y="1412776"/>
            <a:ext cx="5202208" cy="4208748"/>
          </a:xfrm>
        </p:spPr>
        <p:txBody>
          <a:bodyPr>
            <a:normAutofit/>
          </a:bodyPr>
          <a:lstStyle/>
          <a:p>
            <a:pPr algn="l"/>
            <a:endParaRPr lang="fi-FI" sz="1400" b="1" dirty="0">
              <a:latin typeface="Comic Sans MS" panose="030F0702030302020204" pitchFamily="66" charset="0"/>
            </a:endParaRPr>
          </a:p>
          <a:p>
            <a:pPr algn="l"/>
            <a:endParaRPr lang="fi-FI" dirty="0"/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113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7"/>
          <p:cNvPicPr/>
          <p:nvPr/>
        </p:nvPicPr>
        <p:blipFill>
          <a:blip r:embed="rId3"/>
          <a:stretch/>
        </p:blipFill>
        <p:spPr>
          <a:xfrm>
            <a:off x="502920" y="291240"/>
            <a:ext cx="776880" cy="1167480"/>
          </a:xfrm>
          <a:prstGeom prst="rect">
            <a:avLst/>
          </a:prstGeom>
          <a:ln>
            <a:noFill/>
          </a:ln>
        </p:spPr>
      </p:pic>
      <p:pic>
        <p:nvPicPr>
          <p:cNvPr id="3" name="Kuva 5"/>
          <p:cNvPicPr/>
          <p:nvPr/>
        </p:nvPicPr>
        <p:blipFill>
          <a:blip r:embed="rId4"/>
          <a:stretch/>
        </p:blipFill>
        <p:spPr>
          <a:xfrm>
            <a:off x="650520" y="1595880"/>
            <a:ext cx="590760" cy="1419120"/>
          </a:xfrm>
          <a:prstGeom prst="rect">
            <a:avLst/>
          </a:prstGeom>
          <a:ln>
            <a:noFill/>
          </a:ln>
        </p:spPr>
      </p:pic>
      <p:sp>
        <p:nvSpPr>
          <p:cNvPr id="6" name="Tekstin paikkamerkki 5"/>
          <p:cNvSpPr>
            <a:spLocks noGrp="1"/>
          </p:cNvSpPr>
          <p:nvPr>
            <p:ph type="body"/>
          </p:nvPr>
        </p:nvSpPr>
        <p:spPr>
          <a:xfrm>
            <a:off x="1343472" y="1604520"/>
            <a:ext cx="4620288" cy="3977280"/>
          </a:xfrm>
        </p:spPr>
        <p:txBody>
          <a:bodyPr>
            <a:normAutofit/>
          </a:bodyPr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703512" y="273600"/>
            <a:ext cx="9878408" cy="635120"/>
          </a:xfrm>
        </p:spPr>
        <p:txBody>
          <a:bodyPr/>
          <a:lstStyle/>
          <a:p>
            <a:br>
              <a:rPr lang="fi-FI" b="1" dirty="0"/>
            </a:br>
            <a:br>
              <a:rPr lang="fi-FI" b="1" dirty="0"/>
            </a:br>
            <a:br>
              <a:rPr lang="fi-FI" sz="1600" b="1" dirty="0"/>
            </a:br>
            <a:br>
              <a:rPr lang="fi-FI" b="1" dirty="0"/>
            </a:br>
            <a:br>
              <a:rPr lang="fi-FI" sz="1800" b="0" strike="noStrike" spc="-1" dirty="0">
                <a:latin typeface="Arial"/>
              </a:rPr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/>
          </p:nvPr>
        </p:nvSpPr>
        <p:spPr>
          <a:xfrm>
            <a:off x="5879976" y="1412776"/>
            <a:ext cx="5202208" cy="4208748"/>
          </a:xfrm>
        </p:spPr>
        <p:txBody>
          <a:bodyPr>
            <a:normAutofit/>
          </a:bodyPr>
          <a:lstStyle/>
          <a:p>
            <a:pPr algn="l"/>
            <a:endParaRPr lang="fi-FI" sz="1400" b="1" dirty="0">
              <a:latin typeface="Comic Sans MS" panose="030F0702030302020204" pitchFamily="66" charset="0"/>
            </a:endParaRPr>
          </a:p>
          <a:p>
            <a:pPr algn="l"/>
            <a:endParaRPr lang="fi-FI" dirty="0"/>
          </a:p>
          <a:p>
            <a:pPr algn="l"/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B25207EF-8564-998F-D07F-3C5131E3550E}"/>
              </a:ext>
            </a:extLst>
          </p:cNvPr>
          <p:cNvSpPr txBox="1"/>
          <p:nvPr/>
        </p:nvSpPr>
        <p:spPr>
          <a:xfrm>
            <a:off x="3048755" y="3108098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531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193920" y="333720"/>
            <a:ext cx="2603880" cy="84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fi-FI" sz="4400" b="0" strike="noStrike" spc="-1">
                <a:solidFill>
                  <a:srgbClr val="000000"/>
                </a:solidFill>
                <a:latin typeface="Berlin Sans FB"/>
                <a:ea typeface="DejaVu Sans"/>
              </a:rPr>
              <a:t>Sisällys</a:t>
            </a:r>
            <a:endParaRPr lang="fi-FI" sz="440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1991544" y="1052736"/>
            <a:ext cx="9904320" cy="540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514440" indent="-51012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fi-FI" sz="1200" b="0" strike="noStrike" spc="-1" dirty="0">
                <a:solidFill>
                  <a:srgbClr val="000000"/>
                </a:solidFill>
                <a:latin typeface="Comic Sans MS" panose="030F0702030302020204" pitchFamily="66" charset="0"/>
                <a:ea typeface="DejaVu Sans"/>
              </a:rPr>
              <a:t>Päiväkodin tiedot</a:t>
            </a:r>
            <a:endParaRPr lang="fi-FI" sz="1200" b="0" strike="noStrike" spc="-1" dirty="0">
              <a:latin typeface="Comic Sans MS" panose="030F0702030302020204" pitchFamily="66" charset="0"/>
            </a:endParaRPr>
          </a:p>
          <a:p>
            <a:pPr marL="514440" indent="-510120">
              <a:buClr>
                <a:srgbClr val="000000"/>
              </a:buClr>
              <a:buFont typeface="Calibri Light"/>
              <a:buAutoNum type="arabicPeriod"/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Forssan varhaiskasvatuksen yhteiset teemat ja tavoitteet </a:t>
            </a:r>
            <a:b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toimintavuonna 2022 -2023 ja niiden arviointi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2.1  Varhaiskasvatus osallistuu Forssa 100 tapahtumiin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2.2. Tuen kokonaisuuden huomioiminen toiminnassa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2.3. Monilukutaidon edistäminen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2.4  </a:t>
            </a:r>
            <a:r>
              <a:rPr lang="fi-FI" sz="1200" spc="-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VoxForssan</a:t>
            </a: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haltuunotto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3. Pihakoivun päiväkodin tavoitteita toimintavuodelle 2022 -2023 ja arviointi</a:t>
            </a:r>
          </a:p>
          <a:p>
            <a:pPr marL="4320">
              <a:buClr>
                <a:srgbClr val="000000"/>
              </a:buClr>
            </a:pPr>
            <a:r>
              <a:rPr lang="fi-FI" sz="1200" b="1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</a:t>
            </a: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Kokonaistavoite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3.1. Lasten lukeminen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3.2. Lasten liikkuminen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4</a:t>
            </a:r>
            <a:r>
              <a:rPr lang="fi-FI" sz="1200" b="1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  <a:r>
              <a:rPr lang="fi-FI" sz="1200" dirty="0">
                <a:latin typeface="Comic Sans MS" panose="030F0702030302020204" pitchFamily="66" charset="0"/>
              </a:rPr>
              <a:t>Pihakoivun henkilöstön painotusalueita 2022 -2023 ja arviointi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4.1  Työhyvinvointi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4.2. Toiminnan arviointi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4.3. Tiedonkulku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5. Forssan varhaiskasvatuksen yhteiset teemat ja tavoitteet </a:t>
            </a:r>
            <a:b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toimintavuonna 2023 -2024</a:t>
            </a:r>
          </a:p>
          <a:p>
            <a:pPr marL="4320">
              <a:buClr>
                <a:srgbClr val="000000"/>
              </a:buClr>
            </a:pPr>
            <a:r>
              <a:rPr lang="fi-FI" sz="1200" dirty="0">
                <a:latin typeface="Comic Sans MS" panose="030F0702030302020204" pitchFamily="66" charset="0"/>
                <a:cs typeface="Calibri"/>
              </a:rPr>
              <a:t>           5.1. Toiminnallisen tasa-arvo – ja  yhdenvertaisuussuunnitelman laatiminen</a:t>
            </a:r>
          </a:p>
          <a:p>
            <a:pPr marL="4320">
              <a:buClr>
                <a:srgbClr val="000000"/>
              </a:buClr>
            </a:pPr>
            <a:r>
              <a:rPr lang="fi-FI" sz="1200" dirty="0">
                <a:latin typeface="Comic Sans MS" panose="030F0702030302020204" pitchFamily="66" charset="0"/>
                <a:cs typeface="Calibri"/>
              </a:rPr>
              <a:t>           5.2  Laadunarvioinnin kehittäminen</a:t>
            </a:r>
          </a:p>
          <a:p>
            <a:pPr marL="4320">
              <a:buClr>
                <a:srgbClr val="000000"/>
              </a:buClr>
            </a:pPr>
            <a:r>
              <a:rPr lang="fi-FI" sz="1200" dirty="0">
                <a:latin typeface="Comic Sans MS" panose="030F0702030302020204" pitchFamily="66" charset="0"/>
                <a:cs typeface="Calibri"/>
              </a:rPr>
              <a:t>           5.2. Ammatilliseen kehittymiseen kannustaminen</a:t>
            </a:r>
          </a:p>
          <a:p>
            <a:pPr marL="4320">
              <a:buClr>
                <a:srgbClr val="000000"/>
              </a:buClr>
            </a:pPr>
            <a:r>
              <a:rPr lang="fi-FI" sz="1200" dirty="0">
                <a:latin typeface="Comic Sans MS" panose="030F0702030302020204" pitchFamily="66" charset="0"/>
                <a:cs typeface="Calibri"/>
              </a:rPr>
              <a:t>6. </a:t>
            </a: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Pihakoivun päiväkodin tavoitteita toimintavuodelle 2023 -2024 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6.1. Kokonaistavoite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6.2. Lasten liikunta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6.3. Leikki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6.4. Retket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7. Henkilökunnan painotusalueet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7.1. Työhyvinvointi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7.2. Toiminnan arviointi</a:t>
            </a:r>
          </a:p>
          <a:p>
            <a:pPr marL="4320">
              <a:buClr>
                <a:srgbClr val="000000"/>
              </a:buClr>
            </a:pPr>
            <a:r>
              <a:rPr lang="fi-FI" sz="12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       7.3. Tiedonkulku</a:t>
            </a:r>
          </a:p>
          <a:p>
            <a:pPr marL="4320">
              <a:buClr>
                <a:srgbClr val="000000"/>
              </a:buClr>
            </a:pPr>
            <a:endParaRPr lang="fi-FI" sz="1400" spc="-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4320">
              <a:buClr>
                <a:srgbClr val="000000"/>
              </a:buClr>
            </a:pPr>
            <a:endParaRPr lang="fi-FI" sz="1400" spc="-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4320">
              <a:buClr>
                <a:srgbClr val="000000"/>
              </a:buClr>
            </a:pPr>
            <a:endParaRPr lang="fi-FI" sz="1400" spc="-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4320">
              <a:buClr>
                <a:srgbClr val="000000"/>
              </a:buClr>
            </a:pPr>
            <a:endParaRPr lang="fi-FI" sz="1400" dirty="0">
              <a:latin typeface="Comic Sans MS" panose="030F0702030302020204" pitchFamily="66" charset="0"/>
              <a:cs typeface="Calibri"/>
            </a:endParaRPr>
          </a:p>
          <a:p>
            <a:pPr marL="4320">
              <a:buClr>
                <a:srgbClr val="000000"/>
              </a:buClr>
            </a:pPr>
            <a:endParaRPr lang="fi-FI" sz="1400" dirty="0">
              <a:latin typeface="Comic Sans MS" panose="030F0702030302020204" pitchFamily="66" charset="0"/>
              <a:cs typeface="Calibri"/>
            </a:endParaRPr>
          </a:p>
          <a:p>
            <a:pPr marL="4320">
              <a:buClr>
                <a:srgbClr val="000000"/>
              </a:buClr>
            </a:pPr>
            <a:endParaRPr lang="fi-FI" sz="1400" dirty="0">
              <a:latin typeface="Comic Sans MS" panose="030F0702030302020204" pitchFamily="66" charset="0"/>
              <a:cs typeface="Calibri"/>
            </a:endParaRPr>
          </a:p>
          <a:p>
            <a:pPr marL="4320">
              <a:buClr>
                <a:srgbClr val="000000"/>
              </a:buClr>
            </a:pPr>
            <a:endParaRPr lang="fi-FI" sz="1400" dirty="0">
              <a:latin typeface="Comic Sans MS" panose="030F0702030302020204" pitchFamily="66" charset="0"/>
              <a:cs typeface="Calibri"/>
            </a:endParaRPr>
          </a:p>
          <a:p>
            <a:pPr marL="4320">
              <a:buClr>
                <a:srgbClr val="000000"/>
              </a:buClr>
            </a:pPr>
            <a:endParaRPr lang="fi-FI" sz="1400" dirty="0">
              <a:latin typeface="Comic Sans MS" panose="030F0702030302020204" pitchFamily="66" charset="0"/>
              <a:cs typeface="Calibri"/>
            </a:endParaRPr>
          </a:p>
          <a:p>
            <a:pPr marL="4320">
              <a:buClr>
                <a:srgbClr val="000000"/>
              </a:buClr>
            </a:pPr>
            <a:endParaRPr lang="fi-FI" sz="1400" dirty="0">
              <a:latin typeface="Comic Sans MS" panose="030F0702030302020204" pitchFamily="66" charset="0"/>
              <a:cs typeface="Calibri"/>
            </a:endParaRPr>
          </a:p>
          <a:p>
            <a:pPr marL="4320">
              <a:buClr>
                <a:srgbClr val="000000"/>
              </a:buClr>
            </a:pPr>
            <a:endParaRPr lang="fi-FI" sz="1400" spc="-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4320">
              <a:buClr>
                <a:srgbClr val="000000"/>
              </a:buClr>
            </a:pPr>
            <a:r>
              <a:rPr lang="fi-FI" sz="1400" spc="-1" dirty="0">
                <a:solidFill>
                  <a:srgbClr val="000000"/>
                </a:solidFill>
                <a:latin typeface="Comic Sans MS" panose="030F0702030302020204" pitchFamily="66" charset="0"/>
              </a:rPr>
              <a:t>    </a:t>
            </a:r>
          </a:p>
          <a:p>
            <a:pPr marL="4320">
              <a:buClr>
                <a:srgbClr val="000000"/>
              </a:buClr>
            </a:pPr>
            <a:endParaRPr lang="fi-FI" sz="1400" spc="-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4320">
              <a:buClr>
                <a:srgbClr val="000000"/>
              </a:buClr>
            </a:pPr>
            <a:br>
              <a:rPr lang="fi-FI" sz="1400" dirty="0">
                <a:latin typeface="Comic Sans MS" panose="030F0702030302020204" pitchFamily="66" charset="0"/>
              </a:rPr>
            </a:br>
            <a:endParaRPr lang="fi-FI" sz="1600" spc="-1" dirty="0"/>
          </a:p>
          <a:p>
            <a:pPr marL="514440" indent="-510120">
              <a:buClr>
                <a:srgbClr val="000000"/>
              </a:buClr>
              <a:buFont typeface="Calibri Light"/>
              <a:buAutoNum type="arabicPeriod"/>
            </a:pPr>
            <a:endParaRPr lang="fi-FI" sz="1600" spc="-1" dirty="0">
              <a:solidFill>
                <a:srgbClr val="000000"/>
              </a:solidFill>
              <a:latin typeface="Comic Sans MS"/>
            </a:endParaRPr>
          </a:p>
          <a:p>
            <a:pPr marL="514440" indent="-510120">
              <a:buClr>
                <a:srgbClr val="000000"/>
              </a:buClr>
              <a:buFont typeface="Calibri Light"/>
              <a:buAutoNum type="arabicPeriod"/>
            </a:pPr>
            <a:endParaRPr lang="fi-FI" spc="-1" dirty="0"/>
          </a:p>
          <a:p>
            <a:pPr marL="514440" indent="-51012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endParaRPr lang="fi-FI" sz="1800" b="0" strike="noStrike" spc="-1" dirty="0">
              <a:solidFill>
                <a:srgbClr val="000000"/>
              </a:solidFill>
              <a:latin typeface="Berlin Sans FB"/>
              <a:ea typeface="DejaVu Sans"/>
            </a:endParaRPr>
          </a:p>
          <a:p>
            <a:pPr marL="514440" indent="-51012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endParaRPr lang="fi-FI" sz="1800" b="0" strike="noStrike" spc="-1" dirty="0">
              <a:latin typeface="Arial"/>
            </a:endParaRPr>
          </a:p>
          <a:p>
            <a:pPr marL="461520" lvl="1">
              <a:lnSpc>
                <a:spcPct val="100000"/>
              </a:lnSpc>
              <a:buClr>
                <a:srgbClr val="000000"/>
              </a:buClr>
            </a:pPr>
            <a:endParaRPr lang="fi-FI" sz="1800" b="0" strike="noStrike" spc="-1" dirty="0">
              <a:solidFill>
                <a:srgbClr val="000000"/>
              </a:solidFill>
              <a:latin typeface="Berlin Sans FB"/>
              <a:ea typeface="DejaVu Sans"/>
            </a:endParaRPr>
          </a:p>
          <a:p>
            <a:pPr marL="461520" lvl="1">
              <a:lnSpc>
                <a:spcPct val="100000"/>
              </a:lnSpc>
              <a:buClr>
                <a:srgbClr val="000000"/>
              </a:buClr>
            </a:pPr>
            <a:endParaRPr lang="fi-FI" sz="1800" b="0" strike="noStrike" spc="-1" dirty="0">
              <a:solidFill>
                <a:srgbClr val="000000"/>
              </a:solidFill>
              <a:latin typeface="Berlin Sans FB"/>
              <a:ea typeface="DejaVu Sans"/>
            </a:endParaRPr>
          </a:p>
          <a:p>
            <a:pPr marL="747270" lvl="1" indent="-285750">
              <a:lnSpc>
                <a:spcPct val="100000"/>
              </a:lnSpc>
              <a:buClr>
                <a:srgbClr val="000000"/>
              </a:buClr>
              <a:buFontTx/>
              <a:buChar char="-"/>
            </a:pPr>
            <a:endParaRPr lang="fi-FI" spc="-1" dirty="0">
              <a:solidFill>
                <a:srgbClr val="000000"/>
              </a:solidFill>
              <a:latin typeface="Berlin Sans FB"/>
              <a:ea typeface="DejaVu Sans"/>
            </a:endParaRPr>
          </a:p>
          <a:p>
            <a:pPr marL="747270" lvl="1" indent="-285750">
              <a:lnSpc>
                <a:spcPct val="100000"/>
              </a:lnSpc>
              <a:buClr>
                <a:srgbClr val="000000"/>
              </a:buClr>
              <a:buFontTx/>
              <a:buChar char="-"/>
            </a:pPr>
            <a:endParaRPr lang="fi-FI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i-FI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i-FI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i-FI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i-FI" sz="1800" b="0" strike="noStrike" spc="-1" dirty="0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8610480" y="6356520"/>
            <a:ext cx="2738880" cy="36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endParaRPr lang="fi-FI" sz="1200" b="0" strike="noStrike" spc="-1" dirty="0">
              <a:latin typeface="Arial"/>
            </a:endParaRPr>
          </a:p>
        </p:txBody>
      </p:sp>
      <p:pic>
        <p:nvPicPr>
          <p:cNvPr id="87" name="Kuva 6"/>
          <p:cNvPicPr/>
          <p:nvPr/>
        </p:nvPicPr>
        <p:blipFill>
          <a:blip r:embed="rId2"/>
          <a:stretch/>
        </p:blipFill>
        <p:spPr>
          <a:xfrm>
            <a:off x="502920" y="291240"/>
            <a:ext cx="776880" cy="1167480"/>
          </a:xfrm>
          <a:prstGeom prst="rect">
            <a:avLst/>
          </a:prstGeom>
          <a:ln>
            <a:noFill/>
          </a:ln>
        </p:spPr>
      </p:pic>
      <p:pic>
        <p:nvPicPr>
          <p:cNvPr id="88" name="Kuva 8"/>
          <p:cNvPicPr/>
          <p:nvPr/>
        </p:nvPicPr>
        <p:blipFill>
          <a:blip r:embed="rId3"/>
          <a:stretch/>
        </p:blipFill>
        <p:spPr>
          <a:xfrm>
            <a:off x="650520" y="1595880"/>
            <a:ext cx="628920" cy="1510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5881294" y="188640"/>
            <a:ext cx="6149057" cy="30243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i-FI" sz="14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Henkilöstö:</a:t>
            </a:r>
            <a:endParaRPr lang="fi-FI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Vakinaiset</a:t>
            </a:r>
            <a:r>
              <a:rPr lang="fi-FI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fi-FI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 päiväkodin johtaja, </a:t>
            </a:r>
          </a:p>
          <a:p>
            <a:pPr>
              <a:lnSpc>
                <a:spcPct val="100000"/>
              </a:lnSpc>
            </a:pPr>
            <a:r>
              <a:rPr lang="fi-FI" sz="1400" spc="-1" dirty="0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r>
              <a:rPr lang="fi-FI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fi-FI" sz="1400" spc="-1" dirty="0">
                <a:solidFill>
                  <a:srgbClr val="000000"/>
                </a:solidFill>
                <a:latin typeface="Calibri"/>
                <a:ea typeface="DejaVu Sans"/>
              </a:rPr>
              <a:t>varhaiskasvatuksen opettajaa</a:t>
            </a:r>
            <a:r>
              <a:rPr lang="fi-FI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fi-FI" sz="1400" spc="-1" dirty="0">
                <a:solidFill>
                  <a:srgbClr val="000000"/>
                </a:solidFill>
                <a:latin typeface="Calibri"/>
                <a:ea typeface="DejaVu Sans"/>
              </a:rPr>
              <a:t>9 </a:t>
            </a:r>
            <a:r>
              <a:rPr lang="fi-FI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varhaiskasvatuksen lastenhoitajaa</a:t>
            </a:r>
          </a:p>
          <a:p>
            <a:r>
              <a:rPr lang="fi-FI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 varhaiskasvatuksen resurssilastenhoitaja</a:t>
            </a:r>
          </a:p>
          <a:p>
            <a:r>
              <a:rPr lang="fi-FI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 Varhaiserityiskasvatuksen tuen ohjaaja</a:t>
            </a:r>
          </a:p>
          <a:p>
            <a:pPr>
              <a:lnSpc>
                <a:spcPct val="100000"/>
              </a:lnSpc>
            </a:pPr>
            <a:r>
              <a:rPr lang="fi-FI" sz="1400" spc="-1" dirty="0">
                <a:solidFill>
                  <a:srgbClr val="000000"/>
                </a:solidFill>
                <a:latin typeface="Calibri"/>
                <a:ea typeface="DejaVu Sans"/>
              </a:rPr>
              <a:t>4 perhepäivähoitajaa, kotona työskentelevää</a:t>
            </a:r>
          </a:p>
          <a:p>
            <a:pPr>
              <a:lnSpc>
                <a:spcPct val="100000"/>
              </a:lnSpc>
            </a:pPr>
            <a:r>
              <a:rPr lang="fi-FI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 päiväkotiapulainen PPH päiväkodissa</a:t>
            </a:r>
          </a:p>
          <a:p>
            <a:pPr>
              <a:lnSpc>
                <a:spcPct val="100000"/>
              </a:lnSpc>
            </a:pPr>
            <a:r>
              <a:rPr lang="fi-FI" sz="1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Määräaikaiset</a:t>
            </a:r>
            <a:r>
              <a:rPr lang="fi-FI" sz="1400" spc="-1" dirty="0">
                <a:solidFill>
                  <a:srgbClr val="000000"/>
                </a:solidFill>
                <a:latin typeface="Calibri"/>
                <a:ea typeface="DejaVu Sans"/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fi-FI" sz="1400" spc="-1" dirty="0">
                <a:solidFill>
                  <a:srgbClr val="000000"/>
                </a:solidFill>
                <a:latin typeface="Calibri"/>
                <a:ea typeface="DejaVu Sans"/>
              </a:rPr>
              <a:t>4 varhaiskasvatuksen lastenhoitajaa</a:t>
            </a:r>
          </a:p>
          <a:p>
            <a:pPr>
              <a:lnSpc>
                <a:spcPct val="100000"/>
              </a:lnSpc>
            </a:pPr>
            <a:r>
              <a:rPr lang="fi-FI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 varhaiskasvatuksen opettajaa</a:t>
            </a:r>
          </a:p>
          <a:p>
            <a:pPr>
              <a:lnSpc>
                <a:spcPct val="100000"/>
              </a:lnSpc>
            </a:pPr>
            <a:r>
              <a:rPr lang="fi-FI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 Varhaiserityiskasvatuksen tuen ohjaaja</a:t>
            </a:r>
          </a:p>
          <a:p>
            <a:pPr>
              <a:lnSpc>
                <a:spcPct val="100000"/>
              </a:lnSpc>
            </a:pPr>
            <a:r>
              <a:rPr lang="fi-FI" sz="1400" spc="-1" dirty="0">
                <a:solidFill>
                  <a:srgbClr val="000000"/>
                </a:solidFill>
                <a:latin typeface="Calibri"/>
              </a:rPr>
              <a:t>Yhteensä 26</a:t>
            </a:r>
          </a:p>
          <a:p>
            <a:pPr>
              <a:lnSpc>
                <a:spcPct val="100000"/>
              </a:lnSpc>
            </a:pPr>
            <a:endParaRPr lang="fi-FI" sz="160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fi-FI" sz="1600" b="0" strike="noStrike" spc="-1" dirty="0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623392" y="3023016"/>
            <a:ext cx="10911240" cy="36942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i-FI" sz="16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Hallinnollinen päiväkodin johtaja </a:t>
            </a:r>
            <a:r>
              <a:rPr lang="fi-FI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Marjut </a:t>
            </a:r>
            <a:r>
              <a:rPr lang="fi-FI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</a:t>
            </a:r>
            <a:r>
              <a:rPr lang="fi-FI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eino</a:t>
            </a:r>
          </a:p>
          <a:p>
            <a:pPr>
              <a:lnSpc>
                <a:spcPct val="100000"/>
              </a:lnSpc>
            </a:pPr>
            <a:r>
              <a:rPr lang="fi-FI" sz="12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Ryhmät  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rakenteelliset paikat ja henkilökunnan sijoittelu </a:t>
            </a:r>
            <a:endParaRPr lang="fi-FI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Hippiäiset 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fi-FI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12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 0-2v.  VO Kaija Peltonen, VLH :t Johanna Kandolin, Tiia Hakala, Siina Haapaniemi </a:t>
            </a:r>
          </a:p>
          <a:p>
            <a:pPr>
              <a:lnSpc>
                <a:spcPct val="100000"/>
              </a:lnSpc>
            </a:pPr>
            <a:r>
              <a:rPr lang="fi-FI" sz="1200" b="1" spc="-1" dirty="0">
                <a:solidFill>
                  <a:srgbClr val="000000"/>
                </a:solidFill>
                <a:latin typeface="Calibri"/>
                <a:ea typeface="DejaVu Sans"/>
              </a:rPr>
              <a:t>Hippiäiset1        4   </a:t>
            </a:r>
            <a:r>
              <a:rPr lang="fi-FI" sz="1200" spc="-1" dirty="0">
                <a:solidFill>
                  <a:srgbClr val="000000"/>
                </a:solidFill>
                <a:latin typeface="Calibri"/>
                <a:ea typeface="DejaVu Sans"/>
              </a:rPr>
              <a:t>0-2v   VLH </a:t>
            </a:r>
            <a:r>
              <a:rPr lang="fi-FI" sz="1200" spc="-1" dirty="0">
                <a:solidFill>
                  <a:srgbClr val="000000"/>
                </a:solidFill>
                <a:latin typeface="Calibri"/>
              </a:rPr>
              <a:t>Vera Hakala</a:t>
            </a:r>
            <a:endParaRPr lang="fi-FI" sz="120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Tiaiset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fi-FI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21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2-4v.  VO Johanna Kannisto, VLH :t Minna Hietala, Pirjo Peltonen, Riikka Tiisala</a:t>
            </a:r>
          </a:p>
          <a:p>
            <a:pPr>
              <a:lnSpc>
                <a:spcPct val="100000"/>
              </a:lnSpc>
            </a:pPr>
            <a:r>
              <a:rPr lang="fi-FI" sz="1200" b="1" spc="-1" dirty="0">
                <a:solidFill>
                  <a:srgbClr val="000000"/>
                </a:solidFill>
                <a:latin typeface="Calibri"/>
                <a:ea typeface="DejaVu Sans"/>
              </a:rPr>
              <a:t>Talitintit             4   </a:t>
            </a:r>
            <a:r>
              <a:rPr lang="fi-FI" sz="1200" spc="-1" dirty="0">
                <a:solidFill>
                  <a:srgbClr val="000000"/>
                </a:solidFill>
                <a:latin typeface="Calibri"/>
                <a:ea typeface="DejaVu Sans"/>
              </a:rPr>
              <a:t>2v.      VLH Katja Pennanen</a:t>
            </a:r>
            <a:endParaRPr lang="fi-FI" sz="1200" b="1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Peipposet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fi-FI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21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lang="fi-FI" sz="1200" spc="-1" dirty="0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-5-v, VO Anne Lanu, VLH :t, Katja Paavola, Niina Ojanen, Kirsi Vesterinen VTO</a:t>
            </a:r>
            <a:r>
              <a:rPr lang="fi-FI" sz="1200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Päivi Asp</a:t>
            </a:r>
          </a:p>
          <a:p>
            <a:pPr>
              <a:lnSpc>
                <a:spcPct val="100000"/>
              </a:lnSpc>
            </a:pPr>
            <a:r>
              <a:rPr lang="fi-FI" sz="1200" b="1" spc="-1" dirty="0">
                <a:solidFill>
                  <a:srgbClr val="000000"/>
                </a:solidFill>
                <a:latin typeface="Calibri"/>
                <a:ea typeface="DejaVu Sans"/>
              </a:rPr>
              <a:t>Pääskyset          7    </a:t>
            </a:r>
            <a:r>
              <a:rPr lang="fi-FI" sz="1200" spc="-1" dirty="0">
                <a:solidFill>
                  <a:srgbClr val="000000"/>
                </a:solidFill>
                <a:latin typeface="Calibri"/>
                <a:ea typeface="DejaVu Sans"/>
              </a:rPr>
              <a:t>3-5v</a:t>
            </a:r>
            <a:r>
              <a:rPr lang="fi-FI" sz="1200" b="1" spc="-1" dirty="0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lang="fi-FI" sz="1200" spc="-1" dirty="0">
                <a:solidFill>
                  <a:srgbClr val="000000"/>
                </a:solidFill>
                <a:latin typeface="Calibri"/>
                <a:ea typeface="DejaVu Sans"/>
              </a:rPr>
              <a:t>VLH Aapo Karhi </a:t>
            </a:r>
          </a:p>
          <a:p>
            <a:pPr>
              <a:lnSpc>
                <a:spcPct val="100000"/>
              </a:lnSpc>
            </a:pPr>
            <a:r>
              <a:rPr lang="fi-FI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Satakielet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fi-FI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21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5-6-v,  VO :t Elsa Hautala, </a:t>
            </a:r>
            <a:r>
              <a:rPr lang="fi-FI" sz="1200" spc="-1" dirty="0">
                <a:solidFill>
                  <a:srgbClr val="000000"/>
                </a:solidFill>
                <a:latin typeface="Calibri"/>
                <a:ea typeface="DejaVu Sans"/>
              </a:rPr>
              <a:t>Heidi Nurm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i, VLH </a:t>
            </a:r>
            <a:r>
              <a:rPr lang="fi-FI" sz="1200" spc="-1" dirty="0">
                <a:solidFill>
                  <a:srgbClr val="000000"/>
                </a:solidFill>
                <a:latin typeface="Calibri"/>
                <a:ea typeface="DejaVu Sans"/>
              </a:rPr>
              <a:t>Arja Heino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VTO Minna Kuusisto</a:t>
            </a:r>
          </a:p>
          <a:p>
            <a:pPr>
              <a:lnSpc>
                <a:spcPct val="100000"/>
              </a:lnSpc>
            </a:pPr>
            <a:r>
              <a:rPr lang="fi-FI" sz="1200" spc="-1" dirty="0">
                <a:solidFill>
                  <a:srgbClr val="000000"/>
                </a:solidFill>
                <a:latin typeface="Calibri"/>
                <a:ea typeface="DejaVu Sans"/>
              </a:rPr>
              <a:t>Forssan muista päiväkodeista 5</a:t>
            </a:r>
            <a:r>
              <a:rPr lang="fi-FI" sz="1200" b="1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fi-FI" sz="1200" spc="-1" dirty="0">
                <a:solidFill>
                  <a:srgbClr val="000000"/>
                </a:solidFill>
                <a:latin typeface="Calibri"/>
                <a:ea typeface="DejaVu Sans"/>
              </a:rPr>
              <a:t>käyttävää lasta vuorohoidon tarpeena</a:t>
            </a:r>
            <a:endParaRPr lang="fi-FI" sz="120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fi-FI" sz="1200" spc="-1" dirty="0">
                <a:solidFill>
                  <a:srgbClr val="000000"/>
                </a:solidFill>
                <a:latin typeface="Calibri"/>
                <a:ea typeface="DejaVu Sans"/>
              </a:rPr>
              <a:t>resurssilastenhoitaja</a:t>
            </a:r>
            <a:r>
              <a:rPr lang="fi-FI" sz="1200" b="1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fi-FI" sz="1200" spc="-1" dirty="0">
                <a:solidFill>
                  <a:srgbClr val="000000"/>
                </a:solidFill>
                <a:latin typeface="Calibri"/>
                <a:ea typeface="DejaVu Sans"/>
              </a:rPr>
              <a:t>Anne Leppälä</a:t>
            </a:r>
          </a:p>
          <a:p>
            <a:pPr>
              <a:lnSpc>
                <a:spcPct val="100000"/>
              </a:lnSpc>
            </a:pPr>
            <a:r>
              <a:rPr lang="fi-FI" sz="1200" spc="-1" dirty="0">
                <a:solidFill>
                  <a:srgbClr val="000000"/>
                </a:solidFill>
                <a:latin typeface="Calibri"/>
                <a:ea typeface="DejaVu Sans"/>
              </a:rPr>
              <a:t>Päiväkotiavustaja PPH Marjukka Turunen</a:t>
            </a:r>
          </a:p>
          <a:p>
            <a:pPr>
              <a:lnSpc>
                <a:spcPct val="100000"/>
              </a:lnSpc>
            </a:pPr>
            <a:r>
              <a:rPr lang="fi-FI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PPH </a:t>
            </a:r>
            <a:r>
              <a:rPr lang="fi-FI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Alén</a:t>
            </a:r>
            <a:r>
              <a:rPr lang="fi-FI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fi-FI" sz="1200" b="1" spc="-1" dirty="0">
                <a:solidFill>
                  <a:srgbClr val="000000"/>
                </a:solidFill>
                <a:latin typeface="Calibri"/>
                <a:ea typeface="DejaVu Sans"/>
              </a:rPr>
              <a:t>        </a:t>
            </a:r>
            <a:r>
              <a:rPr lang="fi-FI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4 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1-5-v, </a:t>
            </a:r>
            <a:r>
              <a:rPr lang="fi-FI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pph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Alén Marjo</a:t>
            </a:r>
            <a:r>
              <a:rPr lang="fi-FI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 </a:t>
            </a:r>
            <a:endParaRPr lang="fi-FI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PPH Merilä 	4 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1-5v, </a:t>
            </a:r>
            <a:r>
              <a:rPr lang="fi-FI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pph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Merilä Anne</a:t>
            </a:r>
            <a:endParaRPr lang="fi-FI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PPH Pasanen	4 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1-5v, Pasanen Johanna</a:t>
            </a:r>
            <a:endParaRPr lang="fi-FI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PPH Simola	4 </a:t>
            </a:r>
            <a:r>
              <a:rPr lang="fi-FI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1-5v, Simola Tiia</a:t>
            </a:r>
            <a:endParaRPr lang="fi-FI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Yhteensä 106 lasta</a:t>
            </a:r>
            <a:endParaRPr lang="fi-FI" sz="1600" b="0" strike="noStrike" spc="-1" dirty="0">
              <a:latin typeface="Arial"/>
            </a:endParaRPr>
          </a:p>
        </p:txBody>
      </p:sp>
      <p:pic>
        <p:nvPicPr>
          <p:cNvPr id="96" name="Kuva 6"/>
          <p:cNvPicPr/>
          <p:nvPr/>
        </p:nvPicPr>
        <p:blipFill>
          <a:blip r:embed="rId2"/>
          <a:stretch/>
        </p:blipFill>
        <p:spPr>
          <a:xfrm>
            <a:off x="502920" y="291240"/>
            <a:ext cx="776880" cy="1167480"/>
          </a:xfrm>
          <a:prstGeom prst="rect">
            <a:avLst/>
          </a:prstGeom>
          <a:ln>
            <a:noFill/>
          </a:ln>
        </p:spPr>
      </p:pic>
      <p:sp>
        <p:nvSpPr>
          <p:cNvPr id="97" name="CustomShape 4"/>
          <p:cNvSpPr/>
          <p:nvPr/>
        </p:nvSpPr>
        <p:spPr>
          <a:xfrm>
            <a:off x="2093040" y="250920"/>
            <a:ext cx="2340000" cy="36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343080" indent="-33876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fi-FI" sz="18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Päiväkodin tiedot</a:t>
            </a:r>
            <a:endParaRPr lang="fi-FI" sz="1800" b="0" strike="noStrike" spc="-1" dirty="0">
              <a:latin typeface="Arial"/>
            </a:endParaRPr>
          </a:p>
        </p:txBody>
      </p:sp>
      <p:pic>
        <p:nvPicPr>
          <p:cNvPr id="98" name="Kuva 8"/>
          <p:cNvPicPr/>
          <p:nvPr/>
        </p:nvPicPr>
        <p:blipFill>
          <a:blip r:embed="rId3"/>
          <a:stretch/>
        </p:blipFill>
        <p:spPr>
          <a:xfrm>
            <a:off x="623392" y="1700808"/>
            <a:ext cx="656408" cy="1224136"/>
          </a:xfrm>
          <a:prstGeom prst="rect">
            <a:avLst/>
          </a:prstGeom>
          <a:ln>
            <a:noFill/>
          </a:ln>
        </p:spPr>
      </p:pic>
      <p:sp>
        <p:nvSpPr>
          <p:cNvPr id="2" name="Alaotsikko 1"/>
          <p:cNvSpPr>
            <a:spLocks noGrp="1"/>
          </p:cNvSpPr>
          <p:nvPr>
            <p:ph type="subTitle"/>
          </p:nvPr>
        </p:nvSpPr>
        <p:spPr>
          <a:xfrm>
            <a:off x="1775520" y="291240"/>
            <a:ext cx="4040784" cy="2489688"/>
          </a:xfrm>
        </p:spPr>
        <p:txBody>
          <a:bodyPr>
            <a:normAutofit fontScale="92500" lnSpcReduction="20000"/>
          </a:bodyPr>
          <a:lstStyle/>
          <a:p>
            <a:r>
              <a:rPr lang="fi-FI" sz="1400" dirty="0"/>
              <a:t>  </a:t>
            </a:r>
          </a:p>
          <a:p>
            <a:endParaRPr lang="fi-FI" sz="1400" dirty="0"/>
          </a:p>
          <a:p>
            <a:r>
              <a:rPr lang="fi-FI" sz="1400" dirty="0"/>
              <a:t>Pihakoivun päiväkoti tarjoaa </a:t>
            </a:r>
          </a:p>
          <a:p>
            <a:r>
              <a:rPr lang="fi-FI" sz="1400" dirty="0"/>
              <a:t>varhaiskasvatusta, </a:t>
            </a:r>
          </a:p>
          <a:p>
            <a:r>
              <a:rPr lang="fi-FI" sz="1400" dirty="0"/>
              <a:t>esiopetusta ja</a:t>
            </a:r>
          </a:p>
          <a:p>
            <a:r>
              <a:rPr lang="fi-FI" sz="1400" dirty="0"/>
              <a:t>vuorohoitoa 0-7 vuotiaille forssalaisille lapsille,</a:t>
            </a:r>
          </a:p>
          <a:p>
            <a:r>
              <a:rPr lang="fi-FI" sz="1200" dirty="0"/>
              <a:t>ja tällä hetkellä myös ostopalveluna lähikuntiin tilanteen salliessa.</a:t>
            </a:r>
          </a:p>
          <a:p>
            <a:r>
              <a:rPr lang="fi-FI" sz="1400" dirty="0"/>
              <a:t>Olemme avoinna perheiden ennakkoon varattujen hoitoaikojen mukaisesti arkena ja viikonloppuna </a:t>
            </a:r>
          </a:p>
          <a:p>
            <a:r>
              <a:rPr lang="fi-FI" sz="1400" dirty="0"/>
              <a:t>klo 5.30-22.30 sekä tarvittaessa öisin. </a:t>
            </a:r>
          </a:p>
          <a:p>
            <a:r>
              <a:rPr lang="fi-FI" sz="1300" dirty="0"/>
              <a:t>Henkilökunnasta 9 tekee säännöllistä vuorotyötä viikonloppu- ja yötyö mukaan lukien. Muun henkilökunnan työaika vaihtelee arkisin 5.30-18.30 välillä. </a:t>
            </a:r>
          </a:p>
          <a:p>
            <a:r>
              <a:rPr lang="fi-FI" sz="1400" dirty="0"/>
              <a:t>Päiväkodin </a:t>
            </a:r>
            <a:r>
              <a:rPr lang="fi-FI" sz="1400" dirty="0" err="1"/>
              <a:t>pedanet</a:t>
            </a:r>
            <a:r>
              <a:rPr lang="fi-FI" sz="1400" dirty="0"/>
              <a:t> sivut löytyvät osoitteesta</a:t>
            </a:r>
          </a:p>
          <a:p>
            <a:r>
              <a:rPr lang="fi-FI" sz="1400" dirty="0"/>
              <a:t>https://peda.net/forssa/varhaiskasvatus/pp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7"/>
          <p:cNvPicPr/>
          <p:nvPr/>
        </p:nvPicPr>
        <p:blipFill>
          <a:blip r:embed="rId3"/>
          <a:stretch/>
        </p:blipFill>
        <p:spPr>
          <a:xfrm>
            <a:off x="502920" y="291240"/>
            <a:ext cx="776880" cy="1167480"/>
          </a:xfrm>
          <a:prstGeom prst="rect">
            <a:avLst/>
          </a:prstGeom>
          <a:ln>
            <a:noFill/>
          </a:ln>
        </p:spPr>
      </p:pic>
      <p:pic>
        <p:nvPicPr>
          <p:cNvPr id="3" name="Kuva 5"/>
          <p:cNvPicPr/>
          <p:nvPr/>
        </p:nvPicPr>
        <p:blipFill>
          <a:blip r:embed="rId4"/>
          <a:stretch/>
        </p:blipFill>
        <p:spPr>
          <a:xfrm>
            <a:off x="650520" y="1595880"/>
            <a:ext cx="590760" cy="1419120"/>
          </a:xfrm>
          <a:prstGeom prst="rect">
            <a:avLst/>
          </a:prstGeom>
          <a:ln>
            <a:noFill/>
          </a:ln>
        </p:spPr>
      </p:pic>
      <p:sp>
        <p:nvSpPr>
          <p:cNvPr id="6" name="Tekstin paikkamerkki 5"/>
          <p:cNvSpPr>
            <a:spLocks noGrp="1"/>
          </p:cNvSpPr>
          <p:nvPr>
            <p:ph type="body"/>
          </p:nvPr>
        </p:nvSpPr>
        <p:spPr>
          <a:xfrm>
            <a:off x="1487488" y="1604520"/>
            <a:ext cx="4476272" cy="3977280"/>
          </a:xfrm>
        </p:spPr>
        <p:txBody>
          <a:bodyPr>
            <a:normAutofit fontScale="77500" lnSpcReduction="20000"/>
          </a:bodyPr>
          <a:lstStyle/>
          <a:p>
            <a:endParaRPr lang="fi-FI" dirty="0"/>
          </a:p>
          <a:p>
            <a:endParaRPr lang="fi-FI" dirty="0"/>
          </a:p>
          <a:p>
            <a:pPr fontAlgn="base"/>
            <a:r>
              <a:rPr lang="fi-FI" sz="1600" b="1" dirty="0"/>
              <a:t>Omaleimainen ja historiastaan ylpeä Forssa:</a:t>
            </a:r>
          </a:p>
          <a:p>
            <a:pPr fontAlgn="base"/>
            <a:endParaRPr lang="fi-FI" sz="1600" dirty="0"/>
          </a:p>
          <a:p>
            <a:pPr fontAlgn="base"/>
            <a:endParaRPr lang="fi-FI" sz="1600" dirty="0"/>
          </a:p>
          <a:p>
            <a:pPr fontAlgn="base"/>
            <a:endParaRPr lang="fi-FI" sz="1600" dirty="0"/>
          </a:p>
          <a:p>
            <a:pPr fontAlgn="base"/>
            <a:endParaRPr lang="fi-FI" sz="1600" dirty="0"/>
          </a:p>
          <a:p>
            <a:pPr fontAlgn="base"/>
            <a:endParaRPr lang="fi-FI" sz="1600" dirty="0"/>
          </a:p>
          <a:p>
            <a:pPr fontAlgn="base"/>
            <a:endParaRPr lang="fi-FI" sz="1600" dirty="0"/>
          </a:p>
          <a:p>
            <a:pPr fontAlgn="base"/>
            <a:endParaRPr lang="fi-FI" sz="1600" dirty="0"/>
          </a:p>
          <a:p>
            <a:pPr fontAlgn="base"/>
            <a:endParaRPr lang="fi-FI" sz="1600" dirty="0"/>
          </a:p>
          <a:p>
            <a:pPr fontAlgn="base"/>
            <a:endParaRPr lang="fi-FI" sz="1600" dirty="0"/>
          </a:p>
          <a:p>
            <a:pPr fontAlgn="base"/>
            <a:r>
              <a:rPr lang="fi-FI" sz="1600" dirty="0"/>
              <a:t> </a:t>
            </a:r>
            <a:r>
              <a:rPr lang="fi-FI" sz="1600" b="1" dirty="0"/>
              <a:t>2.1. Varhaiskasvatus osallistuu Forssa 100- tapahtumiin.</a:t>
            </a:r>
          </a:p>
          <a:p>
            <a:pPr fontAlgn="base"/>
            <a:endParaRPr lang="fi-FI" sz="1600" b="1" dirty="0"/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fi-FI" sz="1600" dirty="0"/>
              <a:t>Järjestetään vakan kevätnäyttely ja </a:t>
            </a:r>
            <a:r>
              <a:rPr lang="fi-FI" sz="1600" i="1" dirty="0"/>
              <a:t>Pihakoivun päiväkoti osallistuu yhdessä muiden yksiköiden kanssa tapahtumaan</a:t>
            </a:r>
            <a:r>
              <a:rPr lang="fi-FI" sz="1600" dirty="0"/>
              <a:t>. </a:t>
            </a:r>
          </a:p>
          <a:p>
            <a:pPr lvl="1" fontAlgn="base"/>
            <a:endParaRPr lang="fi-FI" sz="1600" dirty="0"/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fi-FI" sz="1600" i="1" dirty="0"/>
              <a:t>Avoimet ovet eri yksiköissä; Pihakoivussa toiminnallisen pihatapahtuman muodossa toimintavuoden aikana </a:t>
            </a:r>
          </a:p>
          <a:p>
            <a:pPr lvl="1" fontAlgn="base"/>
            <a:endParaRPr lang="fi-FI" sz="1600" dirty="0"/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fi-FI" sz="1600" i="1" dirty="0"/>
              <a:t>Pihakoivu tutustuu aktiivisesti retkeillen Forssan kaupunkialueeseen</a:t>
            </a:r>
          </a:p>
          <a:p>
            <a:pPr lvl="1" fontAlgn="base"/>
            <a:endParaRPr lang="fi-FI" sz="1600" i="1" dirty="0"/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fi-FI" sz="1600" i="1" dirty="0"/>
              <a:t>Pihakoivun toiminnassa huomioidaan luku 100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775520" y="273600"/>
            <a:ext cx="9806400" cy="707128"/>
          </a:xfrm>
        </p:spPr>
        <p:txBody>
          <a:bodyPr/>
          <a:lstStyle/>
          <a:p>
            <a:r>
              <a:rPr lang="fi-FI" spc="-1" dirty="0">
                <a:solidFill>
                  <a:srgbClr val="000000"/>
                </a:solidFill>
                <a:latin typeface="Comic Sans MS"/>
                <a:ea typeface="DejaVu Sans"/>
              </a:rPr>
              <a:t>2</a:t>
            </a:r>
            <a:r>
              <a:rPr lang="fi-FI" sz="18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. Forssan varhaiskasvatuksen yhteiset teemat ja tavoitteet sekä arviointi </a:t>
            </a:r>
            <a:br>
              <a:rPr lang="fi-FI" sz="18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</a:br>
            <a:r>
              <a:rPr lang="fi-FI" sz="2800" b="1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toimintavuonna 2022 -2023</a:t>
            </a:r>
            <a:br>
              <a:rPr lang="fi-FI" sz="2800" b="1" strike="noStrike" spc="-1" dirty="0">
                <a:solidFill>
                  <a:srgbClr val="000000"/>
                </a:solidFill>
                <a:latin typeface="Comic Sans MS"/>
                <a:ea typeface="DejaVu Sans"/>
              </a:rPr>
            </a:br>
            <a:r>
              <a:rPr lang="fi-FI" sz="1200" spc="-1" dirty="0">
                <a:solidFill>
                  <a:srgbClr val="000000"/>
                </a:solidFill>
                <a:latin typeface="Comic Sans MS"/>
                <a:ea typeface="DejaVu Sans"/>
              </a:rPr>
              <a:t>lisättynä Pihakoivun omilla tarkennuksilla</a:t>
            </a:r>
            <a:br>
              <a:rPr lang="fi-FI" sz="1800" b="0" strike="noStrike" spc="-1" dirty="0">
                <a:latin typeface="Arial"/>
              </a:rPr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</p:spPr>
        <p:txBody>
          <a:bodyPr>
            <a:normAutofit/>
          </a:bodyPr>
          <a:lstStyle/>
          <a:p>
            <a:r>
              <a:rPr lang="fi-FI" sz="1200" b="1" dirty="0"/>
              <a:t>arviointi</a:t>
            </a:r>
          </a:p>
          <a:p>
            <a:endParaRPr lang="fi-FI" dirty="0"/>
          </a:p>
          <a:p>
            <a:r>
              <a:rPr lang="fi-FI" sz="1200" dirty="0"/>
              <a:t>Pihakoivun päiväkoti osallistui Vakan kevät näyttelyyn näyttelytila </a:t>
            </a:r>
            <a:r>
              <a:rPr lang="fi-FI" sz="1200" dirty="0" err="1"/>
              <a:t>Vinkkelisssä</a:t>
            </a:r>
            <a:r>
              <a:rPr lang="fi-FI" sz="1200" dirty="0"/>
              <a:t>. Jokainen ryhmä toi esille toimintakauden aikana tehdyn työn liittyen joko Forssan historiaan, Forssan nykypäivään tai lukuun sata. </a:t>
            </a:r>
          </a:p>
          <a:p>
            <a:r>
              <a:rPr lang="fi-FI" sz="1200" dirty="0"/>
              <a:t>Yhteisesti koostettiin Pihakoivu, jonka oksilla oli lehtiä. Lehdissä oli lupauksia lapsilta, perheiltä ja henkilökunnalta liittyen lasten kanssa toimimiseen. </a:t>
            </a:r>
          </a:p>
          <a:p>
            <a:endParaRPr lang="fi-FI" sz="1200" dirty="0"/>
          </a:p>
          <a:p>
            <a:r>
              <a:rPr lang="fi-FI" sz="1200" dirty="0"/>
              <a:t>Pihakoivussa järjestettiin toiminnallinen kevät- ja joulutapahtuma perheille.</a:t>
            </a:r>
          </a:p>
          <a:p>
            <a:r>
              <a:rPr lang="fi-FI" sz="1200" dirty="0"/>
              <a:t>Molemmat tapahtumat olivat ulkona. Ohjelmassa tehtäväpisteitä perheille yhdessä lapsen kanssa toimine ja molemmat tapahtumat päättyivät tarjoiluun. </a:t>
            </a:r>
          </a:p>
          <a:p>
            <a:r>
              <a:rPr lang="fi-FI" sz="1200" dirty="0"/>
              <a:t>Joulutapahtuma oli Lasten Forssa päivänä 7.12.2023</a:t>
            </a:r>
          </a:p>
          <a:p>
            <a:endParaRPr lang="fi-FI" sz="1200" dirty="0"/>
          </a:p>
          <a:p>
            <a:r>
              <a:rPr lang="fi-FI" sz="1200" dirty="0"/>
              <a:t>Aktiivinen retkeily kävellen Forssan kaupungin alueella on ollut viikoittainen toimintatapa lasten kanssa. Retket ovat suuntautuneet Talsoilan metsään, lähipuistoihin, uuteen Akvarellin lähiliikunta-alueeseen, torille, kirjastoon, museoon, palolaitokselle.</a:t>
            </a:r>
          </a:p>
          <a:p>
            <a:endParaRPr lang="fi-FI" sz="1200" dirty="0"/>
          </a:p>
          <a:p>
            <a:r>
              <a:rPr lang="fi-FI" sz="1200" dirty="0"/>
              <a:t>Luku 100 löytyy toiminnasta monesta eri kohtaa. Eskarit laskevat </a:t>
            </a:r>
            <a:r>
              <a:rPr lang="fi-FI" sz="1200" dirty="0" err="1"/>
              <a:t>eskripäiviä</a:t>
            </a:r>
            <a:r>
              <a:rPr lang="fi-FI" sz="1200" dirty="0"/>
              <a:t> ja viettivät lasten ajatusten pohjalta sata juhlan. Pienimmät keräsivät 100 keppiä ja tekivät niistä näyttelyn.</a:t>
            </a:r>
          </a:p>
        </p:txBody>
      </p:sp>
    </p:spTree>
    <p:extLst>
      <p:ext uri="{BB962C8B-B14F-4D97-AF65-F5344CB8AC3E}">
        <p14:creationId xmlns:p14="http://schemas.microsoft.com/office/powerpoint/2010/main" val="232576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7"/>
          <p:cNvPicPr/>
          <p:nvPr/>
        </p:nvPicPr>
        <p:blipFill>
          <a:blip r:embed="rId3"/>
          <a:stretch/>
        </p:blipFill>
        <p:spPr>
          <a:xfrm>
            <a:off x="502920" y="291240"/>
            <a:ext cx="776880" cy="1167480"/>
          </a:xfrm>
          <a:prstGeom prst="rect">
            <a:avLst/>
          </a:prstGeom>
          <a:ln>
            <a:noFill/>
          </a:ln>
        </p:spPr>
      </p:pic>
      <p:pic>
        <p:nvPicPr>
          <p:cNvPr id="3" name="Kuva 5"/>
          <p:cNvPicPr/>
          <p:nvPr/>
        </p:nvPicPr>
        <p:blipFill>
          <a:blip r:embed="rId4"/>
          <a:stretch/>
        </p:blipFill>
        <p:spPr>
          <a:xfrm>
            <a:off x="650520" y="1595880"/>
            <a:ext cx="590760" cy="1419120"/>
          </a:xfrm>
          <a:prstGeom prst="rect">
            <a:avLst/>
          </a:prstGeom>
          <a:ln>
            <a:noFill/>
          </a:ln>
        </p:spPr>
      </p:pic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415480" y="273600"/>
            <a:ext cx="10166440" cy="851144"/>
          </a:xfrm>
        </p:spPr>
        <p:txBody>
          <a:bodyPr/>
          <a:lstStyle/>
          <a:p>
            <a:r>
              <a:rPr lang="fi-FI" spc="-1" dirty="0">
                <a:solidFill>
                  <a:srgbClr val="000000"/>
                </a:solidFill>
                <a:latin typeface="Comic Sans MS"/>
                <a:ea typeface="DejaVu Sans"/>
              </a:rPr>
              <a:t>2</a:t>
            </a:r>
            <a:r>
              <a:rPr lang="fi-FI" sz="18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. Forssan varhaiskasvatuksen yhteiset teemat ja tavoitteet toimintavuonna 2022 -2023 </a:t>
            </a:r>
            <a:r>
              <a:rPr lang="fi-FI" sz="14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lisättynä Pihakoivun omilla tarkennuksilla</a:t>
            </a:r>
            <a:br>
              <a:rPr lang="fi-FI" sz="1800" b="0" strike="noStrike" spc="-1" dirty="0">
                <a:latin typeface="Arial"/>
              </a:rPr>
            </a:b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/>
          </p:nvPr>
        </p:nvSpPr>
        <p:spPr>
          <a:xfrm>
            <a:off x="6672064" y="1124744"/>
            <a:ext cx="4914176" cy="4752528"/>
          </a:xfrm>
        </p:spPr>
        <p:txBody>
          <a:bodyPr/>
          <a:lstStyle/>
          <a:p>
            <a:endParaRPr lang="fi-FI" dirty="0"/>
          </a:p>
          <a:p>
            <a:r>
              <a:rPr lang="fi-FI" sz="1400" b="1" dirty="0"/>
              <a:t>Arviointi</a:t>
            </a:r>
          </a:p>
          <a:p>
            <a:endParaRPr lang="fi-FI" sz="1400" b="1" dirty="0"/>
          </a:p>
          <a:p>
            <a:r>
              <a:rPr lang="fi-FI" sz="1200" dirty="0"/>
              <a:t>Yleisen tuen muodoista keskityttiin kuvatuen käyttöön. Ne näkyvät ryhmävasuissa</a:t>
            </a:r>
          </a:p>
          <a:p>
            <a:endParaRPr lang="fi-FI" sz="1200" dirty="0"/>
          </a:p>
          <a:p>
            <a:r>
              <a:rPr lang="fi-FI" sz="1200" dirty="0"/>
              <a:t>Inkluusio on ollut keskustelussa koko päiväkodin osalla yhteisissä tapaamisissa ja erikseen tiimeittäin VEO:n kanssa keskustellen. Kirjaukset ovat erilaisia ryhmittäin</a:t>
            </a:r>
          </a:p>
          <a:p>
            <a:endParaRPr lang="fi-FI" sz="1200" dirty="0"/>
          </a:p>
          <a:p>
            <a:endParaRPr lang="fi-FI" sz="1200" dirty="0"/>
          </a:p>
          <a:p>
            <a:r>
              <a:rPr lang="fi-FI" sz="1200" dirty="0"/>
              <a:t>Kuvien käyttö on lisääntynyt, mutta lisää järjestelmällisyyttä tarvitaan jatkossa ja sekä kusien yhtenäistämistä. </a:t>
            </a:r>
          </a:p>
          <a:p>
            <a:endParaRPr lang="fi-FI" sz="1200" dirty="0"/>
          </a:p>
          <a:p>
            <a:r>
              <a:rPr lang="fi-FI" sz="1200" dirty="0" err="1"/>
              <a:t>Sadutus</a:t>
            </a:r>
            <a:r>
              <a:rPr lang="fi-FI" sz="1200" dirty="0"/>
              <a:t> ja satuhieronta </a:t>
            </a:r>
            <a:r>
              <a:rPr lang="fi-FI" sz="1200" dirty="0" err="1"/>
              <a:t>olovat</a:t>
            </a:r>
            <a:r>
              <a:rPr lang="fi-FI" sz="1200" dirty="0"/>
              <a:t> aktiivisessa käytössä lounaan jälkeen rauhoittumisessa, joulukalenterin muotona ja lapsen rauhoittumiseen päivälevolla.</a:t>
            </a:r>
          </a:p>
          <a:p>
            <a:endParaRPr lang="fi-FI" sz="1200" dirty="0"/>
          </a:p>
          <a:p>
            <a:r>
              <a:rPr lang="fi-FI" sz="1200" dirty="0"/>
              <a:t>Retkillä kiinnitettiin huomioita ympäristön viesteihin ja siitä syntyikin kahvilaprojekti satakielten esiopetusryhmässä. Lähdettiin etsimään enemmän samanlaista ja tutustuttiin kohteisiin ja lopulta perustettiin oma kahvila.</a:t>
            </a:r>
          </a:p>
          <a:p>
            <a:endParaRPr lang="fi-FI" sz="1200" dirty="0"/>
          </a:p>
          <a:p>
            <a:endParaRPr lang="fi-FI" sz="1200" dirty="0"/>
          </a:p>
          <a:p>
            <a:endParaRPr lang="fi-FI" sz="1200" dirty="0"/>
          </a:p>
          <a:p>
            <a:endParaRPr lang="fi-FI" sz="1200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/>
          </p:nvPr>
        </p:nvSpPr>
        <p:spPr>
          <a:xfrm>
            <a:off x="1318320" y="1124744"/>
            <a:ext cx="4993704" cy="4896544"/>
          </a:xfrm>
        </p:spPr>
        <p:txBody>
          <a:bodyPr>
            <a:normAutofit fontScale="25000" lnSpcReduction="20000"/>
          </a:bodyPr>
          <a:lstStyle/>
          <a:p>
            <a:pPr fontAlgn="base"/>
            <a:endParaRPr lang="fi-FI" sz="1200" b="1" dirty="0"/>
          </a:p>
          <a:p>
            <a:pPr fontAlgn="base"/>
            <a:endParaRPr lang="fi-FI" sz="1200" b="1" dirty="0"/>
          </a:p>
          <a:p>
            <a:pPr fontAlgn="base"/>
            <a:endParaRPr lang="fi-FI" sz="1200" b="1" dirty="0"/>
          </a:p>
          <a:p>
            <a:pPr fontAlgn="base"/>
            <a:endParaRPr lang="fi-FI" sz="1200" b="1" dirty="0"/>
          </a:p>
          <a:p>
            <a:pPr fontAlgn="base"/>
            <a:endParaRPr lang="fi-FI" sz="1200" b="1" dirty="0"/>
          </a:p>
          <a:p>
            <a:pPr fontAlgn="base"/>
            <a:endParaRPr lang="fi-FI" sz="1200" b="1" dirty="0"/>
          </a:p>
          <a:p>
            <a:pPr fontAlgn="base"/>
            <a:endParaRPr lang="fi-FI" sz="1700" b="1" dirty="0"/>
          </a:p>
          <a:p>
            <a:pPr fontAlgn="base"/>
            <a:endParaRPr lang="fi-FI" sz="1700" b="1" dirty="0"/>
          </a:p>
          <a:p>
            <a:pPr fontAlgn="base"/>
            <a:endParaRPr lang="fi-FI" sz="1700" b="1" dirty="0"/>
          </a:p>
          <a:p>
            <a:pPr fontAlgn="base"/>
            <a:endParaRPr lang="fi-FI" sz="1700" b="1" dirty="0"/>
          </a:p>
          <a:p>
            <a:pPr fontAlgn="base"/>
            <a:r>
              <a:rPr lang="fi-FI" sz="1700" dirty="0"/>
              <a:t> </a:t>
            </a:r>
            <a:endParaRPr lang="fi-FI" sz="5600" dirty="0"/>
          </a:p>
          <a:p>
            <a:pPr lvl="1" fontAlgn="base"/>
            <a:endParaRPr lang="fi-FI" sz="3800" dirty="0"/>
          </a:p>
          <a:p>
            <a:pPr lvl="1" fontAlgn="base"/>
            <a:endParaRPr lang="fi-FI" sz="5600" dirty="0"/>
          </a:p>
          <a:p>
            <a:pPr lvl="1" fontAlgn="base"/>
            <a:endParaRPr lang="fi-FI" sz="5600" dirty="0"/>
          </a:p>
          <a:p>
            <a:pPr lvl="1" fontAlgn="base"/>
            <a:endParaRPr lang="fi-FI" sz="5600" dirty="0"/>
          </a:p>
          <a:p>
            <a:pPr fontAlgn="base"/>
            <a:r>
              <a:rPr lang="fi-FI" sz="5600" b="1" dirty="0"/>
              <a:t>Yhdenvertaiset koulutusmahdollisuudet tarjoava Forssa:</a:t>
            </a:r>
            <a:r>
              <a:rPr lang="fi-FI" sz="5600" dirty="0"/>
              <a:t> </a:t>
            </a:r>
          </a:p>
          <a:p>
            <a:pPr fontAlgn="base"/>
            <a:endParaRPr lang="fi-FI" sz="5600" dirty="0"/>
          </a:p>
          <a:p>
            <a:pPr fontAlgn="base"/>
            <a:r>
              <a:rPr lang="fi-FI" sz="5600" dirty="0"/>
              <a:t> </a:t>
            </a:r>
            <a:r>
              <a:rPr lang="fi-FI" sz="5600" b="1" dirty="0"/>
              <a:t>2.2. Tuen kokonaisuuden huomioiminen toiminnassa.</a:t>
            </a:r>
          </a:p>
          <a:p>
            <a:pPr fontAlgn="base"/>
            <a:endParaRPr lang="fi-FI" sz="5600" b="1" dirty="0"/>
          </a:p>
          <a:p>
            <a:pPr marL="685800" lvl="1" indent="-685800" fontAlgn="base">
              <a:buFont typeface="Arial" panose="020B0604020202020204" pitchFamily="34" charset="0"/>
              <a:buChar char="•"/>
            </a:pPr>
            <a:r>
              <a:rPr lang="fi-FI" sz="5600" dirty="0"/>
              <a:t>Yksiköissä konkretisoidaan yleisen tuen muotoja.  </a:t>
            </a:r>
          </a:p>
          <a:p>
            <a:pPr lvl="1" fontAlgn="base"/>
            <a:r>
              <a:rPr lang="fi-FI" sz="5600" i="1" dirty="0"/>
              <a:t>               Pihakoivussa konkretisoinnit kirjataan tiimissä ryhmävasuun ja/tai pedagogiseen suunnitelmaan.</a:t>
            </a:r>
          </a:p>
          <a:p>
            <a:pPr lvl="1" fontAlgn="base"/>
            <a:endParaRPr lang="fi-FI" sz="5600" dirty="0"/>
          </a:p>
          <a:p>
            <a:pPr marL="685800" lvl="1" indent="-685800" fontAlgn="base">
              <a:buFont typeface="Arial" panose="020B0604020202020204" pitchFamily="34" charset="0"/>
              <a:buChar char="•"/>
            </a:pPr>
            <a:r>
              <a:rPr lang="fi-FI" sz="5600" dirty="0"/>
              <a:t>Ryhmävasuihin kirjataan miten inkluusio  näkyy ryhmän toiminnassa </a:t>
            </a:r>
          </a:p>
          <a:p>
            <a:pPr lvl="1" fontAlgn="base"/>
            <a:endParaRPr lang="fi-FI" sz="5600" dirty="0"/>
          </a:p>
          <a:p>
            <a:pPr fontAlgn="base"/>
            <a:r>
              <a:rPr lang="fi-FI" sz="5600" dirty="0"/>
              <a:t> </a:t>
            </a:r>
            <a:r>
              <a:rPr lang="fi-FI" sz="5600" b="1" dirty="0"/>
              <a:t>2.3. Monilukutaidon edistäminen</a:t>
            </a:r>
          </a:p>
          <a:p>
            <a:pPr fontAlgn="base"/>
            <a:endParaRPr lang="fi-FI" sz="5600" b="1" dirty="0"/>
          </a:p>
          <a:p>
            <a:pPr marL="685800" lvl="1" indent="-685800" fontAlgn="base">
              <a:buFont typeface="Arial" panose="020B0604020202020204" pitchFamily="34" charset="0"/>
              <a:buChar char="•"/>
            </a:pPr>
            <a:r>
              <a:rPr lang="fi-FI" sz="5600" dirty="0"/>
              <a:t>Opetellaan tulkitsemaan ja arvioimaan erilaisia viestejä </a:t>
            </a:r>
            <a:r>
              <a:rPr lang="fi-FI" sz="5600" dirty="0" err="1"/>
              <a:t>Vox</a:t>
            </a:r>
            <a:r>
              <a:rPr lang="fi-FI" sz="5600" dirty="0"/>
              <a:t> Forssan Moniluku osio huomioiden.</a:t>
            </a:r>
          </a:p>
          <a:p>
            <a:pPr lvl="1" fontAlgn="base"/>
            <a:endParaRPr lang="fi-FI" sz="5600" dirty="0"/>
          </a:p>
          <a:p>
            <a:pPr lvl="1" fontAlgn="base"/>
            <a:r>
              <a:rPr lang="fi-FI" sz="5600" i="1" dirty="0"/>
              <a:t>Pihakoivussa</a:t>
            </a:r>
          </a:p>
          <a:p>
            <a:pPr marL="685800" lvl="1" indent="-685800" fontAlgn="base">
              <a:buFont typeface="Arial" panose="020B0604020202020204" pitchFamily="34" charset="0"/>
              <a:buChar char="•"/>
            </a:pPr>
            <a:r>
              <a:rPr lang="fi-FI" sz="5600" i="1" dirty="0"/>
              <a:t>Käytetään kuvia apuna lapsen kanssa jäsentämään toimintaa ja vuoropäiväkodin päivän kulkua.</a:t>
            </a:r>
          </a:p>
          <a:p>
            <a:pPr lvl="1" fontAlgn="base"/>
            <a:endParaRPr lang="fi-FI" sz="5600" i="1" dirty="0"/>
          </a:p>
          <a:p>
            <a:pPr marL="685800" lvl="1" indent="-685800" fontAlgn="base">
              <a:buFont typeface="Arial" panose="020B0604020202020204" pitchFamily="34" charset="0"/>
              <a:buChar char="•"/>
            </a:pPr>
            <a:r>
              <a:rPr lang="fi-FI" sz="5600" i="1" dirty="0" err="1"/>
              <a:t>Sadutus</a:t>
            </a:r>
            <a:r>
              <a:rPr lang="fi-FI" sz="5600" i="1" dirty="0"/>
              <a:t> ja satuhieronta menetelmän käyttö kuvien ja kosketuksen avulla mukana toiminnassa  </a:t>
            </a:r>
          </a:p>
          <a:p>
            <a:pPr lvl="1" fontAlgn="base"/>
            <a:endParaRPr lang="fi-FI" sz="5600" i="1" dirty="0"/>
          </a:p>
          <a:p>
            <a:pPr marL="685800" lvl="1" indent="-685800" fontAlgn="base">
              <a:buFont typeface="Arial" panose="020B0604020202020204" pitchFamily="34" charset="0"/>
              <a:buChar char="•"/>
            </a:pPr>
            <a:r>
              <a:rPr lang="fi-FI" sz="5600" i="1" dirty="0"/>
              <a:t>Retkillä kiinnitetään huomiota ympäristön viesteihin eri muodoissa (kirjaimet, numerot, merkit, logot) </a:t>
            </a:r>
          </a:p>
          <a:p>
            <a:pPr lvl="1" fontAlgn="base"/>
            <a:endParaRPr lang="fi-FI" sz="2200" dirty="0"/>
          </a:p>
          <a:p>
            <a:pPr lvl="1" fontAlgn="base"/>
            <a:endParaRPr lang="fi-FI" sz="1600" dirty="0"/>
          </a:p>
          <a:p>
            <a:pPr lvl="1" fontAlgn="base"/>
            <a:r>
              <a:rPr lang="fi-FI" sz="1600" dirty="0"/>
              <a:t> </a:t>
            </a:r>
          </a:p>
          <a:p>
            <a:pPr lvl="1" fontAlgn="base"/>
            <a:endParaRPr lang="fi-FI" sz="1600" dirty="0"/>
          </a:p>
          <a:p>
            <a:pPr lvl="1" fontAlgn="base"/>
            <a:endParaRPr lang="fi-FI" sz="1600" dirty="0"/>
          </a:p>
          <a:p>
            <a:pPr fontAlgn="base"/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342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7"/>
          <p:cNvPicPr/>
          <p:nvPr/>
        </p:nvPicPr>
        <p:blipFill>
          <a:blip r:embed="rId3"/>
          <a:stretch/>
        </p:blipFill>
        <p:spPr>
          <a:xfrm>
            <a:off x="502920" y="291240"/>
            <a:ext cx="912560" cy="1167480"/>
          </a:xfrm>
          <a:prstGeom prst="rect">
            <a:avLst/>
          </a:prstGeom>
          <a:ln>
            <a:noFill/>
          </a:ln>
        </p:spPr>
      </p:pic>
      <p:pic>
        <p:nvPicPr>
          <p:cNvPr id="3" name="Kuva 5"/>
          <p:cNvPicPr/>
          <p:nvPr/>
        </p:nvPicPr>
        <p:blipFill>
          <a:blip r:embed="rId4"/>
          <a:stretch/>
        </p:blipFill>
        <p:spPr>
          <a:xfrm>
            <a:off x="650520" y="1595880"/>
            <a:ext cx="590760" cy="1419120"/>
          </a:xfrm>
          <a:prstGeom prst="rect">
            <a:avLst/>
          </a:prstGeom>
          <a:ln>
            <a:noFill/>
          </a:ln>
        </p:spPr>
      </p:pic>
      <p:sp>
        <p:nvSpPr>
          <p:cNvPr id="6" name="Tekstin paikkamerkki 5"/>
          <p:cNvSpPr>
            <a:spLocks noGrp="1"/>
          </p:cNvSpPr>
          <p:nvPr>
            <p:ph type="body"/>
          </p:nvPr>
        </p:nvSpPr>
        <p:spPr>
          <a:xfrm>
            <a:off x="1279800" y="1604520"/>
            <a:ext cx="4683960" cy="3977280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775520" y="273600"/>
            <a:ext cx="9806400" cy="1144800"/>
          </a:xfrm>
        </p:spPr>
        <p:txBody>
          <a:bodyPr/>
          <a:lstStyle/>
          <a:p>
            <a:r>
              <a:rPr lang="fi-FI" spc="-1" dirty="0">
                <a:solidFill>
                  <a:srgbClr val="000000"/>
                </a:solidFill>
                <a:latin typeface="Comic Sans MS"/>
                <a:ea typeface="DejaVu Sans"/>
              </a:rPr>
              <a:t>2</a:t>
            </a:r>
            <a:r>
              <a:rPr lang="fi-FI" sz="18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. Forssan varhaiskasvatuksen </a:t>
            </a:r>
            <a:br>
              <a:rPr lang="fi-FI" sz="18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</a:br>
            <a:r>
              <a:rPr lang="fi-FI" sz="180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yhteiset teemat ja tavoitteet toimintavuonna 2022 -2023 ja arviointi</a:t>
            </a:r>
            <a:br>
              <a:rPr lang="fi-FI" sz="1800" b="1" strike="noStrike" spc="-1" dirty="0">
                <a:solidFill>
                  <a:srgbClr val="000000"/>
                </a:solidFill>
                <a:latin typeface="Comic Sans MS"/>
                <a:ea typeface="DejaVu Sans"/>
              </a:rPr>
            </a:br>
            <a:r>
              <a:rPr lang="fi-FI" sz="140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lisättynä Pihakoivun omilla tarkennuksilla</a:t>
            </a:r>
            <a:br>
              <a:rPr lang="fi-FI" sz="1800" b="0" strike="noStrike" spc="-1" dirty="0">
                <a:latin typeface="Arial"/>
              </a:rPr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/>
          </p:nvPr>
        </p:nvSpPr>
        <p:spPr>
          <a:xfrm>
            <a:off x="5963760" y="273600"/>
            <a:ext cx="5618160" cy="4811584"/>
          </a:xfrm>
        </p:spPr>
        <p:txBody>
          <a:bodyPr>
            <a:normAutofit/>
          </a:bodyPr>
          <a:lstStyle/>
          <a:p>
            <a:pPr lvl="1" fontAlgn="base"/>
            <a:endParaRPr lang="fi-FI" sz="1400" i="1" dirty="0"/>
          </a:p>
          <a:p>
            <a:pPr fontAlgn="base"/>
            <a:r>
              <a:rPr lang="fi-FI" sz="1600" dirty="0"/>
              <a:t> </a:t>
            </a:r>
            <a:r>
              <a:rPr lang="fi-FI" sz="1200" b="1" dirty="0"/>
              <a:t>arviointi</a:t>
            </a:r>
          </a:p>
          <a:p>
            <a:pPr fontAlgn="base"/>
            <a:endParaRPr lang="fi-FI" sz="1200" dirty="0"/>
          </a:p>
          <a:p>
            <a:pPr fontAlgn="base"/>
            <a:r>
              <a:rPr lang="fi-FI" sz="1200" dirty="0"/>
              <a:t>Tiimeillä oli ja on mahdollisuus rakentaa päivän toimintamallia mahdollistaen kaikille aikaa materiaaliin lukemiseen. Myös vuorotyö mahdollistaa osalle henkilökuntaa materiaaliin tutustumisen </a:t>
            </a:r>
            <a:r>
              <a:rPr lang="fi-FI" sz="1200" dirty="0" err="1"/>
              <a:t>esim</a:t>
            </a:r>
            <a:r>
              <a:rPr lang="fi-FI" sz="1200" dirty="0"/>
              <a:t> .yöaikana.</a:t>
            </a:r>
          </a:p>
          <a:p>
            <a:pPr fontAlgn="base"/>
            <a:endParaRPr lang="fi-FI" sz="1200" dirty="0"/>
          </a:p>
          <a:p>
            <a:pPr fontAlgn="base"/>
            <a:endParaRPr lang="fi-FI" sz="1200" dirty="0"/>
          </a:p>
          <a:p>
            <a:pPr algn="l" rtl="0" fontAlgn="base"/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Varhaiskasvatuksen pedagogiatiimi </a:t>
            </a:r>
            <a:r>
              <a:rPr lang="fi-FI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aikataulutti </a:t>
            </a:r>
            <a:r>
              <a:rPr lang="fi-FI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Vertikalin</a:t>
            </a:r>
            <a:r>
              <a:rPr lang="fi-FI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oph;n</a:t>
            </a:r>
            <a:r>
              <a:rPr lang="fi-FI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videoiden katsomisen yksiköissä ja laati lisäksi näihin liittyviä tehtäviä toteutettavaksi tai vastattavaksi määräaikaan mennessä.</a:t>
            </a:r>
          </a:p>
          <a:p>
            <a:pPr algn="l" rtl="0" fontAlgn="base"/>
            <a:r>
              <a:rPr lang="fi-FI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Pihakoivussa videot katsottiin lähes aikataulussa</a:t>
            </a:r>
          </a:p>
          <a:p>
            <a:pPr algn="l" rtl="0" fontAlgn="base"/>
            <a:endParaRPr lang="fi-FI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fi-FI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VoxForssa</a:t>
            </a:r>
            <a:r>
              <a:rPr lang="fi-FI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otettiin yhteiseen palaverikeskusteluun paremmin syyskaudella kuin keväällä. Liian usein palaveriaika kului tiedottamiseen ja arjen suunnitteluun. Tämä kohta vaatii huomiota ensi toimintakaudella.</a:t>
            </a:r>
          </a:p>
          <a:p>
            <a:pPr fontAlgn="base"/>
            <a:endParaRPr lang="fi-FI" sz="1200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BBA6ED67-84B0-DE13-291B-E94465CE5177}"/>
              </a:ext>
            </a:extLst>
          </p:cNvPr>
          <p:cNvSpPr txBox="1"/>
          <p:nvPr/>
        </p:nvSpPr>
        <p:spPr>
          <a:xfrm>
            <a:off x="1509481" y="1604520"/>
            <a:ext cx="408246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fi-FI" sz="1400" b="1" dirty="0"/>
              <a:t>2.4. </a:t>
            </a:r>
            <a:r>
              <a:rPr lang="fi-FI" sz="1400" b="1" dirty="0" err="1"/>
              <a:t>Vox</a:t>
            </a:r>
            <a:r>
              <a:rPr lang="fi-FI" sz="1400" b="1" dirty="0"/>
              <a:t> Forssan haltuun otto:</a:t>
            </a:r>
          </a:p>
          <a:p>
            <a:pPr fontAlgn="base"/>
            <a:endParaRPr lang="fi-FI" sz="1400" b="1" dirty="0"/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fi-FI" sz="1400" dirty="0"/>
              <a:t>Mahdollistetaan kuntavasuun tutustuminen työpäivän sisällä sopimalla tiimeissä vuorot.  </a:t>
            </a:r>
          </a:p>
          <a:p>
            <a:pPr lvl="1" fontAlgn="base"/>
            <a:endParaRPr lang="fi-FI" sz="1400" dirty="0"/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fi-FI" sz="1400" i="1" dirty="0"/>
              <a:t>Pihakoivun päiväkodissa hyödynnetään vuorotyön  tuomat mahdollisuudet työpäivän aikaiseen perehtymiseen.</a:t>
            </a:r>
          </a:p>
          <a:p>
            <a:pPr lvl="1" fontAlgn="base"/>
            <a:endParaRPr lang="fi-FI" sz="1400" dirty="0"/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fi-FI" sz="1400" dirty="0"/>
              <a:t>Varhaiskasvatuksen yhteinen Pedagogiatiimi suunnittelee, miten </a:t>
            </a:r>
            <a:r>
              <a:rPr lang="fi-FI" sz="1400" dirty="0" err="1"/>
              <a:t>VoxForssan</a:t>
            </a:r>
            <a:r>
              <a:rPr lang="fi-FI" sz="1400" dirty="0"/>
              <a:t> haltuunotto toteutetaan. </a:t>
            </a:r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fi-FI" sz="1400" dirty="0"/>
              <a:t>Pedagogiatiimin suunnittelemat tehtävät toteutetaan </a:t>
            </a:r>
          </a:p>
          <a:p>
            <a:pPr lvl="1" fontAlgn="base"/>
            <a:endParaRPr lang="fi-FI" sz="1400" dirty="0"/>
          </a:p>
          <a:p>
            <a:pPr lvl="1" fontAlgn="base"/>
            <a:endParaRPr lang="fi-FI" sz="1400" dirty="0"/>
          </a:p>
          <a:p>
            <a:pPr marL="285750" lvl="1" indent="-285750" fontAlgn="base">
              <a:buFont typeface="Arial" panose="020B0604020202020204" pitchFamily="34" charset="0"/>
              <a:buChar char="•"/>
            </a:pPr>
            <a:r>
              <a:rPr lang="fi-FI" sz="1400" i="1" dirty="0"/>
              <a:t>Pihakoivussa viikkopalavereissa ja opettajapalavereissa otetaan käsittelyyn säännöllisesti </a:t>
            </a:r>
            <a:r>
              <a:rPr lang="fi-FI" sz="1400" i="1" dirty="0" err="1"/>
              <a:t>VoxForssan</a:t>
            </a:r>
            <a:r>
              <a:rPr lang="fi-FI" sz="1400" i="1" dirty="0"/>
              <a:t> osia yhteiseen keskusteluun.</a:t>
            </a:r>
          </a:p>
        </p:txBody>
      </p:sp>
    </p:spTree>
    <p:extLst>
      <p:ext uri="{BB962C8B-B14F-4D97-AF65-F5344CB8AC3E}">
        <p14:creationId xmlns:p14="http://schemas.microsoft.com/office/powerpoint/2010/main" val="165813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7"/>
          <p:cNvPicPr/>
          <p:nvPr/>
        </p:nvPicPr>
        <p:blipFill>
          <a:blip r:embed="rId3"/>
          <a:stretch/>
        </p:blipFill>
        <p:spPr>
          <a:xfrm>
            <a:off x="502920" y="291240"/>
            <a:ext cx="776880" cy="1167480"/>
          </a:xfrm>
          <a:prstGeom prst="rect">
            <a:avLst/>
          </a:prstGeom>
          <a:ln>
            <a:noFill/>
          </a:ln>
        </p:spPr>
      </p:pic>
      <p:pic>
        <p:nvPicPr>
          <p:cNvPr id="3" name="Kuva 5"/>
          <p:cNvPicPr/>
          <p:nvPr/>
        </p:nvPicPr>
        <p:blipFill>
          <a:blip r:embed="rId4"/>
          <a:stretch/>
        </p:blipFill>
        <p:spPr>
          <a:xfrm>
            <a:off x="650520" y="1595880"/>
            <a:ext cx="590760" cy="1419120"/>
          </a:xfrm>
          <a:prstGeom prst="rect">
            <a:avLst/>
          </a:prstGeom>
          <a:ln>
            <a:noFill/>
          </a:ln>
        </p:spPr>
      </p:pic>
      <p:sp>
        <p:nvSpPr>
          <p:cNvPr id="6" name="Tekstin paikkamerkki 5"/>
          <p:cNvSpPr>
            <a:spLocks noGrp="1"/>
          </p:cNvSpPr>
          <p:nvPr>
            <p:ph type="body"/>
          </p:nvPr>
        </p:nvSpPr>
        <p:spPr>
          <a:xfrm>
            <a:off x="1241280" y="1604520"/>
            <a:ext cx="4722480" cy="3977280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775520" y="273600"/>
            <a:ext cx="9806400" cy="1144800"/>
          </a:xfrm>
        </p:spPr>
        <p:txBody>
          <a:bodyPr/>
          <a:lstStyle/>
          <a:p>
            <a:r>
              <a:rPr lang="fi-FI" spc="-1" dirty="0">
                <a:solidFill>
                  <a:srgbClr val="000000"/>
                </a:solidFill>
                <a:latin typeface="Comic Sans MS"/>
                <a:ea typeface="DejaVu Sans"/>
              </a:rPr>
              <a:t>2</a:t>
            </a:r>
            <a:r>
              <a:rPr lang="fi-FI" sz="18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. Forssan varhaiskasvatuksen </a:t>
            </a:r>
            <a:br>
              <a:rPr lang="fi-FI" sz="18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</a:br>
            <a:r>
              <a:rPr lang="fi-FI" sz="1800" b="1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yhteiset teemat ja tavoitteet toimintavuonna 2022 -2023 ja arviointi </a:t>
            </a:r>
            <a:br>
              <a:rPr lang="fi-FI" sz="1800" b="1" strike="noStrike" spc="-1" dirty="0">
                <a:solidFill>
                  <a:srgbClr val="000000"/>
                </a:solidFill>
                <a:latin typeface="Comic Sans MS"/>
                <a:ea typeface="DejaVu Sans"/>
              </a:rPr>
            </a:br>
            <a:r>
              <a:rPr lang="fi-FI" sz="140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lisättynä Pihakoivun omilla tarkennuksilla</a:t>
            </a:r>
            <a:br>
              <a:rPr lang="fi-FI" sz="1800" b="0" strike="noStrike" spc="-1" dirty="0">
                <a:latin typeface="Arial"/>
              </a:rPr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/>
          </p:nvPr>
        </p:nvSpPr>
        <p:spPr>
          <a:xfrm>
            <a:off x="6312024" y="692696"/>
            <a:ext cx="5269896" cy="4464496"/>
          </a:xfrm>
        </p:spPr>
        <p:txBody>
          <a:bodyPr>
            <a:normAutofit/>
          </a:bodyPr>
          <a:lstStyle/>
          <a:p>
            <a:pPr fontAlgn="base"/>
            <a:r>
              <a:rPr lang="fi-FI" sz="1200" b="1" dirty="0"/>
              <a:t>arviointi </a:t>
            </a:r>
          </a:p>
          <a:p>
            <a:pPr fontAlgn="base"/>
            <a:endParaRPr lang="fi-FI" sz="1200" b="1" dirty="0"/>
          </a:p>
          <a:p>
            <a:pPr fontAlgn="base"/>
            <a:r>
              <a:rPr lang="fi-FI" sz="1200" dirty="0"/>
              <a:t>Menetelmät ja toimintatavat kirjattiin ryhmien suunnitelmiin</a:t>
            </a:r>
          </a:p>
          <a:p>
            <a:pPr fontAlgn="base"/>
            <a:endParaRPr lang="fi-FI" sz="1200" b="1" dirty="0"/>
          </a:p>
          <a:p>
            <a:pPr marL="171450" lvl="1" indent="-171450" fontAlgn="base">
              <a:buFont typeface="Arial" panose="020B0604020202020204" pitchFamily="34" charset="0"/>
              <a:buChar char="•"/>
            </a:pPr>
            <a:r>
              <a:rPr lang="fi-FI" sz="1200" i="1" dirty="0"/>
              <a:t>Pihakoivussa tiimit ovat valinneet </a:t>
            </a:r>
            <a:r>
              <a:rPr lang="fi-FI" sz="1200" i="1" dirty="0" err="1"/>
              <a:t>Pedanetin</a:t>
            </a:r>
            <a:r>
              <a:rPr lang="fi-FI" sz="1200" i="1" dirty="0"/>
              <a:t> Tunne- ja vuorovaikutustaitojen materiaalipankista omat painotusalueensa. </a:t>
            </a:r>
          </a:p>
          <a:p>
            <a:pPr marL="171450" lvl="1" indent="-171450" fontAlgn="base">
              <a:buFont typeface="Arial" panose="020B0604020202020204" pitchFamily="34" charset="0"/>
              <a:buChar char="•"/>
            </a:pPr>
            <a:endParaRPr lang="fi-FI" sz="1200" i="1" dirty="0"/>
          </a:p>
          <a:p>
            <a:pPr lvl="1" fontAlgn="base"/>
            <a:r>
              <a:rPr lang="fi-FI" sz="1200" b="1" i="1" dirty="0"/>
              <a:t>Hippiäiset; </a:t>
            </a:r>
            <a:r>
              <a:rPr lang="fi-FI" sz="1200" i="1" dirty="0"/>
              <a:t>Kehotunnekasvatus</a:t>
            </a:r>
          </a:p>
          <a:p>
            <a:pPr lvl="1" fontAlgn="base"/>
            <a:r>
              <a:rPr lang="fi-FI" sz="1200" b="1" i="1" dirty="0"/>
              <a:t>Tiaiset: </a:t>
            </a:r>
            <a:r>
              <a:rPr lang="fi-FI" sz="1200" i="1" dirty="0"/>
              <a:t>Kaveritaidot</a:t>
            </a:r>
          </a:p>
          <a:p>
            <a:pPr lvl="1" fontAlgn="base"/>
            <a:r>
              <a:rPr lang="fi-FI" sz="1200" b="1" i="1" dirty="0"/>
              <a:t>Peipposet</a:t>
            </a:r>
            <a:r>
              <a:rPr lang="fi-FI" sz="1200" i="1" dirty="0"/>
              <a:t>: Tunnetaitojen tukeminen arjessa </a:t>
            </a:r>
          </a:p>
          <a:p>
            <a:pPr lvl="1" fontAlgn="base"/>
            <a:r>
              <a:rPr lang="fi-FI" sz="1200" i="1" dirty="0"/>
              <a:t>ja omien tunteiden tunnistaminen</a:t>
            </a:r>
          </a:p>
          <a:p>
            <a:pPr lvl="1" fontAlgn="base"/>
            <a:r>
              <a:rPr lang="fi-FI" sz="1200" b="1" i="1" dirty="0"/>
              <a:t>Satakielet</a:t>
            </a:r>
            <a:r>
              <a:rPr lang="fi-FI" sz="1200" i="1" dirty="0"/>
              <a:t>: Tunnetaitojen tukeminen arjessa ja empatia, rauhoittuminen ja rentoutus </a:t>
            </a:r>
          </a:p>
          <a:p>
            <a:pPr lvl="1" fontAlgn="base"/>
            <a:endParaRPr lang="fi-FI" sz="1200" i="1" dirty="0"/>
          </a:p>
          <a:p>
            <a:pPr fontAlgn="base"/>
            <a:r>
              <a:rPr lang="fi-FI" sz="1200" b="1" dirty="0"/>
              <a:t> </a:t>
            </a:r>
            <a:r>
              <a:rPr lang="fi-FI" sz="1200" dirty="0" err="1"/>
              <a:t>Diggari</a:t>
            </a:r>
            <a:r>
              <a:rPr lang="fi-FI" sz="1200" dirty="0"/>
              <a:t> toi säännöllisesti esille </a:t>
            </a:r>
            <a:r>
              <a:rPr lang="fi-FI" sz="1200" dirty="0" err="1"/>
              <a:t>pedanetin</a:t>
            </a:r>
            <a:r>
              <a:rPr lang="fi-FI" sz="1200" dirty="0"/>
              <a:t> materiaalia ylläoleviin teemoihin liittyen. </a:t>
            </a:r>
          </a:p>
          <a:p>
            <a:pPr fontAlgn="base"/>
            <a:endParaRPr lang="fi-FI" sz="1200" dirty="0"/>
          </a:p>
          <a:p>
            <a:pPr fontAlgn="base"/>
            <a:r>
              <a:rPr lang="fi-FI" sz="1200" dirty="0"/>
              <a:t>Toiminnassa nämä olivat osa kokopäiväpedagogiikkaa ja niiden harjoittelu </a:t>
            </a:r>
            <a:r>
              <a:rPr lang="fi-FI" sz="1200" dirty="0" err="1"/>
              <a:t>näkuyi</a:t>
            </a:r>
            <a:r>
              <a:rPr lang="fi-FI" sz="1200" dirty="0"/>
              <a:t> visuaalisesti ryhmissä.</a:t>
            </a:r>
          </a:p>
          <a:p>
            <a:pPr fontAlgn="base"/>
            <a:endParaRPr lang="fi-FI" sz="1200" b="1" i="1" dirty="0"/>
          </a:p>
          <a:p>
            <a:pPr fontAlgn="base"/>
            <a:endParaRPr lang="fi-FI" sz="1600" dirty="0"/>
          </a:p>
          <a:p>
            <a:pPr fontAlgn="base"/>
            <a:endParaRPr lang="fi-FI" sz="1200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CCC9F0BD-5AD2-5AC7-5747-762424F0DCAE}"/>
              </a:ext>
            </a:extLst>
          </p:cNvPr>
          <p:cNvSpPr txBox="1"/>
          <p:nvPr/>
        </p:nvSpPr>
        <p:spPr>
          <a:xfrm>
            <a:off x="1279801" y="1446104"/>
            <a:ext cx="48162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fi-FI" sz="1200" b="1" dirty="0"/>
              <a:t>2.5. Tunne- ja vuorovaikutustaitojen edistäminen</a:t>
            </a:r>
          </a:p>
          <a:p>
            <a:pPr fontAlgn="base"/>
            <a:endParaRPr lang="fi-FI" sz="1200" b="1" dirty="0"/>
          </a:p>
          <a:p>
            <a:pPr marL="171450" lvl="1" indent="-171450" fontAlgn="base">
              <a:buFont typeface="Arial" panose="020B0604020202020204" pitchFamily="34" charset="0"/>
              <a:buChar char="•"/>
            </a:pPr>
            <a:r>
              <a:rPr lang="fi-FI" sz="1200" dirty="0"/>
              <a:t>Yksikön vuosisuunnitelmaan kirjataan sopivat menetelmät ja toimintatavat tunne- ja vuorovaikutustaitojen edistämiseksi esim. tunne -ja vuorovaikutustaitojen materiaalipankista </a:t>
            </a:r>
          </a:p>
          <a:p>
            <a:pPr lvl="1" fontAlgn="base"/>
            <a:endParaRPr lang="fi-FI" sz="1200" dirty="0"/>
          </a:p>
          <a:p>
            <a:pPr lvl="1" fontAlgn="base"/>
            <a:endParaRPr lang="fi-FI" sz="1200" i="1" dirty="0"/>
          </a:p>
          <a:p>
            <a:pPr marL="171450" lvl="1" indent="-171450" fontAlgn="base">
              <a:buFont typeface="Arial" panose="020B0604020202020204" pitchFamily="34" charset="0"/>
              <a:buChar char="•"/>
            </a:pPr>
            <a:r>
              <a:rPr lang="fi-FI" sz="1200" i="1" dirty="0"/>
              <a:t>Toiminnassa hyödynnetään materiaalinpankin runsasta materiaalitarjontaa.</a:t>
            </a:r>
          </a:p>
          <a:p>
            <a:pPr lvl="1" fontAlgn="base"/>
            <a:endParaRPr lang="fi-FI" sz="1200" i="1" dirty="0"/>
          </a:p>
          <a:p>
            <a:pPr marL="171450" lvl="1" indent="-171450" fontAlgn="base">
              <a:buFont typeface="Arial" panose="020B0604020202020204" pitchFamily="34" charset="0"/>
              <a:buChar char="•"/>
            </a:pPr>
            <a:r>
              <a:rPr lang="fi-FI" sz="1200" i="1" dirty="0"/>
              <a:t>Tunnetaidot ja kaveritaidot ovat aktiivinen osa toimintaa ikätason mukaisesti</a:t>
            </a:r>
          </a:p>
          <a:p>
            <a:pPr marL="171450" lvl="1" indent="-171450" fontAlgn="base">
              <a:buFont typeface="Arial" panose="020B0604020202020204" pitchFamily="34" charset="0"/>
              <a:buChar char="•"/>
            </a:pPr>
            <a:endParaRPr lang="fi-FI" sz="1200" i="1" dirty="0"/>
          </a:p>
          <a:p>
            <a:pPr marL="171450" lvl="1" indent="-171450" fontAlgn="base">
              <a:buFont typeface="Arial" panose="020B0604020202020204" pitchFamily="34" charset="0"/>
              <a:buChar char="•"/>
            </a:pPr>
            <a:r>
              <a:rPr lang="fi-FI" sz="1200" i="1" dirty="0"/>
              <a:t>Tunnetaitojen ja kaveritaitojen harjoittelu näkyy visuaalisesti ryhmätiloissa</a:t>
            </a:r>
          </a:p>
        </p:txBody>
      </p:sp>
    </p:spTree>
    <p:extLst>
      <p:ext uri="{BB962C8B-B14F-4D97-AF65-F5344CB8AC3E}">
        <p14:creationId xmlns:p14="http://schemas.microsoft.com/office/powerpoint/2010/main" val="133166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7"/>
          <p:cNvPicPr/>
          <p:nvPr/>
        </p:nvPicPr>
        <p:blipFill>
          <a:blip r:embed="rId3"/>
          <a:stretch/>
        </p:blipFill>
        <p:spPr>
          <a:xfrm>
            <a:off x="502920" y="291240"/>
            <a:ext cx="776880" cy="1167480"/>
          </a:xfrm>
          <a:prstGeom prst="rect">
            <a:avLst/>
          </a:prstGeom>
          <a:ln>
            <a:noFill/>
          </a:ln>
        </p:spPr>
      </p:pic>
      <p:pic>
        <p:nvPicPr>
          <p:cNvPr id="3" name="Kuva 5"/>
          <p:cNvPicPr/>
          <p:nvPr/>
        </p:nvPicPr>
        <p:blipFill>
          <a:blip r:embed="rId4"/>
          <a:stretch/>
        </p:blipFill>
        <p:spPr>
          <a:xfrm>
            <a:off x="650520" y="1595880"/>
            <a:ext cx="590760" cy="1419120"/>
          </a:xfrm>
          <a:prstGeom prst="rect">
            <a:avLst/>
          </a:prstGeom>
          <a:ln>
            <a:noFill/>
          </a:ln>
        </p:spPr>
      </p:pic>
      <p:sp>
        <p:nvSpPr>
          <p:cNvPr id="6" name="Tekstin paikkamerkki 5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919536" y="273600"/>
            <a:ext cx="9662384" cy="1144800"/>
          </a:xfrm>
        </p:spPr>
        <p:txBody>
          <a:bodyPr/>
          <a:lstStyle/>
          <a:p>
            <a:br>
              <a:rPr lang="fi-FI" sz="1800" b="0" strike="noStrike" spc="-1" dirty="0">
                <a:latin typeface="Arial"/>
              </a:rPr>
            </a:br>
            <a:r>
              <a:rPr lang="fi-FI" spc="-1" dirty="0">
                <a:latin typeface="Arial"/>
              </a:rPr>
              <a:t>3</a:t>
            </a:r>
            <a:r>
              <a:rPr lang="fi-FI" sz="1800" b="0" strike="noStrike" spc="-1" dirty="0">
                <a:latin typeface="Arial"/>
              </a:rPr>
              <a:t>. </a:t>
            </a:r>
            <a:r>
              <a:rPr lang="fi-FI" sz="18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Pihakoivun päiväkodin tavoitteita toimintavuodelle </a:t>
            </a:r>
            <a:r>
              <a:rPr lang="fi-FI" sz="1800" b="1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202</a:t>
            </a:r>
            <a:r>
              <a:rPr lang="fi-FI" b="1" spc="-1" dirty="0">
                <a:solidFill>
                  <a:srgbClr val="000000"/>
                </a:solidFill>
                <a:latin typeface="Comic Sans MS"/>
                <a:ea typeface="DejaVu Sans"/>
              </a:rPr>
              <a:t>2</a:t>
            </a:r>
            <a:r>
              <a:rPr lang="fi-FI" sz="1800" b="1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-202</a:t>
            </a:r>
            <a:r>
              <a:rPr lang="fi-FI" b="1" spc="-1" dirty="0">
                <a:solidFill>
                  <a:srgbClr val="000000"/>
                </a:solidFill>
                <a:latin typeface="Comic Sans MS"/>
                <a:ea typeface="DejaVu Sans"/>
              </a:rPr>
              <a:t>3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/>
          </p:nvPr>
        </p:nvSpPr>
        <p:spPr>
          <a:xfrm>
            <a:off x="1279800" y="1604520"/>
            <a:ext cx="9280696" cy="44887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14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Kokonaistavoitteemme on; </a:t>
            </a:r>
          </a:p>
          <a:p>
            <a:pPr>
              <a:lnSpc>
                <a:spcPct val="100000"/>
              </a:lnSpc>
            </a:pPr>
            <a:endParaRPr lang="fi-FI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400" spc="-1" dirty="0">
                <a:solidFill>
                  <a:srgbClr val="000000"/>
                </a:solidFill>
                <a:latin typeface="Comic Sans MS"/>
                <a:ea typeface="DejaVu Sans"/>
              </a:rPr>
              <a:t>T</a:t>
            </a:r>
            <a:r>
              <a:rPr lang="fi-FI" sz="14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arjota varhaiskasvatusta, jossa lapsia sekä perheitä kuullaan </a:t>
            </a:r>
          </a:p>
          <a:p>
            <a:pPr>
              <a:lnSpc>
                <a:spcPct val="100000"/>
              </a:lnSpc>
            </a:pPr>
            <a:r>
              <a:rPr lang="fi-FI" sz="14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ja he saavat olla mukana toiminnan suunnittelussa, toteuttamisessa ja arvioinnissa. </a:t>
            </a:r>
          </a:p>
          <a:p>
            <a:pPr>
              <a:lnSpc>
                <a:spcPct val="100000"/>
              </a:lnSpc>
            </a:pPr>
            <a:endParaRPr lang="fi-FI" sz="1400" b="0" strike="noStrike" spc="-1" dirty="0">
              <a:solidFill>
                <a:srgbClr val="000000"/>
              </a:solidFill>
              <a:latin typeface="Comic Sans MS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fi-FI" sz="14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Toimintaamme vuorohoitopäiväkodissa ohjaa kokopäiväpedagogiikka.  </a:t>
            </a:r>
          </a:p>
          <a:p>
            <a:pPr>
              <a:lnSpc>
                <a:spcPct val="100000"/>
              </a:lnSpc>
            </a:pPr>
            <a:r>
              <a:rPr lang="fi-FI" sz="14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Arjessa pidämme tärkeinä tunnekasvatusta ja tuemme lasten myönteisiä vuorovaikutussuhteita.  </a:t>
            </a:r>
          </a:p>
          <a:p>
            <a:pPr>
              <a:lnSpc>
                <a:spcPct val="100000"/>
              </a:lnSpc>
            </a:pPr>
            <a:endParaRPr lang="fi-FI" sz="1400" b="0" strike="noStrike" spc="-1" dirty="0">
              <a:solidFill>
                <a:srgbClr val="000000"/>
              </a:solidFill>
              <a:latin typeface="Comic Sans MS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fi-FI" sz="1400" spc="-1" dirty="0">
                <a:solidFill>
                  <a:srgbClr val="000000"/>
                </a:solidFill>
                <a:latin typeface="Comic Sans MS"/>
                <a:ea typeface="DejaVu Sans"/>
              </a:rPr>
              <a:t>Työhyvinvointi on tärkeä osa hyvinvointia ja työssäjaksamista. Aikuisten hyvinvointi heijastuu lapsen päivään. </a:t>
            </a:r>
          </a:p>
          <a:p>
            <a:pPr>
              <a:lnSpc>
                <a:spcPct val="100000"/>
              </a:lnSpc>
            </a:pPr>
            <a:endParaRPr lang="fi-FI" sz="1400" b="0" strike="noStrike" spc="-1" dirty="0">
              <a:solidFill>
                <a:srgbClr val="000000"/>
              </a:solidFill>
              <a:latin typeface="Comic Sans MS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fi-FI" sz="1400" b="0" strike="noStrike" spc="-1" dirty="0">
                <a:solidFill>
                  <a:srgbClr val="000000"/>
                </a:solidFill>
                <a:latin typeface="Comic Sans MS"/>
              </a:rPr>
              <a:t>Tavoitteena on HYVÄ PÄIVÄ jokaiselle lapselle ja aikuiselle </a:t>
            </a:r>
            <a:r>
              <a:rPr lang="fi-FI" sz="1400" spc="-1" dirty="0">
                <a:solidFill>
                  <a:srgbClr val="000000"/>
                </a:solidFill>
                <a:latin typeface="Comic Sans MS"/>
              </a:rPr>
              <a:t>arjen muuttuvissa tilanteissa</a:t>
            </a:r>
            <a:endParaRPr lang="fi-FI" sz="1400" b="0" strike="noStrike" spc="-1" dirty="0">
              <a:latin typeface="Arial"/>
            </a:endParaRPr>
          </a:p>
          <a:p>
            <a:endParaRPr lang="fi-FI" dirty="0"/>
          </a:p>
          <a:p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9291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7"/>
          <p:cNvPicPr/>
          <p:nvPr/>
        </p:nvPicPr>
        <p:blipFill>
          <a:blip r:embed="rId3"/>
          <a:stretch/>
        </p:blipFill>
        <p:spPr>
          <a:xfrm>
            <a:off x="502920" y="291240"/>
            <a:ext cx="776880" cy="1167480"/>
          </a:xfrm>
          <a:prstGeom prst="rect">
            <a:avLst/>
          </a:prstGeom>
          <a:ln>
            <a:noFill/>
          </a:ln>
        </p:spPr>
      </p:pic>
      <p:pic>
        <p:nvPicPr>
          <p:cNvPr id="3" name="Kuva 5"/>
          <p:cNvPicPr/>
          <p:nvPr/>
        </p:nvPicPr>
        <p:blipFill>
          <a:blip r:embed="rId4"/>
          <a:stretch/>
        </p:blipFill>
        <p:spPr>
          <a:xfrm>
            <a:off x="642446" y="1604520"/>
            <a:ext cx="590760" cy="1419120"/>
          </a:xfrm>
          <a:prstGeom prst="rect">
            <a:avLst/>
          </a:prstGeom>
          <a:ln>
            <a:noFill/>
          </a:ln>
        </p:spPr>
      </p:pic>
      <p:sp>
        <p:nvSpPr>
          <p:cNvPr id="6" name="Tekstin paikkamerkki 5"/>
          <p:cNvSpPr>
            <a:spLocks noGrp="1"/>
          </p:cNvSpPr>
          <p:nvPr>
            <p:ph type="body"/>
          </p:nvPr>
        </p:nvSpPr>
        <p:spPr>
          <a:xfrm>
            <a:off x="1233206" y="1604520"/>
            <a:ext cx="4730554" cy="3977280"/>
          </a:xfrm>
        </p:spPr>
        <p:txBody>
          <a:bodyPr>
            <a:normAutofit fontScale="62500" lnSpcReduction="20000"/>
          </a:bodyPr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sz="1900" dirty="0">
                <a:latin typeface="Comic Sans MS" panose="030F0702030302020204" pitchFamily="66" charset="0"/>
              </a:rPr>
              <a:t>3.1 </a:t>
            </a:r>
            <a:r>
              <a:rPr lang="fi-FI" sz="1900" b="1" dirty="0">
                <a:latin typeface="Comic Sans MS" panose="030F0702030302020204" pitchFamily="66" charset="0"/>
              </a:rPr>
              <a:t>Lasten lukeminen</a:t>
            </a:r>
          </a:p>
          <a:p>
            <a:endParaRPr lang="fi-FI" sz="1900" b="1" dirty="0">
              <a:latin typeface="Comic Sans MS" panose="030F0702030302020204" pitchFamily="66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900" dirty="0">
                <a:latin typeface="Comic Sans MS" panose="030F0702030302020204" pitchFamily="66" charset="0"/>
              </a:rPr>
              <a:t>Tunnetaitojen käsittely kirjallisuuden ja kuvien avulla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900" dirty="0">
                <a:latin typeface="Comic Sans MS" panose="030F0702030302020204" pitchFamily="66" charset="0"/>
              </a:rPr>
              <a:t>Kirjoja on esillä lapsen mielenkiintoa herättävillä tavoilla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900" dirty="0">
                <a:latin typeface="Comic Sans MS" panose="030F0702030302020204" pitchFamily="66" charset="0"/>
              </a:rPr>
              <a:t>Kirjoja, tarinoita ja satuja jatko työstetään vasun osa-alueiden mukaisesti, kuten draamaa, liikettä ja kuvataidetta hyödyntäen.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900" dirty="0">
                <a:latin typeface="Comic Sans MS" panose="030F0702030302020204" pitchFamily="66" charset="0"/>
              </a:rPr>
              <a:t>Kirjastoretket ovat säännöllinen toimintamalli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900" dirty="0">
                <a:latin typeface="Comic Sans MS" panose="030F0702030302020204" pitchFamily="66" charset="0"/>
              </a:rPr>
              <a:t>Kielitietoisuuden herättäminen ja kasvattaminen lapsen eri kehitysvaiheissa satujen, lorujen ja laulujen avulla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900" dirty="0">
                <a:latin typeface="Comic Sans MS" panose="030F0702030302020204" pitchFamily="66" charset="0"/>
              </a:rPr>
              <a:t>Kodin ja päiväkodin yhteistyömuotojen kehittäminen lasten ja perheiden lukuharrastamisen edistämiseksi.</a:t>
            </a:r>
          </a:p>
          <a:p>
            <a:endParaRPr lang="fi-FI" sz="1900" dirty="0">
              <a:latin typeface="Comic Sans MS" panose="030F0702030302020204" pitchFamily="66" charset="0"/>
            </a:endParaRPr>
          </a:p>
          <a:p>
            <a:endParaRPr lang="fi-FI" sz="1900" dirty="0">
              <a:latin typeface="Comic Sans MS" panose="030F0702030302020204" pitchFamily="66" charset="0"/>
            </a:endParaRPr>
          </a:p>
          <a:p>
            <a:r>
              <a:rPr lang="fi-FI" sz="1900" dirty="0">
                <a:latin typeface="Comic Sans MS" panose="030F0702030302020204" pitchFamily="66" charset="0"/>
              </a:rPr>
              <a:t>3.2 </a:t>
            </a:r>
            <a:r>
              <a:rPr lang="fi-FI" sz="1900" b="1" dirty="0">
                <a:latin typeface="Comic Sans MS" panose="030F0702030302020204" pitchFamily="66" charset="0"/>
              </a:rPr>
              <a:t>Lasten liikkuminen</a:t>
            </a:r>
          </a:p>
          <a:p>
            <a:endParaRPr lang="fi-FI" sz="1900" b="1" dirty="0">
              <a:latin typeface="Comic Sans MS" panose="030F0702030302020204" pitchFamily="66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900" spc="-1" dirty="0">
                <a:latin typeface="Comic Sans MS" panose="030F0702030302020204" pitchFamily="66" charset="0"/>
              </a:rPr>
              <a:t>Ohjattu liikunta on ryhmissä säännöllistä ja hengästyttävää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900" spc="-1" dirty="0">
                <a:latin typeface="Comic Sans MS" panose="030F0702030302020204" pitchFamily="66" charset="0"/>
              </a:rPr>
              <a:t>Liikunnassa huomioidaan perusliikuntamuodot, erilaiset liikuntavälineet,  vuodenaikojen mukaan liikkuminen ja sääntöleikit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900" spc="-1" dirty="0">
                <a:latin typeface="Comic Sans MS" panose="030F0702030302020204" pitchFamily="66" charset="0"/>
              </a:rPr>
              <a:t>Siirtymä- ja odotustilanteissa huomioidaan liikunnan tuomat mahdollisuudet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900" spc="-1" dirty="0">
                <a:latin typeface="Comic Sans MS" panose="030F0702030302020204" pitchFamily="66" charset="0"/>
              </a:rPr>
              <a:t>Yhteisöllinen liikuntapäivä järjestetään kerran kuussa.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900" spc="-1" dirty="0">
                <a:latin typeface="Comic Sans MS" panose="030F0702030302020204" pitchFamily="66" charset="0"/>
              </a:rPr>
              <a:t>Osallistumme </a:t>
            </a:r>
            <a:r>
              <a:rPr lang="fi-FI" sz="1900" spc="-1" dirty="0" err="1">
                <a:latin typeface="Comic Sans MS" panose="030F0702030302020204" pitchFamily="66" charset="0"/>
              </a:rPr>
              <a:t>HLU:n</a:t>
            </a:r>
            <a:r>
              <a:rPr lang="fi-FI" sz="1900" spc="-1" dirty="0">
                <a:latin typeface="Comic Sans MS" panose="030F0702030302020204" pitchFamily="66" charset="0"/>
              </a:rPr>
              <a:t> liikuntatapahtumiin </a:t>
            </a:r>
          </a:p>
          <a:p>
            <a:endParaRPr lang="fi-FI" sz="1800" spc="-1" dirty="0">
              <a:latin typeface="+mj-lt"/>
            </a:endParaRP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559496" y="273600"/>
            <a:ext cx="10022424" cy="1144800"/>
          </a:xfrm>
        </p:spPr>
        <p:txBody>
          <a:bodyPr/>
          <a:lstStyle/>
          <a:p>
            <a:r>
              <a:rPr lang="fi-FI" spc="-1" dirty="0">
                <a:solidFill>
                  <a:srgbClr val="000000"/>
                </a:solidFill>
                <a:latin typeface="Comic Sans MS"/>
                <a:ea typeface="DejaVu Sans"/>
              </a:rPr>
              <a:t>3. </a:t>
            </a:r>
            <a:r>
              <a:rPr lang="fi-FI" sz="1800" b="0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 Pihakoivun päiväkodin tavoitteita </a:t>
            </a:r>
            <a:r>
              <a:rPr lang="fi-FI" sz="2000" b="1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toimintavuodelle 2022-2023 ja arviointi</a:t>
            </a:r>
            <a:br>
              <a:rPr lang="fi-FI" sz="1800" b="0" strike="noStrike" spc="-1" dirty="0">
                <a:latin typeface="Arial"/>
              </a:rPr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/>
          </p:nvPr>
        </p:nvSpPr>
        <p:spPr>
          <a:xfrm>
            <a:off x="6195274" y="1600758"/>
            <a:ext cx="5354280" cy="3977280"/>
          </a:xfrm>
        </p:spPr>
        <p:txBody>
          <a:bodyPr>
            <a:normAutofit fontScale="32500" lnSpcReduction="20000"/>
          </a:bodyPr>
          <a:lstStyle/>
          <a:p>
            <a:endParaRPr lang="fi-FI" dirty="0"/>
          </a:p>
          <a:p>
            <a:endParaRPr lang="fi-FI" b="1" dirty="0"/>
          </a:p>
          <a:p>
            <a:endParaRPr lang="fi-FI" b="1" dirty="0"/>
          </a:p>
          <a:p>
            <a:endParaRPr lang="fi-FI" sz="3000" b="1" dirty="0"/>
          </a:p>
          <a:p>
            <a:r>
              <a:rPr lang="fi-FI" sz="3700" b="1" dirty="0"/>
              <a:t>Arviointi</a:t>
            </a:r>
          </a:p>
          <a:p>
            <a:endParaRPr lang="fi-FI" sz="3700" b="1" dirty="0"/>
          </a:p>
          <a:p>
            <a:r>
              <a:rPr lang="fi-FI" sz="3700" dirty="0"/>
              <a:t>Lukemisen tavoitteet ovat toteutuneet hyvin. Ainoastaan tavoite ”Kirjojen, tarinoiden, satujen jatkotyöstäminen…” ei ollut kovin aktiivista toimintakauden aikana. </a:t>
            </a:r>
          </a:p>
          <a:p>
            <a:endParaRPr lang="fi-FI" sz="3700" dirty="0"/>
          </a:p>
          <a:p>
            <a:r>
              <a:rPr lang="fi-FI" sz="3700" dirty="0"/>
              <a:t>Perheille järjestettiin keväällä vanhempainillat kirjastolla yhdessä kirjaston henkilökunnan kanssa. Samalla tuotiin perheille lukumatokilpailu, johon osallistumalla voi voittaa kirjapalkinnon. Osallistuminen oli aktiivista eri-ikäisten lasten ryhmissä.</a:t>
            </a:r>
          </a:p>
          <a:p>
            <a:endParaRPr lang="fi-FI" sz="3700" dirty="0"/>
          </a:p>
          <a:p>
            <a:endParaRPr lang="fi-FI" sz="3700" dirty="0"/>
          </a:p>
          <a:p>
            <a:endParaRPr lang="fi-FI" sz="3700" dirty="0"/>
          </a:p>
          <a:p>
            <a:r>
              <a:rPr lang="fi-FI" sz="3700" dirty="0"/>
              <a:t>Liikuntatavoitteet toteutuivat hyvin. Koko päiväkodin Yhteisöllinen liikuntatapahtuma liittyi ulkoiluun ja vastuussa oli eri aikuisia oman vahvuusalueiden mukaisesti.</a:t>
            </a:r>
          </a:p>
          <a:p>
            <a:endParaRPr lang="fi-FI" sz="3700" dirty="0"/>
          </a:p>
          <a:p>
            <a:r>
              <a:rPr lang="fi-FI" sz="3700" dirty="0"/>
              <a:t>Osallistuimme HLU arkiliikuntaseikkailuun ja Jekku Jänö tapahtumaan</a:t>
            </a:r>
          </a:p>
          <a:p>
            <a:endParaRPr lang="fi-FI" sz="2500" dirty="0">
              <a:latin typeface="Comic Sans MS" panose="030F0702030302020204" pitchFamily="66" charset="0"/>
            </a:endParaRPr>
          </a:p>
          <a:p>
            <a:endParaRPr lang="fi-FI" sz="43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43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4300" dirty="0"/>
          </a:p>
          <a:p>
            <a:endParaRPr lang="fi-FI" sz="2900" dirty="0"/>
          </a:p>
          <a:p>
            <a:endParaRPr lang="fi-FI" sz="2300" b="1" dirty="0"/>
          </a:p>
          <a:p>
            <a:endParaRPr lang="fi-FI" sz="2300" b="1" dirty="0"/>
          </a:p>
          <a:p>
            <a:r>
              <a:rPr lang="fi-FI" sz="23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2300" dirty="0"/>
          </a:p>
          <a:p>
            <a:endParaRPr lang="fi-FI" sz="2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3000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54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6072</TotalTime>
  <Words>2180</Words>
  <Application>Microsoft Office PowerPoint</Application>
  <PresentationFormat>Laajakuva</PresentationFormat>
  <Paragraphs>684</Paragraphs>
  <Slides>16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16</vt:i4>
      </vt:variant>
    </vt:vector>
  </HeadingPairs>
  <TitlesOfParts>
    <vt:vector size="25" baseType="lpstr">
      <vt:lpstr>Arial</vt:lpstr>
      <vt:lpstr>Berlin Sans FB</vt:lpstr>
      <vt:lpstr>Calibri</vt:lpstr>
      <vt:lpstr>Calibri Light</vt:lpstr>
      <vt:lpstr>Comic Sans MS</vt:lpstr>
      <vt:lpstr>Symbol</vt:lpstr>
      <vt:lpstr>Wingdings</vt:lpstr>
      <vt:lpstr>Office Theme</vt:lpstr>
      <vt:lpstr>Office Theme</vt:lpstr>
      <vt:lpstr>PowerPoint-esitys</vt:lpstr>
      <vt:lpstr>PowerPoint-esitys</vt:lpstr>
      <vt:lpstr>PowerPoint-esitys</vt:lpstr>
      <vt:lpstr>2. Forssan varhaiskasvatuksen yhteiset teemat ja tavoitteet sekä arviointi  toimintavuonna 2022 -2023 lisättynä Pihakoivun omilla tarkennuksilla </vt:lpstr>
      <vt:lpstr>2. Forssan varhaiskasvatuksen yhteiset teemat ja tavoitteet toimintavuonna 2022 -2023 lisättynä Pihakoivun omilla tarkennuksilla </vt:lpstr>
      <vt:lpstr>2. Forssan varhaiskasvatuksen  yhteiset teemat ja tavoitteet toimintavuonna 2022 -2023 ja arviointi lisättynä Pihakoivun omilla tarkennuksilla </vt:lpstr>
      <vt:lpstr>2. Forssan varhaiskasvatuksen  yhteiset teemat ja tavoitteet toimintavuonna 2022 -2023 ja arviointi  lisättynä Pihakoivun omilla tarkennuksilla </vt:lpstr>
      <vt:lpstr> 3. Pihakoivun päiväkodin tavoitteita toimintavuodelle 2022-2023</vt:lpstr>
      <vt:lpstr>3.  Pihakoivun päiväkodin tavoitteita toimintavuodelle 2022-2023 ja arviointi </vt:lpstr>
      <vt:lpstr>  4. Pihakoivun henkilöstön painotusalueita toimintavuodelle 2022 -2023 ja arviointi   </vt:lpstr>
      <vt:lpstr>     </vt:lpstr>
      <vt:lpstr>    6. Pihakoivun päiväkodin tavoitteita toimintavuodelle 2023-2024    </vt:lpstr>
      <vt:lpstr>  6. Pihakoivun päiväkodin tavoitteita 2023 -2024    </vt:lpstr>
      <vt:lpstr>  6. Pihakoivun päiväkodin omia tavoitteita 2023 -2024   </vt:lpstr>
      <vt:lpstr>   7. Pihakoivun henkilöstön painotusalueita 2023 -2024  Painotusalueet ovat lähes samoja kuin edellisellä toimintakaudella    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Holopainen Sanna</dc:creator>
  <cp:lastModifiedBy>Marjut Leino</cp:lastModifiedBy>
  <cp:revision>215</cp:revision>
  <cp:lastPrinted>2023-09-14T12:54:36Z</cp:lastPrinted>
  <dcterms:modified xsi:type="dcterms:W3CDTF">2023-09-15T09:46:40Z</dcterms:modified>
  <dc:language>fi-FI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Mukautettu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</Properties>
</file>